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634E4D-9723-4809-86BA-B7D87875B035}" v="89" dt="2023-04-09T14:35:58.027"/>
    <p1510:client id="{6E082C9A-06A4-4748-AEEC-72AB113B7D9C}" v="1779" dt="2023-04-09T17:47:45.957"/>
    <p1510:client id="{92021853-B7F1-4C61-BA58-798E73155BCC}" v="538" dt="2023-04-12T05:45:17.9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dirty="0"/>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4/11/2023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860537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020159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dirty="0"/>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1749879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dirty="0"/>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dirty="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269085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7822471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4/11/2023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7861131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4/11/2023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1494794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4/11/2023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5449920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4/11/2023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839875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p:txBody>
          <a:bodyPr/>
          <a:lstStyle/>
          <a:p>
            <a:fld id="{4509A250-FF31-4206-8172-F9D3106AACB1}" type="datetimeFigureOut">
              <a:rPr lang="en-US" dirty="0"/>
              <a:t>4/11/2023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284973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4/11/2023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8687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796027F-7875-4030-9381-8BD8C4F21935}" type="datetimeFigureOut">
              <a:rPr lang="en-US" dirty="0"/>
              <a:t>4/11/2023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632587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796027F-7875-4030-9381-8BD8C4F21935}" type="datetimeFigureOut">
              <a:rPr lang="en-US" dirty="0"/>
              <a:t>4/11/2023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255733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4/11/2023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710307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4/11/2023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297044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4/11/2023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084499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737015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4/11/2023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696398386"/>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 Id="rId6" Type="http://schemas.openxmlformats.org/officeDocument/2006/relationships/image" Target="../media/image7.jpe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png"/><Relationship Id="rId7"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9.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0.jpe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1.jpeg"/><Relationship Id="rId2" Type="http://schemas.openxmlformats.org/officeDocument/2006/relationships/image" Target="../media/image1.jpeg"/><Relationship Id="rId1" Type="http://schemas.openxmlformats.org/officeDocument/2006/relationships/slideLayout" Target="../slideLayouts/slideLayout9.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2.jpeg"/><Relationship Id="rId2" Type="http://schemas.openxmlformats.org/officeDocument/2006/relationships/image" Target="../media/image1.jpeg"/><Relationship Id="rId1" Type="http://schemas.openxmlformats.org/officeDocument/2006/relationships/slideLayout" Target="../slideLayouts/slideLayout9.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3.jpeg"/><Relationship Id="rId2" Type="http://schemas.openxmlformats.org/officeDocument/2006/relationships/image" Target="../media/image1.jpeg"/><Relationship Id="rId1" Type="http://schemas.openxmlformats.org/officeDocument/2006/relationships/slideLayout" Target="../slideLayouts/slideLayout9.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4.jpe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5" name="Picture 14">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7" name="Oval 16">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9" name="Picture 18">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1" name="Picture 20">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3" name="Rectangle 22">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A1F4931F-D7B1-0218-8141-F5653DE1E906}"/>
              </a:ext>
            </a:extLst>
          </p:cNvPr>
          <p:cNvSpPr>
            <a:spLocks noGrp="1"/>
          </p:cNvSpPr>
          <p:nvPr>
            <p:ph type="title"/>
          </p:nvPr>
        </p:nvSpPr>
        <p:spPr>
          <a:xfrm>
            <a:off x="643855" y="1447800"/>
            <a:ext cx="3108626" cy="4572000"/>
          </a:xfrm>
        </p:spPr>
        <p:txBody>
          <a:bodyPr vert="horz" lIns="91440" tIns="45720" rIns="91440" bIns="45720" rtlCol="0" anchor="ctr">
            <a:normAutofit/>
          </a:bodyPr>
          <a:lstStyle/>
          <a:p>
            <a:pPr>
              <a:lnSpc>
                <a:spcPct val="90000"/>
              </a:lnSpc>
            </a:pPr>
            <a:r>
              <a:rPr lang="en-US" sz="3200">
                <a:solidFill>
                  <a:srgbClr val="F2F2F2"/>
                </a:solidFill>
              </a:rPr>
              <a:t>Rajeshwari Vedachalam Government Arts &amp; Science college , Chengalpattu</a:t>
            </a:r>
            <a:br>
              <a:rPr lang="en-US" sz="3200">
                <a:solidFill>
                  <a:srgbClr val="F2F2F2"/>
                </a:solidFill>
              </a:rPr>
            </a:br>
            <a:r>
              <a:rPr lang="en-US" sz="3200">
                <a:solidFill>
                  <a:srgbClr val="F2F2F2"/>
                </a:solidFill>
              </a:rPr>
              <a:t>PG Department of Computer Science</a:t>
            </a:r>
          </a:p>
        </p:txBody>
      </p:sp>
      <p:sp>
        <p:nvSpPr>
          <p:cNvPr id="27" name="Freeform: Shape 26">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31" name="Rectangle 30">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Text Placeholder 2">
            <a:extLst>
              <a:ext uri="{FF2B5EF4-FFF2-40B4-BE49-F238E27FC236}">
                <a16:creationId xmlns:a16="http://schemas.microsoft.com/office/drawing/2014/main" id="{4DF4C511-F129-5FB2-D8BC-378C9CE1D22E}"/>
              </a:ext>
            </a:extLst>
          </p:cNvPr>
          <p:cNvSpPr>
            <a:spLocks noGrp="1"/>
          </p:cNvSpPr>
          <p:nvPr>
            <p:ph type="body" idx="1"/>
          </p:nvPr>
        </p:nvSpPr>
        <p:spPr>
          <a:xfrm>
            <a:off x="4904477" y="1854523"/>
            <a:ext cx="5919672" cy="2284171"/>
          </a:xfrm>
        </p:spPr>
        <p:txBody>
          <a:bodyPr>
            <a:noAutofit/>
          </a:bodyPr>
          <a:lstStyle/>
          <a:p>
            <a:pPr algn="ctr" defTabSz="265176">
              <a:lnSpc>
                <a:spcPct val="90000"/>
              </a:lnSpc>
              <a:spcBef>
                <a:spcPts val="580"/>
              </a:spcBef>
            </a:pPr>
            <a:r>
              <a:rPr lang="en-US" sz="1800" b="1" i="0" kern="1200" cap="all" dirty="0">
                <a:solidFill>
                  <a:schemeClr val="tx1"/>
                </a:solidFill>
                <a:latin typeface="Century Schoolbook"/>
                <a:ea typeface="+mj-lt"/>
                <a:cs typeface="+mj-lt"/>
              </a:rPr>
              <a:t>OPTIMIZING FLIGHT </a:t>
            </a:r>
            <a:r>
              <a:rPr lang="en-US" sz="1800" b="1" dirty="0" err="1">
                <a:solidFill>
                  <a:schemeClr val="tx1"/>
                </a:solidFill>
                <a:latin typeface="Century Schoolbook"/>
                <a:ea typeface="+mj-lt"/>
                <a:cs typeface="+mj-lt"/>
              </a:rPr>
              <a:t>BOOKINg</a:t>
            </a:r>
            <a:r>
              <a:rPr lang="en-US" sz="1800" b="1" dirty="0">
                <a:solidFill>
                  <a:schemeClr val="tx1"/>
                </a:solidFill>
                <a:latin typeface="Century Schoolbook"/>
                <a:ea typeface="+mj-lt"/>
                <a:cs typeface="+mj-lt"/>
              </a:rPr>
              <a:t> DECISIONS</a:t>
            </a:r>
            <a:r>
              <a:rPr lang="en-US" sz="1800" b="1" i="0" kern="1200" cap="all" dirty="0">
                <a:solidFill>
                  <a:schemeClr val="tx1"/>
                </a:solidFill>
                <a:latin typeface="Century Schoolbook"/>
                <a:ea typeface="+mj-lt"/>
                <a:cs typeface="+mj-lt"/>
              </a:rPr>
              <a:t> THROUGH MACHINE </a:t>
            </a:r>
            <a:r>
              <a:rPr lang="en-US" sz="1800" b="1" dirty="0">
                <a:solidFill>
                  <a:schemeClr val="tx1"/>
                </a:solidFill>
                <a:latin typeface="Century Schoolbook"/>
                <a:ea typeface="+mj-lt"/>
                <a:cs typeface="+mj-lt"/>
              </a:rPr>
              <a:t>LEARNINGPRICE</a:t>
            </a:r>
            <a:r>
              <a:rPr lang="en-US" sz="1800" b="1" i="0" kern="1200" cap="all" dirty="0">
                <a:solidFill>
                  <a:schemeClr val="tx1"/>
                </a:solidFill>
                <a:latin typeface="Century Schoolbook"/>
                <a:ea typeface="+mj-lt"/>
                <a:cs typeface="+mj-lt"/>
              </a:rPr>
              <a:t> PREDICTIONS</a:t>
            </a:r>
            <a:endParaRPr lang="en-US" sz="1800" b="1" dirty="0">
              <a:solidFill>
                <a:schemeClr val="tx1"/>
              </a:solidFill>
              <a:latin typeface="Century Schoolbook"/>
            </a:endParaRPr>
          </a:p>
        </p:txBody>
      </p:sp>
      <p:sp>
        <p:nvSpPr>
          <p:cNvPr id="8" name="TextBox 7">
            <a:extLst>
              <a:ext uri="{FF2B5EF4-FFF2-40B4-BE49-F238E27FC236}">
                <a16:creationId xmlns:a16="http://schemas.microsoft.com/office/drawing/2014/main" id="{79A180AB-A00E-63A7-D2C0-C62B97712415}"/>
              </a:ext>
            </a:extLst>
          </p:cNvPr>
          <p:cNvSpPr txBox="1"/>
          <p:nvPr/>
        </p:nvSpPr>
        <p:spPr>
          <a:xfrm>
            <a:off x="9497371" y="3803358"/>
            <a:ext cx="2334476" cy="22227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530352">
              <a:spcAft>
                <a:spcPts val="600"/>
              </a:spcAft>
            </a:pPr>
            <a:r>
              <a:rPr lang="en-US" sz="1600" kern="1200" dirty="0">
                <a:solidFill>
                  <a:srgbClr val="00B050"/>
                </a:solidFill>
                <a:latin typeface="+mn-lt"/>
                <a:ea typeface="+mn-ea"/>
                <a:cs typeface="+mn-cs"/>
              </a:rPr>
              <a:t>TEAM MEMBERS</a:t>
            </a:r>
            <a:endParaRPr lang="en-US" sz="1600" kern="1200" dirty="0">
              <a:solidFill>
                <a:srgbClr val="00B050"/>
              </a:solidFill>
              <a:latin typeface="+mn-lt"/>
            </a:endParaRPr>
          </a:p>
          <a:p>
            <a:pPr defTabSz="530352">
              <a:spcAft>
                <a:spcPts val="600"/>
              </a:spcAft>
            </a:pPr>
            <a:r>
              <a:rPr lang="en-US" sz="1600" kern="1200" dirty="0">
                <a:latin typeface="+mn-lt"/>
                <a:ea typeface="+mn-ea"/>
                <a:cs typeface="+mn-cs"/>
              </a:rPr>
              <a:t>        1. Elavarasan k</a:t>
            </a:r>
            <a:endParaRPr lang="en-US" sz="1600" kern="1200" dirty="0">
              <a:latin typeface="+mn-lt"/>
            </a:endParaRPr>
          </a:p>
          <a:p>
            <a:pPr defTabSz="530352">
              <a:spcAft>
                <a:spcPts val="600"/>
              </a:spcAft>
            </a:pPr>
            <a:r>
              <a:rPr lang="en-US" sz="1600" kern="1200" dirty="0">
                <a:latin typeface="+mn-lt"/>
                <a:ea typeface="+mn-ea"/>
                <a:cs typeface="+mn-cs"/>
              </a:rPr>
              <a:t>        2. </a:t>
            </a:r>
            <a:r>
              <a:rPr lang="en-US" sz="1600" kern="1200" dirty="0" err="1">
                <a:latin typeface="+mn-lt"/>
                <a:ea typeface="+mn-ea"/>
                <a:cs typeface="+mn-cs"/>
              </a:rPr>
              <a:t>Jayavishva</a:t>
            </a:r>
            <a:r>
              <a:rPr lang="en-US" sz="1600" kern="1200" dirty="0">
                <a:latin typeface="+mn-lt"/>
                <a:ea typeface="+mn-ea"/>
                <a:cs typeface="+mn-cs"/>
              </a:rPr>
              <a:t> D</a:t>
            </a:r>
            <a:endParaRPr lang="en-US" sz="1600" kern="1200" dirty="0">
              <a:latin typeface="+mn-lt"/>
            </a:endParaRPr>
          </a:p>
          <a:p>
            <a:pPr defTabSz="530352">
              <a:spcAft>
                <a:spcPts val="600"/>
              </a:spcAft>
            </a:pPr>
            <a:r>
              <a:rPr lang="en-US" sz="1600" kern="1200" dirty="0">
                <a:latin typeface="+mn-lt"/>
                <a:ea typeface="+mn-ea"/>
                <a:cs typeface="+mn-cs"/>
              </a:rPr>
              <a:t>        3. Naveen V</a:t>
            </a:r>
            <a:endParaRPr lang="en-US" sz="1600" kern="1200" dirty="0">
              <a:latin typeface="+mn-lt"/>
            </a:endParaRPr>
          </a:p>
          <a:p>
            <a:pPr defTabSz="530352">
              <a:spcAft>
                <a:spcPts val="600"/>
              </a:spcAft>
            </a:pPr>
            <a:r>
              <a:rPr lang="en-US" sz="1600" kern="1200" dirty="0">
                <a:latin typeface="+mn-lt"/>
                <a:ea typeface="+mn-ea"/>
                <a:cs typeface="+mn-cs"/>
              </a:rPr>
              <a:t>        4. Giritharan V</a:t>
            </a:r>
            <a:endParaRPr lang="en-US" sz="1600" kern="1200" dirty="0">
              <a:latin typeface="+mn-lt"/>
            </a:endParaRPr>
          </a:p>
          <a:p>
            <a:pPr defTabSz="530352">
              <a:spcAft>
                <a:spcPts val="600"/>
              </a:spcAft>
            </a:pPr>
            <a:endParaRPr lang="en-US" sz="1044" kern="1200">
              <a:solidFill>
                <a:schemeClr val="tx1"/>
              </a:solidFill>
              <a:latin typeface="+mn-lt"/>
              <a:ea typeface="+mn-ea"/>
              <a:cs typeface="+mn-cs"/>
            </a:endParaRPr>
          </a:p>
          <a:p>
            <a:pPr>
              <a:spcAft>
                <a:spcPts val="600"/>
              </a:spcAft>
            </a:pPr>
            <a:endParaRPr lang="en-US"/>
          </a:p>
        </p:txBody>
      </p:sp>
    </p:spTree>
    <p:extLst>
      <p:ext uri="{BB962C8B-B14F-4D97-AF65-F5344CB8AC3E}">
        <p14:creationId xmlns:p14="http://schemas.microsoft.com/office/powerpoint/2010/main" val="109857222"/>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EF2EC0-B8E7-F3E0-8479-A6C6AFE10B01}"/>
              </a:ext>
            </a:extLst>
          </p:cNvPr>
          <p:cNvSpPr>
            <a:spLocks noGrp="1"/>
          </p:cNvSpPr>
          <p:nvPr>
            <p:ph type="title"/>
          </p:nvPr>
        </p:nvSpPr>
        <p:spPr>
          <a:xfrm>
            <a:off x="648930" y="629266"/>
            <a:ext cx="6188190" cy="1622321"/>
          </a:xfrm>
        </p:spPr>
        <p:txBody>
          <a:bodyPr>
            <a:normAutofit/>
          </a:bodyPr>
          <a:lstStyle/>
          <a:p>
            <a:pPr>
              <a:lnSpc>
                <a:spcPct val="90000"/>
              </a:lnSpc>
            </a:pPr>
            <a:r>
              <a:rPr lang="en-US" sz="3600" b="1" u="sng">
                <a:solidFill>
                  <a:srgbClr val="EBEBEB"/>
                </a:solidFill>
                <a:latin typeface="Century Schoolbook"/>
              </a:rPr>
              <a:t>Define Problem / Problem Understanding</a:t>
            </a:r>
            <a:endParaRPr lang="en-US" sz="3600" u="sng">
              <a:solidFill>
                <a:srgbClr val="EBEBEB"/>
              </a:solidFill>
              <a:latin typeface="Century Schoolbook"/>
            </a:endParaRPr>
          </a:p>
          <a:p>
            <a:pPr>
              <a:lnSpc>
                <a:spcPct val="90000"/>
              </a:lnSpc>
            </a:pPr>
            <a:endParaRPr lang="en-US" sz="3600">
              <a:solidFill>
                <a:srgbClr val="EBEBEB"/>
              </a:solidFill>
            </a:endParaRPr>
          </a:p>
        </p:txBody>
      </p:sp>
      <p:sp>
        <p:nvSpPr>
          <p:cNvPr id="3" name="Content Placeholder 2">
            <a:extLst>
              <a:ext uri="{FF2B5EF4-FFF2-40B4-BE49-F238E27FC236}">
                <a16:creationId xmlns:a16="http://schemas.microsoft.com/office/drawing/2014/main" id="{BAEA5C54-209F-4C46-3768-077FEF611F3D}"/>
              </a:ext>
            </a:extLst>
          </p:cNvPr>
          <p:cNvSpPr>
            <a:spLocks noGrp="1"/>
          </p:cNvSpPr>
          <p:nvPr>
            <p:ph idx="1"/>
          </p:nvPr>
        </p:nvSpPr>
        <p:spPr>
          <a:xfrm>
            <a:off x="850213" y="1963947"/>
            <a:ext cx="6188189" cy="3785419"/>
          </a:xfrm>
        </p:spPr>
        <p:txBody>
          <a:bodyPr vert="horz" lIns="91440" tIns="45720" rIns="91440" bIns="45720" rtlCol="0" anchor="t">
            <a:noAutofit/>
          </a:bodyPr>
          <a:lstStyle/>
          <a:p>
            <a:pPr>
              <a:lnSpc>
                <a:spcPct val="90000"/>
              </a:lnSpc>
              <a:buFont typeface="Wingdings" charset="2"/>
              <a:buChar char="Ø"/>
            </a:pPr>
            <a:r>
              <a:rPr lang="en-US" sz="1800" dirty="0">
                <a:solidFill>
                  <a:srgbClr val="FFFFFF"/>
                </a:solidFill>
                <a:latin typeface="Century Schoolbook"/>
              </a:rPr>
              <a:t>Specify the business problem</a:t>
            </a:r>
          </a:p>
          <a:p>
            <a:pPr algn="just">
              <a:lnSpc>
                <a:spcPct val="90000"/>
              </a:lnSpc>
              <a:buClr>
                <a:srgbClr val="8AD0D6"/>
              </a:buClr>
              <a:buFont typeface="Wingdings" charset="2"/>
              <a:buChar char="Ø"/>
            </a:pPr>
            <a:r>
              <a:rPr lang="en-US" sz="1800" dirty="0">
                <a:latin typeface="Century Schoolbook"/>
                <a:ea typeface="+mj-lt"/>
                <a:cs typeface="+mj-lt"/>
              </a:rPr>
              <a:t>People who work frequently travel through flight will have better knowledge on best discount and right time to buy the ticket. For the business purpose many airline companies change prices according to the seasons or time duration. They will increase the price when people travel more. Estimating the highest prices of the airlines data for the route is collected with features such as Duration, Source, Destination, Arrival and Departure.</a:t>
            </a:r>
            <a:endParaRPr lang="en-US" sz="1800" dirty="0">
              <a:solidFill>
                <a:srgbClr val="FFFFFF"/>
              </a:solidFill>
              <a:latin typeface="Century Schoolbook"/>
            </a:endParaRPr>
          </a:p>
          <a:p>
            <a:pPr>
              <a:lnSpc>
                <a:spcPct val="90000"/>
              </a:lnSpc>
              <a:buClr>
                <a:srgbClr val="8AD0D6"/>
              </a:buClr>
              <a:buFont typeface="Wingdings" charset="2"/>
              <a:buChar char="Ø"/>
            </a:pPr>
            <a:r>
              <a:rPr lang="en-US" sz="1800" dirty="0">
                <a:solidFill>
                  <a:srgbClr val="FFFFFF"/>
                </a:solidFill>
                <a:latin typeface="Century Schoolbook"/>
                <a:ea typeface="+mj-lt"/>
                <a:cs typeface="+mj-lt"/>
              </a:rPr>
              <a:t>Logistic regression, decision tree, random forest, and neural networks have all been used and have been able to accurately predict loan defaults.</a:t>
            </a:r>
            <a:endParaRPr lang="en-US" sz="1800" dirty="0">
              <a:solidFill>
                <a:srgbClr val="FFFFFF"/>
              </a:solidFill>
              <a:latin typeface="Century Schoolbook"/>
            </a:endParaRPr>
          </a:p>
          <a:p>
            <a:pPr>
              <a:lnSpc>
                <a:spcPct val="90000"/>
              </a:lnSpc>
              <a:buClr>
                <a:srgbClr val="8AD0D6"/>
              </a:buClr>
              <a:buFont typeface="Wingdings" charset="2"/>
              <a:buChar char="Ø"/>
            </a:pPr>
            <a:r>
              <a:rPr lang="en-US" sz="1800" dirty="0">
                <a:solidFill>
                  <a:srgbClr val="FFFFFF"/>
                </a:solidFill>
                <a:latin typeface="Century Schoolbook"/>
              </a:rPr>
              <a:t>Social or Business Impact.</a:t>
            </a:r>
          </a:p>
          <a:p>
            <a:pPr marL="0" indent="0">
              <a:lnSpc>
                <a:spcPct val="90000"/>
              </a:lnSpc>
              <a:buClr>
                <a:srgbClr val="1E5155">
                  <a:lumMod val="40000"/>
                  <a:lumOff val="60000"/>
                </a:srgbClr>
              </a:buClr>
              <a:buNone/>
            </a:pPr>
            <a:endParaRPr lang="en-US" sz="1400" b="1">
              <a:solidFill>
                <a:srgbClr val="FFFFFF"/>
              </a:solidFill>
              <a:latin typeface="Century Schoolbook"/>
            </a:endParaRPr>
          </a:p>
          <a:p>
            <a:pPr>
              <a:lnSpc>
                <a:spcPct val="90000"/>
              </a:lnSpc>
              <a:buClr>
                <a:srgbClr val="8AD0D6"/>
              </a:buClr>
              <a:buFont typeface="Wingdings" charset="2"/>
              <a:buChar char="v"/>
            </a:pPr>
            <a:endParaRPr lang="en-US" sz="1400">
              <a:solidFill>
                <a:srgbClr val="FFFFFF"/>
              </a:solidFill>
            </a:endParaRPr>
          </a:p>
        </p:txBody>
      </p:sp>
      <p:sp>
        <p:nvSpPr>
          <p:cNvPr id="11"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descr="Desk with productivity items">
            <a:extLst>
              <a:ext uri="{FF2B5EF4-FFF2-40B4-BE49-F238E27FC236}">
                <a16:creationId xmlns:a16="http://schemas.microsoft.com/office/drawing/2014/main" id="{EA375941-8C66-2EE2-9655-50BA28CB893C}"/>
              </a:ext>
            </a:extLst>
          </p:cNvPr>
          <p:cNvPicPr>
            <a:picLocks noChangeAspect="1"/>
          </p:cNvPicPr>
          <p:nvPr/>
        </p:nvPicPr>
        <p:blipFill rotWithShape="1">
          <a:blip r:embed="rId3"/>
          <a:srcRect l="34076" r="17687" b="-4"/>
          <a:stretch/>
        </p:blipFill>
        <p:spPr>
          <a:xfrm>
            <a:off x="7229175" y="1"/>
            <a:ext cx="4963245"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Tree>
    <p:extLst>
      <p:ext uri="{BB962C8B-B14F-4D97-AF65-F5344CB8AC3E}">
        <p14:creationId xmlns:p14="http://schemas.microsoft.com/office/powerpoint/2010/main" val="441020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1" name="Picture 43">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63" name="Picture 45">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64" name="Oval 47">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65" name="Picture 49">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66" name="Picture 51">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67" name="Rectangle 53">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8" name="Rectangle 55">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B00802-1E40-761B-42C2-D7461C94EBFD}"/>
              </a:ext>
            </a:extLst>
          </p:cNvPr>
          <p:cNvSpPr>
            <a:spLocks noGrp="1"/>
          </p:cNvSpPr>
          <p:nvPr>
            <p:ph type="title"/>
          </p:nvPr>
        </p:nvSpPr>
        <p:spPr>
          <a:xfrm>
            <a:off x="648931" y="629266"/>
            <a:ext cx="4166510" cy="1622321"/>
          </a:xfrm>
        </p:spPr>
        <p:txBody>
          <a:bodyPr vert="horz" lIns="91440" tIns="45720" rIns="91440" bIns="45720" rtlCol="0" anchor="t">
            <a:normAutofit/>
          </a:bodyPr>
          <a:lstStyle/>
          <a:p>
            <a:r>
              <a:rPr lang="en-US" sz="3900" b="0" i="0" u="sng" kern="1200" dirty="0">
                <a:solidFill>
                  <a:srgbClr val="EBEBEB"/>
                </a:solidFill>
                <a:latin typeface="Century Schoolbook"/>
              </a:rPr>
              <a:t>Data Collection &amp; Preparation</a:t>
            </a:r>
          </a:p>
          <a:p>
            <a:endParaRPr lang="en-US" sz="3900" b="0" i="0" kern="1200">
              <a:solidFill>
                <a:srgbClr val="EBEBEB"/>
              </a:solidFill>
              <a:latin typeface="+mj-lt"/>
              <a:ea typeface="+mj-ea"/>
              <a:cs typeface="+mj-cs"/>
            </a:endParaRPr>
          </a:p>
        </p:txBody>
      </p:sp>
      <p:sp>
        <p:nvSpPr>
          <p:cNvPr id="69"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60" name="Freeform: Shape 59">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5" name="Picture 5" descr="Table&#10;&#10;Description automatically generated">
            <a:extLst>
              <a:ext uri="{FF2B5EF4-FFF2-40B4-BE49-F238E27FC236}">
                <a16:creationId xmlns:a16="http://schemas.microsoft.com/office/drawing/2014/main" id="{8ECD0A18-3718-2A98-87E5-A783B604B7F7}"/>
              </a:ext>
            </a:extLst>
          </p:cNvPr>
          <p:cNvPicPr>
            <a:picLocks noGrp="1" noChangeAspect="1"/>
          </p:cNvPicPr>
          <p:nvPr>
            <p:ph type="pic" idx="1"/>
          </p:nvPr>
        </p:nvPicPr>
        <p:blipFill rotWithShape="1">
          <a:blip r:embed="rId6"/>
          <a:srcRect l="2445" t="7067" r="6846" b="-7067"/>
          <a:stretch/>
        </p:blipFill>
        <p:spPr>
          <a:xfrm>
            <a:off x="6093992" y="665272"/>
            <a:ext cx="5449889" cy="5527453"/>
          </a:xfrm>
          <a:prstGeom prst="rect">
            <a:avLst/>
          </a:prstGeom>
          <a:effectLst/>
        </p:spPr>
      </p:pic>
      <p:sp>
        <p:nvSpPr>
          <p:cNvPr id="62" name="Rectangle 61">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B6A68CF4-0EB1-7326-7A2A-5D602BC99000}"/>
              </a:ext>
            </a:extLst>
          </p:cNvPr>
          <p:cNvSpPr>
            <a:spLocks noGrp="1"/>
          </p:cNvSpPr>
          <p:nvPr>
            <p:ph type="body" sz="half" idx="2"/>
          </p:nvPr>
        </p:nvSpPr>
        <p:spPr>
          <a:xfrm>
            <a:off x="648931" y="2251494"/>
            <a:ext cx="4166509" cy="3785419"/>
          </a:xfrm>
        </p:spPr>
        <p:txBody>
          <a:bodyPr vert="horz" lIns="91440" tIns="45720" rIns="91440" bIns="45720" rtlCol="0" anchor="t">
            <a:noAutofit/>
          </a:bodyPr>
          <a:lstStyle/>
          <a:p>
            <a:pPr>
              <a:buFont typeface="Wingdings 3" charset="2"/>
              <a:buChar char=""/>
            </a:pPr>
            <a:r>
              <a:rPr lang="en-US" sz="1800" dirty="0">
                <a:solidFill>
                  <a:srgbClr val="EBEBEB"/>
                </a:solidFill>
                <a:latin typeface="Century Schoolbook"/>
              </a:rPr>
              <a:t> Collect the dataset from open sources.</a:t>
            </a:r>
          </a:p>
          <a:p>
            <a:pPr>
              <a:buFont typeface="Wingdings 3" charset="2"/>
              <a:buChar char=""/>
            </a:pPr>
            <a:r>
              <a:rPr lang="en-US" sz="1800" dirty="0">
                <a:solidFill>
                  <a:srgbClr val="EBEBEB"/>
                </a:solidFill>
                <a:latin typeface="Century Schoolbook"/>
              </a:rPr>
              <a:t> Ex: Kaggle.com</a:t>
            </a:r>
          </a:p>
          <a:p>
            <a:pPr>
              <a:buFont typeface="Wingdings 3" charset="2"/>
              <a:buChar char=""/>
            </a:pPr>
            <a:r>
              <a:rPr lang="en-US" sz="1800" dirty="0">
                <a:solidFill>
                  <a:srgbClr val="EBEBEB"/>
                </a:solidFill>
                <a:latin typeface="Century Schoolbook"/>
              </a:rPr>
              <a:t> Importing the necessary libraries</a:t>
            </a:r>
          </a:p>
          <a:p>
            <a:pPr>
              <a:buFont typeface="Wingdings 3" charset="2"/>
              <a:buChar char=""/>
            </a:pPr>
            <a:r>
              <a:rPr lang="en-US" sz="1800" dirty="0">
                <a:solidFill>
                  <a:srgbClr val="EBEBEB"/>
                </a:solidFill>
                <a:latin typeface="Century Schoolbook"/>
              </a:rPr>
              <a:t>Read the Dataset</a:t>
            </a:r>
          </a:p>
          <a:p>
            <a:pPr>
              <a:buFont typeface="Wingdings 3" charset="2"/>
              <a:buChar char=""/>
            </a:pPr>
            <a:r>
              <a:rPr lang="en-US" sz="1800" dirty="0">
                <a:solidFill>
                  <a:srgbClr val="EBEBEB"/>
                </a:solidFill>
                <a:latin typeface="Century Schoolbook"/>
              </a:rPr>
              <a:t> Data Preparation :  Handling missing values, Handling categorical data, Handling outliers, Scaling Techniques, Splitting dataset into training and test set.</a:t>
            </a:r>
          </a:p>
          <a:p>
            <a:pPr>
              <a:buFont typeface="Wingdings 3" charset="2"/>
              <a:buChar char=""/>
            </a:pPr>
            <a:r>
              <a:rPr lang="en-US" sz="1800" dirty="0">
                <a:solidFill>
                  <a:srgbClr val="EBEBEB"/>
                </a:solidFill>
                <a:latin typeface="Century Schoolbook"/>
              </a:rPr>
              <a:t> Replacing Missing Values.</a:t>
            </a:r>
          </a:p>
          <a:p>
            <a:pPr>
              <a:buFont typeface="Wingdings 3" charset="2"/>
              <a:buChar char=""/>
            </a:pPr>
            <a:r>
              <a:rPr lang="en-US" sz="1800" dirty="0">
                <a:solidFill>
                  <a:srgbClr val="EBEBEB"/>
                </a:solidFill>
                <a:latin typeface="Century Schoolbook"/>
              </a:rPr>
              <a:t> Label Encoding , Output columns</a:t>
            </a:r>
          </a:p>
          <a:p>
            <a:pPr>
              <a:buFont typeface="Wingdings 3" charset="2"/>
              <a:buChar char=""/>
            </a:pPr>
            <a:endParaRPr lang="en-US">
              <a:solidFill>
                <a:srgbClr val="EBEBEB"/>
              </a:solidFill>
            </a:endParaRPr>
          </a:p>
          <a:p>
            <a:pPr>
              <a:buFont typeface="Wingdings 3" charset="2"/>
              <a:buChar char=""/>
            </a:pPr>
            <a:endParaRPr lang="en-US">
              <a:solidFill>
                <a:srgbClr val="EBEBEB"/>
              </a:solidFill>
            </a:endParaRPr>
          </a:p>
          <a:p>
            <a:pPr>
              <a:buFont typeface="Wingdings 3" charset="2"/>
              <a:buChar char=""/>
            </a:pPr>
            <a:endParaRPr lang="en-US">
              <a:solidFill>
                <a:srgbClr val="EBEBEB"/>
              </a:solidFill>
            </a:endParaRPr>
          </a:p>
          <a:p>
            <a:pPr>
              <a:buFont typeface="Wingdings 3" charset="2"/>
              <a:buChar char=""/>
            </a:pPr>
            <a:endParaRPr lang="en-US">
              <a:solidFill>
                <a:srgbClr val="EBEBEB"/>
              </a:solidFill>
            </a:endParaRPr>
          </a:p>
          <a:p>
            <a:pPr>
              <a:buFont typeface="Wingdings 3" charset="2"/>
              <a:buChar char=""/>
            </a:pPr>
            <a:endParaRPr lang="en-US">
              <a:solidFill>
                <a:srgbClr val="EBEBEB"/>
              </a:solidFill>
            </a:endParaRPr>
          </a:p>
          <a:p>
            <a:pPr>
              <a:buFont typeface="Wingdings 3" charset="2"/>
              <a:buChar char=""/>
            </a:pPr>
            <a:endParaRPr lang="en-US">
              <a:solidFill>
                <a:srgbClr val="EBEBEB"/>
              </a:solidFill>
            </a:endParaRPr>
          </a:p>
          <a:p>
            <a:pPr>
              <a:buFont typeface="Wingdings 3" charset="2"/>
              <a:buChar char=""/>
            </a:pPr>
            <a:endParaRPr lang="en-US">
              <a:solidFill>
                <a:srgbClr val="EBEBEB"/>
              </a:solidFill>
            </a:endParaRPr>
          </a:p>
          <a:p>
            <a:pPr>
              <a:buFont typeface="Wingdings 3" charset="2"/>
              <a:buChar char=""/>
            </a:pPr>
            <a:endParaRPr lang="en-US">
              <a:solidFill>
                <a:srgbClr val="EBEBEB"/>
              </a:solidFill>
            </a:endParaRPr>
          </a:p>
          <a:p>
            <a:pPr>
              <a:buFont typeface="Wingdings 3" charset="2"/>
              <a:buChar char=""/>
            </a:pPr>
            <a:endParaRPr lang="en-US">
              <a:solidFill>
                <a:srgbClr val="EBEBEB"/>
              </a:solidFill>
            </a:endParaRPr>
          </a:p>
          <a:p>
            <a:pPr>
              <a:buFont typeface="Wingdings 3" charset="2"/>
              <a:buChar char=""/>
            </a:pPr>
            <a:endParaRPr lang="en-US">
              <a:solidFill>
                <a:srgbClr val="EBEBEB"/>
              </a:solidFill>
            </a:endParaRPr>
          </a:p>
          <a:p>
            <a:pPr>
              <a:buFont typeface="Wingdings 3" charset="2"/>
              <a:buChar char=""/>
            </a:pPr>
            <a:endParaRPr lang="en-US">
              <a:solidFill>
                <a:srgbClr val="EBEBEB"/>
              </a:solidFill>
            </a:endParaRPr>
          </a:p>
        </p:txBody>
      </p:sp>
    </p:spTree>
    <p:extLst>
      <p:ext uri="{BB962C8B-B14F-4D97-AF65-F5344CB8AC3E}">
        <p14:creationId xmlns:p14="http://schemas.microsoft.com/office/powerpoint/2010/main" val="9036408"/>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412E3267-7ABE-412B-8580-47EC0D1F61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6" name="Picture 15">
            <a:extLst>
              <a:ext uri="{FF2B5EF4-FFF2-40B4-BE49-F238E27FC236}">
                <a16:creationId xmlns:a16="http://schemas.microsoft.com/office/drawing/2014/main" id="{20B62C5A-2250-4380-AB23-DB87446CCED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8" name="Oval 17">
            <a:extLst>
              <a:ext uri="{FF2B5EF4-FFF2-40B4-BE49-F238E27FC236}">
                <a16:creationId xmlns:a16="http://schemas.microsoft.com/office/drawing/2014/main" id="{D42CF425-7213-4F89-B0FF-4C2BDDD9C6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0" name="Picture 19">
            <a:extLst>
              <a:ext uri="{FF2B5EF4-FFF2-40B4-BE49-F238E27FC236}">
                <a16:creationId xmlns:a16="http://schemas.microsoft.com/office/drawing/2014/main" id="{D35DA97D-88F8-4249-B650-4FC9FD50A38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2" name="Picture 21">
            <a:extLst>
              <a:ext uri="{FF2B5EF4-FFF2-40B4-BE49-F238E27FC236}">
                <a16:creationId xmlns:a16="http://schemas.microsoft.com/office/drawing/2014/main" id="{43F38673-6E30-4BAE-AC67-0B283EBF42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4" name="Rectangle 23">
            <a:extLst>
              <a:ext uri="{FF2B5EF4-FFF2-40B4-BE49-F238E27FC236}">
                <a16:creationId xmlns:a16="http://schemas.microsoft.com/office/drawing/2014/main" id="{202A25CB-1ED1-4C87-AB49-8D3BC684D1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A15ED26-2904-69C2-1FC2-B96FADB2CDC8}"/>
              </a:ext>
            </a:extLst>
          </p:cNvPr>
          <p:cNvSpPr>
            <a:spLocks noGrp="1"/>
          </p:cNvSpPr>
          <p:nvPr>
            <p:ph type="title"/>
          </p:nvPr>
        </p:nvSpPr>
        <p:spPr>
          <a:xfrm>
            <a:off x="646112" y="452718"/>
            <a:ext cx="4165580" cy="1400530"/>
          </a:xfrm>
        </p:spPr>
        <p:txBody>
          <a:bodyPr vert="horz" lIns="91440" tIns="45720" rIns="91440" bIns="45720" rtlCol="0" anchor="t">
            <a:normAutofit/>
          </a:bodyPr>
          <a:lstStyle/>
          <a:p>
            <a:r>
              <a:rPr lang="en-US" sz="4200" u="sng" dirty="0">
                <a:latin typeface="Century Schoolbook"/>
              </a:rPr>
              <a:t>Exploratory Data Analysis</a:t>
            </a:r>
          </a:p>
          <a:p>
            <a:endParaRPr lang="en-US" sz="4200"/>
          </a:p>
        </p:txBody>
      </p:sp>
      <p:sp>
        <p:nvSpPr>
          <p:cNvPr id="26" name="Freeform: Shape 25">
            <a:extLst>
              <a:ext uri="{FF2B5EF4-FFF2-40B4-BE49-F238E27FC236}">
                <a16:creationId xmlns:a16="http://schemas.microsoft.com/office/drawing/2014/main" id="{7DAA46B9-B7E8-4487-B28E-C63A6EB7AA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7191 h 6985200"/>
              <a:gd name="connsiteX6" fmla="*/ 1 w 6858001"/>
              <a:gd name="connsiteY6" fmla="*/ 887191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7191"/>
                </a:lnTo>
                <a:lnTo>
                  <a:pt x="1" y="887191"/>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sp>
      <p:sp>
        <p:nvSpPr>
          <p:cNvPr id="28" name="Freeform 23">
            <a:extLst>
              <a:ext uri="{FF2B5EF4-FFF2-40B4-BE49-F238E27FC236}">
                <a16:creationId xmlns:a16="http://schemas.microsoft.com/office/drawing/2014/main" id="{C866818C-1E5F-475A-B310-3C06B555FB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9" name="Picture 9" descr="Chart&#10;&#10;Description automatically generated">
            <a:extLst>
              <a:ext uri="{FF2B5EF4-FFF2-40B4-BE49-F238E27FC236}">
                <a16:creationId xmlns:a16="http://schemas.microsoft.com/office/drawing/2014/main" id="{27C0E63A-36AD-FB4C-6899-B441996DB25E}"/>
              </a:ext>
            </a:extLst>
          </p:cNvPr>
          <p:cNvPicPr>
            <a:picLocks noChangeAspect="1"/>
          </p:cNvPicPr>
          <p:nvPr/>
        </p:nvPicPr>
        <p:blipFill>
          <a:blip r:embed="rId7"/>
          <a:stretch>
            <a:fillRect/>
          </a:stretch>
        </p:blipFill>
        <p:spPr>
          <a:xfrm>
            <a:off x="6135815" y="647699"/>
            <a:ext cx="5366660" cy="2683330"/>
          </a:xfrm>
          <a:prstGeom prst="rect">
            <a:avLst/>
          </a:prstGeom>
          <a:effectLst/>
        </p:spPr>
      </p:pic>
      <p:sp>
        <p:nvSpPr>
          <p:cNvPr id="30" name="Rectangle 29">
            <a:extLst>
              <a:ext uri="{FF2B5EF4-FFF2-40B4-BE49-F238E27FC236}">
                <a16:creationId xmlns:a16="http://schemas.microsoft.com/office/drawing/2014/main" id="{D12AFDE8-E1ED-4A49-B8B3-4953F4B8A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Text Placeholder 3">
            <a:extLst>
              <a:ext uri="{FF2B5EF4-FFF2-40B4-BE49-F238E27FC236}">
                <a16:creationId xmlns:a16="http://schemas.microsoft.com/office/drawing/2014/main" id="{ACF33D15-0F8A-3496-1321-64F2D47D50ED}"/>
              </a:ext>
            </a:extLst>
          </p:cNvPr>
          <p:cNvSpPr>
            <a:spLocks noGrp="1"/>
          </p:cNvSpPr>
          <p:nvPr>
            <p:ph type="body" sz="half" idx="2"/>
          </p:nvPr>
        </p:nvSpPr>
        <p:spPr>
          <a:xfrm>
            <a:off x="646113" y="2282956"/>
            <a:ext cx="4165146" cy="4195481"/>
          </a:xfrm>
        </p:spPr>
        <p:txBody>
          <a:bodyPr vert="horz" lIns="91440" tIns="45720" rIns="91440" bIns="45720" rtlCol="0" anchor="t">
            <a:normAutofit/>
          </a:bodyPr>
          <a:lstStyle/>
          <a:p>
            <a:pPr marL="285750" indent="-285750">
              <a:buFont typeface="Wingdings 3" charset="2"/>
              <a:buChar char=""/>
            </a:pPr>
            <a:r>
              <a:rPr lang="en-US" sz="1800" dirty="0"/>
              <a:t> </a:t>
            </a:r>
            <a:r>
              <a:rPr lang="en-US" sz="1800" dirty="0">
                <a:latin typeface="Century Schoolbook"/>
              </a:rPr>
              <a:t>Descriptive analysis is to study the  basic features of data with the statistical process.</a:t>
            </a:r>
          </a:p>
          <a:p>
            <a:pPr marL="285750" indent="-285750">
              <a:buFont typeface="Wingdings 3" charset="2"/>
              <a:buChar char=""/>
            </a:pPr>
            <a:r>
              <a:rPr lang="en-US" sz="1800" dirty="0">
                <a:latin typeface="Century Schoolbook"/>
              </a:rPr>
              <a:t>Visual analysis is the process of using visual representations.</a:t>
            </a:r>
          </a:p>
          <a:p>
            <a:pPr marL="285750" indent="-285750">
              <a:buFont typeface="Wingdings 3" charset="2"/>
              <a:buChar char=""/>
            </a:pPr>
            <a:r>
              <a:rPr lang="en-US" sz="1800" dirty="0">
                <a:latin typeface="Century Schoolbook"/>
              </a:rPr>
              <a:t>Univariate analysis, Bivariate analysis to Multivariate analysis to represent in graph.</a:t>
            </a:r>
          </a:p>
          <a:p>
            <a:pPr marL="285750" indent="-285750">
              <a:buFont typeface="Wingdings 3" charset="2"/>
              <a:buChar char=""/>
            </a:pPr>
            <a:r>
              <a:rPr lang="en-US" sz="1800" dirty="0">
                <a:latin typeface="Century Schoolbook"/>
              </a:rPr>
              <a:t>Scaling the data Splitting data into train and test </a:t>
            </a:r>
          </a:p>
        </p:txBody>
      </p:sp>
      <p:pic>
        <p:nvPicPr>
          <p:cNvPr id="8" name="Picture 8" descr="Chart, bar chart&#10;&#10;Description automatically generated">
            <a:extLst>
              <a:ext uri="{FF2B5EF4-FFF2-40B4-BE49-F238E27FC236}">
                <a16:creationId xmlns:a16="http://schemas.microsoft.com/office/drawing/2014/main" id="{3D8FFFC5-9406-B3E4-5DBB-9F81525E1E27}"/>
              </a:ext>
            </a:extLst>
          </p:cNvPr>
          <p:cNvPicPr>
            <a:picLocks noGrp="1" noChangeAspect="1"/>
          </p:cNvPicPr>
          <p:nvPr>
            <p:ph type="pic" idx="1"/>
          </p:nvPr>
        </p:nvPicPr>
        <p:blipFill rotWithShape="1">
          <a:blip r:embed="rId8"/>
          <a:srcRect l="3137" t="19811" r="42226" b="24528"/>
          <a:stretch/>
        </p:blipFill>
        <p:spPr>
          <a:xfrm>
            <a:off x="6444602" y="3526971"/>
            <a:ext cx="4749086" cy="2721427"/>
          </a:xfrm>
          <a:prstGeom prst="rect">
            <a:avLst/>
          </a:prstGeom>
          <a:effectLst/>
        </p:spPr>
      </p:pic>
    </p:spTree>
    <p:extLst>
      <p:ext uri="{BB962C8B-B14F-4D97-AF65-F5344CB8AC3E}">
        <p14:creationId xmlns:p14="http://schemas.microsoft.com/office/powerpoint/2010/main" val="2944082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7" name="Picture 16">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9" name="Oval 18">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1" name="Picture 20">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3" name="Picture 22">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5" name="Rectangle 24">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7" name="Rectangle 26">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9"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31" name="Freeform: Shape 30">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8" name="Picture 8" descr="Diagram&#10;&#10;Description automatically generated">
            <a:extLst>
              <a:ext uri="{FF2B5EF4-FFF2-40B4-BE49-F238E27FC236}">
                <a16:creationId xmlns:a16="http://schemas.microsoft.com/office/drawing/2014/main" id="{EE2A1B88-11C0-9186-926A-BFB565F13FC8}"/>
              </a:ext>
            </a:extLst>
          </p:cNvPr>
          <p:cNvPicPr>
            <a:picLocks noChangeAspect="1"/>
          </p:cNvPicPr>
          <p:nvPr/>
        </p:nvPicPr>
        <p:blipFill>
          <a:blip r:embed="rId6"/>
          <a:stretch>
            <a:fillRect/>
          </a:stretch>
        </p:blipFill>
        <p:spPr>
          <a:xfrm>
            <a:off x="5648294" y="1446756"/>
            <a:ext cx="6197511" cy="3331881"/>
          </a:xfrm>
          <a:prstGeom prst="rect">
            <a:avLst/>
          </a:prstGeom>
          <a:effectLst/>
        </p:spPr>
      </p:pic>
      <p:sp>
        <p:nvSpPr>
          <p:cNvPr id="33" name="Rectangle 32">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 name="TextBox 9">
            <a:extLst>
              <a:ext uri="{FF2B5EF4-FFF2-40B4-BE49-F238E27FC236}">
                <a16:creationId xmlns:a16="http://schemas.microsoft.com/office/drawing/2014/main" id="{7B18D8BB-0F0A-236F-71EE-CDA937B365A7}"/>
              </a:ext>
            </a:extLst>
          </p:cNvPr>
          <p:cNvSpPr txBox="1"/>
          <p:nvPr/>
        </p:nvSpPr>
        <p:spPr>
          <a:xfrm>
            <a:off x="648931" y="2438400"/>
            <a:ext cx="4166509" cy="3785419"/>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defTabSz="457200">
              <a:spcBef>
                <a:spcPts val="1000"/>
              </a:spcBef>
              <a:buClr>
                <a:schemeClr val="bg2">
                  <a:lumMod val="40000"/>
                  <a:lumOff val="60000"/>
                </a:schemeClr>
              </a:buClr>
              <a:buSzPct val="80000"/>
              <a:buFont typeface="Wingdings 3" charset="2"/>
              <a:buChar char=""/>
            </a:pPr>
            <a:r>
              <a:rPr lang="en-US" u="sng" dirty="0">
                <a:solidFill>
                  <a:srgbClr val="EBEBEB"/>
                </a:solidFill>
                <a:latin typeface="Century Schoolbook"/>
                <a:ea typeface="+mj-ea"/>
                <a:cs typeface="+mj-cs"/>
              </a:rPr>
              <a:t>Technical Architecture</a:t>
            </a:r>
            <a:r>
              <a:rPr lang="en-US" u="sng" dirty="0">
                <a:solidFill>
                  <a:srgbClr val="EBEBEB"/>
                </a:solidFill>
                <a:latin typeface="+mj-lt"/>
                <a:ea typeface="+mj-ea"/>
                <a:cs typeface="+mj-cs"/>
              </a:rPr>
              <a:t>:</a:t>
            </a:r>
          </a:p>
        </p:txBody>
      </p:sp>
      <p:sp>
        <p:nvSpPr>
          <p:cNvPr id="6" name="TextBox 5">
            <a:extLst>
              <a:ext uri="{FF2B5EF4-FFF2-40B4-BE49-F238E27FC236}">
                <a16:creationId xmlns:a16="http://schemas.microsoft.com/office/drawing/2014/main" id="{59321EEB-4CCC-C346-1DB4-DFDD8BD30AAD}"/>
              </a:ext>
            </a:extLst>
          </p:cNvPr>
          <p:cNvSpPr txBox="1"/>
          <p:nvPr/>
        </p:nvSpPr>
        <p:spPr>
          <a:xfrm>
            <a:off x="2682816" y="3200400"/>
            <a:ext cx="4784784" cy="10002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br>
              <a:rPr lang="en-US" b="1" dirty="0">
                <a:ea typeface="+mn-lt"/>
                <a:cs typeface="+mn-lt"/>
              </a:rPr>
            </a:br>
            <a:endParaRPr lang="en-US" b="1">
              <a:ea typeface="+mn-lt"/>
              <a:cs typeface="+mn-lt"/>
            </a:endParaRPr>
          </a:p>
          <a:p>
            <a:pPr>
              <a:spcAft>
                <a:spcPts val="600"/>
              </a:spcAft>
            </a:pPr>
            <a:endParaRPr lang="en-US" b="1">
              <a:latin typeface="Montserrat"/>
            </a:endParaRPr>
          </a:p>
        </p:txBody>
      </p:sp>
      <p:sp>
        <p:nvSpPr>
          <p:cNvPr id="7" name="TextBox 6">
            <a:extLst>
              <a:ext uri="{FF2B5EF4-FFF2-40B4-BE49-F238E27FC236}">
                <a16:creationId xmlns:a16="http://schemas.microsoft.com/office/drawing/2014/main" id="{F006AB9C-39B4-7E44-F558-97051DBD04D5}"/>
              </a:ext>
            </a:extLst>
          </p:cNvPr>
          <p:cNvSpPr txBox="1"/>
          <p:nvPr/>
        </p:nvSpPr>
        <p:spPr>
          <a:xfrm>
            <a:off x="4666890" y="3114136"/>
            <a:ext cx="259942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b="1" dirty="0">
              <a:latin typeface="Montserrat"/>
            </a:endParaRPr>
          </a:p>
        </p:txBody>
      </p:sp>
      <p:sp>
        <p:nvSpPr>
          <p:cNvPr id="9" name="TextBox 8">
            <a:extLst>
              <a:ext uri="{FF2B5EF4-FFF2-40B4-BE49-F238E27FC236}">
                <a16:creationId xmlns:a16="http://schemas.microsoft.com/office/drawing/2014/main" id="{34C9AC70-801E-997B-DB71-8D2DEB164F80}"/>
              </a:ext>
            </a:extLst>
          </p:cNvPr>
          <p:cNvSpPr txBox="1"/>
          <p:nvPr/>
        </p:nvSpPr>
        <p:spPr>
          <a:xfrm>
            <a:off x="4724400" y="3200400"/>
            <a:ext cx="2743200" cy="6617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endParaRPr lang="en-US" sz="1400" b="1">
              <a:solidFill>
                <a:srgbClr val="000000"/>
              </a:solidFill>
              <a:latin typeface="Arial"/>
              <a:cs typeface="Arial"/>
            </a:endParaRPr>
          </a:p>
          <a:p>
            <a:pPr>
              <a:spcAft>
                <a:spcPts val="600"/>
              </a:spcAft>
            </a:pPr>
            <a:endParaRPr lang="en-US">
              <a:latin typeface="Montserrat"/>
            </a:endParaRPr>
          </a:p>
        </p:txBody>
      </p:sp>
    </p:spTree>
    <p:extLst>
      <p:ext uri="{BB962C8B-B14F-4D97-AF65-F5344CB8AC3E}">
        <p14:creationId xmlns:p14="http://schemas.microsoft.com/office/powerpoint/2010/main" val="2460712312"/>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3" name="Picture 12">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5" name="Oval 14">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7" name="Picture 16">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9" name="Picture 18">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1" name="Rectangle 20">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5A0AC2-D2CE-A71C-09CB-B8FD23E31105}"/>
              </a:ext>
            </a:extLst>
          </p:cNvPr>
          <p:cNvSpPr>
            <a:spLocks noGrp="1"/>
          </p:cNvSpPr>
          <p:nvPr>
            <p:ph type="title"/>
          </p:nvPr>
        </p:nvSpPr>
        <p:spPr>
          <a:xfrm>
            <a:off x="648930" y="629266"/>
            <a:ext cx="6188190" cy="1622321"/>
          </a:xfrm>
        </p:spPr>
        <p:txBody>
          <a:bodyPr vert="horz" lIns="91440" tIns="45720" rIns="91440" bIns="45720" rtlCol="0" anchor="t">
            <a:normAutofit/>
          </a:bodyPr>
          <a:lstStyle/>
          <a:p>
            <a:r>
              <a:rPr lang="en-US" sz="4200" u="sng">
                <a:solidFill>
                  <a:srgbClr val="EBEBEB"/>
                </a:solidFill>
              </a:rPr>
              <a:t>Model Building</a:t>
            </a:r>
          </a:p>
          <a:p>
            <a:endParaRPr lang="en-US" sz="4200">
              <a:solidFill>
                <a:srgbClr val="EBEBEB"/>
              </a:solidFill>
            </a:endParaRPr>
          </a:p>
        </p:txBody>
      </p:sp>
      <p:sp>
        <p:nvSpPr>
          <p:cNvPr id="5" name="Text Placeholder 4">
            <a:extLst>
              <a:ext uri="{FF2B5EF4-FFF2-40B4-BE49-F238E27FC236}">
                <a16:creationId xmlns:a16="http://schemas.microsoft.com/office/drawing/2014/main" id="{119DADB9-580B-0DE7-3618-608FF0970B3C}"/>
              </a:ext>
            </a:extLst>
          </p:cNvPr>
          <p:cNvSpPr>
            <a:spLocks noGrp="1"/>
          </p:cNvSpPr>
          <p:nvPr>
            <p:ph type="body" sz="half" idx="2"/>
          </p:nvPr>
        </p:nvSpPr>
        <p:spPr>
          <a:xfrm>
            <a:off x="821458" y="1719532"/>
            <a:ext cx="6188189" cy="3785419"/>
          </a:xfrm>
        </p:spPr>
        <p:txBody>
          <a:bodyPr vert="horz" lIns="91440" tIns="45720" rIns="91440" bIns="45720" rtlCol="0" anchor="t">
            <a:noAutofit/>
          </a:bodyPr>
          <a:lstStyle/>
          <a:p>
            <a:pPr marL="285750" indent="-285750">
              <a:buFont typeface="Wingdings 3" charset="2"/>
              <a:buChar char=""/>
            </a:pPr>
            <a:r>
              <a:rPr lang="en-US" sz="1800" dirty="0">
                <a:solidFill>
                  <a:srgbClr val="FFFFFF"/>
                </a:solidFill>
                <a:latin typeface="Century Schoolbook"/>
              </a:rPr>
              <a:t>Training the model in multiple evaluation metrics</a:t>
            </a:r>
          </a:p>
          <a:p>
            <a:pPr marL="285750" indent="-285750">
              <a:buFont typeface="Wingdings 3" charset="2"/>
              <a:buChar char=""/>
            </a:pPr>
            <a:r>
              <a:rPr lang="en-US" sz="1800" dirty="0">
                <a:solidFill>
                  <a:srgbClr val="FFFFFF"/>
                </a:solidFill>
                <a:latin typeface="Century Schoolbook"/>
              </a:rPr>
              <a:t>A function named Random Forest, Gradient Boosting, AdaBoost is created and train and test data are passed as the parameters.</a:t>
            </a:r>
          </a:p>
          <a:p>
            <a:pPr marL="285750" indent="-285750">
              <a:buFont typeface="Wingdings 3" charset="2"/>
              <a:buChar char=""/>
            </a:pPr>
            <a:r>
              <a:rPr lang="en-US" sz="1800" dirty="0">
                <a:solidFill>
                  <a:srgbClr val="FFFFFF"/>
                </a:solidFill>
                <a:latin typeface="Century Schoolbook"/>
              </a:rPr>
              <a:t>Regression Model : A function named KNN, SVR, </a:t>
            </a:r>
            <a:r>
              <a:rPr lang="en-US" sz="1800" dirty="0" err="1">
                <a:solidFill>
                  <a:srgbClr val="FFFFFF"/>
                </a:solidFill>
                <a:latin typeface="Century Schoolbook"/>
              </a:rPr>
              <a:t>DecisionTree</a:t>
            </a:r>
            <a:r>
              <a:rPr lang="en-US" sz="1800" dirty="0">
                <a:solidFill>
                  <a:srgbClr val="FFFFFF"/>
                </a:solidFill>
                <a:latin typeface="Century Schoolbook"/>
              </a:rPr>
              <a:t> is created and train and test data are passed as the parameters.</a:t>
            </a:r>
          </a:p>
          <a:p>
            <a:pPr marL="285750" indent="-285750">
              <a:buFont typeface="Wingdings 3" charset="2"/>
              <a:buChar char=""/>
            </a:pPr>
            <a:r>
              <a:rPr lang="en-US" sz="1800" dirty="0">
                <a:solidFill>
                  <a:srgbClr val="FFFFFF"/>
                </a:solidFill>
                <a:latin typeface="Century Schoolbook"/>
              </a:rPr>
              <a:t>Checking cross validation for </a:t>
            </a:r>
            <a:r>
              <a:rPr lang="en-US" sz="1800" dirty="0" err="1">
                <a:solidFill>
                  <a:srgbClr val="FFFFFF"/>
                </a:solidFill>
                <a:latin typeface="Century Schoolbook"/>
              </a:rPr>
              <a:t>RandomforestRegressor</a:t>
            </a:r>
            <a:endParaRPr lang="en-US" sz="1800">
              <a:solidFill>
                <a:srgbClr val="FFFFFF"/>
              </a:solidFill>
              <a:latin typeface="Century Schoolbook"/>
            </a:endParaRPr>
          </a:p>
          <a:p>
            <a:pPr marL="285750" indent="-285750">
              <a:buFont typeface="Wingdings 3" charset="2"/>
              <a:buChar char=""/>
            </a:pPr>
            <a:r>
              <a:rPr lang="en-US" sz="1800" dirty="0" err="1">
                <a:solidFill>
                  <a:srgbClr val="FFFFFF"/>
                </a:solidFill>
                <a:latin typeface="Century Schoolbook"/>
              </a:rPr>
              <a:t>Tesing</a:t>
            </a:r>
            <a:r>
              <a:rPr lang="en-US" sz="1800" dirty="0">
                <a:solidFill>
                  <a:srgbClr val="FFFFFF"/>
                </a:solidFill>
                <a:latin typeface="Century Schoolbook"/>
              </a:rPr>
              <a:t> the mode</a:t>
            </a:r>
          </a:p>
          <a:p>
            <a:pPr marL="285750" indent="-285750">
              <a:buFont typeface="Wingdings 3" charset="2"/>
              <a:buChar char=""/>
            </a:pPr>
            <a:r>
              <a:rPr lang="en-US" sz="1800" dirty="0">
                <a:solidFill>
                  <a:srgbClr val="FFFFFF"/>
                </a:solidFill>
                <a:latin typeface="Century Schoolbook"/>
              </a:rPr>
              <a:t>Accuracy percentage ( after tuning ) : 0.7898840463814475</a:t>
            </a:r>
          </a:p>
          <a:p>
            <a:pPr marL="285750" indent="-285750">
              <a:buFont typeface="Wingdings 3" charset="2"/>
              <a:buChar char=""/>
            </a:pPr>
            <a:endParaRPr lang="en-US">
              <a:solidFill>
                <a:srgbClr val="FFFFFF"/>
              </a:solidFill>
            </a:endParaRPr>
          </a:p>
          <a:p>
            <a:pPr marL="342900" indent="-342900">
              <a:buFont typeface="Wingdings 3" charset="2"/>
              <a:buChar char=""/>
            </a:pPr>
            <a:endParaRPr lang="en-US">
              <a:solidFill>
                <a:srgbClr val="FFFFFF"/>
              </a:solidFill>
            </a:endParaRPr>
          </a:p>
          <a:p>
            <a:pPr>
              <a:buFont typeface="Wingdings 3" charset="2"/>
              <a:buChar char=""/>
            </a:pPr>
            <a:endParaRPr lang="en-US">
              <a:solidFill>
                <a:srgbClr val="FFFFFF"/>
              </a:solidFill>
            </a:endParaRPr>
          </a:p>
          <a:p>
            <a:pPr lvl="1">
              <a:buFont typeface="Wingdings 3" charset="2"/>
              <a:buChar char=""/>
            </a:pPr>
            <a:endParaRPr lang="en-US">
              <a:solidFill>
                <a:srgbClr val="FFFFFF"/>
              </a:solidFill>
            </a:endParaRPr>
          </a:p>
        </p:txBody>
      </p:sp>
      <p:sp>
        <p:nvSpPr>
          <p:cNvPr id="25"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7" name="Picture 6" descr="Light bulb on yellow background with sketched light beams and cord">
            <a:extLst>
              <a:ext uri="{FF2B5EF4-FFF2-40B4-BE49-F238E27FC236}">
                <a16:creationId xmlns:a16="http://schemas.microsoft.com/office/drawing/2014/main" id="{E28FAABD-2118-83E1-B22C-741B9B92244D}"/>
              </a:ext>
            </a:extLst>
          </p:cNvPr>
          <p:cNvPicPr>
            <a:picLocks noChangeAspect="1"/>
          </p:cNvPicPr>
          <p:nvPr/>
        </p:nvPicPr>
        <p:blipFill rotWithShape="1">
          <a:blip r:embed="rId7"/>
          <a:srcRect l="48900" r="6575" b="3"/>
          <a:stretch/>
        </p:blipFill>
        <p:spPr>
          <a:xfrm>
            <a:off x="7229175" y="1"/>
            <a:ext cx="4963245"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Tree>
    <p:extLst>
      <p:ext uri="{BB962C8B-B14F-4D97-AF65-F5344CB8AC3E}">
        <p14:creationId xmlns:p14="http://schemas.microsoft.com/office/powerpoint/2010/main" val="1923764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26" name="Picture 9">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7" name="Picture 11">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8" name="Oval 13">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9" name="Picture 15">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0" name="Picture 17">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1" name="Rectangle 19">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5D0618A-3D3B-DE4D-D6FE-64C0B18145A0}"/>
              </a:ext>
            </a:extLst>
          </p:cNvPr>
          <p:cNvSpPr>
            <a:spLocks noGrp="1"/>
          </p:cNvSpPr>
          <p:nvPr>
            <p:ph type="title"/>
          </p:nvPr>
        </p:nvSpPr>
        <p:spPr>
          <a:xfrm>
            <a:off x="6742108" y="629266"/>
            <a:ext cx="3307744" cy="1641986"/>
          </a:xfrm>
        </p:spPr>
        <p:txBody>
          <a:bodyPr vert="horz" lIns="91440" tIns="45720" rIns="91440" bIns="45720" rtlCol="0" anchor="t">
            <a:normAutofit/>
          </a:bodyPr>
          <a:lstStyle/>
          <a:p>
            <a:pPr>
              <a:lnSpc>
                <a:spcPct val="90000"/>
              </a:lnSpc>
            </a:pPr>
            <a:r>
              <a:rPr lang="en-US" sz="2600" u="sng"/>
              <a:t>Performance Testing &amp; Hyperparameter Tuning</a:t>
            </a:r>
          </a:p>
        </p:txBody>
      </p:sp>
      <p:pic>
        <p:nvPicPr>
          <p:cNvPr id="32" name="Picture 5" descr="Magnifying glass showing decling performance">
            <a:extLst>
              <a:ext uri="{FF2B5EF4-FFF2-40B4-BE49-F238E27FC236}">
                <a16:creationId xmlns:a16="http://schemas.microsoft.com/office/drawing/2014/main" id="{6CE35A14-0DCF-4DDD-A013-BF610AEC4D8B}"/>
              </a:ext>
            </a:extLst>
          </p:cNvPr>
          <p:cNvPicPr>
            <a:picLocks noChangeAspect="1"/>
          </p:cNvPicPr>
          <p:nvPr/>
        </p:nvPicPr>
        <p:blipFill rotWithShape="1">
          <a:blip r:embed="rId7"/>
          <a:srcRect l="22354" r="18414" b="-3"/>
          <a:stretch/>
        </p:blipFill>
        <p:spPr>
          <a:xfrm>
            <a:off x="-2" y="10"/>
            <a:ext cx="6094407" cy="6857990"/>
          </a:xfrm>
          <a:prstGeom prst="rect">
            <a:avLst/>
          </a:prstGeom>
        </p:spPr>
      </p:pic>
      <p:sp>
        <p:nvSpPr>
          <p:cNvPr id="4" name="Text Placeholder 3">
            <a:extLst>
              <a:ext uri="{FF2B5EF4-FFF2-40B4-BE49-F238E27FC236}">
                <a16:creationId xmlns:a16="http://schemas.microsoft.com/office/drawing/2014/main" id="{E835A64F-06E5-828A-F3C6-856F1129399C}"/>
              </a:ext>
            </a:extLst>
          </p:cNvPr>
          <p:cNvSpPr>
            <a:spLocks noGrp="1"/>
          </p:cNvSpPr>
          <p:nvPr>
            <p:ph type="body" sz="half" idx="2"/>
          </p:nvPr>
        </p:nvSpPr>
        <p:spPr>
          <a:xfrm>
            <a:off x="7446599" y="2510287"/>
            <a:ext cx="3868460" cy="3809999"/>
          </a:xfrm>
        </p:spPr>
        <p:txBody>
          <a:bodyPr vert="horz" lIns="91440" tIns="45720" rIns="91440" bIns="45720" rtlCol="0" anchor="t">
            <a:normAutofit/>
          </a:bodyPr>
          <a:lstStyle/>
          <a:p>
            <a:pPr marL="285750" indent="-285750">
              <a:buFont typeface="Wingdings 3" charset="2"/>
              <a:buChar char=""/>
            </a:pPr>
            <a:r>
              <a:rPr lang="en-US" sz="1800" dirty="0">
                <a:latin typeface="Century Schoolbook"/>
              </a:rPr>
              <a:t>Testing model with multiple evaluation metrics</a:t>
            </a:r>
          </a:p>
          <a:p>
            <a:pPr marL="285750" indent="-285750">
              <a:buFont typeface="Wingdings 3" charset="2"/>
              <a:buChar char=""/>
            </a:pPr>
            <a:r>
              <a:rPr lang="en-US" sz="1800" dirty="0">
                <a:latin typeface="Century Schoolbook"/>
              </a:rPr>
              <a:t>Compare the model</a:t>
            </a:r>
          </a:p>
          <a:p>
            <a:pPr marL="285750" indent="-285750">
              <a:buFont typeface="Wingdings 3" charset="2"/>
              <a:buChar char=""/>
            </a:pPr>
            <a:r>
              <a:rPr lang="en-US" sz="1800" dirty="0">
                <a:latin typeface="Century Schoolbook"/>
              </a:rPr>
              <a:t>Comparing model accuracy before &amp; after applying hyperparameter tuning</a:t>
            </a:r>
          </a:p>
          <a:p>
            <a:pPr marL="285750" indent="-285750">
              <a:buFont typeface="Wingdings 3" charset="2"/>
              <a:buChar char=""/>
            </a:pPr>
            <a:r>
              <a:rPr lang="en-US" sz="1800" dirty="0">
                <a:latin typeface="Century Schoolbook"/>
              </a:rPr>
              <a:t>Accuracy percentage ( after tuning ) : 0.844567328769076</a:t>
            </a:r>
          </a:p>
        </p:txBody>
      </p:sp>
    </p:spTree>
    <p:extLst>
      <p:ext uri="{BB962C8B-B14F-4D97-AF65-F5344CB8AC3E}">
        <p14:creationId xmlns:p14="http://schemas.microsoft.com/office/powerpoint/2010/main" val="1210506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27" name="Picture 9">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8" name="Picture 11">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9" name="Oval 13">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0" name="Picture 15">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1" name="Picture 17">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2" name="Rectangle 19">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3" name="Rectangle 21">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C310CE-D46F-15C2-2420-27C4DC9CEE86}"/>
              </a:ext>
            </a:extLst>
          </p:cNvPr>
          <p:cNvSpPr>
            <a:spLocks noGrp="1"/>
          </p:cNvSpPr>
          <p:nvPr>
            <p:ph type="title"/>
          </p:nvPr>
        </p:nvSpPr>
        <p:spPr>
          <a:xfrm>
            <a:off x="5411931" y="452718"/>
            <a:ext cx="4638903" cy="1400530"/>
          </a:xfrm>
        </p:spPr>
        <p:txBody>
          <a:bodyPr vert="horz" lIns="91440" tIns="45720" rIns="91440" bIns="45720" rtlCol="0" anchor="t">
            <a:normAutofit/>
          </a:bodyPr>
          <a:lstStyle/>
          <a:p>
            <a:r>
              <a:rPr lang="en-US" sz="4200" u="sng"/>
              <a:t>Model Deployment</a:t>
            </a:r>
          </a:p>
        </p:txBody>
      </p:sp>
      <p:sp>
        <p:nvSpPr>
          <p:cNvPr id="34"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28375" y="-1573"/>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35" name="Picture 5" descr="White puzzle with one red piece">
            <a:extLst>
              <a:ext uri="{FF2B5EF4-FFF2-40B4-BE49-F238E27FC236}">
                <a16:creationId xmlns:a16="http://schemas.microsoft.com/office/drawing/2014/main" id="{3FB0AE2A-C41F-03BB-E34B-111DC26BBA6E}"/>
              </a:ext>
            </a:extLst>
          </p:cNvPr>
          <p:cNvPicPr>
            <a:picLocks noChangeAspect="1"/>
          </p:cNvPicPr>
          <p:nvPr/>
        </p:nvPicPr>
        <p:blipFill rotWithShape="1">
          <a:blip r:embed="rId7"/>
          <a:srcRect l="30428" r="28781" b="-2"/>
          <a:stretch/>
        </p:blipFill>
        <p:spPr>
          <a:xfrm>
            <a:off x="3" y="10"/>
            <a:ext cx="4973099" cy="6857991"/>
          </a:xfrm>
          <a:custGeom>
            <a:avLst/>
            <a:gdLst/>
            <a:ahLst/>
            <a:cxnLst/>
            <a:rect l="l" t="t" r="r" b="b"/>
            <a:pathLst>
              <a:path w="4973099" h="6858001">
                <a:moveTo>
                  <a:pt x="3628384" y="0"/>
                </a:moveTo>
                <a:lnTo>
                  <a:pt x="4971922" y="0"/>
                </a:lnTo>
                <a:lnTo>
                  <a:pt x="4946877" y="155677"/>
                </a:lnTo>
                <a:lnTo>
                  <a:pt x="4923008" y="310668"/>
                </a:lnTo>
                <a:lnTo>
                  <a:pt x="4899644" y="466344"/>
                </a:lnTo>
                <a:lnTo>
                  <a:pt x="4879641" y="622707"/>
                </a:lnTo>
                <a:lnTo>
                  <a:pt x="4859470" y="778383"/>
                </a:lnTo>
                <a:lnTo>
                  <a:pt x="4840644" y="934746"/>
                </a:lnTo>
                <a:lnTo>
                  <a:pt x="4824508" y="1089051"/>
                </a:lnTo>
                <a:lnTo>
                  <a:pt x="4809212" y="1245413"/>
                </a:lnTo>
                <a:lnTo>
                  <a:pt x="4795260" y="1401090"/>
                </a:lnTo>
                <a:lnTo>
                  <a:pt x="4783158" y="1554023"/>
                </a:lnTo>
                <a:lnTo>
                  <a:pt x="4771055" y="1709014"/>
                </a:lnTo>
                <a:lnTo>
                  <a:pt x="4760970" y="1861947"/>
                </a:lnTo>
                <a:lnTo>
                  <a:pt x="4753070" y="2014881"/>
                </a:lnTo>
                <a:lnTo>
                  <a:pt x="4744833" y="2167128"/>
                </a:lnTo>
                <a:lnTo>
                  <a:pt x="4737942" y="2318004"/>
                </a:lnTo>
                <a:lnTo>
                  <a:pt x="4733067" y="2467509"/>
                </a:lnTo>
                <a:lnTo>
                  <a:pt x="4728865" y="2617013"/>
                </a:lnTo>
                <a:lnTo>
                  <a:pt x="4724831" y="2765146"/>
                </a:lnTo>
                <a:lnTo>
                  <a:pt x="4722982" y="2911221"/>
                </a:lnTo>
                <a:lnTo>
                  <a:pt x="4720965" y="3057297"/>
                </a:lnTo>
                <a:lnTo>
                  <a:pt x="4719956" y="3201315"/>
                </a:lnTo>
                <a:lnTo>
                  <a:pt x="4720965" y="3343961"/>
                </a:lnTo>
                <a:lnTo>
                  <a:pt x="4720965" y="3485236"/>
                </a:lnTo>
                <a:lnTo>
                  <a:pt x="4722982" y="3625139"/>
                </a:lnTo>
                <a:lnTo>
                  <a:pt x="4726007" y="3762299"/>
                </a:lnTo>
                <a:lnTo>
                  <a:pt x="4728865" y="3898087"/>
                </a:lnTo>
                <a:lnTo>
                  <a:pt x="4732059" y="4031133"/>
                </a:lnTo>
                <a:lnTo>
                  <a:pt x="4736933" y="4163492"/>
                </a:lnTo>
                <a:lnTo>
                  <a:pt x="4742144" y="4293793"/>
                </a:lnTo>
                <a:lnTo>
                  <a:pt x="4746850" y="4421352"/>
                </a:lnTo>
                <a:lnTo>
                  <a:pt x="4760130" y="4670298"/>
                </a:lnTo>
                <a:lnTo>
                  <a:pt x="4774249" y="4908956"/>
                </a:lnTo>
                <a:lnTo>
                  <a:pt x="4789041" y="5138013"/>
                </a:lnTo>
                <a:lnTo>
                  <a:pt x="4805346" y="5354726"/>
                </a:lnTo>
                <a:lnTo>
                  <a:pt x="4822323" y="5561838"/>
                </a:lnTo>
                <a:lnTo>
                  <a:pt x="4840644" y="5753862"/>
                </a:lnTo>
                <a:lnTo>
                  <a:pt x="4858630" y="5934227"/>
                </a:lnTo>
                <a:lnTo>
                  <a:pt x="4876615" y="6100191"/>
                </a:lnTo>
                <a:lnTo>
                  <a:pt x="4893592" y="6252438"/>
                </a:lnTo>
                <a:lnTo>
                  <a:pt x="4909729" y="6387541"/>
                </a:lnTo>
                <a:lnTo>
                  <a:pt x="4925025" y="6509613"/>
                </a:lnTo>
                <a:lnTo>
                  <a:pt x="4937800" y="6612483"/>
                </a:lnTo>
                <a:lnTo>
                  <a:pt x="4949902" y="6698894"/>
                </a:lnTo>
                <a:lnTo>
                  <a:pt x="4967216" y="6817538"/>
                </a:lnTo>
                <a:lnTo>
                  <a:pt x="4973099" y="6858000"/>
                </a:lnTo>
                <a:lnTo>
                  <a:pt x="4075210" y="6858000"/>
                </a:lnTo>
                <a:lnTo>
                  <a:pt x="4075210" y="6858001"/>
                </a:lnTo>
                <a:lnTo>
                  <a:pt x="0" y="6858001"/>
                </a:lnTo>
                <a:lnTo>
                  <a:pt x="0" y="1"/>
                </a:lnTo>
                <a:lnTo>
                  <a:pt x="3628384" y="1"/>
                </a:lnTo>
                <a:close/>
              </a:path>
            </a:pathLst>
          </a:custGeom>
        </p:spPr>
      </p:pic>
      <p:sp>
        <p:nvSpPr>
          <p:cNvPr id="26" name="Rectangle 25">
            <a:extLst>
              <a:ext uri="{FF2B5EF4-FFF2-40B4-BE49-F238E27FC236}">
                <a16:creationId xmlns:a16="http://schemas.microsoft.com/office/drawing/2014/main" id="{D6F18ACE-6E82-4ADC-8A2F-A1771B309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Text Placeholder 3">
            <a:extLst>
              <a:ext uri="{FF2B5EF4-FFF2-40B4-BE49-F238E27FC236}">
                <a16:creationId xmlns:a16="http://schemas.microsoft.com/office/drawing/2014/main" id="{15D7AFCC-3DBE-F862-5397-8EF1AA8A2628}"/>
              </a:ext>
            </a:extLst>
          </p:cNvPr>
          <p:cNvSpPr>
            <a:spLocks noGrp="1"/>
          </p:cNvSpPr>
          <p:nvPr>
            <p:ph type="body" sz="half" idx="2"/>
          </p:nvPr>
        </p:nvSpPr>
        <p:spPr>
          <a:xfrm>
            <a:off x="6287969" y="2282956"/>
            <a:ext cx="4638903" cy="4195481"/>
          </a:xfrm>
        </p:spPr>
        <p:txBody>
          <a:bodyPr vert="horz" lIns="91440" tIns="45720" rIns="91440" bIns="45720" rtlCol="0" anchor="t">
            <a:normAutofit/>
          </a:bodyPr>
          <a:lstStyle/>
          <a:p>
            <a:pPr marL="285750" indent="-285750">
              <a:buFont typeface="Wingdings 3" charset="2"/>
              <a:buChar char=""/>
            </a:pPr>
            <a:r>
              <a:rPr lang="en-US" sz="1800" dirty="0">
                <a:latin typeface="Century Schoolbook"/>
              </a:rPr>
              <a:t> Saving the best model after comparing its performance</a:t>
            </a:r>
          </a:p>
          <a:p>
            <a:pPr marL="285750" indent="-285750">
              <a:buFont typeface="Wingdings 3" charset="2"/>
              <a:buChar char=""/>
            </a:pPr>
            <a:r>
              <a:rPr lang="en-US" sz="1800" dirty="0">
                <a:latin typeface="Century Schoolbook"/>
              </a:rPr>
              <a:t> Integrate with web framework : Building a web application that is integrated to the model</a:t>
            </a:r>
          </a:p>
          <a:p>
            <a:pPr marL="285750" indent="-285750">
              <a:buFont typeface="Wingdings 3" charset="2"/>
              <a:buChar char=""/>
            </a:pPr>
            <a:r>
              <a:rPr lang="en-US" sz="1800" dirty="0">
                <a:latin typeface="Century Schoolbook"/>
              </a:rPr>
              <a:t>Building HTML pages and python codes and import libraries then finally run the web application into our system</a:t>
            </a:r>
          </a:p>
        </p:txBody>
      </p:sp>
    </p:spTree>
    <p:extLst>
      <p:ext uri="{BB962C8B-B14F-4D97-AF65-F5344CB8AC3E}">
        <p14:creationId xmlns:p14="http://schemas.microsoft.com/office/powerpoint/2010/main" val="612177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4" name="Picture 13">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8" name="Picture 17">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0" name="Picture 19">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2" name="Rectangle 21">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8" name="Picture 7" descr="Bright modern kitchen">
            <a:extLst>
              <a:ext uri="{FF2B5EF4-FFF2-40B4-BE49-F238E27FC236}">
                <a16:creationId xmlns:a16="http://schemas.microsoft.com/office/drawing/2014/main" id="{CB34C6C1-AC2F-2BF1-2298-C236E66C3405}"/>
              </a:ext>
            </a:extLst>
          </p:cNvPr>
          <p:cNvPicPr>
            <a:picLocks noChangeAspect="1"/>
          </p:cNvPicPr>
          <p:nvPr/>
        </p:nvPicPr>
        <p:blipFill rotWithShape="1">
          <a:blip r:embed="rId7">
            <a:duotone>
              <a:prstClr val="black"/>
              <a:schemeClr val="accent5">
                <a:tint val="45000"/>
                <a:satMod val="400000"/>
              </a:schemeClr>
            </a:duotone>
            <a:alphaModFix amt="25000"/>
          </a:blip>
          <a:srcRect l="601" t="23278" r="8484" b="-7"/>
          <a:stretch/>
        </p:blipFill>
        <p:spPr>
          <a:xfrm>
            <a:off x="20" y="10"/>
            <a:ext cx="12191980" cy="6857990"/>
          </a:xfrm>
          <a:prstGeom prst="rect">
            <a:avLst/>
          </a:prstGeom>
        </p:spPr>
      </p:pic>
      <p:sp>
        <p:nvSpPr>
          <p:cNvPr id="5" name="Title 4">
            <a:extLst>
              <a:ext uri="{FF2B5EF4-FFF2-40B4-BE49-F238E27FC236}">
                <a16:creationId xmlns:a16="http://schemas.microsoft.com/office/drawing/2014/main" id="{F321EC46-EB63-9509-9317-2DEDDB574961}"/>
              </a:ext>
            </a:extLst>
          </p:cNvPr>
          <p:cNvSpPr>
            <a:spLocks noGrp="1"/>
          </p:cNvSpPr>
          <p:nvPr>
            <p:ph type="title"/>
          </p:nvPr>
        </p:nvSpPr>
        <p:spPr>
          <a:xfrm>
            <a:off x="1154955" y="1447800"/>
            <a:ext cx="8825658" cy="3329581"/>
          </a:xfrm>
        </p:spPr>
        <p:txBody>
          <a:bodyPr vert="horz" lIns="91440" tIns="45720" rIns="91440" bIns="45720" rtlCol="0" anchor="b">
            <a:normAutofit/>
          </a:bodyPr>
          <a:lstStyle/>
          <a:p>
            <a:r>
              <a:rPr lang="en-US" sz="7200"/>
              <a:t>THANK YOU</a:t>
            </a:r>
          </a:p>
        </p:txBody>
      </p:sp>
      <p:sp>
        <p:nvSpPr>
          <p:cNvPr id="24" name="Rectangle 23">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TextBox 5">
            <a:extLst>
              <a:ext uri="{FF2B5EF4-FFF2-40B4-BE49-F238E27FC236}">
                <a16:creationId xmlns:a16="http://schemas.microsoft.com/office/drawing/2014/main" id="{31AE1B60-030B-8C55-9957-64EA890F967F}"/>
              </a:ext>
            </a:extLst>
          </p:cNvPr>
          <p:cNvSpPr txBox="1"/>
          <p:nvPr/>
        </p:nvSpPr>
        <p:spPr>
          <a:xfrm>
            <a:off x="5815583" y="204368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spTree>
    <p:extLst>
      <p:ext uri="{BB962C8B-B14F-4D97-AF65-F5344CB8AC3E}">
        <p14:creationId xmlns:p14="http://schemas.microsoft.com/office/powerpoint/2010/main" val="838336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7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Ion</vt:lpstr>
      <vt:lpstr>Rajeshwari Vedachalam Government Arts &amp; Science college , Chengalpattu PG Department of Computer Science</vt:lpstr>
      <vt:lpstr>Define Problem / Problem Understanding </vt:lpstr>
      <vt:lpstr>Data Collection &amp; Preparation </vt:lpstr>
      <vt:lpstr>Exploratory Data Analysis </vt:lpstr>
      <vt:lpstr>PowerPoint Presentation</vt:lpstr>
      <vt:lpstr>Model Building </vt:lpstr>
      <vt:lpstr>Performance Testing &amp; Hyperparameter Tuning</vt:lpstr>
      <vt:lpstr>Model Deployment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971</cp:revision>
  <dcterms:created xsi:type="dcterms:W3CDTF">2023-04-09T14:03:45Z</dcterms:created>
  <dcterms:modified xsi:type="dcterms:W3CDTF">2023-04-12T05:50:19Z</dcterms:modified>
</cp:coreProperties>
</file>