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79" d="100"/>
          <a:sy n="79" d="100"/>
        </p:scale>
        <p:origin x="2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2623BD6-1BC5-4774-8E10-E41515ACF7B0}"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2314CD-B146-4A88-939A-09639A207419}" type="slidenum">
              <a:rPr lang="en-IN" smtClean="0"/>
              <a:t>‹#›</a:t>
            </a:fld>
            <a:endParaRPr lang="en-IN"/>
          </a:p>
        </p:txBody>
      </p:sp>
    </p:spTree>
    <p:extLst>
      <p:ext uri="{BB962C8B-B14F-4D97-AF65-F5344CB8AC3E}">
        <p14:creationId xmlns:p14="http://schemas.microsoft.com/office/powerpoint/2010/main" val="153712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623BD6-1BC5-4774-8E10-E41515ACF7B0}"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2314CD-B146-4A88-939A-09639A207419}" type="slidenum">
              <a:rPr lang="en-IN" smtClean="0"/>
              <a:t>‹#›</a:t>
            </a:fld>
            <a:endParaRPr lang="en-IN"/>
          </a:p>
        </p:txBody>
      </p:sp>
    </p:spTree>
    <p:extLst>
      <p:ext uri="{BB962C8B-B14F-4D97-AF65-F5344CB8AC3E}">
        <p14:creationId xmlns:p14="http://schemas.microsoft.com/office/powerpoint/2010/main" val="33347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623BD6-1BC5-4774-8E10-E41515ACF7B0}"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2314CD-B146-4A88-939A-09639A207419}" type="slidenum">
              <a:rPr lang="en-IN" smtClean="0"/>
              <a:t>‹#›</a:t>
            </a:fld>
            <a:endParaRPr lang="en-IN"/>
          </a:p>
        </p:txBody>
      </p:sp>
    </p:spTree>
    <p:extLst>
      <p:ext uri="{BB962C8B-B14F-4D97-AF65-F5344CB8AC3E}">
        <p14:creationId xmlns:p14="http://schemas.microsoft.com/office/powerpoint/2010/main" val="426193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623BD6-1BC5-4774-8E10-E41515ACF7B0}"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2314CD-B146-4A88-939A-09639A207419}" type="slidenum">
              <a:rPr lang="en-IN" smtClean="0"/>
              <a:t>‹#›</a:t>
            </a:fld>
            <a:endParaRPr lang="en-IN"/>
          </a:p>
        </p:txBody>
      </p:sp>
    </p:spTree>
    <p:extLst>
      <p:ext uri="{BB962C8B-B14F-4D97-AF65-F5344CB8AC3E}">
        <p14:creationId xmlns:p14="http://schemas.microsoft.com/office/powerpoint/2010/main" val="1146204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623BD6-1BC5-4774-8E10-E41515ACF7B0}"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2314CD-B146-4A88-939A-09639A207419}" type="slidenum">
              <a:rPr lang="en-IN" smtClean="0"/>
              <a:t>‹#›</a:t>
            </a:fld>
            <a:endParaRPr lang="en-IN"/>
          </a:p>
        </p:txBody>
      </p:sp>
    </p:spTree>
    <p:extLst>
      <p:ext uri="{BB962C8B-B14F-4D97-AF65-F5344CB8AC3E}">
        <p14:creationId xmlns:p14="http://schemas.microsoft.com/office/powerpoint/2010/main" val="3946907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2623BD6-1BC5-4774-8E10-E41515ACF7B0}" type="datetimeFigureOut">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2314CD-B146-4A88-939A-09639A207419}" type="slidenum">
              <a:rPr lang="en-IN" smtClean="0"/>
              <a:t>‹#›</a:t>
            </a:fld>
            <a:endParaRPr lang="en-IN"/>
          </a:p>
        </p:txBody>
      </p:sp>
    </p:spTree>
    <p:extLst>
      <p:ext uri="{BB962C8B-B14F-4D97-AF65-F5344CB8AC3E}">
        <p14:creationId xmlns:p14="http://schemas.microsoft.com/office/powerpoint/2010/main" val="169034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2623BD6-1BC5-4774-8E10-E41515ACF7B0}" type="datetimeFigureOut">
              <a:rPr lang="en-IN" smtClean="0"/>
              <a:t>04-10-2020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2314CD-B146-4A88-939A-09639A207419}" type="slidenum">
              <a:rPr lang="en-IN" smtClean="0"/>
              <a:t>‹#›</a:t>
            </a:fld>
            <a:endParaRPr lang="en-IN"/>
          </a:p>
        </p:txBody>
      </p:sp>
    </p:spTree>
    <p:extLst>
      <p:ext uri="{BB962C8B-B14F-4D97-AF65-F5344CB8AC3E}">
        <p14:creationId xmlns:p14="http://schemas.microsoft.com/office/powerpoint/2010/main" val="374376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2623BD6-1BC5-4774-8E10-E41515ACF7B0}" type="datetimeFigureOut">
              <a:rPr lang="en-IN" smtClean="0"/>
              <a:t>04-10-2020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2314CD-B146-4A88-939A-09639A207419}" type="slidenum">
              <a:rPr lang="en-IN" smtClean="0"/>
              <a:t>‹#›</a:t>
            </a:fld>
            <a:endParaRPr lang="en-IN"/>
          </a:p>
        </p:txBody>
      </p:sp>
    </p:spTree>
    <p:extLst>
      <p:ext uri="{BB962C8B-B14F-4D97-AF65-F5344CB8AC3E}">
        <p14:creationId xmlns:p14="http://schemas.microsoft.com/office/powerpoint/2010/main" val="166551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23BD6-1BC5-4774-8E10-E41515ACF7B0}" type="datetimeFigureOut">
              <a:rPr lang="en-IN" smtClean="0"/>
              <a:t>04-10-2020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2314CD-B146-4A88-939A-09639A207419}" type="slidenum">
              <a:rPr lang="en-IN" smtClean="0"/>
              <a:t>‹#›</a:t>
            </a:fld>
            <a:endParaRPr lang="en-IN"/>
          </a:p>
        </p:txBody>
      </p:sp>
    </p:spTree>
    <p:extLst>
      <p:ext uri="{BB962C8B-B14F-4D97-AF65-F5344CB8AC3E}">
        <p14:creationId xmlns:p14="http://schemas.microsoft.com/office/powerpoint/2010/main" val="21966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623BD6-1BC5-4774-8E10-E41515ACF7B0}" type="datetimeFigureOut">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2314CD-B146-4A88-939A-09639A207419}" type="slidenum">
              <a:rPr lang="en-IN" smtClean="0"/>
              <a:t>‹#›</a:t>
            </a:fld>
            <a:endParaRPr lang="en-IN"/>
          </a:p>
        </p:txBody>
      </p:sp>
    </p:spTree>
    <p:extLst>
      <p:ext uri="{BB962C8B-B14F-4D97-AF65-F5344CB8AC3E}">
        <p14:creationId xmlns:p14="http://schemas.microsoft.com/office/powerpoint/2010/main" val="25613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623BD6-1BC5-4774-8E10-E41515ACF7B0}" type="datetimeFigureOut">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2314CD-B146-4A88-939A-09639A207419}" type="slidenum">
              <a:rPr lang="en-IN" smtClean="0"/>
              <a:t>‹#›</a:t>
            </a:fld>
            <a:endParaRPr lang="en-IN"/>
          </a:p>
        </p:txBody>
      </p:sp>
    </p:spTree>
    <p:extLst>
      <p:ext uri="{BB962C8B-B14F-4D97-AF65-F5344CB8AC3E}">
        <p14:creationId xmlns:p14="http://schemas.microsoft.com/office/powerpoint/2010/main" val="96596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23BD6-1BC5-4774-8E10-E41515ACF7B0}" type="datetimeFigureOut">
              <a:rPr lang="en-IN" smtClean="0"/>
              <a:t>04-10-2020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314CD-B146-4A88-939A-09639A207419}" type="slidenum">
              <a:rPr lang="en-IN" smtClean="0"/>
              <a:t>‹#›</a:t>
            </a:fld>
            <a:endParaRPr lang="en-IN"/>
          </a:p>
        </p:txBody>
      </p:sp>
    </p:spTree>
    <p:extLst>
      <p:ext uri="{BB962C8B-B14F-4D97-AF65-F5344CB8AC3E}">
        <p14:creationId xmlns:p14="http://schemas.microsoft.com/office/powerpoint/2010/main" val="3700918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444976" cy="3511296"/>
          </a:xfrm>
          <a:prstGeom prst="rect">
            <a:avLst/>
          </a:prstGeom>
        </p:spPr>
      </p:pic>
      <p:sp>
        <p:nvSpPr>
          <p:cNvPr id="7" name="TextBox 6"/>
          <p:cNvSpPr txBox="1"/>
          <p:nvPr/>
        </p:nvSpPr>
        <p:spPr>
          <a:xfrm>
            <a:off x="6229059" y="-97536"/>
            <a:ext cx="377952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infer that most players are distributed between Overall Rating of 63 and 72.</a:t>
            </a:r>
            <a:endParaRPr lang="en-IN" dirty="0"/>
          </a:p>
        </p:txBody>
      </p:sp>
      <p:sp>
        <p:nvSpPr>
          <p:cNvPr id="8" name="TextBox 7"/>
          <p:cNvSpPr txBox="1"/>
          <p:nvPr/>
        </p:nvSpPr>
        <p:spPr>
          <a:xfrm>
            <a:off x="6287534" y="746510"/>
            <a:ext cx="3662569"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Also, the </a:t>
            </a:r>
            <a:r>
              <a:rPr lang="en-US" dirty="0" err="1" smtClean="0"/>
              <a:t>Avg</a:t>
            </a:r>
            <a:r>
              <a:rPr lang="en-US" dirty="0" smtClean="0"/>
              <a:t> Rating of all 18207 is 66.238.</a:t>
            </a:r>
          </a:p>
          <a:p>
            <a:pPr marL="285750" indent="-285750">
              <a:buFont typeface="Arial" panose="020B0604020202020204" pitchFamily="34" charset="0"/>
              <a:buChar char="•"/>
            </a:pPr>
            <a:r>
              <a:rPr lang="en-US" dirty="0" smtClean="0"/>
              <a:t>Elite Players with overall of 80 and above are rare and their value increases with overall.</a:t>
            </a:r>
          </a:p>
          <a:p>
            <a:endParaRPr lang="en-US" dirty="0" smtClean="0"/>
          </a:p>
          <a:p>
            <a:pPr marL="285750" indent="-285750">
              <a:buFont typeface="Arial" panose="020B0604020202020204" pitchFamily="34" charset="0"/>
              <a:buChar char="•"/>
            </a:pPr>
            <a:r>
              <a:rPr lang="en-US" dirty="0" smtClean="0"/>
              <a:t>average players are enough for a Club competing in the starting division.</a:t>
            </a:r>
            <a:endParaRPr lang="en-US" dirty="0"/>
          </a:p>
          <a:p>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059" y="3306124"/>
            <a:ext cx="5317000" cy="3687800"/>
          </a:xfrm>
          <a:prstGeom prst="rect">
            <a:avLst/>
          </a:prstGeom>
        </p:spPr>
      </p:pic>
      <p:sp>
        <p:nvSpPr>
          <p:cNvPr id="10" name="TextBox 9"/>
          <p:cNvSpPr txBox="1"/>
          <p:nvPr/>
        </p:nvSpPr>
        <p:spPr>
          <a:xfrm>
            <a:off x="207264" y="3507874"/>
            <a:ext cx="5437632"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see that some positions have an abundance of players to choose from while others positions are </a:t>
            </a:r>
            <a:r>
              <a:rPr lang="en-IN" dirty="0" smtClean="0"/>
              <a:t> having a scarcity of players. We can provide competitive wages in positions with a less players, while remaining firm on positions with lots of players.</a:t>
            </a:r>
          </a:p>
          <a:p>
            <a:pPr marL="285750" indent="-285750">
              <a:buFont typeface="Arial" panose="020B0604020202020204" pitchFamily="34" charset="0"/>
              <a:buChar char="•"/>
            </a:pPr>
            <a:r>
              <a:rPr lang="en-US" dirty="0" smtClean="0"/>
              <a:t>Also, a manager with a </a:t>
            </a:r>
            <a:r>
              <a:rPr lang="en-US" dirty="0" err="1" smtClean="0"/>
              <a:t>preffered</a:t>
            </a:r>
            <a:r>
              <a:rPr lang="en-US" dirty="0" smtClean="0"/>
              <a:t> system should be chosen such that it only requires positions that have plenty of players available.</a:t>
            </a:r>
          </a:p>
          <a:p>
            <a:pPr marL="285750" indent="-285750">
              <a:buFont typeface="Arial" panose="020B0604020202020204" pitchFamily="34" charset="0"/>
              <a:buChar char="•"/>
            </a:pPr>
            <a:r>
              <a:rPr lang="en-US" dirty="0" smtClean="0"/>
              <a:t>For example, we shouldn’t use a system that requires RF&amp;LF or LS,RS and CF as they are rare positions. Instead use standard 4-4-2 or 4-3-3 with </a:t>
            </a:r>
            <a:r>
              <a:rPr lang="en-US" dirty="0" err="1" smtClean="0"/>
              <a:t>traditionals</a:t>
            </a:r>
            <a:endParaRPr lang="en-US" dirty="0" smtClean="0"/>
          </a:p>
        </p:txBody>
      </p:sp>
    </p:spTree>
    <p:extLst>
      <p:ext uri="{BB962C8B-B14F-4D97-AF65-F5344CB8AC3E}">
        <p14:creationId xmlns:p14="http://schemas.microsoft.com/office/powerpoint/2010/main" val="273327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496" y="134112"/>
            <a:ext cx="11887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From the pair plots analysis of all players, it can be inferred that Overall has strong positive correlation to Value, Wages, and Release Clauses. The more talented the player, the costlier they are.</a:t>
            </a:r>
          </a:p>
          <a:p>
            <a:pPr marL="285750" indent="-285750">
              <a:buFont typeface="Arial" panose="020B0604020202020204" pitchFamily="34" charset="0"/>
              <a:buChar char="•"/>
            </a:pPr>
            <a:r>
              <a:rPr lang="en-US" dirty="0" smtClean="0"/>
              <a:t>Only 17 people have their Contracts expiring in 2020, so we have to pay release clauses or negotiate fees with Clubs to sign other required players</a:t>
            </a:r>
          </a:p>
          <a:p>
            <a:pPr marL="285750" indent="-285750">
              <a:buFont typeface="Arial" panose="020B0604020202020204" pitchFamily="34" charset="0"/>
              <a:buChar char="•"/>
            </a:pPr>
            <a:r>
              <a:rPr lang="en-US" dirty="0" smtClean="0"/>
              <a:t>These 17 players have average wages of around 205K and average around 29.95, so they are at their peaks career wise and age wise.</a:t>
            </a:r>
            <a:r>
              <a:rPr lang="en-IN" dirty="0" smtClean="0"/>
              <a:t> </a:t>
            </a:r>
          </a:p>
          <a:p>
            <a:pPr marL="285750" indent="-285750">
              <a:buFont typeface="Arial" panose="020B0604020202020204" pitchFamily="34" charset="0"/>
              <a:buChar char="•"/>
            </a:pP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95" y="1872829"/>
            <a:ext cx="11101560" cy="2068538"/>
          </a:xfrm>
          <a:prstGeom prst="rect">
            <a:avLst/>
          </a:prstGeom>
        </p:spPr>
      </p:pic>
      <p:sp>
        <p:nvSpPr>
          <p:cNvPr id="4" name="TextBox 3"/>
          <p:cNvSpPr txBox="1"/>
          <p:nvPr/>
        </p:nvSpPr>
        <p:spPr>
          <a:xfrm>
            <a:off x="436295" y="4072128"/>
            <a:ext cx="1123356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also see that all internationally highly reputed players have great Overalls as expected.</a:t>
            </a:r>
          </a:p>
          <a:p>
            <a:pPr marL="285750" indent="-285750">
              <a:buFont typeface="Arial" panose="020B0604020202020204" pitchFamily="34" charset="0"/>
              <a:buChar char="•"/>
            </a:pPr>
            <a:r>
              <a:rPr lang="en-US" dirty="0" smtClean="0"/>
              <a:t>These 17 players’ overall and value have a +0.67 correlation meaning more the overall, usually more the value but not always.</a:t>
            </a:r>
          </a:p>
          <a:p>
            <a:pPr marL="285750" indent="-285750">
              <a:buFont typeface="Arial" panose="020B0604020202020204" pitchFamily="34" charset="0"/>
              <a:buChar char="•"/>
            </a:pPr>
            <a:r>
              <a:rPr lang="en-US" dirty="0" smtClean="0"/>
              <a:t>Top 5 players from each position has been taken for further analysis .</a:t>
            </a:r>
            <a:endParaRPr lang="en-IN" dirty="0"/>
          </a:p>
        </p:txBody>
      </p:sp>
    </p:spTree>
    <p:extLst>
      <p:ext uri="{BB962C8B-B14F-4D97-AF65-F5344CB8AC3E}">
        <p14:creationId xmlns:p14="http://schemas.microsoft.com/office/powerpoint/2010/main" val="2528571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11948" y="48768"/>
            <a:ext cx="5472788"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Top 5 strikers have the highest average wages, as expected as they are the main goal scorers and match winners.</a:t>
            </a:r>
          </a:p>
          <a:p>
            <a:pPr marL="285750" indent="-285750">
              <a:buFont typeface="Arial" panose="020B0604020202020204" pitchFamily="34" charset="0"/>
              <a:buChar char="•"/>
            </a:pPr>
            <a:r>
              <a:rPr lang="en-US" dirty="0" smtClean="0"/>
              <a:t>They are followed by Left Wingers and interestingly CDMs . This shows how CDMs are highly valued as they can prevent counters and win the balls back and prevent opposition from attacking.</a:t>
            </a:r>
          </a:p>
          <a:p>
            <a:pPr marL="285750" indent="-285750">
              <a:buFont typeface="Arial" panose="020B0604020202020204" pitchFamily="34" charset="0"/>
              <a:buChar char="•"/>
            </a:pPr>
            <a:r>
              <a:rPr lang="en-US" dirty="0" smtClean="0"/>
              <a:t>We can also see that </a:t>
            </a:r>
            <a:r>
              <a:rPr lang="en-US" dirty="0" err="1" smtClean="0"/>
              <a:t>avg</a:t>
            </a:r>
            <a:r>
              <a:rPr lang="en-US" dirty="0" smtClean="0"/>
              <a:t> value of Release Clauses of LW is the highest followed by ST,RCM and GK. This means every Clubs preferred wingers, strikers and GKs are highly sought after.</a:t>
            </a:r>
          </a:p>
          <a:p>
            <a:pPr marL="285750" indent="-285750">
              <a:buFont typeface="Arial" panose="020B0604020202020204" pitchFamily="34" charset="0"/>
              <a:buChar char="•"/>
            </a:pPr>
            <a:r>
              <a:rPr lang="en-US" dirty="0" smtClean="0"/>
              <a:t>We can also see that No player can play at multiple positions at top 5 level as there are no duplicates in tables.</a:t>
            </a:r>
          </a:p>
          <a:p>
            <a:pPr marL="285750" indent="-285750">
              <a:buFont typeface="Arial" panose="020B0604020202020204" pitchFamily="34" charset="0"/>
              <a:buChar char="•"/>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768"/>
            <a:ext cx="6511948" cy="4218432"/>
          </a:xfrm>
          <a:prstGeom prst="rect">
            <a:avLst/>
          </a:prstGeom>
        </p:spPr>
      </p:pic>
      <p:sp>
        <p:nvSpPr>
          <p:cNvPr id="5" name="TextBox 4"/>
          <p:cNvSpPr txBox="1"/>
          <p:nvPr/>
        </p:nvSpPr>
        <p:spPr>
          <a:xfrm>
            <a:off x="292608" y="4413504"/>
            <a:ext cx="11545824"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To conclude, If you are a financially stable club just starting out and ambitions to get promoted to the highest </a:t>
            </a:r>
            <a:r>
              <a:rPr lang="en-US" dirty="0" err="1" smtClean="0"/>
              <a:t>divison</a:t>
            </a:r>
            <a:r>
              <a:rPr lang="en-US" dirty="0" smtClean="0"/>
              <a:t> in the </a:t>
            </a:r>
            <a:r>
              <a:rPr lang="en-US" dirty="0" err="1" smtClean="0"/>
              <a:t>leauges</a:t>
            </a:r>
            <a:r>
              <a:rPr lang="en-US" dirty="0" smtClean="0"/>
              <a:t>, you should follow a strict system with carefully chosen players and their backups for all the positions in the system. The players can be chosen according to the results inferred in the above slides.</a:t>
            </a:r>
            <a:r>
              <a:rPr lang="en-US" dirty="0"/>
              <a:t> </a:t>
            </a:r>
            <a:r>
              <a:rPr lang="en-US" dirty="0" smtClean="0"/>
              <a:t>A mix of elite experienced players and young upcoming (cheap) players will result in a strong squad with </a:t>
            </a:r>
            <a:r>
              <a:rPr lang="en-US" smtClean="0"/>
              <a:t>good morale.</a:t>
            </a:r>
            <a:endParaRPr lang="en-IN" smtClean="0"/>
          </a:p>
        </p:txBody>
      </p:sp>
    </p:spTree>
    <p:extLst>
      <p:ext uri="{BB962C8B-B14F-4D97-AF65-F5344CB8AC3E}">
        <p14:creationId xmlns:p14="http://schemas.microsoft.com/office/powerpoint/2010/main" val="2663051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502</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rithwik chowdary</dc:creator>
  <cp:lastModifiedBy>rithwik chowdary</cp:lastModifiedBy>
  <cp:revision>9</cp:revision>
  <dcterms:created xsi:type="dcterms:W3CDTF">2020-10-04T10:22:57Z</dcterms:created>
  <dcterms:modified xsi:type="dcterms:W3CDTF">2020-10-04T12:35:15Z</dcterms:modified>
</cp:coreProperties>
</file>