
<file path=[Content_Types].xml><?xml version="1.0" encoding="utf-8"?>
<Types xmlns="http://schemas.openxmlformats.org/package/2006/content-types">
  <Default Extension="gif" ContentType="image/gif"/>
  <Default Extension="jpeg" ContentType="image/jpeg"/>
  <Default Extension="mkv" ContentType="video/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57" r:id="rId3"/>
    <p:sldId id="266" r:id="rId4"/>
    <p:sldId id="261" r:id="rId5"/>
    <p:sldId id="259" r:id="rId6"/>
    <p:sldId id="262" r:id="rId7"/>
    <p:sldId id="268" r:id="rId8"/>
    <p:sldId id="264" r:id="rId9"/>
    <p:sldId id="267" r:id="rId10"/>
    <p:sldId id="269" r:id="rId11"/>
    <p:sldId id="270" r:id="rId12"/>
    <p:sldId id="260" r:id="rId13"/>
    <p:sldId id="265" r:id="rId14"/>
    <p:sldId id="263"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3750" autoAdjust="0"/>
  </p:normalViewPr>
  <p:slideViewPr>
    <p:cSldViewPr snapToGrid="0">
      <p:cViewPr varScale="1">
        <p:scale>
          <a:sx n="162" d="100"/>
          <a:sy n="162" d="100"/>
        </p:scale>
        <p:origin x="21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D3FA11-E74D-424F-9AF9-4FB3E3C76A33}" type="datetimeFigureOut">
              <a:rPr lang="en-US" smtClean="0"/>
              <a:t>1/18/2025</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443F0-A579-49C6-846A-7BC15CD230D5}" type="slidenum">
              <a:rPr lang="en-US" smtClean="0"/>
              <a:t>‹Nr.›</a:t>
            </a:fld>
            <a:endParaRPr lang="en-US"/>
          </a:p>
        </p:txBody>
      </p:sp>
    </p:spTree>
    <p:extLst>
      <p:ext uri="{BB962C8B-B14F-4D97-AF65-F5344CB8AC3E}">
        <p14:creationId xmlns:p14="http://schemas.microsoft.com/office/powerpoint/2010/main" val="324339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3A82CE-6EC4-598B-4880-D57F89E553F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5C98C5C-8F45-2B8C-8A67-54C631646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ADF959BB-3533-512C-453E-198A85A10037}"/>
              </a:ext>
            </a:extLst>
          </p:cNvPr>
          <p:cNvSpPr>
            <a:spLocks noGrp="1"/>
          </p:cNvSpPr>
          <p:nvPr>
            <p:ph type="dt" sz="half" idx="10"/>
          </p:nvPr>
        </p:nvSpPr>
        <p:spPr/>
        <p:txBody>
          <a:bodyPr/>
          <a:lstStyle/>
          <a:p>
            <a:fld id="{9D6937DF-4E0C-4BDE-8A0A-EA2E03F3CD75}" type="datetime1">
              <a:rPr lang="de-DE" smtClean="0"/>
              <a:t>18.01.2025</a:t>
            </a:fld>
            <a:endParaRPr lang="de-DE"/>
          </a:p>
        </p:txBody>
      </p:sp>
      <p:sp>
        <p:nvSpPr>
          <p:cNvPr id="5" name="Fußzeilenplatzhalter 4">
            <a:extLst>
              <a:ext uri="{FF2B5EF4-FFF2-40B4-BE49-F238E27FC236}">
                <a16:creationId xmlns:a16="http://schemas.microsoft.com/office/drawing/2014/main" id="{512FD6E2-E8E0-33A1-73DD-35B68963265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70B4C9C-F9D7-4D54-9B65-EF0D92AF2865}"/>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64784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BF5686-41B8-32DC-3FC9-05E0D3D1885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9BA7E2A-D82C-A8FF-5F20-070D4A91A830}"/>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E3013BA-9FC3-95D5-D524-26EE195261D4}"/>
              </a:ext>
            </a:extLst>
          </p:cNvPr>
          <p:cNvSpPr>
            <a:spLocks noGrp="1"/>
          </p:cNvSpPr>
          <p:nvPr>
            <p:ph type="dt" sz="half" idx="10"/>
          </p:nvPr>
        </p:nvSpPr>
        <p:spPr/>
        <p:txBody>
          <a:bodyPr/>
          <a:lstStyle/>
          <a:p>
            <a:fld id="{EB80D259-FD4B-4365-9AA3-F6CED0046B76}" type="datetime1">
              <a:rPr lang="de-DE" smtClean="0"/>
              <a:t>18.01.2025</a:t>
            </a:fld>
            <a:endParaRPr lang="de-DE"/>
          </a:p>
        </p:txBody>
      </p:sp>
      <p:sp>
        <p:nvSpPr>
          <p:cNvPr id="5" name="Fußzeilenplatzhalter 4">
            <a:extLst>
              <a:ext uri="{FF2B5EF4-FFF2-40B4-BE49-F238E27FC236}">
                <a16:creationId xmlns:a16="http://schemas.microsoft.com/office/drawing/2014/main" id="{D203D348-6457-0CF1-A2A4-45228C863C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5225B4-53DD-3E2D-FE59-6738BF1FEEE4}"/>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653809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4057BE5-2EC6-E450-7FAE-E7D668D74CAC}"/>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884D1BF-0B82-3DD8-E9D3-86E2549D0EB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CD5E98C-A881-D7D8-B6AA-839A15187035}"/>
              </a:ext>
            </a:extLst>
          </p:cNvPr>
          <p:cNvSpPr>
            <a:spLocks noGrp="1"/>
          </p:cNvSpPr>
          <p:nvPr>
            <p:ph type="dt" sz="half" idx="10"/>
          </p:nvPr>
        </p:nvSpPr>
        <p:spPr/>
        <p:txBody>
          <a:bodyPr/>
          <a:lstStyle/>
          <a:p>
            <a:fld id="{5DC2BD21-A82E-44BA-95E6-C97C344CDF55}" type="datetime1">
              <a:rPr lang="de-DE" smtClean="0"/>
              <a:t>18.01.2025</a:t>
            </a:fld>
            <a:endParaRPr lang="de-DE"/>
          </a:p>
        </p:txBody>
      </p:sp>
      <p:sp>
        <p:nvSpPr>
          <p:cNvPr id="5" name="Fußzeilenplatzhalter 4">
            <a:extLst>
              <a:ext uri="{FF2B5EF4-FFF2-40B4-BE49-F238E27FC236}">
                <a16:creationId xmlns:a16="http://schemas.microsoft.com/office/drawing/2014/main" id="{6BA3CA08-C2E3-F03C-0F43-18E72DA7F7B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720ED5-A4B0-B666-A832-2289BE1F24DC}"/>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160016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C28950-146D-7A34-5AA7-0EAC76A3DD5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4755328-1A40-5953-0DB9-5CB7797B376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4093597-2A13-E646-9EA3-3695D0549A7F}"/>
              </a:ext>
            </a:extLst>
          </p:cNvPr>
          <p:cNvSpPr>
            <a:spLocks noGrp="1"/>
          </p:cNvSpPr>
          <p:nvPr>
            <p:ph type="dt" sz="half" idx="10"/>
          </p:nvPr>
        </p:nvSpPr>
        <p:spPr/>
        <p:txBody>
          <a:bodyPr/>
          <a:lstStyle/>
          <a:p>
            <a:fld id="{F93171F1-3AC1-4821-9122-C904B048FE43}" type="datetime1">
              <a:rPr lang="de-DE" smtClean="0"/>
              <a:t>18.01.2025</a:t>
            </a:fld>
            <a:endParaRPr lang="de-DE"/>
          </a:p>
        </p:txBody>
      </p:sp>
      <p:sp>
        <p:nvSpPr>
          <p:cNvPr id="5" name="Fußzeilenplatzhalter 4">
            <a:extLst>
              <a:ext uri="{FF2B5EF4-FFF2-40B4-BE49-F238E27FC236}">
                <a16:creationId xmlns:a16="http://schemas.microsoft.com/office/drawing/2014/main" id="{3BFCDF1D-C750-BEE9-EA74-0BC21A48613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66F1F45-7F06-B1BE-024D-7EFF7416A76A}"/>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139071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9EDF7E-A9F2-0574-FD09-F6D4ECD88DB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C33CAB8-5D6E-A896-FFA8-2BF1BE4C7C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703FC4D8-82E9-7BC0-0FEB-D82A3BF18890}"/>
              </a:ext>
            </a:extLst>
          </p:cNvPr>
          <p:cNvSpPr>
            <a:spLocks noGrp="1"/>
          </p:cNvSpPr>
          <p:nvPr>
            <p:ph type="dt" sz="half" idx="10"/>
          </p:nvPr>
        </p:nvSpPr>
        <p:spPr/>
        <p:txBody>
          <a:bodyPr/>
          <a:lstStyle/>
          <a:p>
            <a:fld id="{6A36EF52-4910-4C2D-8CF3-4DB6C99B4BD5}" type="datetime1">
              <a:rPr lang="de-DE" smtClean="0"/>
              <a:t>18.01.2025</a:t>
            </a:fld>
            <a:endParaRPr lang="de-DE"/>
          </a:p>
        </p:txBody>
      </p:sp>
      <p:sp>
        <p:nvSpPr>
          <p:cNvPr id="5" name="Fußzeilenplatzhalter 4">
            <a:extLst>
              <a:ext uri="{FF2B5EF4-FFF2-40B4-BE49-F238E27FC236}">
                <a16:creationId xmlns:a16="http://schemas.microsoft.com/office/drawing/2014/main" id="{F674B54B-1504-3507-C7C0-8AA323F7F4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6BAAA3-54BD-FC60-0B42-DA47833C0FD2}"/>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61151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C7C231-5943-E40C-709F-AE1EEF1785F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D0605A6-FDB1-3DD3-40D8-08CA8B68A9F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32FC6A4-E4BB-183E-0767-6326294F92B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168D372-BEBE-795B-E0BB-E654AFCF4301}"/>
              </a:ext>
            </a:extLst>
          </p:cNvPr>
          <p:cNvSpPr>
            <a:spLocks noGrp="1"/>
          </p:cNvSpPr>
          <p:nvPr>
            <p:ph type="dt" sz="half" idx="10"/>
          </p:nvPr>
        </p:nvSpPr>
        <p:spPr/>
        <p:txBody>
          <a:bodyPr/>
          <a:lstStyle/>
          <a:p>
            <a:fld id="{185202DE-F5EC-4844-90C4-75EB9E59292C}" type="datetime1">
              <a:rPr lang="de-DE" smtClean="0"/>
              <a:t>18.01.2025</a:t>
            </a:fld>
            <a:endParaRPr lang="de-DE"/>
          </a:p>
        </p:txBody>
      </p:sp>
      <p:sp>
        <p:nvSpPr>
          <p:cNvPr id="6" name="Fußzeilenplatzhalter 5">
            <a:extLst>
              <a:ext uri="{FF2B5EF4-FFF2-40B4-BE49-F238E27FC236}">
                <a16:creationId xmlns:a16="http://schemas.microsoft.com/office/drawing/2014/main" id="{1E1FB799-F4A8-70CD-1DD6-A805C079C53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3624C8-6BF1-AE62-2354-CFA0F5A712A8}"/>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400699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23CBC6-074B-14C2-2D1F-02364004DF9C}"/>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29CBEE23-ACE1-B309-C933-747C2D5E1B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9077A5B-BE67-2334-AE29-877888369B6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F9BCEEE-AE59-AC29-D434-C95DA96B8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AB731D1-4BE7-F103-56A8-BE704FF4C43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4808EF34-DCD2-D164-1AA6-DE4E1710DC69}"/>
              </a:ext>
            </a:extLst>
          </p:cNvPr>
          <p:cNvSpPr>
            <a:spLocks noGrp="1"/>
          </p:cNvSpPr>
          <p:nvPr>
            <p:ph type="dt" sz="half" idx="10"/>
          </p:nvPr>
        </p:nvSpPr>
        <p:spPr/>
        <p:txBody>
          <a:bodyPr/>
          <a:lstStyle/>
          <a:p>
            <a:fld id="{93226BE8-CE1A-44BA-B043-BB8219D521B8}" type="datetime1">
              <a:rPr lang="de-DE" smtClean="0"/>
              <a:t>18.01.2025</a:t>
            </a:fld>
            <a:endParaRPr lang="de-DE"/>
          </a:p>
        </p:txBody>
      </p:sp>
      <p:sp>
        <p:nvSpPr>
          <p:cNvPr id="8" name="Fußzeilenplatzhalter 7">
            <a:extLst>
              <a:ext uri="{FF2B5EF4-FFF2-40B4-BE49-F238E27FC236}">
                <a16:creationId xmlns:a16="http://schemas.microsoft.com/office/drawing/2014/main" id="{9851DD5C-CA95-E495-94A2-0C37554986B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97A1065-77B4-A277-452D-BA20394878BC}"/>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2855429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E02CE9-8AF0-F8A5-077B-E110E9E87C5E}"/>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26AF7E4-1798-8A90-ED86-C1360379A813}"/>
              </a:ext>
            </a:extLst>
          </p:cNvPr>
          <p:cNvSpPr>
            <a:spLocks noGrp="1"/>
          </p:cNvSpPr>
          <p:nvPr>
            <p:ph type="dt" sz="half" idx="10"/>
          </p:nvPr>
        </p:nvSpPr>
        <p:spPr/>
        <p:txBody>
          <a:bodyPr/>
          <a:lstStyle/>
          <a:p>
            <a:fld id="{77536EA2-277B-4F32-BBD7-E718D7F3C975}" type="datetime1">
              <a:rPr lang="de-DE" smtClean="0"/>
              <a:t>18.01.2025</a:t>
            </a:fld>
            <a:endParaRPr lang="de-DE"/>
          </a:p>
        </p:txBody>
      </p:sp>
      <p:sp>
        <p:nvSpPr>
          <p:cNvPr id="4" name="Fußzeilenplatzhalter 3">
            <a:extLst>
              <a:ext uri="{FF2B5EF4-FFF2-40B4-BE49-F238E27FC236}">
                <a16:creationId xmlns:a16="http://schemas.microsoft.com/office/drawing/2014/main" id="{18AECFDC-AE04-6D14-F4AA-813AF914B23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1AF28D25-F53A-CE65-D97D-2309A481328B}"/>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215729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0032225-11D6-8470-69D1-94F98E97B71C}"/>
              </a:ext>
            </a:extLst>
          </p:cNvPr>
          <p:cNvSpPr>
            <a:spLocks noGrp="1"/>
          </p:cNvSpPr>
          <p:nvPr>
            <p:ph type="dt" sz="half" idx="10"/>
          </p:nvPr>
        </p:nvSpPr>
        <p:spPr/>
        <p:txBody>
          <a:bodyPr/>
          <a:lstStyle/>
          <a:p>
            <a:fld id="{28A080B9-28ED-42A6-9FFE-BC3E1F17444A}" type="datetime1">
              <a:rPr lang="de-DE" smtClean="0"/>
              <a:t>18.01.2025</a:t>
            </a:fld>
            <a:endParaRPr lang="de-DE"/>
          </a:p>
        </p:txBody>
      </p:sp>
      <p:sp>
        <p:nvSpPr>
          <p:cNvPr id="3" name="Fußzeilenplatzhalter 2">
            <a:extLst>
              <a:ext uri="{FF2B5EF4-FFF2-40B4-BE49-F238E27FC236}">
                <a16:creationId xmlns:a16="http://schemas.microsoft.com/office/drawing/2014/main" id="{3CF996E5-F44C-11BD-C06B-B736899319D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F42E8E6-52FC-5C08-E81D-F71AB4DF1C67}"/>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590376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207E6C-2E9E-9493-FDF1-F0B1A7DFA11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A1BA8BC8-176A-E956-51B3-DB2AA0CB9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266883C-3E32-E926-7A14-ED750F7A0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66C3D1F-1374-6DA4-1B99-72433B07AEF5}"/>
              </a:ext>
            </a:extLst>
          </p:cNvPr>
          <p:cNvSpPr>
            <a:spLocks noGrp="1"/>
          </p:cNvSpPr>
          <p:nvPr>
            <p:ph type="dt" sz="half" idx="10"/>
          </p:nvPr>
        </p:nvSpPr>
        <p:spPr/>
        <p:txBody>
          <a:bodyPr/>
          <a:lstStyle/>
          <a:p>
            <a:fld id="{585322BD-A736-420C-8D41-F3A667DCA06D}" type="datetime1">
              <a:rPr lang="de-DE" smtClean="0"/>
              <a:t>18.01.2025</a:t>
            </a:fld>
            <a:endParaRPr lang="de-DE"/>
          </a:p>
        </p:txBody>
      </p:sp>
      <p:sp>
        <p:nvSpPr>
          <p:cNvPr id="6" name="Fußzeilenplatzhalter 5">
            <a:extLst>
              <a:ext uri="{FF2B5EF4-FFF2-40B4-BE49-F238E27FC236}">
                <a16:creationId xmlns:a16="http://schemas.microsoft.com/office/drawing/2014/main" id="{A8B8E9D2-458E-0455-114D-8FDDF6DE54E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765CB20-E0BD-5F31-DA23-1C2839F478FB}"/>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780847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404E5E-C552-27AC-BE3D-7FE55AD31EF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F5E83631-F903-1F66-1CE3-1C1B9E3566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D297DA1-D3EC-4FA8-688A-87A33E71D9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62BDB37-89D5-40CA-CD8A-86DA175CB50D}"/>
              </a:ext>
            </a:extLst>
          </p:cNvPr>
          <p:cNvSpPr>
            <a:spLocks noGrp="1"/>
          </p:cNvSpPr>
          <p:nvPr>
            <p:ph type="dt" sz="half" idx="10"/>
          </p:nvPr>
        </p:nvSpPr>
        <p:spPr/>
        <p:txBody>
          <a:bodyPr/>
          <a:lstStyle/>
          <a:p>
            <a:fld id="{56F37B7C-2BE5-47E3-9028-2102B2B00543}" type="datetime1">
              <a:rPr lang="de-DE" smtClean="0"/>
              <a:t>18.01.2025</a:t>
            </a:fld>
            <a:endParaRPr lang="de-DE"/>
          </a:p>
        </p:txBody>
      </p:sp>
      <p:sp>
        <p:nvSpPr>
          <p:cNvPr id="6" name="Fußzeilenplatzhalter 5">
            <a:extLst>
              <a:ext uri="{FF2B5EF4-FFF2-40B4-BE49-F238E27FC236}">
                <a16:creationId xmlns:a16="http://schemas.microsoft.com/office/drawing/2014/main" id="{8265CE24-4D45-C707-98C0-024F02CE3EF4}"/>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5A638A3-1D05-B51D-E5D3-EB676597E30B}"/>
              </a:ext>
            </a:extLst>
          </p:cNvPr>
          <p:cNvSpPr>
            <a:spLocks noGrp="1"/>
          </p:cNvSpPr>
          <p:nvPr>
            <p:ph type="sldNum" sz="quarter" idx="12"/>
          </p:nvPr>
        </p:nvSpPr>
        <p:spPr/>
        <p:txBody>
          <a:bodyPr/>
          <a:lstStyle/>
          <a:p>
            <a:fld id="{2F2A0DB8-2729-3A4D-A362-07849BE8AC54}" type="slidenum">
              <a:rPr lang="de-DE" smtClean="0"/>
              <a:t>‹Nr.›</a:t>
            </a:fld>
            <a:endParaRPr lang="de-DE"/>
          </a:p>
        </p:txBody>
      </p:sp>
    </p:spTree>
    <p:extLst>
      <p:ext uri="{BB962C8B-B14F-4D97-AF65-F5344CB8AC3E}">
        <p14:creationId xmlns:p14="http://schemas.microsoft.com/office/powerpoint/2010/main" val="11432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136D523-898F-F491-DF80-C3158DCD8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EDE2666-8417-6ABB-C933-9CEB55674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77BA4B0-7947-4D85-A07C-3675CBDDFF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BB7E99-C74A-49F1-8D09-92A944F1D2C7}" type="datetime1">
              <a:rPr lang="de-DE" smtClean="0"/>
              <a:t>18.01.2025</a:t>
            </a:fld>
            <a:endParaRPr lang="de-DE"/>
          </a:p>
        </p:txBody>
      </p:sp>
      <p:sp>
        <p:nvSpPr>
          <p:cNvPr id="5" name="Fußzeilenplatzhalter 4">
            <a:extLst>
              <a:ext uri="{FF2B5EF4-FFF2-40B4-BE49-F238E27FC236}">
                <a16:creationId xmlns:a16="http://schemas.microsoft.com/office/drawing/2014/main" id="{BE3C081E-9321-D0A8-1E79-6A75B9F8EA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58DD5F39-811A-AFFB-AEE4-470FC95DC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2A0DB8-2729-3A4D-A362-07849BE8AC54}" type="slidenum">
              <a:rPr lang="de-DE" smtClean="0"/>
              <a:t>‹Nr.›</a:t>
            </a:fld>
            <a:endParaRPr lang="de-DE"/>
          </a:p>
        </p:txBody>
      </p:sp>
    </p:spTree>
    <p:extLst>
      <p:ext uri="{BB962C8B-B14F-4D97-AF65-F5344CB8AC3E}">
        <p14:creationId xmlns:p14="http://schemas.microsoft.com/office/powerpoint/2010/main" val="1073347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kv"/><Relationship Id="rId1" Type="http://schemas.microsoft.com/office/2007/relationships/media" Target="../media/media1.mkv"/><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F6EE9F-F9E3-591E-4CF8-B726523E79A7}"/>
              </a:ext>
            </a:extLst>
          </p:cNvPr>
          <p:cNvSpPr>
            <a:spLocks noGrp="1"/>
          </p:cNvSpPr>
          <p:nvPr>
            <p:ph type="ctrTitle"/>
          </p:nvPr>
        </p:nvSpPr>
        <p:spPr/>
        <p:txBody>
          <a:bodyPr/>
          <a:lstStyle/>
          <a:p>
            <a:r>
              <a:rPr lang="de-DE" dirty="0"/>
              <a:t>Kollisionsdetektion und -antwort</a:t>
            </a:r>
          </a:p>
        </p:txBody>
      </p:sp>
      <p:sp>
        <p:nvSpPr>
          <p:cNvPr id="3" name="Untertitel 2">
            <a:extLst>
              <a:ext uri="{FF2B5EF4-FFF2-40B4-BE49-F238E27FC236}">
                <a16:creationId xmlns:a16="http://schemas.microsoft.com/office/drawing/2014/main" id="{244B009E-1385-A314-A749-AF9D499AB5DC}"/>
              </a:ext>
            </a:extLst>
          </p:cNvPr>
          <p:cNvSpPr>
            <a:spLocks noGrp="1"/>
          </p:cNvSpPr>
          <p:nvPr>
            <p:ph type="subTitle" idx="1"/>
          </p:nvPr>
        </p:nvSpPr>
        <p:spPr/>
        <p:txBody>
          <a:bodyPr/>
          <a:lstStyle/>
          <a:p>
            <a:r>
              <a:rPr lang="de-DE" dirty="0"/>
              <a:t>SSDS 24/25 Kurilin, </a:t>
            </a:r>
            <a:r>
              <a:rPr lang="de-DE" dirty="0" err="1"/>
              <a:t>Pivovar</a:t>
            </a:r>
            <a:endParaRPr lang="de-DE" dirty="0"/>
          </a:p>
        </p:txBody>
      </p:sp>
    </p:spTree>
    <p:extLst>
      <p:ext uri="{BB962C8B-B14F-4D97-AF65-F5344CB8AC3E}">
        <p14:creationId xmlns:p14="http://schemas.microsoft.com/office/powerpoint/2010/main" val="214187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BC08CD-9E65-F8D0-5C48-9E7B4955551B}"/>
              </a:ext>
            </a:extLst>
          </p:cNvPr>
          <p:cNvSpPr>
            <a:spLocks noGrp="1"/>
          </p:cNvSpPr>
          <p:nvPr>
            <p:ph type="title"/>
          </p:nvPr>
        </p:nvSpPr>
        <p:spPr/>
        <p:txBody>
          <a:bodyPr/>
          <a:lstStyle/>
          <a:p>
            <a:r>
              <a:rPr lang="de-DE" dirty="0"/>
              <a:t>Zentraler elastischer Stoß</a:t>
            </a:r>
            <a:endParaRPr lang="en-US"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96973208-7161-6E51-C544-1BAF4F5EC4F6}"/>
                  </a:ext>
                </a:extLst>
              </p:cNvPr>
              <p:cNvSpPr>
                <a:spLocks noGrp="1"/>
              </p:cNvSpPr>
              <p:nvPr>
                <p:ph idx="1"/>
              </p:nvPr>
            </p:nvSpPr>
            <p:spPr/>
            <p:txBody>
              <a:bodyPr>
                <a:normAutofit/>
              </a:bodyPr>
              <a:lstStyle/>
              <a:p>
                <a:r>
                  <a:rPr lang="en-US" dirty="0" err="1"/>
                  <a:t>Einheitsvektor</a:t>
                </a:r>
                <a:r>
                  <a:rPr lang="en-US" dirty="0"/>
                  <a:t> </a:t>
                </a:r>
                <a:r>
                  <a:rPr lang="en-US" dirty="0" err="1"/>
                  <a:t>wird</a:t>
                </a:r>
                <a:r>
                  <a:rPr lang="en-US" dirty="0"/>
                  <a:t> </a:t>
                </a:r>
                <a:r>
                  <a:rPr lang="en-US" dirty="0" err="1"/>
                  <a:t>bestimmt</a:t>
                </a:r>
                <a:r>
                  <a:rPr lang="en-US" dirty="0"/>
                  <a:t> </a:t>
                </a:r>
                <a:r>
                  <a:rPr lang="en-US" dirty="0" err="1"/>
                  <a:t>durch</a:t>
                </a:r>
                <a:r>
                  <a:rPr lang="en-US" dirty="0"/>
                  <a:t>:</a:t>
                </a:r>
                <a:endParaRPr lang="de-DE" i="1" dirty="0">
                  <a:latin typeface="Cambria Math" panose="02040503050406030204" pitchFamily="18" charset="0"/>
                </a:endParaRPr>
              </a:p>
              <a:p>
                <a:pPr marL="0" indent="0" algn="ctr">
                  <a:buNone/>
                </a:pPr>
                <a14:m>
                  <m:oMath xmlns:m="http://schemas.openxmlformats.org/officeDocument/2006/math">
                    <m:acc>
                      <m:accPr>
                        <m:chr m:val="̂"/>
                        <m:ctrlPr>
                          <a:rPr lang="en-US" i="1" dirty="0" smtClean="0">
                            <a:latin typeface="Cambria Math" panose="02040503050406030204" pitchFamily="18" charset="0"/>
                          </a:rPr>
                        </m:ctrlPr>
                      </m:accPr>
                      <m:e>
                        <m:r>
                          <a:rPr lang="de-DE" i="1" dirty="0" smtClean="0">
                            <a:latin typeface="Cambria Math" panose="02040503050406030204" pitchFamily="18" charset="0"/>
                          </a:rPr>
                          <m:t>𝑢</m:t>
                        </m:r>
                      </m:e>
                    </m:acc>
                  </m:oMath>
                </a14:m>
                <a:r>
                  <a:rPr lang="de-DE" dirty="0"/>
                  <a:t> </a:t>
                </a:r>
                <a14:m>
                  <m:oMath xmlns:m="http://schemas.openxmlformats.org/officeDocument/2006/math">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𝑢</m:t>
                        </m:r>
                      </m:num>
                      <m:den>
                        <m:d>
                          <m:dPr>
                            <m:begChr m:val="|"/>
                            <m:endChr m:val="|"/>
                            <m:ctrlPr>
                              <a:rPr lang="de-DE" b="0" i="1" smtClean="0">
                                <a:latin typeface="Cambria Math" panose="02040503050406030204" pitchFamily="18" charset="0"/>
                              </a:rPr>
                            </m:ctrlPr>
                          </m:dPr>
                          <m:e>
                            <m:r>
                              <a:rPr lang="de-DE" b="0" i="1" smtClean="0">
                                <a:latin typeface="Cambria Math" panose="02040503050406030204" pitchFamily="18" charset="0"/>
                              </a:rPr>
                              <m:t>𝑢</m:t>
                            </m:r>
                          </m:e>
                        </m:d>
                      </m:den>
                    </m:f>
                  </m:oMath>
                </a14:m>
                <a:endParaRPr lang="de-DE" dirty="0"/>
              </a:p>
              <a:p>
                <a:pPr marL="514350" indent="-514350">
                  <a:buFont typeface="+mj-lt"/>
                  <a:buAutoNum type="arabicPeriod"/>
                </a:pPr>
                <a:r>
                  <a:rPr lang="de-DE" dirty="0"/>
                  <a:t>Der Einheitsvektor </a:t>
                </a:r>
                <a14:m>
                  <m:oMath xmlns:m="http://schemas.openxmlformats.org/officeDocument/2006/math">
                    <m:acc>
                      <m:accPr>
                        <m:chr m:val="̂"/>
                        <m:ctrlPr>
                          <a:rPr lang="en-US" i="1" dirty="0" smtClean="0">
                            <a:latin typeface="Cambria Math" panose="02040503050406030204" pitchFamily="18" charset="0"/>
                          </a:rPr>
                        </m:ctrlPr>
                      </m:accPr>
                      <m:e>
                        <m:r>
                          <a:rPr lang="de-DE" i="1" dirty="0">
                            <a:latin typeface="Cambria Math" panose="02040503050406030204" pitchFamily="18" charset="0"/>
                          </a:rPr>
                          <m:t>𝑢</m:t>
                        </m:r>
                      </m:e>
                    </m:acc>
                  </m:oMath>
                </a14:m>
                <a:r>
                  <a:rPr lang="de-DE" dirty="0"/>
                  <a:t> zeigt die Stoßrichtung an</a:t>
                </a:r>
              </a:p>
              <a:p>
                <a:pPr marL="514350" indent="-514350">
                  <a:buFont typeface="+mj-lt"/>
                  <a:buAutoNum type="arabicPeriod"/>
                </a:pPr>
                <a:r>
                  <a:rPr lang="de-DE" dirty="0"/>
                  <a:t>Vektor</a:t>
                </a:r>
                <a14:m>
                  <m:oMath xmlns:m="http://schemas.openxmlformats.org/officeDocument/2006/math">
                    <m:r>
                      <a:rPr lang="de-DE" b="0" i="0" smtClean="0">
                        <a:latin typeface="Cambria Math" panose="02040503050406030204" pitchFamily="18" charset="0"/>
                      </a:rPr>
                      <m:t> </m:t>
                    </m:r>
                    <m:r>
                      <a:rPr lang="de-DE" i="1">
                        <a:latin typeface="Cambria Math" panose="02040503050406030204" pitchFamily="18" charset="0"/>
                      </a:rPr>
                      <m:t>𝑢</m:t>
                    </m:r>
                  </m:oMath>
                </a14:m>
                <a:endParaRPr lang="de-DE" dirty="0"/>
              </a:p>
              <a:p>
                <a:pPr marL="514350" indent="-514350">
                  <a:buFont typeface="+mj-lt"/>
                  <a:buAutoNum type="arabicPeriod"/>
                </a:pPr>
                <a:r>
                  <a:rPr lang="de-DE" dirty="0"/>
                  <a:t>|u| die Distanz des Vektors</a:t>
                </a:r>
              </a:p>
              <a:p>
                <a:pPr marL="514350" indent="-514350">
                  <a:buFont typeface="+mj-lt"/>
                  <a:buAutoNum type="arabicPeriod"/>
                </a:pPr>
                <a:endParaRPr lang="de-DE" dirty="0"/>
              </a:p>
              <a:p>
                <a:r>
                  <a:rPr lang="en-US" dirty="0"/>
                  <a:t>Die relative </a:t>
                </a:r>
                <a:r>
                  <a:rPr lang="en-US" dirty="0" err="1"/>
                  <a:t>Geschwindigkeit</a:t>
                </a:r>
                <a:r>
                  <a:rPr lang="en-US" dirty="0"/>
                  <a:t> </a:t>
                </a:r>
                <a:r>
                  <a:rPr lang="en-US" dirty="0" err="1"/>
                  <a:t>ergibt</a:t>
                </a:r>
                <a:r>
                  <a:rPr lang="en-US" dirty="0"/>
                  <a:t> </a:t>
                </a:r>
                <a:r>
                  <a:rPr lang="en-US" dirty="0" err="1"/>
                  <a:t>sich</a:t>
                </a:r>
                <a:r>
                  <a:rPr lang="en-US" dirty="0"/>
                  <a:t> </a:t>
                </a:r>
                <a:r>
                  <a:rPr lang="en-US" dirty="0" err="1"/>
                  <a:t>aus</a:t>
                </a:r>
                <a:r>
                  <a:rPr lang="en-US" dirty="0"/>
                  <a:t> der </a:t>
                </a:r>
                <a:r>
                  <a:rPr lang="de-DE" dirty="0"/>
                  <a:t>der Differenz der Geschwindigkeiten der beiden Objekte</a:t>
                </a:r>
                <a:endParaRPr lang="en-US" dirty="0"/>
              </a:p>
              <a:p>
                <a:endParaRPr lang="en-US" dirty="0"/>
              </a:p>
              <a:p>
                <a:endParaRPr lang="en-US" dirty="0"/>
              </a:p>
            </p:txBody>
          </p:sp>
        </mc:Choice>
        <mc:Fallback xmlns="">
          <p:sp>
            <p:nvSpPr>
              <p:cNvPr id="3" name="Inhaltsplatzhalter 2">
                <a:extLst>
                  <a:ext uri="{FF2B5EF4-FFF2-40B4-BE49-F238E27FC236}">
                    <a16:creationId xmlns:a16="http://schemas.microsoft.com/office/drawing/2014/main" id="{96973208-7161-6E51-C544-1BAF4F5EC4F6}"/>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376B5014-E783-44D8-2E20-65605380F81C}"/>
              </a:ext>
            </a:extLst>
          </p:cNvPr>
          <p:cNvSpPr>
            <a:spLocks noGrp="1"/>
          </p:cNvSpPr>
          <p:nvPr>
            <p:ph type="dt" sz="half" idx="10"/>
          </p:nvPr>
        </p:nvSpPr>
        <p:spPr/>
        <p:txBody>
          <a:bodyPr/>
          <a:lstStyle/>
          <a:p>
            <a:fld id="{F93171F1-3AC1-4821-9122-C904B048FE43}" type="datetime1">
              <a:rPr lang="de-DE" smtClean="0"/>
              <a:t>18.01.2025</a:t>
            </a:fld>
            <a:endParaRPr lang="de-DE"/>
          </a:p>
        </p:txBody>
      </p:sp>
      <p:sp>
        <p:nvSpPr>
          <p:cNvPr id="5" name="Foliennummernplatzhalter 4">
            <a:extLst>
              <a:ext uri="{FF2B5EF4-FFF2-40B4-BE49-F238E27FC236}">
                <a16:creationId xmlns:a16="http://schemas.microsoft.com/office/drawing/2014/main" id="{C21545FC-7487-9EB3-E616-2BA3B0593307}"/>
              </a:ext>
            </a:extLst>
          </p:cNvPr>
          <p:cNvSpPr>
            <a:spLocks noGrp="1"/>
          </p:cNvSpPr>
          <p:nvPr>
            <p:ph type="sldNum" sz="quarter" idx="12"/>
          </p:nvPr>
        </p:nvSpPr>
        <p:spPr/>
        <p:txBody>
          <a:bodyPr/>
          <a:lstStyle/>
          <a:p>
            <a:fld id="{2F2A0DB8-2729-3A4D-A362-07849BE8AC54}" type="slidenum">
              <a:rPr lang="de-DE" smtClean="0"/>
              <a:t>10</a:t>
            </a:fld>
            <a:endParaRPr lang="de-DE"/>
          </a:p>
        </p:txBody>
      </p:sp>
    </p:spTree>
    <p:extLst>
      <p:ext uri="{BB962C8B-B14F-4D97-AF65-F5344CB8AC3E}">
        <p14:creationId xmlns:p14="http://schemas.microsoft.com/office/powerpoint/2010/main" val="471033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5712B6-D0CE-D608-0F0E-E92D40D24C82}"/>
              </a:ext>
            </a:extLst>
          </p:cNvPr>
          <p:cNvSpPr>
            <a:spLocks noGrp="1"/>
          </p:cNvSpPr>
          <p:nvPr>
            <p:ph type="title"/>
          </p:nvPr>
        </p:nvSpPr>
        <p:spPr/>
        <p:txBody>
          <a:bodyPr/>
          <a:lstStyle/>
          <a:p>
            <a:r>
              <a:rPr lang="de-DE" dirty="0"/>
              <a:t>Zentraler elastischer Stoß</a:t>
            </a:r>
            <a:endParaRPr lang="en-US"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20FEDD32-744B-8A39-77DD-D0361648896D}"/>
                  </a:ext>
                </a:extLst>
              </p:cNvPr>
              <p:cNvSpPr>
                <a:spLocks noGrp="1"/>
              </p:cNvSpPr>
              <p:nvPr>
                <p:ph idx="1"/>
              </p:nvPr>
            </p:nvSpPr>
            <p:spPr/>
            <p:txBody>
              <a:bodyPr>
                <a:normAutofit lnSpcReduction="10000"/>
              </a:bodyPr>
              <a:lstStyle/>
              <a:p>
                <a:r>
                  <a:rPr lang="en-US" dirty="0"/>
                  <a:t>Das </a:t>
                </a:r>
                <a:r>
                  <a:rPr lang="en-US" dirty="0" err="1"/>
                  <a:t>Skalarprodukt</a:t>
                </a:r>
                <a:r>
                  <a:rPr lang="en-US" dirty="0"/>
                  <a:t> </a:t>
                </a:r>
                <a:r>
                  <a:rPr lang="en-US" dirty="0" err="1"/>
                  <a:t>zweier</a:t>
                </a:r>
                <a:r>
                  <a:rPr lang="en-US" dirty="0"/>
                  <a:t> </a:t>
                </a:r>
                <a:r>
                  <a:rPr lang="en-US" dirty="0" err="1"/>
                  <a:t>Vektoren</a:t>
                </a:r>
                <a:r>
                  <a:rPr lang="en-US" dirty="0"/>
                  <a:t> </a:t>
                </a:r>
                <a:r>
                  <a:rPr lang="en-US" dirty="0" err="1"/>
                  <a:t>lautet</a:t>
                </a:r>
                <a:r>
                  <a:rPr lang="en-US" dirty="0"/>
                  <a:t>:</a:t>
                </a:r>
                <a:endParaRPr lang="de-DE"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de-DE" b="0" i="1" smtClean="0">
                              <a:latin typeface="Cambria Math" panose="02040503050406030204" pitchFamily="18" charset="0"/>
                            </a:rPr>
                            <m:t>𝑎</m:t>
                          </m:r>
                        </m:e>
                        <m:sub>
                          <m:r>
                            <a:rPr lang="en-US">
                              <a:latin typeface="Cambria Math" panose="02040503050406030204" pitchFamily="18" charset="0"/>
                            </a:rPr>
                            <m:t>1</m:t>
                          </m:r>
                        </m:sub>
                      </m:sSub>
                      <m:sSub>
                        <m:sSubPr>
                          <m:ctrlPr>
                            <a:rPr lang="en-US" b="0" i="1">
                              <a:latin typeface="Cambria Math" panose="02040503050406030204" pitchFamily="18" charset="0"/>
                            </a:rPr>
                          </m:ctrlPr>
                        </m:sSubPr>
                        <m:e>
                          <m:r>
                            <a:rPr lang="de-DE" b="0" i="1" smtClean="0">
                              <a:latin typeface="Cambria Math" panose="02040503050406030204" pitchFamily="18" charset="0"/>
                            </a:rPr>
                            <m:t>𝑏</m:t>
                          </m:r>
                        </m:e>
                        <m:sub>
                          <m:r>
                            <a:rPr lang="en-US">
                              <a:latin typeface="Cambria Math" panose="02040503050406030204" pitchFamily="18" charset="0"/>
                            </a:rPr>
                            <m:t>1</m:t>
                          </m:r>
                        </m:sub>
                      </m:sSub>
                      <m:r>
                        <a:rPr lang="de-DE" b="0" i="1" smtClean="0">
                          <a:latin typeface="Cambria Math" panose="02040503050406030204" pitchFamily="18" charset="0"/>
                        </a:rPr>
                        <m:t>+</m:t>
                      </m:r>
                      <m:sSub>
                        <m:sSubPr>
                          <m:ctrlPr>
                            <a:rPr lang="en-US" b="0" i="1">
                              <a:latin typeface="Cambria Math" panose="02040503050406030204" pitchFamily="18" charset="0"/>
                            </a:rPr>
                          </m:ctrlPr>
                        </m:sSubPr>
                        <m:e>
                          <m:r>
                            <a:rPr lang="de-DE" b="0" i="1" smtClean="0">
                              <a:latin typeface="Cambria Math" panose="02040503050406030204" pitchFamily="18" charset="0"/>
                            </a:rPr>
                            <m:t>𝑎</m:t>
                          </m:r>
                        </m:e>
                        <m:sub>
                          <m:r>
                            <a:rPr lang="de-DE" b="0" i="0"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de-DE" b="0" i="1" smtClean="0">
                              <a:latin typeface="Cambria Math" panose="02040503050406030204" pitchFamily="18" charset="0"/>
                            </a:rPr>
                            <m:t>𝑏</m:t>
                          </m:r>
                        </m:e>
                        <m:sub>
                          <m:r>
                            <a:rPr lang="de-DE" b="0" i="0" smtClean="0">
                              <a:latin typeface="Cambria Math" panose="02040503050406030204" pitchFamily="18" charset="0"/>
                            </a:rPr>
                            <m:t>2</m:t>
                          </m:r>
                        </m:sub>
                      </m:sSub>
                    </m:oMath>
                  </m:oMathPara>
                </a14:m>
                <a:endParaRPr lang="de-DE" b="0" i="1" dirty="0">
                  <a:latin typeface="Cambria Math" panose="02040503050406030204" pitchFamily="18" charset="0"/>
                </a:endParaRPr>
              </a:p>
              <a:p>
                <a14:m>
                  <m:oMath xmlns:m="http://schemas.openxmlformats.org/officeDocument/2006/math">
                    <m:r>
                      <a:rPr lang="de-DE" b="0" i="1" smtClean="0">
                        <a:latin typeface="Cambria Math" panose="02040503050406030204" pitchFamily="18" charset="0"/>
                      </a:rPr>
                      <m:t>𝑎</m:t>
                    </m:r>
                  </m:oMath>
                </a14:m>
                <a:r>
                  <a:rPr lang="en-US" dirty="0"/>
                  <a:t> </a:t>
                </a:r>
                <a:r>
                  <a:rPr lang="de-DE" dirty="0"/>
                  <a:t>ist der Vektor der relativen Geschwindigkeit</a:t>
                </a:r>
              </a:p>
              <a:p>
                <a14:m>
                  <m:oMath xmlns:m="http://schemas.openxmlformats.org/officeDocument/2006/math">
                    <m:r>
                      <a:rPr lang="de-DE" b="0" i="1" smtClean="0">
                        <a:latin typeface="Cambria Math" panose="02040503050406030204" pitchFamily="18" charset="0"/>
                      </a:rPr>
                      <m:t>𝑏</m:t>
                    </m:r>
                    <m:r>
                      <a:rPr lang="de-DE" b="0" i="1" smtClean="0">
                        <a:latin typeface="Cambria Math" panose="02040503050406030204" pitchFamily="18" charset="0"/>
                      </a:rPr>
                      <m:t> </m:t>
                    </m:r>
                  </m:oMath>
                </a14:m>
                <a:r>
                  <a:rPr lang="de-DE" dirty="0"/>
                  <a:t>ist der Einheitsvektor </a:t>
                </a:r>
                <a14:m>
                  <m:oMath xmlns:m="http://schemas.openxmlformats.org/officeDocument/2006/math">
                    <m:acc>
                      <m:accPr>
                        <m:chr m:val="̂"/>
                        <m:ctrlPr>
                          <a:rPr lang="en-US" i="1" dirty="0">
                            <a:latin typeface="Cambria Math" panose="02040503050406030204" pitchFamily="18" charset="0"/>
                          </a:rPr>
                        </m:ctrlPr>
                      </m:accPr>
                      <m:e>
                        <m:r>
                          <a:rPr lang="de-DE" i="1" dirty="0">
                            <a:latin typeface="Cambria Math" panose="02040503050406030204" pitchFamily="18" charset="0"/>
                          </a:rPr>
                          <m:t>𝑢</m:t>
                        </m:r>
                      </m:e>
                    </m:acc>
                  </m:oMath>
                </a14:m>
                <a:endParaRPr lang="en-US" dirty="0"/>
              </a:p>
              <a:p>
                <a:r>
                  <a:rPr lang="en-US" dirty="0" err="1"/>
                  <a:t>Somit</a:t>
                </a:r>
                <a:r>
                  <a:rPr lang="en-US" dirty="0"/>
                  <a:t> </a:t>
                </a:r>
                <a:r>
                  <a:rPr lang="en-US" dirty="0" err="1"/>
                  <a:t>entsteht</a:t>
                </a:r>
                <a:r>
                  <a:rPr lang="en-US" dirty="0"/>
                  <a:t> </a:t>
                </a:r>
                <a:r>
                  <a:rPr lang="en-US" dirty="0" err="1"/>
                  <a:t>ein</a:t>
                </a:r>
                <a:r>
                  <a:rPr lang="en-US" dirty="0"/>
                  <a:t> </a:t>
                </a:r>
                <a:r>
                  <a:rPr lang="en-US" dirty="0" err="1"/>
                  <a:t>neuer</a:t>
                </a:r>
                <a:r>
                  <a:rPr lang="en-US" dirty="0"/>
                  <a:t> </a:t>
                </a:r>
                <a:r>
                  <a:rPr lang="en-US" dirty="0" err="1"/>
                  <a:t>Vektor</a:t>
                </a:r>
                <a:r>
                  <a:rPr lang="en-US" dirty="0"/>
                  <a:t>, der die </a:t>
                </a:r>
                <a:r>
                  <a:rPr lang="en-US" dirty="0" err="1"/>
                  <a:t>Projektion</a:t>
                </a:r>
                <a:r>
                  <a:rPr lang="en-US" dirty="0"/>
                  <a:t> auf die </a:t>
                </a:r>
                <a:r>
                  <a:rPr lang="en-US" dirty="0" err="1"/>
                  <a:t>Stoßrichtung</a:t>
                </a:r>
                <a:r>
                  <a:rPr lang="en-US" dirty="0"/>
                  <a:t> und </a:t>
                </a:r>
                <a:r>
                  <a:rPr lang="en-US" dirty="0" err="1"/>
                  <a:t>dessen</a:t>
                </a:r>
                <a:r>
                  <a:rPr lang="en-US" dirty="0"/>
                  <a:t> </a:t>
                </a:r>
                <a:r>
                  <a:rPr lang="en-US" dirty="0" err="1"/>
                  <a:t>Länge</a:t>
                </a:r>
                <a:r>
                  <a:rPr lang="en-US" dirty="0"/>
                  <a:t> </a:t>
                </a:r>
                <a:r>
                  <a:rPr lang="en-US" dirty="0" err="1"/>
                  <a:t>angibt</a:t>
                </a:r>
                <a:endParaRPr lang="en-US" dirty="0"/>
              </a:p>
              <a:p>
                <a:r>
                  <a:rPr lang="en-US" dirty="0" err="1"/>
                  <a:t>Impulsberechnung</a:t>
                </a:r>
                <a:r>
                  <a:rPr lang="en-US" dirty="0"/>
                  <a:t> :</a:t>
                </a:r>
              </a:p>
              <a:p>
                <a:endParaRPr lang="en-US" dirty="0"/>
              </a:p>
              <a:p>
                <a:pPr marL="0" indent="0">
                  <a:buNone/>
                </a:pPr>
                <a14:m>
                  <m:oMathPara xmlns:m="http://schemas.openxmlformats.org/officeDocument/2006/math">
                    <m:oMathParaPr>
                      <m:jc m:val="center"/>
                    </m:oMathParaPr>
                    <m:oMath xmlns:m="http://schemas.openxmlformats.org/officeDocument/2006/math">
                      <m:r>
                        <a:rPr lang="de-DE" b="0" i="1" smtClean="0">
                          <a:latin typeface="Cambria Math" panose="02040503050406030204" pitchFamily="18" charset="0"/>
                        </a:rPr>
                        <m:t>𝑖𝑚𝑝𝑢𝑙𝑠</m:t>
                      </m:r>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i="1">
                              <a:latin typeface="Cambria Math" panose="02040503050406030204" pitchFamily="18" charset="0"/>
                            </a:rPr>
                            <m:t>2∗</m:t>
                          </m:r>
                          <m:r>
                            <a:rPr lang="de-DE" b="0" i="1" smtClean="0">
                              <a:latin typeface="Cambria Math" panose="02040503050406030204" pitchFamily="18" charset="0"/>
                            </a:rPr>
                            <m:t>𝑠𝑘𝑎𝑙𝑎𝑟𝑝𝑟𝑜𝑑𝑢𝑘𝑡</m:t>
                          </m:r>
                        </m:num>
                        <m:den>
                          <m:r>
                            <a:rPr lang="de-DE" b="0" i="1" smtClean="0">
                              <a:latin typeface="Cambria Math" panose="02040503050406030204" pitchFamily="18" charset="0"/>
                            </a:rPr>
                            <m:t>𝑀𝑎𝑠𝑠𝑒</m:t>
                          </m:r>
                          <m:r>
                            <a:rPr lang="de-DE" b="0" i="1" smtClean="0">
                              <a:latin typeface="Cambria Math" panose="02040503050406030204" pitchFamily="18" charset="0"/>
                            </a:rPr>
                            <m:t>1+</m:t>
                          </m:r>
                          <m:r>
                            <a:rPr lang="de-DE" i="1">
                              <a:latin typeface="Cambria Math" panose="02040503050406030204" pitchFamily="18" charset="0"/>
                            </a:rPr>
                            <m:t>𝑀𝑎𝑠𝑠𝑒</m:t>
                          </m:r>
                          <m:r>
                            <a:rPr lang="de-DE" i="1">
                              <a:latin typeface="Cambria Math" panose="02040503050406030204" pitchFamily="18" charset="0"/>
                            </a:rPr>
                            <m:t>2</m:t>
                          </m:r>
                          <m:r>
                            <m:rPr>
                              <m:nor/>
                            </m:rPr>
                            <a:rPr lang="de-DE" dirty="0"/>
                            <m:t> </m:t>
                          </m:r>
                        </m:den>
                      </m:f>
                    </m:oMath>
                  </m:oMathPara>
                </a14:m>
                <a:endParaRPr lang="en-US" dirty="0"/>
              </a:p>
            </p:txBody>
          </p:sp>
        </mc:Choice>
        <mc:Fallback xmlns="">
          <p:sp>
            <p:nvSpPr>
              <p:cNvPr id="3" name="Inhaltsplatzhalter 2">
                <a:extLst>
                  <a:ext uri="{FF2B5EF4-FFF2-40B4-BE49-F238E27FC236}">
                    <a16:creationId xmlns:a16="http://schemas.microsoft.com/office/drawing/2014/main" id="{20FEDD32-744B-8A39-77DD-D0361648896D}"/>
                  </a:ext>
                </a:extLst>
              </p:cNvPr>
              <p:cNvSpPr>
                <a:spLocks noGrp="1" noRot="1" noChangeAspect="1" noMove="1" noResize="1" noEditPoints="1" noAdjustHandles="1" noChangeArrowheads="1" noChangeShapeType="1" noTextEdit="1"/>
              </p:cNvSpPr>
              <p:nvPr>
                <p:ph idx="1"/>
              </p:nvPr>
            </p:nvSpPr>
            <p:spPr>
              <a:blipFill>
                <a:blip r:embed="rId2"/>
                <a:stretch>
                  <a:fillRect l="-1043" t="-3081"/>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D140B51C-F5BF-3FC0-A2CB-756E792C66A1}"/>
              </a:ext>
            </a:extLst>
          </p:cNvPr>
          <p:cNvSpPr>
            <a:spLocks noGrp="1"/>
          </p:cNvSpPr>
          <p:nvPr>
            <p:ph type="dt" sz="half" idx="10"/>
          </p:nvPr>
        </p:nvSpPr>
        <p:spPr/>
        <p:txBody>
          <a:bodyPr/>
          <a:lstStyle/>
          <a:p>
            <a:fld id="{F93171F1-3AC1-4821-9122-C904B048FE43}" type="datetime1">
              <a:rPr lang="de-DE" smtClean="0"/>
              <a:t>18.01.2025</a:t>
            </a:fld>
            <a:endParaRPr lang="de-DE"/>
          </a:p>
        </p:txBody>
      </p:sp>
      <p:sp>
        <p:nvSpPr>
          <p:cNvPr id="5" name="Foliennummernplatzhalter 4">
            <a:extLst>
              <a:ext uri="{FF2B5EF4-FFF2-40B4-BE49-F238E27FC236}">
                <a16:creationId xmlns:a16="http://schemas.microsoft.com/office/drawing/2014/main" id="{D1655D85-CA13-015B-C9EE-7B22BA931C33}"/>
              </a:ext>
            </a:extLst>
          </p:cNvPr>
          <p:cNvSpPr>
            <a:spLocks noGrp="1"/>
          </p:cNvSpPr>
          <p:nvPr>
            <p:ph type="sldNum" sz="quarter" idx="12"/>
          </p:nvPr>
        </p:nvSpPr>
        <p:spPr/>
        <p:txBody>
          <a:bodyPr/>
          <a:lstStyle/>
          <a:p>
            <a:fld id="{2F2A0DB8-2729-3A4D-A362-07849BE8AC54}" type="slidenum">
              <a:rPr lang="de-DE" smtClean="0"/>
              <a:t>11</a:t>
            </a:fld>
            <a:endParaRPr lang="de-DE"/>
          </a:p>
        </p:txBody>
      </p:sp>
    </p:spTree>
    <p:extLst>
      <p:ext uri="{BB962C8B-B14F-4D97-AF65-F5344CB8AC3E}">
        <p14:creationId xmlns:p14="http://schemas.microsoft.com/office/powerpoint/2010/main" val="1399293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A392BF-8B33-5DD4-5B04-59A257277373}"/>
              </a:ext>
            </a:extLst>
          </p:cNvPr>
          <p:cNvSpPr>
            <a:spLocks noGrp="1"/>
          </p:cNvSpPr>
          <p:nvPr>
            <p:ph type="title"/>
          </p:nvPr>
        </p:nvSpPr>
        <p:spPr/>
        <p:txBody>
          <a:bodyPr/>
          <a:lstStyle/>
          <a:p>
            <a:r>
              <a:rPr lang="de-DE" dirty="0"/>
              <a:t>Probleme bei Kollisionsdetektion</a:t>
            </a:r>
          </a:p>
        </p:txBody>
      </p:sp>
      <p:sp>
        <p:nvSpPr>
          <p:cNvPr id="3" name="Inhaltsplatzhalter 2">
            <a:extLst>
              <a:ext uri="{FF2B5EF4-FFF2-40B4-BE49-F238E27FC236}">
                <a16:creationId xmlns:a16="http://schemas.microsoft.com/office/drawing/2014/main" id="{D4A8ABC2-8CF8-1451-93E1-345F358D810B}"/>
              </a:ext>
            </a:extLst>
          </p:cNvPr>
          <p:cNvSpPr>
            <a:spLocks noGrp="1"/>
          </p:cNvSpPr>
          <p:nvPr>
            <p:ph idx="1"/>
          </p:nvPr>
        </p:nvSpPr>
        <p:spPr/>
        <p:txBody>
          <a:bodyPr/>
          <a:lstStyle/>
          <a:p>
            <a:r>
              <a:rPr lang="de-DE" dirty="0"/>
              <a:t>Tunneling</a:t>
            </a:r>
          </a:p>
          <a:p>
            <a:pPr lvl="1"/>
            <a:r>
              <a:rPr lang="de-DE" dirty="0"/>
              <a:t>Ein Objekt bewegt sich so schnell, dass es beim nächsten Frame über die Grenze hinausschießt ohne das eine Kollision erkannt wird.</a:t>
            </a:r>
          </a:p>
        </p:txBody>
      </p:sp>
      <p:pic>
        <p:nvPicPr>
          <p:cNvPr id="5" name="Grafik 4" descr="Ein Bild, das Screenshot enthält.&#10;&#10;Automatisch generierte Beschreibung">
            <a:extLst>
              <a:ext uri="{FF2B5EF4-FFF2-40B4-BE49-F238E27FC236}">
                <a16:creationId xmlns:a16="http://schemas.microsoft.com/office/drawing/2014/main" id="{65380651-F298-4633-8407-CAFA91448012}"/>
              </a:ext>
            </a:extLst>
          </p:cNvPr>
          <p:cNvPicPr>
            <a:picLocks noChangeAspect="1"/>
          </p:cNvPicPr>
          <p:nvPr/>
        </p:nvPicPr>
        <p:blipFill>
          <a:blip r:embed="rId2"/>
          <a:stretch>
            <a:fillRect/>
          </a:stretch>
        </p:blipFill>
        <p:spPr>
          <a:xfrm>
            <a:off x="838199" y="3429000"/>
            <a:ext cx="4830289" cy="2882900"/>
          </a:xfrm>
          <a:prstGeom prst="rect">
            <a:avLst/>
          </a:prstGeom>
        </p:spPr>
      </p:pic>
      <p:pic>
        <p:nvPicPr>
          <p:cNvPr id="7" name="Grafik 6" descr="Ein Bild, das Screenshot enthält.&#10;&#10;Automatisch generierte Beschreibung">
            <a:extLst>
              <a:ext uri="{FF2B5EF4-FFF2-40B4-BE49-F238E27FC236}">
                <a16:creationId xmlns:a16="http://schemas.microsoft.com/office/drawing/2014/main" id="{0AB7111A-B9EB-BE7D-967A-B88375A296A8}"/>
              </a:ext>
            </a:extLst>
          </p:cNvPr>
          <p:cNvPicPr>
            <a:picLocks noChangeAspect="1"/>
          </p:cNvPicPr>
          <p:nvPr/>
        </p:nvPicPr>
        <p:blipFill>
          <a:blip r:embed="rId3"/>
          <a:stretch>
            <a:fillRect/>
          </a:stretch>
        </p:blipFill>
        <p:spPr>
          <a:xfrm>
            <a:off x="6523514" y="3429000"/>
            <a:ext cx="4830289" cy="2882900"/>
          </a:xfrm>
          <a:prstGeom prst="rect">
            <a:avLst/>
          </a:prstGeom>
        </p:spPr>
      </p:pic>
      <p:sp>
        <p:nvSpPr>
          <p:cNvPr id="4" name="Datumsplatzhalter 3">
            <a:extLst>
              <a:ext uri="{FF2B5EF4-FFF2-40B4-BE49-F238E27FC236}">
                <a16:creationId xmlns:a16="http://schemas.microsoft.com/office/drawing/2014/main" id="{635CA2F6-E20B-DEF9-7883-64945C6660EF}"/>
              </a:ext>
            </a:extLst>
          </p:cNvPr>
          <p:cNvSpPr>
            <a:spLocks noGrp="1"/>
          </p:cNvSpPr>
          <p:nvPr>
            <p:ph type="dt" sz="half" idx="10"/>
          </p:nvPr>
        </p:nvSpPr>
        <p:spPr/>
        <p:txBody>
          <a:bodyPr/>
          <a:lstStyle/>
          <a:p>
            <a:fld id="{BD24458A-0043-4E4F-8027-3992B36F2154}" type="datetime1">
              <a:rPr lang="de-DE" smtClean="0"/>
              <a:t>18.01.2025</a:t>
            </a:fld>
            <a:endParaRPr lang="de-DE"/>
          </a:p>
        </p:txBody>
      </p:sp>
      <p:sp>
        <p:nvSpPr>
          <p:cNvPr id="8" name="Foliennummernplatzhalter 7">
            <a:extLst>
              <a:ext uri="{FF2B5EF4-FFF2-40B4-BE49-F238E27FC236}">
                <a16:creationId xmlns:a16="http://schemas.microsoft.com/office/drawing/2014/main" id="{B63EF494-99B3-0D68-4766-11B982823A69}"/>
              </a:ext>
            </a:extLst>
          </p:cNvPr>
          <p:cNvSpPr>
            <a:spLocks noGrp="1"/>
          </p:cNvSpPr>
          <p:nvPr>
            <p:ph type="sldNum" sz="quarter" idx="12"/>
          </p:nvPr>
        </p:nvSpPr>
        <p:spPr/>
        <p:txBody>
          <a:bodyPr/>
          <a:lstStyle/>
          <a:p>
            <a:fld id="{2F2A0DB8-2729-3A4D-A362-07849BE8AC54}" type="slidenum">
              <a:rPr lang="de-DE" smtClean="0"/>
              <a:t>12</a:t>
            </a:fld>
            <a:endParaRPr lang="de-DE"/>
          </a:p>
        </p:txBody>
      </p:sp>
    </p:spTree>
    <p:extLst>
      <p:ext uri="{BB962C8B-B14F-4D97-AF65-F5344CB8AC3E}">
        <p14:creationId xmlns:p14="http://schemas.microsoft.com/office/powerpoint/2010/main" val="1606194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01F99-2DD5-29A1-DF48-1FB7B8111427}"/>
              </a:ext>
            </a:extLst>
          </p:cNvPr>
          <p:cNvSpPr>
            <a:spLocks noGrp="1"/>
          </p:cNvSpPr>
          <p:nvPr>
            <p:ph type="title"/>
          </p:nvPr>
        </p:nvSpPr>
        <p:spPr/>
        <p:txBody>
          <a:bodyPr/>
          <a:lstStyle/>
          <a:p>
            <a:r>
              <a:rPr lang="de-DE" dirty="0"/>
              <a:t>Probleme bei </a:t>
            </a:r>
            <a:r>
              <a:rPr lang="de-DE" dirty="0" err="1"/>
              <a:t>Kollisiondetektion</a:t>
            </a:r>
            <a:endParaRPr lang="de-DE" dirty="0"/>
          </a:p>
        </p:txBody>
      </p:sp>
      <p:sp>
        <p:nvSpPr>
          <p:cNvPr id="3" name="Inhaltsplatzhalter 2">
            <a:extLst>
              <a:ext uri="{FF2B5EF4-FFF2-40B4-BE49-F238E27FC236}">
                <a16:creationId xmlns:a16="http://schemas.microsoft.com/office/drawing/2014/main" id="{4FA6169A-3945-B86E-8BD7-BD64DB940806}"/>
              </a:ext>
            </a:extLst>
          </p:cNvPr>
          <p:cNvSpPr>
            <a:spLocks noGrp="1"/>
          </p:cNvSpPr>
          <p:nvPr>
            <p:ph idx="1"/>
          </p:nvPr>
        </p:nvSpPr>
        <p:spPr/>
        <p:txBody>
          <a:bodyPr/>
          <a:lstStyle/>
          <a:p>
            <a:r>
              <a:rPr lang="de-DE" dirty="0"/>
              <a:t>Performance</a:t>
            </a:r>
          </a:p>
          <a:p>
            <a:r>
              <a:rPr lang="de-DE" dirty="0"/>
              <a:t>Komplexe Formen (</a:t>
            </a:r>
            <a:r>
              <a:rPr lang="de-DE" dirty="0" err="1"/>
              <a:t>Bounding</a:t>
            </a:r>
            <a:r>
              <a:rPr lang="de-DE" dirty="0"/>
              <a:t> Boxes müssen </a:t>
            </a:r>
            <a:r>
              <a:rPr lang="de-DE" dirty="0" err="1"/>
              <a:t>evtl</a:t>
            </a:r>
            <a:r>
              <a:rPr lang="de-DE" dirty="0"/>
              <a:t> angewendet werden was ein Verlust der Genauigkeit hervorbringen könnte)</a:t>
            </a:r>
          </a:p>
        </p:txBody>
      </p:sp>
      <p:sp>
        <p:nvSpPr>
          <p:cNvPr id="4" name="Datumsplatzhalter 3">
            <a:extLst>
              <a:ext uri="{FF2B5EF4-FFF2-40B4-BE49-F238E27FC236}">
                <a16:creationId xmlns:a16="http://schemas.microsoft.com/office/drawing/2014/main" id="{D7BDC464-4F6F-BF47-FF60-FAFAE69BBFDC}"/>
              </a:ext>
            </a:extLst>
          </p:cNvPr>
          <p:cNvSpPr>
            <a:spLocks noGrp="1"/>
          </p:cNvSpPr>
          <p:nvPr>
            <p:ph type="dt" sz="half" idx="10"/>
          </p:nvPr>
        </p:nvSpPr>
        <p:spPr/>
        <p:txBody>
          <a:bodyPr/>
          <a:lstStyle/>
          <a:p>
            <a:fld id="{5DF3E358-6AEA-4C2D-970A-3E87B577A52D}" type="datetime1">
              <a:rPr lang="de-DE" smtClean="0"/>
              <a:t>18.01.2025</a:t>
            </a:fld>
            <a:endParaRPr lang="de-DE"/>
          </a:p>
        </p:txBody>
      </p:sp>
      <p:sp>
        <p:nvSpPr>
          <p:cNvPr id="6" name="Foliennummernplatzhalter 5">
            <a:extLst>
              <a:ext uri="{FF2B5EF4-FFF2-40B4-BE49-F238E27FC236}">
                <a16:creationId xmlns:a16="http://schemas.microsoft.com/office/drawing/2014/main" id="{3BE56770-F0F6-C6BE-1260-54AE40A557ED}"/>
              </a:ext>
            </a:extLst>
          </p:cNvPr>
          <p:cNvSpPr>
            <a:spLocks noGrp="1"/>
          </p:cNvSpPr>
          <p:nvPr>
            <p:ph type="sldNum" sz="quarter" idx="12"/>
          </p:nvPr>
        </p:nvSpPr>
        <p:spPr/>
        <p:txBody>
          <a:bodyPr/>
          <a:lstStyle/>
          <a:p>
            <a:fld id="{2F2A0DB8-2729-3A4D-A362-07849BE8AC54}" type="slidenum">
              <a:rPr lang="de-DE" smtClean="0"/>
              <a:t>13</a:t>
            </a:fld>
            <a:endParaRPr lang="de-DE" dirty="0"/>
          </a:p>
        </p:txBody>
      </p:sp>
    </p:spTree>
    <p:extLst>
      <p:ext uri="{BB962C8B-B14F-4D97-AF65-F5344CB8AC3E}">
        <p14:creationId xmlns:p14="http://schemas.microsoft.com/office/powerpoint/2010/main" val="125397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5000"/>
          </a:schemeClr>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25205F-0E93-A22A-FA1E-63BE0FBEF5FF}"/>
              </a:ext>
            </a:extLst>
          </p:cNvPr>
          <p:cNvSpPr>
            <a:spLocks noGrp="1"/>
          </p:cNvSpPr>
          <p:nvPr>
            <p:ph type="title"/>
          </p:nvPr>
        </p:nvSpPr>
        <p:spPr/>
        <p:txBody>
          <a:bodyPr/>
          <a:lstStyle/>
          <a:p>
            <a:r>
              <a:rPr lang="de-DE" dirty="0"/>
              <a:t>Skalierung mit mehreren Objekten</a:t>
            </a:r>
          </a:p>
        </p:txBody>
      </p:sp>
      <mc:AlternateContent xmlns:mc="http://schemas.openxmlformats.org/markup-compatibility/2006" xmlns:a14="http://schemas.microsoft.com/office/drawing/2010/main">
        <mc:Choice Requires="a14">
          <p:sp>
            <p:nvSpPr>
              <p:cNvPr id="7" name="Inhaltsplatzhalter 6">
                <a:extLst>
                  <a:ext uri="{FF2B5EF4-FFF2-40B4-BE49-F238E27FC236}">
                    <a16:creationId xmlns:a16="http://schemas.microsoft.com/office/drawing/2014/main" id="{F136CDAD-67B8-7251-C865-8F3C3708C3C4}"/>
                  </a:ext>
                </a:extLst>
              </p:cNvPr>
              <p:cNvSpPr>
                <a:spLocks noGrp="1"/>
              </p:cNvSpPr>
              <p:nvPr>
                <p:ph idx="1"/>
              </p:nvPr>
            </p:nvSpPr>
            <p:spPr/>
            <p:txBody>
              <a:bodyPr/>
              <a:lstStyle/>
              <a:p>
                <a14:m>
                  <m:oMath xmlns:m="http://schemas.openxmlformats.org/officeDocument/2006/math">
                    <m:r>
                      <m:rPr>
                        <m:sty m:val="p"/>
                      </m:rPr>
                      <a:rPr lang="de-DE" b="0" i="0" dirty="0" smtClean="0">
                        <a:solidFill>
                          <a:schemeClr val="tx1"/>
                        </a:solidFill>
                        <a:latin typeface="Cambria Math" panose="02040503050406030204" pitchFamily="18" charset="0"/>
                      </a:rPr>
                      <m:t>n</m:t>
                    </m:r>
                    <m:r>
                      <a:rPr lang="de-DE" b="0" i="0" dirty="0" smtClean="0">
                        <a:solidFill>
                          <a:schemeClr val="tx1"/>
                        </a:solidFill>
                        <a:latin typeface="Cambria Math" panose="02040503050406030204" pitchFamily="18" charset="0"/>
                      </a:rPr>
                      <m:t>=</m:t>
                    </m:r>
                    <m:r>
                      <m:rPr>
                        <m:sty m:val="p"/>
                      </m:rPr>
                      <a:rPr lang="de-DE" b="0" i="0" dirty="0" smtClean="0">
                        <a:solidFill>
                          <a:schemeClr val="tx1"/>
                        </a:solidFill>
                        <a:latin typeface="Cambria Math" panose="02040503050406030204" pitchFamily="18" charset="0"/>
                      </a:rPr>
                      <m:t>Anzahl</m:t>
                    </m:r>
                    <m:r>
                      <a:rPr lang="de-DE" b="0" i="0" dirty="0" smtClean="0">
                        <a:solidFill>
                          <a:schemeClr val="tx1"/>
                        </a:solidFill>
                        <a:latin typeface="Cambria Math" panose="02040503050406030204" pitchFamily="18" charset="0"/>
                      </a:rPr>
                      <m:t> </m:t>
                    </m:r>
                    <m:r>
                      <m:rPr>
                        <m:sty m:val="p"/>
                      </m:rPr>
                      <a:rPr lang="de-DE" b="0" i="0" dirty="0" smtClean="0">
                        <a:solidFill>
                          <a:schemeClr val="tx1"/>
                        </a:solidFill>
                        <a:latin typeface="Cambria Math" panose="02040503050406030204" pitchFamily="18" charset="0"/>
                      </a:rPr>
                      <m:t>der</m:t>
                    </m:r>
                    <m:r>
                      <a:rPr lang="de-DE" b="0" i="0" dirty="0" smtClean="0">
                        <a:solidFill>
                          <a:schemeClr val="tx1"/>
                        </a:solidFill>
                        <a:latin typeface="Cambria Math" panose="02040503050406030204" pitchFamily="18" charset="0"/>
                      </a:rPr>
                      <m:t> </m:t>
                    </m:r>
                    <m:r>
                      <m:rPr>
                        <m:sty m:val="p"/>
                      </m:rPr>
                      <a:rPr lang="de-DE" b="0" i="0" dirty="0" smtClean="0">
                        <a:solidFill>
                          <a:schemeClr val="tx1"/>
                        </a:solidFill>
                        <a:latin typeface="Cambria Math" panose="02040503050406030204" pitchFamily="18" charset="0"/>
                      </a:rPr>
                      <m:t>B</m:t>
                    </m:r>
                    <m:r>
                      <a:rPr lang="de-DE" b="0" i="0" dirty="0" smtClean="0">
                        <a:solidFill>
                          <a:schemeClr val="tx1"/>
                        </a:solidFill>
                        <a:latin typeface="Cambria Math" panose="02040503050406030204" pitchFamily="18" charset="0"/>
                      </a:rPr>
                      <m:t>ä</m:t>
                    </m:r>
                    <m:r>
                      <m:rPr>
                        <m:sty m:val="p"/>
                      </m:rPr>
                      <a:rPr lang="de-DE" b="0" i="0" dirty="0" smtClean="0">
                        <a:solidFill>
                          <a:schemeClr val="tx1"/>
                        </a:solidFill>
                        <a:latin typeface="Cambria Math" panose="02040503050406030204" pitchFamily="18" charset="0"/>
                      </a:rPr>
                      <m:t>lle</m:t>
                    </m:r>
                  </m:oMath>
                </a14:m>
                <a:endParaRPr lang="de-DE" b="0" i="0" dirty="0">
                  <a:solidFill>
                    <a:schemeClr val="tx1"/>
                  </a:solidFill>
                </a:endParaRPr>
              </a:p>
              <a:p>
                <a14:m>
                  <m:oMath xmlns:m="http://schemas.openxmlformats.org/officeDocument/2006/math">
                    <m:r>
                      <m:rPr>
                        <m:sty m:val="p"/>
                      </m:rPr>
                      <a:rPr lang="de-DE" b="0" i="0" smtClean="0">
                        <a:solidFill>
                          <a:schemeClr val="tx1"/>
                        </a:solidFill>
                        <a:latin typeface="Cambria Math" panose="02040503050406030204" pitchFamily="18" charset="0"/>
                      </a:rPr>
                      <m:t>Anzahl</m:t>
                    </m:r>
                    <m:r>
                      <a:rPr lang="de-DE" b="0" i="0" smtClean="0">
                        <a:solidFill>
                          <a:schemeClr val="tx1"/>
                        </a:solidFill>
                        <a:latin typeface="Cambria Math" panose="02040503050406030204" pitchFamily="18" charset="0"/>
                      </a:rPr>
                      <m:t> </m:t>
                    </m:r>
                    <m:r>
                      <m:rPr>
                        <m:sty m:val="p"/>
                      </m:rPr>
                      <a:rPr lang="de-DE" b="0" i="0" smtClean="0">
                        <a:solidFill>
                          <a:schemeClr val="tx1"/>
                        </a:solidFill>
                        <a:latin typeface="Cambria Math" panose="02040503050406030204" pitchFamily="18" charset="0"/>
                      </a:rPr>
                      <m:t>der</m:t>
                    </m:r>
                    <m:r>
                      <a:rPr lang="de-DE" b="0" i="0" smtClean="0">
                        <a:solidFill>
                          <a:schemeClr val="tx1"/>
                        </a:solidFill>
                        <a:latin typeface="Cambria Math" panose="02040503050406030204" pitchFamily="18" charset="0"/>
                      </a:rPr>
                      <m:t> </m:t>
                    </m:r>
                    <m:r>
                      <m:rPr>
                        <m:sty m:val="p"/>
                      </m:rPr>
                      <a:rPr lang="de-DE" b="0" i="0" smtClean="0">
                        <a:solidFill>
                          <a:schemeClr val="tx1"/>
                        </a:solidFill>
                        <a:latin typeface="Cambria Math" panose="02040503050406030204" pitchFamily="18" charset="0"/>
                      </a:rPr>
                      <m:t>Kollisione</m:t>
                    </m:r>
                    <m:r>
                      <a:rPr lang="de-DE" b="0" i="1" smtClean="0">
                        <a:solidFill>
                          <a:schemeClr val="tx1"/>
                        </a:solidFill>
                        <a:latin typeface="Cambria Math" panose="02040503050406030204" pitchFamily="18" charset="0"/>
                      </a:rPr>
                      <m:t>𝑛</m:t>
                    </m:r>
                    <m:r>
                      <a:rPr lang="de-DE" b="0" i="1" smtClean="0">
                        <a:solidFill>
                          <a:schemeClr val="tx1"/>
                        </a:solidFill>
                        <a:latin typeface="Cambria Math" panose="02040503050406030204" pitchFamily="18" charset="0"/>
                      </a:rPr>
                      <m:t>:</m:t>
                    </m:r>
                    <m:f>
                      <m:fPr>
                        <m:ctrlPr>
                          <a:rPr lang="en-US" i="1" dirty="0" smtClean="0">
                            <a:solidFill>
                              <a:schemeClr val="tx1"/>
                            </a:solidFill>
                            <a:latin typeface="Cambria Math" panose="02040503050406030204" pitchFamily="18" charset="0"/>
                          </a:rPr>
                        </m:ctrlPr>
                      </m:fPr>
                      <m:num>
                        <m:r>
                          <a:rPr lang="de-DE" b="0" i="1" dirty="0" smtClean="0">
                            <a:solidFill>
                              <a:schemeClr val="tx1"/>
                            </a:solidFill>
                            <a:latin typeface="Cambria Math" panose="02040503050406030204" pitchFamily="18" charset="0"/>
                          </a:rPr>
                          <m:t>𝑛</m:t>
                        </m:r>
                        <m:r>
                          <a:rPr lang="de-DE" b="0" i="1" dirty="0" smtClean="0">
                            <a:solidFill>
                              <a:schemeClr val="tx1"/>
                            </a:solidFill>
                            <a:latin typeface="Cambria Math" panose="02040503050406030204" pitchFamily="18" charset="0"/>
                          </a:rPr>
                          <m:t>(</m:t>
                        </m:r>
                        <m:r>
                          <a:rPr lang="de-DE" b="0" i="1" dirty="0" smtClean="0">
                            <a:solidFill>
                              <a:schemeClr val="tx1"/>
                            </a:solidFill>
                            <a:latin typeface="Cambria Math" panose="02040503050406030204" pitchFamily="18" charset="0"/>
                          </a:rPr>
                          <m:t>𝑛</m:t>
                        </m:r>
                        <m:r>
                          <a:rPr lang="de-DE" b="0" i="1" dirty="0" smtClean="0">
                            <a:solidFill>
                              <a:schemeClr val="tx1"/>
                            </a:solidFill>
                            <a:latin typeface="Cambria Math" panose="02040503050406030204" pitchFamily="18" charset="0"/>
                          </a:rPr>
                          <m:t>−1)</m:t>
                        </m:r>
                      </m:num>
                      <m:den>
                        <m:r>
                          <a:rPr lang="en-US" i="1" dirty="0" smtClean="0">
                            <a:solidFill>
                              <a:schemeClr val="tx1"/>
                            </a:solidFill>
                            <a:latin typeface="Cambria Math" panose="02040503050406030204" pitchFamily="18" charset="0"/>
                          </a:rPr>
                          <m:t>2</m:t>
                        </m:r>
                      </m:den>
                    </m:f>
                    <m:r>
                      <a:rPr lang="de-DE" b="0" i="1" dirty="0" smtClean="0">
                        <a:solidFill>
                          <a:schemeClr val="tx1"/>
                        </a:solidFill>
                        <a:latin typeface="Cambria Math" panose="02040503050406030204" pitchFamily="18" charset="0"/>
                      </a:rPr>
                      <m:t>  </m:t>
                    </m:r>
                  </m:oMath>
                </a14:m>
                <a:endParaRPr lang="de-DE" dirty="0">
                  <a:solidFill>
                    <a:schemeClr val="tx1"/>
                  </a:solidFill>
                  <a:cs typeface="Arabic Typesetting" panose="020F0502020204030204" pitchFamily="66" charset="-78"/>
                </a:endParaRPr>
              </a:p>
              <a:p>
                <a:r>
                  <a:rPr lang="de-DE" dirty="0">
                    <a:solidFill>
                      <a:schemeClr val="tx1"/>
                    </a:solidFill>
                    <a:cs typeface="Arabic Typesetting" panose="020F0502020204030204" pitchFamily="66" charset="-78"/>
                  </a:rPr>
                  <a:t>Ergibt einer Laufzeit von: O(</a:t>
                </a:r>
                <a14:m>
                  <m:oMath xmlns:m="http://schemas.openxmlformats.org/officeDocument/2006/math">
                    <m:sSup>
                      <m:sSupPr>
                        <m:ctrlPr>
                          <a:rPr lang="pt-BR" i="1">
                            <a:solidFill>
                              <a:schemeClr val="tx1"/>
                            </a:solidFill>
                            <a:latin typeface="Cambria Math" panose="02040503050406030204" pitchFamily="18" charset="0"/>
                          </a:rPr>
                        </m:ctrlPr>
                      </m:sSupPr>
                      <m:e>
                        <m:r>
                          <m:rPr>
                            <m:sty m:val="p"/>
                          </m:rPr>
                          <a:rPr lang="de-DE" i="0">
                            <a:solidFill>
                              <a:schemeClr val="tx1"/>
                            </a:solidFill>
                            <a:latin typeface="Cambria Math" panose="02040503050406030204" pitchFamily="18" charset="0"/>
                          </a:rPr>
                          <m:t>n</m:t>
                        </m:r>
                      </m:e>
                      <m:sup>
                        <m:r>
                          <a:rPr lang="pt-BR" i="0">
                            <a:solidFill>
                              <a:schemeClr val="tx1"/>
                            </a:solidFill>
                            <a:latin typeface="Cambria Math" panose="02040503050406030204" pitchFamily="18" charset="0"/>
                          </a:rPr>
                          <m:t>2</m:t>
                        </m:r>
                      </m:sup>
                    </m:sSup>
                  </m:oMath>
                </a14:m>
                <a:r>
                  <a:rPr lang="en-US" dirty="0">
                    <a:solidFill>
                      <a:schemeClr val="tx1"/>
                    </a:solidFill>
                    <a:cs typeface="Arabic Typesetting" panose="020F0502020204030204" pitchFamily="66" charset="-78"/>
                  </a:rPr>
                  <a:t>)</a:t>
                </a:r>
              </a:p>
              <a:p>
                <a:endParaRPr lang="de-DE" dirty="0">
                  <a:solidFill>
                    <a:schemeClr val="tx1"/>
                  </a:solidFill>
                  <a:cs typeface="Arabic Typesetting" panose="020F0502020204030204" pitchFamily="66" charset="-78"/>
                </a:endParaRPr>
              </a:p>
              <a:p>
                <a:endParaRPr lang="en-US" dirty="0">
                  <a:solidFill>
                    <a:schemeClr val="tx1"/>
                  </a:solidFill>
                  <a:cs typeface="Arabic Typesetting" panose="020F0502020204030204" pitchFamily="66" charset="-78"/>
                </a:endParaRPr>
              </a:p>
              <a:p>
                <a:endParaRPr lang="en-US" dirty="0">
                  <a:solidFill>
                    <a:schemeClr val="tx1"/>
                  </a:solidFill>
                  <a:cs typeface="Arabic Typesetting" panose="020F0502020204030204" pitchFamily="66" charset="-78"/>
                </a:endParaRPr>
              </a:p>
            </p:txBody>
          </p:sp>
        </mc:Choice>
        <mc:Fallback xmlns="">
          <p:sp>
            <p:nvSpPr>
              <p:cNvPr id="7" name="Inhaltsplatzhalter 6">
                <a:extLst>
                  <a:ext uri="{FF2B5EF4-FFF2-40B4-BE49-F238E27FC236}">
                    <a16:creationId xmlns:a16="http://schemas.microsoft.com/office/drawing/2014/main" id="{F136CDAD-67B8-7251-C865-8F3C3708C3C4}"/>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graphicFrame>
        <p:nvGraphicFramePr>
          <p:cNvPr id="9" name="Inhaltsplatzhalter 4">
            <a:extLst>
              <a:ext uri="{FF2B5EF4-FFF2-40B4-BE49-F238E27FC236}">
                <a16:creationId xmlns:a16="http://schemas.microsoft.com/office/drawing/2014/main" id="{7385A376-6D68-9229-4D1A-9064B004D502}"/>
              </a:ext>
            </a:extLst>
          </p:cNvPr>
          <p:cNvGraphicFramePr>
            <a:graphicFrameLocks/>
          </p:cNvGraphicFramePr>
          <p:nvPr>
            <p:extLst>
              <p:ext uri="{D42A27DB-BD31-4B8C-83A1-F6EECF244321}">
                <p14:modId xmlns:p14="http://schemas.microsoft.com/office/powerpoint/2010/main" val="1731571910"/>
              </p:ext>
            </p:extLst>
          </p:nvPr>
        </p:nvGraphicFramePr>
        <p:xfrm>
          <a:off x="4059555" y="4001294"/>
          <a:ext cx="4072890" cy="1371600"/>
        </p:xfrm>
        <a:graphic>
          <a:graphicData uri="http://schemas.openxmlformats.org/drawingml/2006/table">
            <a:tbl>
              <a:tblPr firstRow="1" bandRow="1">
                <a:tableStyleId>{5C22544A-7EE6-4342-B048-85BDC9FD1C3A}</a:tableStyleId>
              </a:tblPr>
              <a:tblGrid>
                <a:gridCol w="2036445">
                  <a:extLst>
                    <a:ext uri="{9D8B030D-6E8A-4147-A177-3AD203B41FA5}">
                      <a16:colId xmlns:a16="http://schemas.microsoft.com/office/drawing/2014/main" val="1287265074"/>
                    </a:ext>
                  </a:extLst>
                </a:gridCol>
                <a:gridCol w="2036445">
                  <a:extLst>
                    <a:ext uri="{9D8B030D-6E8A-4147-A177-3AD203B41FA5}">
                      <a16:colId xmlns:a16="http://schemas.microsoft.com/office/drawing/2014/main" val="4281974570"/>
                    </a:ext>
                  </a:extLst>
                </a:gridCol>
              </a:tblGrid>
              <a:tr h="240229">
                <a:tc>
                  <a:txBody>
                    <a:bodyPr/>
                    <a:lstStyle/>
                    <a:p>
                      <a:pPr algn="ctr"/>
                      <a:r>
                        <a:rPr lang="de-DE" sz="1200" dirty="0">
                          <a:solidFill>
                            <a:schemeClr val="tx1"/>
                          </a:solidFill>
                        </a:rPr>
                        <a:t>Anzahl der Objekte ( Bälle )</a:t>
                      </a:r>
                      <a:endParaRPr lang="en-US" sz="1200" dirty="0">
                        <a:solidFill>
                          <a:schemeClr val="tx1"/>
                        </a:solidFill>
                      </a:endParaRPr>
                    </a:p>
                  </a:txBody>
                  <a:tcPr>
                    <a:solidFill>
                      <a:schemeClr val="tx1">
                        <a:alpha val="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200" dirty="0">
                          <a:solidFill>
                            <a:schemeClr val="tx1"/>
                          </a:solidFill>
                        </a:rPr>
                        <a:t>Anzahl der </a:t>
                      </a:r>
                      <a:r>
                        <a:rPr lang="en-US" sz="1200" dirty="0" err="1">
                          <a:solidFill>
                            <a:schemeClr val="tx1"/>
                          </a:solidFill>
                        </a:rPr>
                        <a:t>Kollisionen</a:t>
                      </a:r>
                      <a:endParaRPr lang="en-US" sz="1200" dirty="0">
                        <a:solidFill>
                          <a:schemeClr val="tx1"/>
                        </a:solidFill>
                      </a:endParaRPr>
                    </a:p>
                  </a:txBody>
                  <a:tcPr>
                    <a:solidFill>
                      <a:schemeClr val="tx1">
                        <a:alpha val="5000"/>
                      </a:schemeClr>
                    </a:solidFill>
                  </a:tcPr>
                </a:tc>
                <a:extLst>
                  <a:ext uri="{0D108BD9-81ED-4DB2-BD59-A6C34878D82A}">
                    <a16:rowId xmlns:a16="http://schemas.microsoft.com/office/drawing/2014/main" val="612800788"/>
                  </a:ext>
                </a:extLst>
              </a:tr>
              <a:tr h="240229">
                <a:tc>
                  <a:txBody>
                    <a:bodyPr/>
                    <a:lstStyle/>
                    <a:p>
                      <a:pPr algn="ctr"/>
                      <a:r>
                        <a:rPr lang="de-DE" dirty="0"/>
                        <a:t>2</a:t>
                      </a:r>
                      <a:endParaRPr lang="en-US" dirty="0"/>
                    </a:p>
                  </a:txBody>
                  <a:tcPr>
                    <a:solidFill>
                      <a:schemeClr val="tx1">
                        <a:alpha val="5000"/>
                      </a:schemeClr>
                    </a:solidFill>
                  </a:tcPr>
                </a:tc>
                <a:tc>
                  <a:txBody>
                    <a:bodyPr/>
                    <a:lstStyle/>
                    <a:p>
                      <a:pPr algn="ctr"/>
                      <a:r>
                        <a:rPr lang="de-DE" dirty="0"/>
                        <a:t>1</a:t>
                      </a:r>
                      <a:endParaRPr lang="en-US" dirty="0"/>
                    </a:p>
                  </a:txBody>
                  <a:tcPr>
                    <a:solidFill>
                      <a:schemeClr val="tx1">
                        <a:alpha val="5000"/>
                      </a:schemeClr>
                    </a:solidFill>
                  </a:tcPr>
                </a:tc>
                <a:extLst>
                  <a:ext uri="{0D108BD9-81ED-4DB2-BD59-A6C34878D82A}">
                    <a16:rowId xmlns:a16="http://schemas.microsoft.com/office/drawing/2014/main" val="2461253562"/>
                  </a:ext>
                </a:extLst>
              </a:tr>
              <a:tr h="240229">
                <a:tc>
                  <a:txBody>
                    <a:bodyPr/>
                    <a:lstStyle/>
                    <a:p>
                      <a:pPr algn="ctr"/>
                      <a:r>
                        <a:rPr lang="de-DE" dirty="0"/>
                        <a:t>15</a:t>
                      </a:r>
                      <a:endParaRPr lang="en-US" dirty="0"/>
                    </a:p>
                  </a:txBody>
                  <a:tcPr>
                    <a:solidFill>
                      <a:schemeClr val="tx1">
                        <a:alpha val="5000"/>
                      </a:schemeClr>
                    </a:solidFill>
                  </a:tcPr>
                </a:tc>
                <a:tc>
                  <a:txBody>
                    <a:bodyPr/>
                    <a:lstStyle/>
                    <a:p>
                      <a:pPr algn="ctr"/>
                      <a:r>
                        <a:rPr lang="de-DE" dirty="0"/>
                        <a:t>105</a:t>
                      </a:r>
                      <a:endParaRPr lang="en-US" dirty="0"/>
                    </a:p>
                  </a:txBody>
                  <a:tcPr>
                    <a:solidFill>
                      <a:schemeClr val="tx1">
                        <a:alpha val="5000"/>
                      </a:schemeClr>
                    </a:solidFill>
                  </a:tcPr>
                </a:tc>
                <a:extLst>
                  <a:ext uri="{0D108BD9-81ED-4DB2-BD59-A6C34878D82A}">
                    <a16:rowId xmlns:a16="http://schemas.microsoft.com/office/drawing/2014/main" val="2728050079"/>
                  </a:ext>
                </a:extLst>
              </a:tr>
              <a:tr h="240229">
                <a:tc>
                  <a:txBody>
                    <a:bodyPr/>
                    <a:lstStyle/>
                    <a:p>
                      <a:pPr algn="ctr"/>
                      <a:r>
                        <a:rPr lang="de-DE" dirty="0"/>
                        <a:t>100</a:t>
                      </a:r>
                      <a:endParaRPr lang="en-US" dirty="0"/>
                    </a:p>
                  </a:txBody>
                  <a:tcPr>
                    <a:solidFill>
                      <a:schemeClr val="tx1">
                        <a:alpha val="5000"/>
                      </a:schemeClr>
                    </a:solidFill>
                  </a:tcPr>
                </a:tc>
                <a:tc>
                  <a:txBody>
                    <a:bodyPr/>
                    <a:lstStyle/>
                    <a:p>
                      <a:pPr algn="ctr"/>
                      <a:r>
                        <a:rPr lang="de-DE" dirty="0"/>
                        <a:t>4950</a:t>
                      </a:r>
                      <a:endParaRPr lang="en-US" dirty="0"/>
                    </a:p>
                  </a:txBody>
                  <a:tcPr>
                    <a:solidFill>
                      <a:schemeClr val="tx1">
                        <a:alpha val="5000"/>
                      </a:schemeClr>
                    </a:solidFill>
                  </a:tcPr>
                </a:tc>
                <a:extLst>
                  <a:ext uri="{0D108BD9-81ED-4DB2-BD59-A6C34878D82A}">
                    <a16:rowId xmlns:a16="http://schemas.microsoft.com/office/drawing/2014/main" val="3090269480"/>
                  </a:ext>
                </a:extLst>
              </a:tr>
            </a:tbl>
          </a:graphicData>
        </a:graphic>
      </p:graphicFrame>
      <p:sp>
        <p:nvSpPr>
          <p:cNvPr id="10" name="Datumsplatzhalter 9">
            <a:extLst>
              <a:ext uri="{FF2B5EF4-FFF2-40B4-BE49-F238E27FC236}">
                <a16:creationId xmlns:a16="http://schemas.microsoft.com/office/drawing/2014/main" id="{F44B4386-0054-1379-2701-6DB783875612}"/>
              </a:ext>
            </a:extLst>
          </p:cNvPr>
          <p:cNvSpPr>
            <a:spLocks noGrp="1"/>
          </p:cNvSpPr>
          <p:nvPr>
            <p:ph type="dt" sz="half" idx="10"/>
          </p:nvPr>
        </p:nvSpPr>
        <p:spPr/>
        <p:txBody>
          <a:bodyPr/>
          <a:lstStyle/>
          <a:p>
            <a:fld id="{5FA4DF8F-3F4F-4AA2-9FEF-C29C6C768E8D}" type="datetime1">
              <a:rPr lang="de-DE" smtClean="0"/>
              <a:t>18.01.2025</a:t>
            </a:fld>
            <a:endParaRPr lang="de-DE"/>
          </a:p>
        </p:txBody>
      </p:sp>
      <p:sp>
        <p:nvSpPr>
          <p:cNvPr id="12" name="Foliennummernplatzhalter 11">
            <a:extLst>
              <a:ext uri="{FF2B5EF4-FFF2-40B4-BE49-F238E27FC236}">
                <a16:creationId xmlns:a16="http://schemas.microsoft.com/office/drawing/2014/main" id="{D209FB7A-A833-0579-CBA4-C02123DC99B8}"/>
              </a:ext>
            </a:extLst>
          </p:cNvPr>
          <p:cNvSpPr>
            <a:spLocks noGrp="1"/>
          </p:cNvSpPr>
          <p:nvPr>
            <p:ph type="sldNum" sz="quarter" idx="12"/>
          </p:nvPr>
        </p:nvSpPr>
        <p:spPr/>
        <p:txBody>
          <a:bodyPr/>
          <a:lstStyle/>
          <a:p>
            <a:fld id="{2F2A0DB8-2729-3A4D-A362-07849BE8AC54}" type="slidenum">
              <a:rPr lang="de-DE" smtClean="0"/>
              <a:t>14</a:t>
            </a:fld>
            <a:endParaRPr lang="de-DE"/>
          </a:p>
        </p:txBody>
      </p:sp>
    </p:spTree>
    <p:extLst>
      <p:ext uri="{BB962C8B-B14F-4D97-AF65-F5344CB8AC3E}">
        <p14:creationId xmlns:p14="http://schemas.microsoft.com/office/powerpoint/2010/main" val="341549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3E19CD-5CB2-1ED0-0409-FCC0F6435FEE}"/>
              </a:ext>
            </a:extLst>
          </p:cNvPr>
          <p:cNvSpPr>
            <a:spLocks noGrp="1"/>
          </p:cNvSpPr>
          <p:nvPr>
            <p:ph type="title"/>
          </p:nvPr>
        </p:nvSpPr>
        <p:spPr/>
        <p:txBody>
          <a:bodyPr/>
          <a:lstStyle/>
          <a:p>
            <a:r>
              <a:rPr lang="de-DE" dirty="0"/>
              <a:t>Was ist Kollisionsdetektion?</a:t>
            </a:r>
          </a:p>
        </p:txBody>
      </p:sp>
      <p:sp>
        <p:nvSpPr>
          <p:cNvPr id="3" name="Inhaltsplatzhalter 2">
            <a:extLst>
              <a:ext uri="{FF2B5EF4-FFF2-40B4-BE49-F238E27FC236}">
                <a16:creationId xmlns:a16="http://schemas.microsoft.com/office/drawing/2014/main" id="{52E2205D-3715-4096-0E7D-30925F1C43B1}"/>
              </a:ext>
            </a:extLst>
          </p:cNvPr>
          <p:cNvSpPr>
            <a:spLocks noGrp="1"/>
          </p:cNvSpPr>
          <p:nvPr>
            <p:ph idx="1"/>
          </p:nvPr>
        </p:nvSpPr>
        <p:spPr/>
        <p:txBody>
          <a:bodyPr>
            <a:normAutofit lnSpcReduction="10000"/>
          </a:bodyPr>
          <a:lstStyle/>
          <a:p>
            <a:r>
              <a:rPr lang="de-DE" dirty="0"/>
              <a:t>Wesentlicher Bestandteil von Game Physics</a:t>
            </a:r>
          </a:p>
          <a:p>
            <a:r>
              <a:rPr lang="de-DE" dirty="0"/>
              <a:t>Hilft bei der Bestimmung wie und wann Objekte miteinander reagieren</a:t>
            </a:r>
          </a:p>
          <a:p>
            <a:r>
              <a:rPr lang="de-DE" dirty="0"/>
              <a:t>Wenn zwei+ Objekte aufeinandertreffen wird eine Kollision erkannt und darauf folgt eine Kollisionsantwort</a:t>
            </a:r>
          </a:p>
          <a:p>
            <a:r>
              <a:rPr lang="de-DE" dirty="0"/>
              <a:t>Grundlegend: </a:t>
            </a:r>
          </a:p>
          <a:p>
            <a:pPr lvl="1"/>
            <a:r>
              <a:rPr lang="de-DE" dirty="0"/>
              <a:t>Eine Kollision wird erkannt wenn die äußere Koordinate eines Objekts mit einer äußeren Koordinate eines anderen Objektes oder einer Wand übereinstimmt oder überschreitet</a:t>
            </a:r>
          </a:p>
          <a:p>
            <a:pPr lvl="1"/>
            <a:r>
              <a:rPr lang="de-DE" dirty="0"/>
              <a:t>Bei </a:t>
            </a:r>
            <a:r>
              <a:rPr lang="de-DE" dirty="0" err="1"/>
              <a:t>Spheres</a:t>
            </a:r>
            <a:r>
              <a:rPr lang="de-DE" dirty="0"/>
              <a:t> einfach: Ist die Distanz von den 2 Mitten der </a:t>
            </a:r>
            <a:r>
              <a:rPr lang="de-DE" dirty="0" err="1"/>
              <a:t>Spheren</a:t>
            </a:r>
            <a:r>
              <a:rPr lang="de-DE" dirty="0"/>
              <a:t> &lt;= die Summe der Radien gibt es eine Kollision</a:t>
            </a:r>
          </a:p>
        </p:txBody>
      </p:sp>
      <p:sp>
        <p:nvSpPr>
          <p:cNvPr id="4" name="Datumsplatzhalter 3">
            <a:extLst>
              <a:ext uri="{FF2B5EF4-FFF2-40B4-BE49-F238E27FC236}">
                <a16:creationId xmlns:a16="http://schemas.microsoft.com/office/drawing/2014/main" id="{5ADC4ACF-7709-226B-7A43-9444ED39F298}"/>
              </a:ext>
            </a:extLst>
          </p:cNvPr>
          <p:cNvSpPr>
            <a:spLocks noGrp="1"/>
          </p:cNvSpPr>
          <p:nvPr>
            <p:ph type="dt" sz="half" idx="10"/>
          </p:nvPr>
        </p:nvSpPr>
        <p:spPr/>
        <p:txBody>
          <a:bodyPr/>
          <a:lstStyle/>
          <a:p>
            <a:fld id="{DBDC02CD-66B0-4A7F-A9B0-60DAC400A60B}" type="datetime1">
              <a:rPr lang="de-DE" smtClean="0"/>
              <a:t>18.01.2025</a:t>
            </a:fld>
            <a:endParaRPr lang="de-DE"/>
          </a:p>
        </p:txBody>
      </p:sp>
      <p:sp>
        <p:nvSpPr>
          <p:cNvPr id="6" name="Foliennummernplatzhalter 5">
            <a:extLst>
              <a:ext uri="{FF2B5EF4-FFF2-40B4-BE49-F238E27FC236}">
                <a16:creationId xmlns:a16="http://schemas.microsoft.com/office/drawing/2014/main" id="{70B03C2B-A76E-8A77-661C-010C7BD53804}"/>
              </a:ext>
            </a:extLst>
          </p:cNvPr>
          <p:cNvSpPr>
            <a:spLocks noGrp="1"/>
          </p:cNvSpPr>
          <p:nvPr>
            <p:ph type="sldNum" sz="quarter" idx="12"/>
          </p:nvPr>
        </p:nvSpPr>
        <p:spPr/>
        <p:txBody>
          <a:bodyPr/>
          <a:lstStyle/>
          <a:p>
            <a:fld id="{2F2A0DB8-2729-3A4D-A362-07849BE8AC54}" type="slidenum">
              <a:rPr lang="de-DE" smtClean="0"/>
              <a:t>2</a:t>
            </a:fld>
            <a:endParaRPr lang="de-DE" dirty="0"/>
          </a:p>
        </p:txBody>
      </p:sp>
    </p:spTree>
    <p:extLst>
      <p:ext uri="{BB962C8B-B14F-4D97-AF65-F5344CB8AC3E}">
        <p14:creationId xmlns:p14="http://schemas.microsoft.com/office/powerpoint/2010/main" val="3006081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ussdiagramm: Verbinder 6">
            <a:extLst>
              <a:ext uri="{FF2B5EF4-FFF2-40B4-BE49-F238E27FC236}">
                <a16:creationId xmlns:a16="http://schemas.microsoft.com/office/drawing/2014/main" id="{25D39E28-8696-2333-B763-AE6DD9C92BAC}"/>
              </a:ext>
            </a:extLst>
          </p:cNvPr>
          <p:cNvSpPr/>
          <p:nvPr/>
        </p:nvSpPr>
        <p:spPr>
          <a:xfrm>
            <a:off x="4126523" y="2444260"/>
            <a:ext cx="1969477" cy="196947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lussdiagramm: Verbinder 7">
            <a:extLst>
              <a:ext uri="{FF2B5EF4-FFF2-40B4-BE49-F238E27FC236}">
                <a16:creationId xmlns:a16="http://schemas.microsoft.com/office/drawing/2014/main" id="{B34A390F-A684-9C49-A254-C15A519DEDA5}"/>
              </a:ext>
            </a:extLst>
          </p:cNvPr>
          <p:cNvSpPr/>
          <p:nvPr/>
        </p:nvSpPr>
        <p:spPr>
          <a:xfrm>
            <a:off x="6096000" y="2444261"/>
            <a:ext cx="1969477" cy="196947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ussdiagramm: Verbinder 11">
            <a:extLst>
              <a:ext uri="{FF2B5EF4-FFF2-40B4-BE49-F238E27FC236}">
                <a16:creationId xmlns:a16="http://schemas.microsoft.com/office/drawing/2014/main" id="{F8909894-73FF-E02F-26D2-33209F80DB18}"/>
              </a:ext>
            </a:extLst>
          </p:cNvPr>
          <p:cNvSpPr/>
          <p:nvPr/>
        </p:nvSpPr>
        <p:spPr>
          <a:xfrm>
            <a:off x="5088402" y="3404543"/>
            <a:ext cx="45719" cy="489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ussdiagramm: Verbinder 12">
            <a:extLst>
              <a:ext uri="{FF2B5EF4-FFF2-40B4-BE49-F238E27FC236}">
                <a16:creationId xmlns:a16="http://schemas.microsoft.com/office/drawing/2014/main" id="{ED7478A1-305E-58E9-886C-8EA07783981F}"/>
              </a:ext>
            </a:extLst>
          </p:cNvPr>
          <p:cNvSpPr/>
          <p:nvPr/>
        </p:nvSpPr>
        <p:spPr>
          <a:xfrm>
            <a:off x="7057879" y="3404542"/>
            <a:ext cx="45719" cy="4890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Gerade Verbindung mit Pfeil 18">
            <a:extLst>
              <a:ext uri="{FF2B5EF4-FFF2-40B4-BE49-F238E27FC236}">
                <a16:creationId xmlns:a16="http://schemas.microsoft.com/office/drawing/2014/main" id="{52707AE6-D986-7112-534D-E5A4FBA7D319}"/>
              </a:ext>
            </a:extLst>
          </p:cNvPr>
          <p:cNvCxnSpPr/>
          <p:nvPr/>
        </p:nvCxnSpPr>
        <p:spPr>
          <a:xfrm flipV="1">
            <a:off x="5111261" y="2047233"/>
            <a:ext cx="0" cy="1381763"/>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Gerade Verbindung mit Pfeil 19">
            <a:extLst>
              <a:ext uri="{FF2B5EF4-FFF2-40B4-BE49-F238E27FC236}">
                <a16:creationId xmlns:a16="http://schemas.microsoft.com/office/drawing/2014/main" id="{1022FE9A-090D-6297-5E2F-6DC4BAE00AF0}"/>
              </a:ext>
            </a:extLst>
          </p:cNvPr>
          <p:cNvCxnSpPr/>
          <p:nvPr/>
        </p:nvCxnSpPr>
        <p:spPr>
          <a:xfrm flipV="1">
            <a:off x="7080738" y="2047233"/>
            <a:ext cx="0" cy="1381763"/>
          </a:xfrm>
          <a:prstGeom prst="straightConnector1">
            <a:avLst/>
          </a:prstGeom>
          <a:ln w="127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Gerade Verbindung mit Pfeil 21">
            <a:extLst>
              <a:ext uri="{FF2B5EF4-FFF2-40B4-BE49-F238E27FC236}">
                <a16:creationId xmlns:a16="http://schemas.microsoft.com/office/drawing/2014/main" id="{5F4143D6-6502-8D7C-39A7-42160827B847}"/>
              </a:ext>
            </a:extLst>
          </p:cNvPr>
          <p:cNvCxnSpPr/>
          <p:nvPr/>
        </p:nvCxnSpPr>
        <p:spPr>
          <a:xfrm>
            <a:off x="5111261" y="2047233"/>
            <a:ext cx="1969477" cy="0"/>
          </a:xfrm>
          <a:prstGeom prst="straightConnector1">
            <a:avLst/>
          </a:prstGeom>
          <a:ln w="127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4" name="Textfeld 23">
            <a:extLst>
              <a:ext uri="{FF2B5EF4-FFF2-40B4-BE49-F238E27FC236}">
                <a16:creationId xmlns:a16="http://schemas.microsoft.com/office/drawing/2014/main" id="{9343AD62-16FA-F580-6C5C-32DCA0D3E817}"/>
              </a:ext>
            </a:extLst>
          </p:cNvPr>
          <p:cNvSpPr txBox="1"/>
          <p:nvPr/>
        </p:nvSpPr>
        <p:spPr>
          <a:xfrm>
            <a:off x="4107616" y="3404542"/>
            <a:ext cx="1029449" cy="369332"/>
          </a:xfrm>
          <a:prstGeom prst="rect">
            <a:avLst/>
          </a:prstGeom>
          <a:noFill/>
        </p:spPr>
        <p:txBody>
          <a:bodyPr wrap="none" rtlCol="0">
            <a:spAutoFit/>
          </a:bodyPr>
          <a:lstStyle/>
          <a:p>
            <a:r>
              <a:rPr lang="de-DE" dirty="0"/>
              <a:t>R = 5 cm</a:t>
            </a:r>
            <a:endParaRPr lang="en-US" dirty="0"/>
          </a:p>
        </p:txBody>
      </p:sp>
      <p:sp>
        <p:nvSpPr>
          <p:cNvPr id="25" name="Textfeld 24">
            <a:extLst>
              <a:ext uri="{FF2B5EF4-FFF2-40B4-BE49-F238E27FC236}">
                <a16:creationId xmlns:a16="http://schemas.microsoft.com/office/drawing/2014/main" id="{4B79DEDA-7326-1497-1D08-32592BA13B60}"/>
              </a:ext>
            </a:extLst>
          </p:cNvPr>
          <p:cNvSpPr txBox="1"/>
          <p:nvPr/>
        </p:nvSpPr>
        <p:spPr>
          <a:xfrm>
            <a:off x="4241356" y="1236783"/>
            <a:ext cx="3709285" cy="646331"/>
          </a:xfrm>
          <a:prstGeom prst="rect">
            <a:avLst/>
          </a:prstGeom>
          <a:noFill/>
        </p:spPr>
        <p:txBody>
          <a:bodyPr wrap="none" rtlCol="0">
            <a:spAutoFit/>
          </a:bodyPr>
          <a:lstStyle/>
          <a:p>
            <a:pPr algn="ctr"/>
            <a:r>
              <a:rPr lang="de-DE" dirty="0"/>
              <a:t>Kollision:</a:t>
            </a:r>
            <a:br>
              <a:rPr lang="de-DE" dirty="0"/>
            </a:br>
            <a:r>
              <a:rPr lang="de-DE" dirty="0"/>
              <a:t> Distanz zwischen A und B &lt;= 10 cm</a:t>
            </a:r>
            <a:endParaRPr lang="en-US" dirty="0"/>
          </a:p>
        </p:txBody>
      </p:sp>
      <p:sp>
        <p:nvSpPr>
          <p:cNvPr id="26" name="Textfeld 25">
            <a:extLst>
              <a:ext uri="{FF2B5EF4-FFF2-40B4-BE49-F238E27FC236}">
                <a16:creationId xmlns:a16="http://schemas.microsoft.com/office/drawing/2014/main" id="{D20C4155-356A-BED1-181E-A97AEB4E8510}"/>
              </a:ext>
            </a:extLst>
          </p:cNvPr>
          <p:cNvSpPr txBox="1"/>
          <p:nvPr/>
        </p:nvSpPr>
        <p:spPr>
          <a:xfrm>
            <a:off x="5145107" y="3059664"/>
            <a:ext cx="320922" cy="369332"/>
          </a:xfrm>
          <a:prstGeom prst="rect">
            <a:avLst/>
          </a:prstGeom>
          <a:noFill/>
        </p:spPr>
        <p:txBody>
          <a:bodyPr wrap="none" rtlCol="0">
            <a:spAutoFit/>
          </a:bodyPr>
          <a:lstStyle/>
          <a:p>
            <a:r>
              <a:rPr lang="de-DE" dirty="0"/>
              <a:t>A</a:t>
            </a:r>
            <a:endParaRPr lang="en-US" dirty="0"/>
          </a:p>
        </p:txBody>
      </p:sp>
      <p:sp>
        <p:nvSpPr>
          <p:cNvPr id="28" name="Textfeld 27">
            <a:extLst>
              <a:ext uri="{FF2B5EF4-FFF2-40B4-BE49-F238E27FC236}">
                <a16:creationId xmlns:a16="http://schemas.microsoft.com/office/drawing/2014/main" id="{339843AE-10B0-57B7-666B-B5C174DDDC18}"/>
              </a:ext>
            </a:extLst>
          </p:cNvPr>
          <p:cNvSpPr txBox="1"/>
          <p:nvPr/>
        </p:nvSpPr>
        <p:spPr>
          <a:xfrm>
            <a:off x="6771664" y="3061008"/>
            <a:ext cx="324128" cy="369332"/>
          </a:xfrm>
          <a:prstGeom prst="rect">
            <a:avLst/>
          </a:prstGeom>
          <a:noFill/>
        </p:spPr>
        <p:txBody>
          <a:bodyPr wrap="none" rtlCol="0">
            <a:spAutoFit/>
          </a:bodyPr>
          <a:lstStyle/>
          <a:p>
            <a:r>
              <a:rPr lang="de-DE" dirty="0"/>
              <a:t>B</a:t>
            </a:r>
            <a:endParaRPr lang="en-US" dirty="0"/>
          </a:p>
        </p:txBody>
      </p:sp>
      <p:sp>
        <p:nvSpPr>
          <p:cNvPr id="29" name="Datumsplatzhalter 28">
            <a:extLst>
              <a:ext uri="{FF2B5EF4-FFF2-40B4-BE49-F238E27FC236}">
                <a16:creationId xmlns:a16="http://schemas.microsoft.com/office/drawing/2014/main" id="{4462F5AA-710A-ACB8-1DAE-5600CC3C0655}"/>
              </a:ext>
            </a:extLst>
          </p:cNvPr>
          <p:cNvSpPr>
            <a:spLocks noGrp="1"/>
          </p:cNvSpPr>
          <p:nvPr>
            <p:ph type="dt" sz="half" idx="10"/>
          </p:nvPr>
        </p:nvSpPr>
        <p:spPr/>
        <p:txBody>
          <a:bodyPr/>
          <a:lstStyle/>
          <a:p>
            <a:fld id="{2D3D10DD-2A20-4C94-B6F1-82D8CB10BE32}" type="datetime1">
              <a:rPr lang="de-DE" smtClean="0"/>
              <a:t>18.01.2025</a:t>
            </a:fld>
            <a:endParaRPr lang="de-DE"/>
          </a:p>
        </p:txBody>
      </p:sp>
      <p:sp>
        <p:nvSpPr>
          <p:cNvPr id="31" name="Foliennummernplatzhalter 30">
            <a:extLst>
              <a:ext uri="{FF2B5EF4-FFF2-40B4-BE49-F238E27FC236}">
                <a16:creationId xmlns:a16="http://schemas.microsoft.com/office/drawing/2014/main" id="{665BDFC6-CFBC-E6E3-2F2F-4883070A8713}"/>
              </a:ext>
            </a:extLst>
          </p:cNvPr>
          <p:cNvSpPr>
            <a:spLocks noGrp="1"/>
          </p:cNvSpPr>
          <p:nvPr>
            <p:ph type="sldNum" sz="quarter" idx="12"/>
          </p:nvPr>
        </p:nvSpPr>
        <p:spPr/>
        <p:txBody>
          <a:bodyPr/>
          <a:lstStyle/>
          <a:p>
            <a:fld id="{2F2A0DB8-2729-3A4D-A362-07849BE8AC54}" type="slidenum">
              <a:rPr lang="de-DE" smtClean="0"/>
              <a:t>3</a:t>
            </a:fld>
            <a:endParaRPr lang="de-DE"/>
          </a:p>
        </p:txBody>
      </p:sp>
      <p:cxnSp>
        <p:nvCxnSpPr>
          <p:cNvPr id="4" name="Gerade Verbindung mit Pfeil 3">
            <a:extLst>
              <a:ext uri="{FF2B5EF4-FFF2-40B4-BE49-F238E27FC236}">
                <a16:creationId xmlns:a16="http://schemas.microsoft.com/office/drawing/2014/main" id="{054C6D89-98D8-4404-6796-B0D9F6014874}"/>
              </a:ext>
            </a:extLst>
          </p:cNvPr>
          <p:cNvCxnSpPr>
            <a:cxnSpLocks/>
            <a:stCxn id="7" idx="2"/>
          </p:cNvCxnSpPr>
          <p:nvPr/>
        </p:nvCxnSpPr>
        <p:spPr>
          <a:xfrm flipV="1">
            <a:off x="4126523" y="3428996"/>
            <a:ext cx="984738" cy="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9" name="Gerade Verbindung mit Pfeil 8">
            <a:extLst>
              <a:ext uri="{FF2B5EF4-FFF2-40B4-BE49-F238E27FC236}">
                <a16:creationId xmlns:a16="http://schemas.microsoft.com/office/drawing/2014/main" id="{FCF43E63-4070-EC13-FC93-EA16C6191B24}"/>
              </a:ext>
            </a:extLst>
          </p:cNvPr>
          <p:cNvCxnSpPr>
            <a:cxnSpLocks/>
          </p:cNvCxnSpPr>
          <p:nvPr/>
        </p:nvCxnSpPr>
        <p:spPr>
          <a:xfrm flipV="1">
            <a:off x="7084642" y="3428993"/>
            <a:ext cx="984738" cy="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 name="Textfeld 9">
            <a:extLst>
              <a:ext uri="{FF2B5EF4-FFF2-40B4-BE49-F238E27FC236}">
                <a16:creationId xmlns:a16="http://schemas.microsoft.com/office/drawing/2014/main" id="{54537639-E394-791B-17B3-B09C30605255}"/>
              </a:ext>
            </a:extLst>
          </p:cNvPr>
          <p:cNvSpPr txBox="1"/>
          <p:nvPr/>
        </p:nvSpPr>
        <p:spPr>
          <a:xfrm>
            <a:off x="7043834" y="3404542"/>
            <a:ext cx="1029449" cy="369332"/>
          </a:xfrm>
          <a:prstGeom prst="rect">
            <a:avLst/>
          </a:prstGeom>
          <a:noFill/>
        </p:spPr>
        <p:txBody>
          <a:bodyPr wrap="none" rtlCol="0">
            <a:spAutoFit/>
          </a:bodyPr>
          <a:lstStyle/>
          <a:p>
            <a:r>
              <a:rPr lang="de-DE" dirty="0"/>
              <a:t>R = 5 cm</a:t>
            </a:r>
            <a:endParaRPr lang="en-US" dirty="0"/>
          </a:p>
        </p:txBody>
      </p:sp>
    </p:spTree>
    <p:extLst>
      <p:ext uri="{BB962C8B-B14F-4D97-AF65-F5344CB8AC3E}">
        <p14:creationId xmlns:p14="http://schemas.microsoft.com/office/powerpoint/2010/main" val="229664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18A37E-4044-9F4A-B8C4-B95075C2F648}"/>
              </a:ext>
            </a:extLst>
          </p:cNvPr>
          <p:cNvSpPr>
            <a:spLocks noGrp="1"/>
          </p:cNvSpPr>
          <p:nvPr>
            <p:ph type="title"/>
          </p:nvPr>
        </p:nvSpPr>
        <p:spPr/>
        <p:txBody>
          <a:bodyPr/>
          <a:lstStyle/>
          <a:p>
            <a:r>
              <a:rPr lang="de-DE" dirty="0"/>
              <a:t>Kollisionsdetektion bei balls2D</a:t>
            </a:r>
          </a:p>
        </p:txBody>
      </p:sp>
      <p:sp>
        <p:nvSpPr>
          <p:cNvPr id="7" name="Inhaltsplatzhalter 6">
            <a:extLst>
              <a:ext uri="{FF2B5EF4-FFF2-40B4-BE49-F238E27FC236}">
                <a16:creationId xmlns:a16="http://schemas.microsoft.com/office/drawing/2014/main" id="{2DC21356-C467-E013-EF53-424541B1287B}"/>
              </a:ext>
            </a:extLst>
          </p:cNvPr>
          <p:cNvSpPr>
            <a:spLocks noGrp="1"/>
          </p:cNvSpPr>
          <p:nvPr>
            <p:ph idx="1"/>
          </p:nvPr>
        </p:nvSpPr>
        <p:spPr/>
        <p:txBody>
          <a:bodyPr/>
          <a:lstStyle/>
          <a:p>
            <a:r>
              <a:rPr lang="de-DE" dirty="0"/>
              <a:t>Gehen über alle Bälle, berechnen die Distanz zwischen den Bällen und wenn die Distanz kleiner ist als die Summe beider Radien dann wird eine Kollision erkannt</a:t>
            </a:r>
          </a:p>
        </p:txBody>
      </p:sp>
      <p:pic>
        <p:nvPicPr>
          <p:cNvPr id="8" name="Inhaltsplatzhalter 4" descr="Ein Bild, das Text, Screenshot, Schrift enthält.&#10;&#10;Automatisch generierte Beschreibung">
            <a:extLst>
              <a:ext uri="{FF2B5EF4-FFF2-40B4-BE49-F238E27FC236}">
                <a16:creationId xmlns:a16="http://schemas.microsoft.com/office/drawing/2014/main" id="{F863CC39-4409-266F-4F12-E630100B929B}"/>
              </a:ext>
            </a:extLst>
          </p:cNvPr>
          <p:cNvPicPr>
            <a:picLocks noChangeAspect="1"/>
          </p:cNvPicPr>
          <p:nvPr/>
        </p:nvPicPr>
        <p:blipFill>
          <a:blip r:embed="rId2"/>
          <a:stretch>
            <a:fillRect/>
          </a:stretch>
        </p:blipFill>
        <p:spPr>
          <a:xfrm>
            <a:off x="2612597" y="3162300"/>
            <a:ext cx="6769100" cy="3149600"/>
          </a:xfrm>
          <a:prstGeom prst="rect">
            <a:avLst/>
          </a:prstGeom>
        </p:spPr>
      </p:pic>
      <p:sp>
        <p:nvSpPr>
          <p:cNvPr id="3" name="Datumsplatzhalter 2">
            <a:extLst>
              <a:ext uri="{FF2B5EF4-FFF2-40B4-BE49-F238E27FC236}">
                <a16:creationId xmlns:a16="http://schemas.microsoft.com/office/drawing/2014/main" id="{77A03A80-6A02-668E-AD95-94A51253C452}"/>
              </a:ext>
            </a:extLst>
          </p:cNvPr>
          <p:cNvSpPr>
            <a:spLocks noGrp="1"/>
          </p:cNvSpPr>
          <p:nvPr>
            <p:ph type="dt" sz="half" idx="10"/>
          </p:nvPr>
        </p:nvSpPr>
        <p:spPr/>
        <p:txBody>
          <a:bodyPr/>
          <a:lstStyle/>
          <a:p>
            <a:fld id="{FFDF0BBE-802C-4922-9F54-CA93643B59F9}" type="datetime1">
              <a:rPr lang="de-DE" smtClean="0"/>
              <a:t>18.01.2025</a:t>
            </a:fld>
            <a:endParaRPr lang="de-DE"/>
          </a:p>
        </p:txBody>
      </p:sp>
      <p:sp>
        <p:nvSpPr>
          <p:cNvPr id="5" name="Foliennummernplatzhalter 4">
            <a:extLst>
              <a:ext uri="{FF2B5EF4-FFF2-40B4-BE49-F238E27FC236}">
                <a16:creationId xmlns:a16="http://schemas.microsoft.com/office/drawing/2014/main" id="{06061987-77BB-2685-29F4-76A8846586A7}"/>
              </a:ext>
            </a:extLst>
          </p:cNvPr>
          <p:cNvSpPr>
            <a:spLocks noGrp="1"/>
          </p:cNvSpPr>
          <p:nvPr>
            <p:ph type="sldNum" sz="quarter" idx="12"/>
          </p:nvPr>
        </p:nvSpPr>
        <p:spPr/>
        <p:txBody>
          <a:bodyPr/>
          <a:lstStyle/>
          <a:p>
            <a:fld id="{2F2A0DB8-2729-3A4D-A362-07849BE8AC54}" type="slidenum">
              <a:rPr lang="de-DE" smtClean="0"/>
              <a:t>4</a:t>
            </a:fld>
            <a:endParaRPr lang="de-DE"/>
          </a:p>
        </p:txBody>
      </p:sp>
    </p:spTree>
    <p:extLst>
      <p:ext uri="{BB962C8B-B14F-4D97-AF65-F5344CB8AC3E}">
        <p14:creationId xmlns:p14="http://schemas.microsoft.com/office/powerpoint/2010/main" val="818078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E8A432-9FA0-E298-FE9B-5916F12E7868}"/>
              </a:ext>
            </a:extLst>
          </p:cNvPr>
          <p:cNvSpPr>
            <a:spLocks noGrp="1"/>
          </p:cNvSpPr>
          <p:nvPr>
            <p:ph type="title"/>
          </p:nvPr>
        </p:nvSpPr>
        <p:spPr>
          <a:xfrm>
            <a:off x="876693" y="741391"/>
            <a:ext cx="3455821" cy="1616203"/>
          </a:xfrm>
        </p:spPr>
        <p:txBody>
          <a:bodyPr anchor="b">
            <a:normAutofit/>
          </a:bodyPr>
          <a:lstStyle/>
          <a:p>
            <a:r>
              <a:rPr lang="de-DE" sz="3200"/>
              <a:t>Was ist Kollisionsantwort?</a:t>
            </a:r>
          </a:p>
        </p:txBody>
      </p:sp>
      <p:sp>
        <p:nvSpPr>
          <p:cNvPr id="3" name="Inhaltsplatzhalter 2">
            <a:extLst>
              <a:ext uri="{FF2B5EF4-FFF2-40B4-BE49-F238E27FC236}">
                <a16:creationId xmlns:a16="http://schemas.microsoft.com/office/drawing/2014/main" id="{64CECE6E-C9B3-5F66-58DF-31A2E9C6DF64}"/>
              </a:ext>
            </a:extLst>
          </p:cNvPr>
          <p:cNvSpPr>
            <a:spLocks noGrp="1"/>
          </p:cNvSpPr>
          <p:nvPr>
            <p:ph idx="1"/>
          </p:nvPr>
        </p:nvSpPr>
        <p:spPr>
          <a:xfrm>
            <a:off x="876693" y="2533476"/>
            <a:ext cx="3455821" cy="3447832"/>
          </a:xfrm>
        </p:spPr>
        <p:txBody>
          <a:bodyPr anchor="t">
            <a:normAutofit/>
          </a:bodyPr>
          <a:lstStyle/>
          <a:p>
            <a:r>
              <a:rPr lang="de-DE" sz="1900"/>
              <a:t>Wenn eine Kollision erkannt wird, muss diese aufgelöst werden.</a:t>
            </a:r>
            <a:br>
              <a:rPr lang="de-DE" sz="1900"/>
            </a:br>
            <a:r>
              <a:rPr lang="de-DE" sz="1900"/>
              <a:t>Das gelingt dadurch das man die Positionen der Bälle auflöst, einen neuen Bewegungsvektor berechnet und eine neue Velocity berechnet mit der die Bälle in die Richtung des neuen Bewegungsvektors bewegt werden</a:t>
            </a:r>
          </a:p>
        </p:txBody>
      </p:sp>
      <p:pic>
        <p:nvPicPr>
          <p:cNvPr id="5" name="Grafik 4" descr="Ein Bild, das Text, Screenshot, Schrift, Dokument enthält.&#10;&#10;Automatisch generierte Beschreibung">
            <a:extLst>
              <a:ext uri="{FF2B5EF4-FFF2-40B4-BE49-F238E27FC236}">
                <a16:creationId xmlns:a16="http://schemas.microsoft.com/office/drawing/2014/main" id="{EB97A4A9-5C9A-6857-073B-7D4A0B529EA2}"/>
              </a:ext>
            </a:extLst>
          </p:cNvPr>
          <p:cNvPicPr>
            <a:picLocks noChangeAspect="1"/>
          </p:cNvPicPr>
          <p:nvPr/>
        </p:nvPicPr>
        <p:blipFill>
          <a:blip r:embed="rId2"/>
          <a:stretch>
            <a:fillRect/>
          </a:stretch>
        </p:blipFill>
        <p:spPr>
          <a:xfrm>
            <a:off x="4987672" y="1093557"/>
            <a:ext cx="6389346" cy="4680196"/>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Datumsplatzhalter 3">
            <a:extLst>
              <a:ext uri="{FF2B5EF4-FFF2-40B4-BE49-F238E27FC236}">
                <a16:creationId xmlns:a16="http://schemas.microsoft.com/office/drawing/2014/main" id="{FC7EE918-FEA7-ED7A-B0E2-FBDC0DCCB5A0}"/>
              </a:ext>
            </a:extLst>
          </p:cNvPr>
          <p:cNvSpPr>
            <a:spLocks noGrp="1"/>
          </p:cNvSpPr>
          <p:nvPr>
            <p:ph type="dt" sz="half" idx="10"/>
          </p:nvPr>
        </p:nvSpPr>
        <p:spPr/>
        <p:txBody>
          <a:bodyPr/>
          <a:lstStyle/>
          <a:p>
            <a:fld id="{B86F56DF-FCB8-4D15-884B-940867336489}" type="datetime1">
              <a:rPr lang="de-DE" smtClean="0"/>
              <a:t>18.01.2025</a:t>
            </a:fld>
            <a:endParaRPr lang="de-DE"/>
          </a:p>
        </p:txBody>
      </p:sp>
      <p:sp>
        <p:nvSpPr>
          <p:cNvPr id="7" name="Foliennummernplatzhalter 6">
            <a:extLst>
              <a:ext uri="{FF2B5EF4-FFF2-40B4-BE49-F238E27FC236}">
                <a16:creationId xmlns:a16="http://schemas.microsoft.com/office/drawing/2014/main" id="{1414BB8C-B8E6-2604-5715-1A4C8E8C5476}"/>
              </a:ext>
            </a:extLst>
          </p:cNvPr>
          <p:cNvSpPr>
            <a:spLocks noGrp="1"/>
          </p:cNvSpPr>
          <p:nvPr>
            <p:ph type="sldNum" sz="quarter" idx="12"/>
          </p:nvPr>
        </p:nvSpPr>
        <p:spPr/>
        <p:txBody>
          <a:bodyPr/>
          <a:lstStyle/>
          <a:p>
            <a:fld id="{2F2A0DB8-2729-3A4D-A362-07849BE8AC54}" type="slidenum">
              <a:rPr lang="de-DE" smtClean="0"/>
              <a:t>5</a:t>
            </a:fld>
            <a:endParaRPr lang="de-DE"/>
          </a:p>
        </p:txBody>
      </p:sp>
    </p:spTree>
    <p:extLst>
      <p:ext uri="{BB962C8B-B14F-4D97-AF65-F5344CB8AC3E}">
        <p14:creationId xmlns:p14="http://schemas.microsoft.com/office/powerpoint/2010/main" val="368269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EBA610-FC4A-6141-80BD-E615D8E76051}"/>
              </a:ext>
            </a:extLst>
          </p:cNvPr>
          <p:cNvSpPr>
            <a:spLocks noGrp="1"/>
          </p:cNvSpPr>
          <p:nvPr>
            <p:ph type="title"/>
          </p:nvPr>
        </p:nvSpPr>
        <p:spPr/>
        <p:txBody>
          <a:bodyPr/>
          <a:lstStyle/>
          <a:p>
            <a:r>
              <a:rPr lang="de-DE" dirty="0"/>
              <a:t>Line </a:t>
            </a:r>
            <a:r>
              <a:rPr lang="de-DE" dirty="0" err="1"/>
              <a:t>of</a:t>
            </a:r>
            <a:r>
              <a:rPr lang="de-DE" dirty="0"/>
              <a:t> Action / Wirkungslinie</a:t>
            </a:r>
          </a:p>
        </p:txBody>
      </p:sp>
      <p:sp>
        <p:nvSpPr>
          <p:cNvPr id="3" name="Inhaltsplatzhalter 2">
            <a:extLst>
              <a:ext uri="{FF2B5EF4-FFF2-40B4-BE49-F238E27FC236}">
                <a16:creationId xmlns:a16="http://schemas.microsoft.com/office/drawing/2014/main" id="{75A751AF-CECB-9E5D-A33F-692A2ADC6D20}"/>
              </a:ext>
            </a:extLst>
          </p:cNvPr>
          <p:cNvSpPr>
            <a:spLocks noGrp="1"/>
          </p:cNvSpPr>
          <p:nvPr>
            <p:ph idx="1"/>
          </p:nvPr>
        </p:nvSpPr>
        <p:spPr/>
        <p:txBody>
          <a:bodyPr>
            <a:normAutofit fontScale="92500" lnSpcReduction="10000"/>
          </a:bodyPr>
          <a:lstStyle/>
          <a:p>
            <a:r>
              <a:rPr lang="de-DE" dirty="0"/>
              <a:t>Die Wirkungslinie hilft dabei, die Richtung und Stärke der Kräfte zu bestimmen, die bei einer Kollision zwischen Objekten wirken, und ist somit ein zentraler Bestandteil der Kollisionserkennung und -antwort.</a:t>
            </a:r>
          </a:p>
          <a:p>
            <a:r>
              <a:rPr lang="de-DE" dirty="0"/>
              <a:t>Bei der Kollisionserkennung und -antwort ist die Wirkungslinie entscheidend, um die Richtung und den Punkt der Krafteinwirkung zu bestimmen. Dies hilft dabei, die Reaktion der Objekte auf die Kollision zu berechnen, wie z.B. die Änderung ihrer Geschwindigkeiten und Bewegungsrichtungen</a:t>
            </a:r>
          </a:p>
          <a:p>
            <a:r>
              <a:rPr lang="de-DE" dirty="0"/>
              <a:t> Wenn zwei Objekte kollidieren, wird die relative Geschwindigkeit entlang der Wirkungslinie berechnet, um zu bestimmen, wie stark die Objekte aufeinander einwirken. Dies ist wichtig, um realistische physikalische Reaktionen zu simulieren</a:t>
            </a:r>
          </a:p>
        </p:txBody>
      </p:sp>
      <p:sp>
        <p:nvSpPr>
          <p:cNvPr id="4" name="Datumsplatzhalter 3">
            <a:extLst>
              <a:ext uri="{FF2B5EF4-FFF2-40B4-BE49-F238E27FC236}">
                <a16:creationId xmlns:a16="http://schemas.microsoft.com/office/drawing/2014/main" id="{24220761-BD2D-6ED6-DE7F-40F3CC263751}"/>
              </a:ext>
            </a:extLst>
          </p:cNvPr>
          <p:cNvSpPr>
            <a:spLocks noGrp="1"/>
          </p:cNvSpPr>
          <p:nvPr>
            <p:ph type="dt" sz="half" idx="10"/>
          </p:nvPr>
        </p:nvSpPr>
        <p:spPr/>
        <p:txBody>
          <a:bodyPr/>
          <a:lstStyle/>
          <a:p>
            <a:fld id="{746B4C57-E489-4B0D-855B-6CF28BDB2031}" type="datetime1">
              <a:rPr lang="de-DE" smtClean="0"/>
              <a:t>18.01.2025</a:t>
            </a:fld>
            <a:endParaRPr lang="de-DE"/>
          </a:p>
        </p:txBody>
      </p:sp>
      <p:sp>
        <p:nvSpPr>
          <p:cNvPr id="6" name="Foliennummernplatzhalter 5">
            <a:extLst>
              <a:ext uri="{FF2B5EF4-FFF2-40B4-BE49-F238E27FC236}">
                <a16:creationId xmlns:a16="http://schemas.microsoft.com/office/drawing/2014/main" id="{8AFA5452-D9D6-6D9A-FCA0-74C31F1C2E31}"/>
              </a:ext>
            </a:extLst>
          </p:cNvPr>
          <p:cNvSpPr>
            <a:spLocks noGrp="1"/>
          </p:cNvSpPr>
          <p:nvPr>
            <p:ph type="sldNum" sz="quarter" idx="12"/>
          </p:nvPr>
        </p:nvSpPr>
        <p:spPr/>
        <p:txBody>
          <a:bodyPr/>
          <a:lstStyle/>
          <a:p>
            <a:fld id="{2F2A0DB8-2729-3A4D-A362-07849BE8AC54}" type="slidenum">
              <a:rPr lang="de-DE" smtClean="0"/>
              <a:t>6</a:t>
            </a:fld>
            <a:endParaRPr lang="de-DE"/>
          </a:p>
        </p:txBody>
      </p:sp>
    </p:spTree>
    <p:extLst>
      <p:ext uri="{BB962C8B-B14F-4D97-AF65-F5344CB8AC3E}">
        <p14:creationId xmlns:p14="http://schemas.microsoft.com/office/powerpoint/2010/main" val="3941568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01B04D-941E-AD53-A261-66400E3F2419}"/>
              </a:ext>
            </a:extLst>
          </p:cNvPr>
          <p:cNvSpPr>
            <a:spLocks noGrp="1"/>
          </p:cNvSpPr>
          <p:nvPr>
            <p:ph type="title"/>
          </p:nvPr>
        </p:nvSpPr>
        <p:spPr/>
        <p:txBody>
          <a:bodyPr/>
          <a:lstStyle/>
          <a:p>
            <a:r>
              <a:rPr lang="de-DE" dirty="0"/>
              <a:t>Zentraler elastischer Stoß</a:t>
            </a:r>
            <a:endParaRPr lang="en-US" dirty="0"/>
          </a:p>
        </p:txBody>
      </p:sp>
      <p:sp>
        <p:nvSpPr>
          <p:cNvPr id="4" name="Datumsplatzhalter 3">
            <a:extLst>
              <a:ext uri="{FF2B5EF4-FFF2-40B4-BE49-F238E27FC236}">
                <a16:creationId xmlns:a16="http://schemas.microsoft.com/office/drawing/2014/main" id="{0A14344A-6AED-53C0-3636-BE6515820EAC}"/>
              </a:ext>
            </a:extLst>
          </p:cNvPr>
          <p:cNvSpPr>
            <a:spLocks noGrp="1"/>
          </p:cNvSpPr>
          <p:nvPr>
            <p:ph type="dt" sz="half" idx="10"/>
          </p:nvPr>
        </p:nvSpPr>
        <p:spPr/>
        <p:txBody>
          <a:bodyPr/>
          <a:lstStyle/>
          <a:p>
            <a:fld id="{F93171F1-3AC1-4821-9122-C904B048FE43}" type="datetime1">
              <a:rPr lang="de-DE" smtClean="0"/>
              <a:t>18.01.2025</a:t>
            </a:fld>
            <a:endParaRPr lang="de-DE"/>
          </a:p>
        </p:txBody>
      </p:sp>
      <p:sp>
        <p:nvSpPr>
          <p:cNvPr id="5" name="Foliennummernplatzhalter 4">
            <a:extLst>
              <a:ext uri="{FF2B5EF4-FFF2-40B4-BE49-F238E27FC236}">
                <a16:creationId xmlns:a16="http://schemas.microsoft.com/office/drawing/2014/main" id="{39DB91BC-0117-B256-0150-4D380CF1239F}"/>
              </a:ext>
            </a:extLst>
          </p:cNvPr>
          <p:cNvSpPr>
            <a:spLocks noGrp="1"/>
          </p:cNvSpPr>
          <p:nvPr>
            <p:ph type="sldNum" sz="quarter" idx="12"/>
          </p:nvPr>
        </p:nvSpPr>
        <p:spPr/>
        <p:txBody>
          <a:bodyPr/>
          <a:lstStyle/>
          <a:p>
            <a:fld id="{2F2A0DB8-2729-3A4D-A362-07849BE8AC54}" type="slidenum">
              <a:rPr lang="de-DE" smtClean="0"/>
              <a:t>7</a:t>
            </a:fld>
            <a:endParaRPr lang="de-DE"/>
          </a:p>
        </p:txBody>
      </p:sp>
      <p:pic>
        <p:nvPicPr>
          <p:cNvPr id="7" name="El_Kollision">
            <a:hlinkClick r:id="" action="ppaction://media"/>
            <a:extLst>
              <a:ext uri="{FF2B5EF4-FFF2-40B4-BE49-F238E27FC236}">
                <a16:creationId xmlns:a16="http://schemas.microsoft.com/office/drawing/2014/main" id="{87AE5B9E-2817-CE11-2887-C2DEB7EB6A2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362200" y="1690688"/>
            <a:ext cx="7467600" cy="4200525"/>
          </a:xfrm>
          <a:prstGeom prst="rect">
            <a:avLst/>
          </a:prstGeom>
        </p:spPr>
      </p:pic>
    </p:spTree>
    <p:extLst>
      <p:ext uri="{BB962C8B-B14F-4D97-AF65-F5344CB8AC3E}">
        <p14:creationId xmlns:p14="http://schemas.microsoft.com/office/powerpoint/2010/main" val="380335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43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AE1D2C-878D-FDD5-F736-C2CF3B693229}"/>
              </a:ext>
            </a:extLst>
          </p:cNvPr>
          <p:cNvSpPr>
            <a:spLocks noGrp="1"/>
          </p:cNvSpPr>
          <p:nvPr>
            <p:ph type="title"/>
          </p:nvPr>
        </p:nvSpPr>
        <p:spPr/>
        <p:txBody>
          <a:bodyPr/>
          <a:lstStyle/>
          <a:p>
            <a:r>
              <a:rPr lang="de-DE" dirty="0"/>
              <a:t>Zentraler elastischer Stoß</a:t>
            </a:r>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E4BD4AF-A1C9-F942-F99D-ACCA40122FBA}"/>
                  </a:ext>
                </a:extLst>
              </p:cNvPr>
              <p:cNvSpPr>
                <a:spLocks noGrp="1"/>
              </p:cNvSpPr>
              <p:nvPr>
                <p:ph idx="1"/>
              </p:nvPr>
            </p:nvSpPr>
            <p:spPr>
              <a:noFill/>
            </p:spPr>
            <p:txBody>
              <a:bodyPr>
                <a:normAutofit/>
              </a:bodyPr>
              <a:lstStyle/>
              <a:p>
                <a:r>
                  <a:rPr lang="de-DE" dirty="0"/>
                  <a:t>Einen Stoß kann man als elastisch bezeichnen, falls sich die Energie der Objekte nach dem Stoß erhalten bleibt</a:t>
                </a:r>
              </a:p>
              <a:p>
                <a:r>
                  <a:rPr lang="de-DE" dirty="0"/>
                  <a:t>Um den elastischen Stoß virtuell darstellen zu Können werden folgende Komponenten benötigt:</a:t>
                </a:r>
              </a:p>
              <a:p>
                <a:pPr marL="514350" indent="-514350">
                  <a:buFont typeface="+mj-lt"/>
                  <a:buAutoNum type="arabicPeriod"/>
                </a:pPr>
                <a:r>
                  <a:rPr lang="de-DE" dirty="0"/>
                  <a:t>Impulserhaltungssatz &amp; </a:t>
                </a:r>
                <a:r>
                  <a:rPr lang="en-US" dirty="0" err="1">
                    <a:solidFill>
                      <a:schemeClr val="tx1"/>
                    </a:solidFill>
                  </a:rPr>
                  <a:t>Energieerhaltungssatz</a:t>
                </a:r>
                <a:endParaRPr lang="de-DE" dirty="0"/>
              </a:p>
              <a:p>
                <a:pPr marL="514350" indent="-514350">
                  <a:buFont typeface="+mj-lt"/>
                  <a:buAutoNum type="arabicPeriod"/>
                </a:pPr>
                <a:r>
                  <a:rPr lang="en-US" dirty="0" err="1"/>
                  <a:t>Einheitsvektor</a:t>
                </a:r>
                <a:r>
                  <a:rPr lang="en-US" dirty="0"/>
                  <a:t> </a:t>
                </a:r>
                <a14:m>
                  <m:oMath xmlns:m="http://schemas.openxmlformats.org/officeDocument/2006/math">
                    <m:acc>
                      <m:accPr>
                        <m:chr m:val="̂"/>
                        <m:ctrlPr>
                          <a:rPr lang="en-US" i="1" dirty="0" smtClean="0">
                            <a:latin typeface="Cambria Math" panose="02040503050406030204" pitchFamily="18" charset="0"/>
                          </a:rPr>
                        </m:ctrlPr>
                      </m:accPr>
                      <m:e>
                        <m:r>
                          <a:rPr lang="de-DE" i="1" dirty="0">
                            <a:latin typeface="Cambria Math" panose="02040503050406030204" pitchFamily="18" charset="0"/>
                          </a:rPr>
                          <m:t>𝑢</m:t>
                        </m:r>
                      </m:e>
                    </m:acc>
                  </m:oMath>
                </a14:m>
                <a:endParaRPr lang="en-US" dirty="0"/>
              </a:p>
              <a:p>
                <a:pPr marL="514350" indent="-514350">
                  <a:buFont typeface="+mj-lt"/>
                  <a:buAutoNum type="arabicPeriod"/>
                </a:pPr>
                <a:r>
                  <a:rPr lang="en-US" dirty="0"/>
                  <a:t>Relative </a:t>
                </a:r>
                <a:r>
                  <a:rPr lang="en-US" dirty="0" err="1"/>
                  <a:t>Geschwindigkeit</a:t>
                </a:r>
                <a:endParaRPr lang="en-US" dirty="0"/>
              </a:p>
              <a:p>
                <a:pPr marL="514350" indent="-514350">
                  <a:buFont typeface="+mj-lt"/>
                  <a:buAutoNum type="arabicPeriod"/>
                </a:pPr>
                <a:r>
                  <a:rPr lang="en-US" dirty="0" err="1"/>
                  <a:t>Skalarprodukt</a:t>
                </a:r>
                <a:endParaRPr lang="en-US" dirty="0"/>
              </a:p>
              <a:p>
                <a:pPr marL="514350" indent="-514350">
                  <a:buFont typeface="+mj-lt"/>
                  <a:buAutoNum type="arabicPeriod"/>
                </a:pPr>
                <a:r>
                  <a:rPr lang="en-US" dirty="0" err="1"/>
                  <a:t>Impulsberechnung</a:t>
                </a:r>
                <a:endParaRPr lang="de-DE" dirty="0"/>
              </a:p>
            </p:txBody>
          </p:sp>
        </mc:Choice>
        <mc:Fallback xmlns="">
          <p:sp>
            <p:nvSpPr>
              <p:cNvPr id="3" name="Inhaltsplatzhalter 2">
                <a:extLst>
                  <a:ext uri="{FF2B5EF4-FFF2-40B4-BE49-F238E27FC236}">
                    <a16:creationId xmlns:a16="http://schemas.microsoft.com/office/drawing/2014/main" id="{CE4BD4AF-A1C9-F942-F99D-ACCA40122FBA}"/>
                  </a:ext>
                </a:extLst>
              </p:cNvPr>
              <p:cNvSpPr>
                <a:spLocks noGrp="1" noRot="1" noChangeAspect="1" noMove="1" noResize="1" noEditPoints="1" noAdjustHandles="1" noChangeArrowheads="1" noChangeShapeType="1" noTextEdit="1"/>
              </p:cNvSpPr>
              <p:nvPr>
                <p:ph idx="1"/>
              </p:nvPr>
            </p:nvSpPr>
            <p:spPr>
              <a:blipFill>
                <a:blip r:embed="rId2"/>
                <a:stretch>
                  <a:fillRect l="-1217" t="-2381" b="-2941"/>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9D4AB40F-C545-F7FC-D790-917B9306DEC0}"/>
              </a:ext>
            </a:extLst>
          </p:cNvPr>
          <p:cNvSpPr>
            <a:spLocks noGrp="1"/>
          </p:cNvSpPr>
          <p:nvPr>
            <p:ph type="dt" sz="half" idx="10"/>
          </p:nvPr>
        </p:nvSpPr>
        <p:spPr/>
        <p:txBody>
          <a:bodyPr/>
          <a:lstStyle/>
          <a:p>
            <a:fld id="{B19C0ABB-DBBF-464C-A96B-FED2BC8E1520}" type="datetime1">
              <a:rPr lang="de-DE" smtClean="0"/>
              <a:t>18.01.2025</a:t>
            </a:fld>
            <a:endParaRPr lang="de-DE"/>
          </a:p>
        </p:txBody>
      </p:sp>
      <p:sp>
        <p:nvSpPr>
          <p:cNvPr id="6" name="Foliennummernplatzhalter 5">
            <a:extLst>
              <a:ext uri="{FF2B5EF4-FFF2-40B4-BE49-F238E27FC236}">
                <a16:creationId xmlns:a16="http://schemas.microsoft.com/office/drawing/2014/main" id="{2808B521-3AF7-EFFB-C038-15F6FED36B3B}"/>
              </a:ext>
            </a:extLst>
          </p:cNvPr>
          <p:cNvSpPr>
            <a:spLocks noGrp="1"/>
          </p:cNvSpPr>
          <p:nvPr>
            <p:ph type="sldNum" sz="quarter" idx="12"/>
          </p:nvPr>
        </p:nvSpPr>
        <p:spPr/>
        <p:txBody>
          <a:bodyPr/>
          <a:lstStyle/>
          <a:p>
            <a:fld id="{2F2A0DB8-2729-3A4D-A362-07849BE8AC54}" type="slidenum">
              <a:rPr lang="de-DE" smtClean="0"/>
              <a:t>8</a:t>
            </a:fld>
            <a:endParaRPr lang="de-DE"/>
          </a:p>
        </p:txBody>
      </p:sp>
    </p:spTree>
    <p:extLst>
      <p:ext uri="{BB962C8B-B14F-4D97-AF65-F5344CB8AC3E}">
        <p14:creationId xmlns:p14="http://schemas.microsoft.com/office/powerpoint/2010/main" val="239348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289E12-02FE-A3B1-5852-565B209E58A1}"/>
              </a:ext>
            </a:extLst>
          </p:cNvPr>
          <p:cNvSpPr>
            <a:spLocks noGrp="1"/>
          </p:cNvSpPr>
          <p:nvPr>
            <p:ph type="title"/>
          </p:nvPr>
        </p:nvSpPr>
        <p:spPr/>
        <p:txBody>
          <a:bodyPr/>
          <a:lstStyle/>
          <a:p>
            <a:r>
              <a:rPr lang="de-DE" dirty="0"/>
              <a:t>Zentraler elastischer Stoß</a:t>
            </a:r>
            <a:endParaRPr lang="en-US" dirty="0"/>
          </a:p>
        </p:txBody>
      </p:sp>
      <mc:AlternateContent xmlns:mc="http://schemas.openxmlformats.org/markup-compatibility/2006" xmlns:a14="http://schemas.microsoft.com/office/drawing/2010/main">
        <mc:Choice Requires="a14">
          <p:sp>
            <p:nvSpPr>
              <p:cNvPr id="3" name="Inhaltsplatzhalter 2">
                <a:extLst>
                  <a:ext uri="{FF2B5EF4-FFF2-40B4-BE49-F238E27FC236}">
                    <a16:creationId xmlns:a16="http://schemas.microsoft.com/office/drawing/2014/main" id="{C39C3033-2096-2497-889E-7F51FB339A2A}"/>
                  </a:ext>
                </a:extLst>
              </p:cNvPr>
              <p:cNvSpPr>
                <a:spLocks noGrp="1"/>
              </p:cNvSpPr>
              <p:nvPr>
                <p:ph idx="1"/>
              </p:nvPr>
            </p:nvSpPr>
            <p:spPr/>
            <p:txBody>
              <a:bodyPr/>
              <a:lstStyle/>
              <a:p>
                <a:r>
                  <a:rPr lang="de-DE" dirty="0"/>
                  <a:t>Impulserhaltungssatz:</a:t>
                </a: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i="0">
                              <a:latin typeface="Cambria Math" panose="02040503050406030204" pitchFamily="18" charset="0"/>
                            </a:rPr>
                            <m:t>1</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𝑣</m:t>
                          </m:r>
                        </m:e>
                        <m:sub>
                          <m:r>
                            <a:rPr lang="en-US" i="0">
                              <a:latin typeface="Cambria Math" panose="02040503050406030204" pitchFamily="18" charset="0"/>
                            </a:rPr>
                            <m:t>1</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i="0">
                              <a:latin typeface="Cambria Math" panose="02040503050406030204" pitchFamily="18" charset="0"/>
                            </a:rPr>
                            <m:t>2</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𝑣</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i="0">
                              <a:latin typeface="Cambria Math" panose="02040503050406030204" pitchFamily="18" charset="0"/>
                            </a:rPr>
                            <m:t>1</m:t>
                          </m:r>
                        </m:sub>
                      </m:sSub>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𝑣</m:t>
                          </m:r>
                        </m:e>
                        <m:sub>
                          <m:r>
                            <a:rPr lang="en-US" i="0">
                              <a:latin typeface="Cambria Math" panose="02040503050406030204" pitchFamily="18" charset="0"/>
                            </a:rPr>
                            <m:t>1</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𝑚</m:t>
                          </m:r>
                        </m:e>
                        <m:sub>
                          <m:r>
                            <a:rPr lang="en-US" i="0">
                              <a:latin typeface="Cambria Math" panose="02040503050406030204" pitchFamily="18" charset="0"/>
                            </a:rPr>
                            <m:t>2</m:t>
                          </m:r>
                        </m:sub>
                      </m:sSub>
                      <m:sSubSup>
                        <m:sSubSupPr>
                          <m:ctrlPr>
                            <a:rPr lang="en-US" i="1">
                              <a:solidFill>
                                <a:srgbClr val="836967"/>
                              </a:solidFill>
                              <a:latin typeface="Cambria Math" panose="02040503050406030204" pitchFamily="18" charset="0"/>
                            </a:rPr>
                          </m:ctrlPr>
                        </m:sSubSupPr>
                        <m:e>
                          <m:r>
                            <a:rPr lang="en-US" i="1">
                              <a:latin typeface="Cambria Math" panose="02040503050406030204" pitchFamily="18" charset="0"/>
                            </a:rPr>
                            <m:t>𝑣</m:t>
                          </m:r>
                        </m:e>
                        <m:sub>
                          <m:r>
                            <a:rPr lang="en-US" i="0">
                              <a:latin typeface="Cambria Math" panose="02040503050406030204" pitchFamily="18" charset="0"/>
                            </a:rPr>
                            <m:t>2</m:t>
                          </m:r>
                        </m:sub>
                        <m:sup>
                          <m:r>
                            <a:rPr lang="en-US" i="0">
                              <a:latin typeface="Cambria Math" panose="02040503050406030204" pitchFamily="18" charset="0"/>
                            </a:rPr>
                            <m:t>′</m:t>
                          </m:r>
                        </m:sup>
                      </m:sSubSup>
                    </m:oMath>
                  </m:oMathPara>
                </a14:m>
                <a:endParaRPr lang="en-US" dirty="0"/>
              </a:p>
              <a:p>
                <a:r>
                  <a:rPr lang="en-US" dirty="0">
                    <a:solidFill>
                      <a:schemeClr val="tx1"/>
                    </a:solidFill>
                  </a:rPr>
                  <a:t>Energieerhaltungssatz:</a:t>
                </a:r>
                <a:endParaRPr lang="de-DE" i="1" dirty="0">
                  <a:solidFill>
                    <a:schemeClr val="tx1"/>
                  </a:solidFill>
                  <a:latin typeface="Cambria Math" panose="02040503050406030204" pitchFamily="18" charset="0"/>
                </a:endParaRPr>
              </a:p>
              <a:p>
                <a:pPr marL="0" indent="0" algn="ctr">
                  <a:buNone/>
                </a:pPr>
                <a14:m>
                  <m:oMath xmlns:m="http://schemas.openxmlformats.org/officeDocument/2006/math">
                    <m:sSub>
                      <m:sSubPr>
                        <m:ctrlPr>
                          <a:rPr lang="en-US" i="1" smtClean="0">
                            <a:solidFill>
                              <a:schemeClr val="tx1"/>
                            </a:solidFill>
                            <a:latin typeface="Cambria Math" panose="02040503050406030204" pitchFamily="18" charset="0"/>
                          </a:rPr>
                        </m:ctrlPr>
                      </m:sSubPr>
                      <m:e>
                        <m:f>
                          <m:fPr>
                            <m:ctrlPr>
                              <a:rPr lang="en-US"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𝑚</m:t>
                        </m:r>
                      </m:e>
                      <m:sub>
                        <m:r>
                          <a:rPr lang="en-US" i="0">
                            <a:solidFill>
                              <a:schemeClr val="tx1"/>
                            </a:solidFill>
                            <a:latin typeface="Cambria Math" panose="02040503050406030204" pitchFamily="18" charset="0"/>
                          </a:rPr>
                          <m:t>1</m:t>
                        </m:r>
                      </m:sub>
                    </m:sSub>
                    <m:sSubSup>
                      <m:sSubSupPr>
                        <m:ctrlPr>
                          <a:rPr lang="de-DE" b="0" i="1" smtClean="0">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𝑣</m:t>
                        </m:r>
                      </m:e>
                      <m:sub>
                        <m:r>
                          <a:rPr lang="en-US" i="0">
                            <a:solidFill>
                              <a:schemeClr val="tx1"/>
                            </a:solidFill>
                            <a:latin typeface="Cambria Math" panose="02040503050406030204" pitchFamily="18" charset="0"/>
                          </a:rPr>
                          <m:t>1</m:t>
                        </m:r>
                      </m:sub>
                      <m:sup>
                        <m:r>
                          <a:rPr lang="de-DE" b="0" i="0" smtClean="0">
                            <a:solidFill>
                              <a:schemeClr val="tx1"/>
                            </a:solidFill>
                            <a:latin typeface="Cambria Math" panose="02040503050406030204" pitchFamily="18" charset="0"/>
                          </a:rPr>
                          <m:t>2</m:t>
                        </m:r>
                      </m:sup>
                    </m:sSubSup>
                    <m:r>
                      <a:rPr lang="en-US" i="0">
                        <a:solidFill>
                          <a:schemeClr val="tx1"/>
                        </a:solidFill>
                        <a:latin typeface="Cambria Math" panose="02040503050406030204" pitchFamily="18" charset="0"/>
                      </a:rPr>
                      <m:t>+</m:t>
                    </m:r>
                    <m:sSub>
                      <m:sSubPr>
                        <m:ctrlPr>
                          <a:rPr lang="en-US" b="0" i="1">
                            <a:solidFill>
                              <a:schemeClr val="tx1"/>
                            </a:solidFill>
                            <a:latin typeface="Cambria Math" panose="02040503050406030204" pitchFamily="18" charset="0"/>
                          </a:rPr>
                        </m:ctrlPr>
                      </m:sSubPr>
                      <m:e>
                        <m:f>
                          <m:fPr>
                            <m:ctrlPr>
                              <a:rPr lang="en-US" b="0"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𝑚</m:t>
                        </m:r>
                      </m:e>
                      <m:sub>
                        <m:r>
                          <a:rPr lang="en-US" i="0">
                            <a:solidFill>
                              <a:schemeClr val="tx1"/>
                            </a:solidFill>
                            <a:latin typeface="Cambria Math" panose="02040503050406030204" pitchFamily="18" charset="0"/>
                          </a:rPr>
                          <m:t>2</m:t>
                        </m:r>
                      </m:sub>
                    </m:sSub>
                    <m:sSubSup>
                      <m:sSubSupPr>
                        <m:ctrlPr>
                          <a:rPr lang="de-DE" b="0"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𝑣</m:t>
                        </m:r>
                      </m:e>
                      <m:sub>
                        <m:r>
                          <a:rPr lang="en-US" i="0">
                            <a:solidFill>
                              <a:schemeClr val="tx1"/>
                            </a:solidFill>
                            <a:latin typeface="Cambria Math" panose="02040503050406030204" pitchFamily="18" charset="0"/>
                          </a:rPr>
                          <m:t>2</m:t>
                        </m:r>
                      </m:sub>
                      <m:sup>
                        <m:r>
                          <a:rPr lang="de-DE" i="1">
                            <a:solidFill>
                              <a:schemeClr val="tx1"/>
                            </a:solidFill>
                            <a:latin typeface="Cambria Math" panose="02040503050406030204" pitchFamily="18" charset="0"/>
                          </a:rPr>
                          <m:t>2</m:t>
                        </m:r>
                      </m:sup>
                    </m:sSubSup>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f>
                          <m:fPr>
                            <m:ctrlPr>
                              <a:rPr lang="en-US"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𝑚</m:t>
                        </m:r>
                      </m:e>
                      <m:sub>
                        <m:r>
                          <a:rPr lang="en-US" i="0">
                            <a:solidFill>
                              <a:schemeClr val="tx1"/>
                            </a:solidFill>
                            <a:latin typeface="Cambria Math" panose="02040503050406030204" pitchFamily="18" charset="0"/>
                          </a:rPr>
                          <m:t>1</m:t>
                        </m:r>
                      </m:sub>
                    </m:sSub>
                    <m:sSup>
                      <m:sSupPr>
                        <m:ctrlPr>
                          <a:rPr lang="de-DE" i="1">
                            <a:solidFill>
                              <a:schemeClr val="tx1"/>
                            </a:solidFill>
                            <a:latin typeface="Cambria Math" panose="02040503050406030204" pitchFamily="18" charset="0"/>
                          </a:rPr>
                        </m:ctrlPr>
                      </m:sSupPr>
                      <m:e>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𝑣</m:t>
                            </m:r>
                          </m:e>
                          <m:sub>
                            <m:r>
                              <a:rPr lang="en-US" i="0">
                                <a:solidFill>
                                  <a:schemeClr val="tx1"/>
                                </a:solidFill>
                                <a:latin typeface="Cambria Math" panose="02040503050406030204" pitchFamily="18" charset="0"/>
                              </a:rPr>
                              <m:t>1</m:t>
                            </m:r>
                          </m:sub>
                          <m:sup>
                            <m:r>
                              <a:rPr lang="en-US" i="0">
                                <a:solidFill>
                                  <a:schemeClr val="tx1"/>
                                </a:solidFill>
                                <a:latin typeface="Cambria Math" panose="02040503050406030204" pitchFamily="18" charset="0"/>
                              </a:rPr>
                              <m:t>′</m:t>
                            </m:r>
                          </m:sup>
                        </m:sSubSup>
                      </m:e>
                      <m:sup>
                        <m:r>
                          <a:rPr lang="de-DE" i="1">
                            <a:solidFill>
                              <a:schemeClr val="tx1"/>
                            </a:solidFill>
                            <a:latin typeface="Cambria Math" panose="02040503050406030204" pitchFamily="18" charset="0"/>
                          </a:rPr>
                          <m:t>2</m:t>
                        </m:r>
                      </m:sup>
                    </m:sSup>
                    <m:r>
                      <a:rPr lang="en-US" i="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f>
                          <m:fPr>
                            <m:ctrlPr>
                              <a:rPr lang="en-US" i="1">
                                <a:solidFill>
                                  <a:schemeClr val="tx1"/>
                                </a:solidFill>
                                <a:latin typeface="Cambria Math" panose="02040503050406030204" pitchFamily="18" charset="0"/>
                              </a:rPr>
                            </m:ctrlPr>
                          </m:fPr>
                          <m:num>
                            <m:r>
                              <a:rPr lang="de-DE" i="1">
                                <a:solidFill>
                                  <a:schemeClr val="tx1"/>
                                </a:solidFill>
                                <a:latin typeface="Cambria Math" panose="02040503050406030204" pitchFamily="18" charset="0"/>
                              </a:rPr>
                              <m:t>1</m:t>
                            </m:r>
                          </m:num>
                          <m:den>
                            <m:r>
                              <a:rPr lang="en-US" i="1">
                                <a:solidFill>
                                  <a:schemeClr val="tx1"/>
                                </a:solidFill>
                                <a:latin typeface="Cambria Math" panose="02040503050406030204" pitchFamily="18" charset="0"/>
                              </a:rPr>
                              <m:t>2</m:t>
                            </m:r>
                          </m:den>
                        </m:f>
                        <m:r>
                          <a:rPr lang="en-US" i="1">
                            <a:solidFill>
                              <a:schemeClr val="tx1"/>
                            </a:solidFill>
                            <a:latin typeface="Cambria Math" panose="02040503050406030204" pitchFamily="18" charset="0"/>
                          </a:rPr>
                          <m:t>𝑚</m:t>
                        </m:r>
                      </m:e>
                      <m:sub>
                        <m:r>
                          <a:rPr lang="en-US" i="0">
                            <a:solidFill>
                              <a:schemeClr val="tx1"/>
                            </a:solidFill>
                            <a:latin typeface="Cambria Math" panose="02040503050406030204" pitchFamily="18" charset="0"/>
                          </a:rPr>
                          <m:t>2</m:t>
                        </m:r>
                      </m:sub>
                    </m:sSub>
                    <m:sSubSup>
                      <m:sSubSupPr>
                        <m:ctrlPr>
                          <a:rPr lang="en-US" i="1">
                            <a:solidFill>
                              <a:schemeClr val="tx1"/>
                            </a:solidFill>
                            <a:latin typeface="Cambria Math" panose="02040503050406030204" pitchFamily="18" charset="0"/>
                          </a:rPr>
                        </m:ctrlPr>
                      </m:sSubSupPr>
                      <m:e>
                        <m:r>
                          <a:rPr lang="en-US" i="1">
                            <a:solidFill>
                              <a:schemeClr val="tx1"/>
                            </a:solidFill>
                            <a:latin typeface="Cambria Math" panose="02040503050406030204" pitchFamily="18" charset="0"/>
                          </a:rPr>
                          <m:t>𝑣</m:t>
                        </m:r>
                      </m:e>
                      <m:sub>
                        <m:r>
                          <a:rPr lang="en-US" i="0">
                            <a:solidFill>
                              <a:schemeClr val="tx1"/>
                            </a:solidFill>
                            <a:latin typeface="Cambria Math" panose="02040503050406030204" pitchFamily="18" charset="0"/>
                          </a:rPr>
                          <m:t>2</m:t>
                        </m:r>
                      </m:sub>
                      <m:sup>
                        <m:r>
                          <a:rPr lang="en-US" i="0">
                            <a:solidFill>
                              <a:schemeClr val="tx1"/>
                            </a:solidFill>
                            <a:latin typeface="Cambria Math" panose="02040503050406030204" pitchFamily="18" charset="0"/>
                          </a:rPr>
                          <m:t>′</m:t>
                        </m:r>
                      </m:sup>
                    </m:sSubSup>
                  </m:oMath>
                </a14:m>
                <a:r>
                  <a:rPr lang="de-DE" dirty="0">
                    <a:solidFill>
                      <a:schemeClr val="tx1"/>
                    </a:solidFill>
                  </a:rPr>
                  <a:t> </a:t>
                </a:r>
                <a14:m>
                  <m:oMath xmlns:m="http://schemas.openxmlformats.org/officeDocument/2006/math">
                    <m:r>
                      <a:rPr lang="de-DE">
                        <a:solidFill>
                          <a:schemeClr val="tx1"/>
                        </a:solidFill>
                        <a:latin typeface="Cambria Math" panose="02040503050406030204" pitchFamily="18" charset="0"/>
                      </a:rPr>
                      <m:t>²</m:t>
                    </m:r>
                  </m:oMath>
                </a14:m>
                <a:endParaRPr lang="en-US" dirty="0">
                  <a:solidFill>
                    <a:schemeClr val="tx1"/>
                  </a:solidFill>
                </a:endParaRP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𝑚</m:t>
                        </m:r>
                      </m:e>
                      <m:sub>
                        <m:r>
                          <a:rPr lang="en-US" i="0">
                            <a:solidFill>
                              <a:schemeClr val="tx1"/>
                            </a:solidFill>
                            <a:latin typeface="Cambria Math" panose="02040503050406030204" pitchFamily="18" charset="0"/>
                          </a:rPr>
                          <m:t>1</m:t>
                        </m:r>
                      </m:sub>
                    </m:sSub>
                    <m:r>
                      <a:rPr lang="de-DE"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𝑚</m:t>
                        </m:r>
                      </m:e>
                      <m:sub>
                        <m:r>
                          <a:rPr lang="en-US">
                            <a:solidFill>
                              <a:schemeClr val="tx1"/>
                            </a:solidFill>
                            <a:latin typeface="Cambria Math" panose="02040503050406030204" pitchFamily="18" charset="0"/>
                          </a:rPr>
                          <m:t>2</m:t>
                        </m:r>
                      </m:sub>
                    </m:sSub>
                  </m:oMath>
                </a14:m>
                <a:r>
                  <a:rPr lang="de-DE" dirty="0">
                    <a:solidFill>
                      <a:schemeClr val="tx1"/>
                    </a:solidFill>
                  </a:rPr>
                  <a:t>	: die Massen der beiden Objekte</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0">
                            <a:solidFill>
                              <a:schemeClr val="tx1"/>
                            </a:solidFill>
                            <a:latin typeface="Cambria Math" panose="02040503050406030204" pitchFamily="18" charset="0"/>
                          </a:rPr>
                          <m:t>1</m:t>
                        </m:r>
                      </m:sub>
                    </m:sSub>
                  </m:oMath>
                </a14:m>
                <a:r>
                  <a:rPr lang="de-DE" dirty="0">
                    <a:solidFill>
                      <a:schemeClr val="tx1"/>
                    </a:solidFill>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a:solidFill>
                              <a:schemeClr val="tx1"/>
                            </a:solidFill>
                            <a:latin typeface="Cambria Math" panose="02040503050406030204" pitchFamily="18" charset="0"/>
                          </a:rPr>
                          <m:t>2</m:t>
                        </m:r>
                      </m:sub>
                    </m:sSub>
                  </m:oMath>
                </a14:m>
                <a:r>
                  <a:rPr lang="de-DE" dirty="0">
                    <a:solidFill>
                      <a:schemeClr val="tx1"/>
                    </a:solidFill>
                  </a:rPr>
                  <a:t> 	: die Geschwindigkeiten der beiden Objekte</a:t>
                </a:r>
              </a:p>
              <a:p>
                <a:r>
                  <a:rPr lang="de-DE" dirty="0"/>
                  <a:t>Die rechte Seite der Gleichung spiegelt den Impuls nach dem Stoß</a:t>
                </a:r>
                <a:endParaRPr lang="de-DE" dirty="0">
                  <a:solidFill>
                    <a:schemeClr val="tx1"/>
                  </a:solidFill>
                </a:endParaRPr>
              </a:p>
              <a:p>
                <a:pPr marL="0" indent="0">
                  <a:buNone/>
                </a:pPr>
                <a:endParaRPr lang="en-US" dirty="0">
                  <a:solidFill>
                    <a:schemeClr val="tx1"/>
                  </a:solidFill>
                </a:endParaRPr>
              </a:p>
              <a:p>
                <a:endParaRPr lang="en-US" dirty="0">
                  <a:solidFill>
                    <a:schemeClr val="tx1"/>
                  </a:solidFill>
                </a:endParaRPr>
              </a:p>
              <a:p>
                <a:endParaRPr lang="en-US" dirty="0">
                  <a:solidFill>
                    <a:schemeClr val="tx1"/>
                  </a:solidFill>
                </a:endParaRPr>
              </a:p>
            </p:txBody>
          </p:sp>
        </mc:Choice>
        <mc:Fallback xmlns="">
          <p:sp>
            <p:nvSpPr>
              <p:cNvPr id="3" name="Inhaltsplatzhalter 2">
                <a:extLst>
                  <a:ext uri="{FF2B5EF4-FFF2-40B4-BE49-F238E27FC236}">
                    <a16:creationId xmlns:a16="http://schemas.microsoft.com/office/drawing/2014/main" id="{C39C3033-2096-2497-889E-7F51FB339A2A}"/>
                  </a:ext>
                </a:extLst>
              </p:cNvPr>
              <p:cNvSpPr>
                <a:spLocks noGrp="1" noRot="1" noChangeAspect="1" noMove="1" noResize="1" noEditPoints="1" noAdjustHandles="1" noChangeArrowheads="1" noChangeShapeType="1" noTextEdit="1"/>
              </p:cNvSpPr>
              <p:nvPr>
                <p:ph idx="1"/>
              </p:nvPr>
            </p:nvSpPr>
            <p:spPr>
              <a:blipFill>
                <a:blip r:embed="rId2"/>
                <a:stretch>
                  <a:fillRect l="-1043" t="-2381" r="-986"/>
                </a:stretch>
              </a:blipFill>
            </p:spPr>
            <p:txBody>
              <a:bodyPr/>
              <a:lstStyle/>
              <a:p>
                <a:r>
                  <a:rPr lang="en-US">
                    <a:noFill/>
                  </a:rPr>
                  <a:t> </a:t>
                </a:r>
              </a:p>
            </p:txBody>
          </p:sp>
        </mc:Fallback>
      </mc:AlternateContent>
      <p:sp>
        <p:nvSpPr>
          <p:cNvPr id="4" name="Datumsplatzhalter 3">
            <a:extLst>
              <a:ext uri="{FF2B5EF4-FFF2-40B4-BE49-F238E27FC236}">
                <a16:creationId xmlns:a16="http://schemas.microsoft.com/office/drawing/2014/main" id="{F6C0FEDE-E6DB-3AFF-D753-23EC20C21913}"/>
              </a:ext>
            </a:extLst>
          </p:cNvPr>
          <p:cNvSpPr>
            <a:spLocks noGrp="1"/>
          </p:cNvSpPr>
          <p:nvPr>
            <p:ph type="dt" sz="half" idx="10"/>
          </p:nvPr>
        </p:nvSpPr>
        <p:spPr/>
        <p:txBody>
          <a:bodyPr/>
          <a:lstStyle/>
          <a:p>
            <a:fld id="{F93171F1-3AC1-4821-9122-C904B048FE43}" type="datetime1">
              <a:rPr lang="de-DE" smtClean="0"/>
              <a:t>18.01.2025</a:t>
            </a:fld>
            <a:endParaRPr lang="de-DE"/>
          </a:p>
        </p:txBody>
      </p:sp>
      <p:sp>
        <p:nvSpPr>
          <p:cNvPr id="5" name="Foliennummernplatzhalter 4">
            <a:extLst>
              <a:ext uri="{FF2B5EF4-FFF2-40B4-BE49-F238E27FC236}">
                <a16:creationId xmlns:a16="http://schemas.microsoft.com/office/drawing/2014/main" id="{A434F4B3-BFCE-0B70-4C82-1BF9411AA42B}"/>
              </a:ext>
            </a:extLst>
          </p:cNvPr>
          <p:cNvSpPr>
            <a:spLocks noGrp="1"/>
          </p:cNvSpPr>
          <p:nvPr>
            <p:ph type="sldNum" sz="quarter" idx="12"/>
          </p:nvPr>
        </p:nvSpPr>
        <p:spPr/>
        <p:txBody>
          <a:bodyPr/>
          <a:lstStyle/>
          <a:p>
            <a:fld id="{2F2A0DB8-2729-3A4D-A362-07849BE8AC54}" type="slidenum">
              <a:rPr lang="de-DE" smtClean="0"/>
              <a:t>9</a:t>
            </a:fld>
            <a:endParaRPr lang="de-DE"/>
          </a:p>
        </p:txBody>
      </p:sp>
    </p:spTree>
    <p:extLst>
      <p:ext uri="{BB962C8B-B14F-4D97-AF65-F5344CB8AC3E}">
        <p14:creationId xmlns:p14="http://schemas.microsoft.com/office/powerpoint/2010/main" val="58287088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620</Words>
  <Application>Microsoft Office PowerPoint</Application>
  <PresentationFormat>Breitbild</PresentationFormat>
  <Paragraphs>102</Paragraphs>
  <Slides>14</Slides>
  <Notes>0</Notes>
  <HiddenSlides>0</HiddenSlides>
  <MMClips>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Aptos</vt:lpstr>
      <vt:lpstr>Aptos Display</vt:lpstr>
      <vt:lpstr>Arabic Typesetting</vt:lpstr>
      <vt:lpstr>Arial</vt:lpstr>
      <vt:lpstr>Cambria Math</vt:lpstr>
      <vt:lpstr>Office</vt:lpstr>
      <vt:lpstr>Kollisionsdetektion und -antwort</vt:lpstr>
      <vt:lpstr>Was ist Kollisionsdetektion?</vt:lpstr>
      <vt:lpstr>PowerPoint-Präsentation</vt:lpstr>
      <vt:lpstr>Kollisionsdetektion bei balls2D</vt:lpstr>
      <vt:lpstr>Was ist Kollisionsantwort?</vt:lpstr>
      <vt:lpstr>Line of Action / Wirkungslinie</vt:lpstr>
      <vt:lpstr>Zentraler elastischer Stoß</vt:lpstr>
      <vt:lpstr>Zentraler elastischer Stoß</vt:lpstr>
      <vt:lpstr>Zentraler elastischer Stoß</vt:lpstr>
      <vt:lpstr>Zentraler elastischer Stoß</vt:lpstr>
      <vt:lpstr>Zentraler elastischer Stoß</vt:lpstr>
      <vt:lpstr>Probleme bei Kollisionsdetektion</vt:lpstr>
      <vt:lpstr>Probleme bei Kollisiondetektion</vt:lpstr>
      <vt:lpstr>Skalierung mit mehreren Objekten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Kollisionsdetektion und -antwort</dc:title>
  <dc:creator>Dimitrij Pivovar</dc:creator>
  <cp:lastModifiedBy>Ivan Kurilin (ikurilin)</cp:lastModifiedBy>
  <cp:revision>9</cp:revision>
  <dcterms:created xsi:type="dcterms:W3CDTF">2024-12-09T12:43:42Z</dcterms:created>
  <dcterms:modified xsi:type="dcterms:W3CDTF">2025-01-18T19:53:50Z</dcterms:modified>
</cp:coreProperties>
</file>