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10/7/2023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10/7/2023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10/7/2023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10/7/2023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10/7/2023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10/7/2023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10/7/2023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10/7/2023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10/7/2023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brasildefatopb.com.br/2021/03/28/estados-unidos-desperdicio-e-producao-de-alimentos-durante-a-pandemia"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nd/3.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5" name="Rectangle 44">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7" name="Rectangle 46">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49" name="Rectangle 48">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le of food in a large building&#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alphaModFix amt="40000"/>
            <a:extLst>
              <a:ext uri="{837473B0-CC2E-450A-ABE3-18F120FF3D39}">
                <a1611:picAttrSrcUrl xmlns:a1611="http://schemas.microsoft.com/office/drawing/2016/11/main" r:id="rId3"/>
              </a:ext>
            </a:extLst>
          </a:blip>
          <a:srcRect t="15730"/>
          <a:stretch/>
        </p:blipFill>
        <p:spPr>
          <a:xfrm>
            <a:off x="1" y="-47625"/>
            <a:ext cx="12191999" cy="6857990"/>
          </a:xfrm>
          <a:prstGeom prst="rect">
            <a:avLst/>
          </a:prstGeom>
        </p:spPr>
      </p:pic>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1023870" y="702156"/>
            <a:ext cx="10144260" cy="1013800"/>
          </a:xfrm>
        </p:spPr>
        <p:txBody>
          <a:bodyPr vert="horz" lIns="91440" tIns="45720" rIns="91440" bIns="45720" rtlCol="0" anchor="b">
            <a:normAutofit/>
          </a:bodyPr>
          <a:lstStyle/>
          <a:p>
            <a:r>
              <a:rPr lang="en-US" sz="2800" b="0" kern="1200" cap="all">
                <a:solidFill>
                  <a:schemeClr val="tx1"/>
                </a:solidFill>
                <a:latin typeface="+mj-lt"/>
                <a:ea typeface="+mj-ea"/>
                <a:cs typeface="+mj-cs"/>
              </a:rPr>
              <a:t>EcoHarvest</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965199" y="2180496"/>
            <a:ext cx="10261602" cy="3678303"/>
          </a:xfrm>
        </p:spPr>
        <p:txBody>
          <a:bodyPr vert="horz" lIns="91440" tIns="45720" rIns="91440" bIns="45720" rtlCol="0" anchor="ctr">
            <a:normAutofit/>
          </a:bodyPr>
          <a:lstStyle/>
          <a:p>
            <a:pPr>
              <a:buFont typeface="Wingdings 2" panose="05020102010507070707" pitchFamily="18" charset="2"/>
              <a:buChar char=""/>
            </a:pPr>
            <a:endParaRPr lang="en-US" dirty="0">
              <a:solidFill>
                <a:schemeClr val="tx1">
                  <a:lumMod val="75000"/>
                  <a:lumOff val="25000"/>
                </a:schemeClr>
              </a:solidFill>
            </a:endParaRPr>
          </a:p>
          <a:p>
            <a:pPr>
              <a:buFont typeface="Wingdings 2" panose="05020102010507070707" pitchFamily="18" charset="2"/>
              <a:buChar char=""/>
            </a:pPr>
            <a:r>
              <a:rPr lang="en-US" dirty="0">
                <a:solidFill>
                  <a:schemeClr val="tx1">
                    <a:lumMod val="75000"/>
                    <a:lumOff val="25000"/>
                  </a:schemeClr>
                </a:solidFill>
              </a:rPr>
              <a:t>A food waste management project!!</a:t>
            </a:r>
            <a:br>
              <a:rPr lang="en-US" dirty="0">
                <a:solidFill>
                  <a:schemeClr val="tx1">
                    <a:lumMod val="75000"/>
                    <a:lumOff val="25000"/>
                  </a:schemeClr>
                </a:solidFill>
              </a:rPr>
            </a:br>
            <a:r>
              <a:rPr lang="en-US" dirty="0">
                <a:solidFill>
                  <a:schemeClr val="tx1">
                    <a:lumMod val="75000"/>
                    <a:lumOff val="25000"/>
                  </a:schemeClr>
                </a:solidFill>
              </a:rPr>
              <a:t>To eliminate climate change.</a:t>
            </a:r>
          </a:p>
          <a:p>
            <a:pPr>
              <a:buFont typeface="Wingdings 2" panose="05020102010507070707" pitchFamily="18" charset="2"/>
              <a:buChar char=""/>
            </a:pPr>
            <a:r>
              <a:rPr lang="en-US" dirty="0">
                <a:solidFill>
                  <a:schemeClr val="tx1">
                    <a:lumMod val="75000"/>
                    <a:lumOff val="25000"/>
                  </a:schemeClr>
                </a:solidFill>
              </a:rPr>
              <a:t>TEAM NAME – TEENCREATORS</a:t>
            </a:r>
          </a:p>
          <a:p>
            <a:pPr>
              <a:buFont typeface="Wingdings 2" panose="05020102010507070707" pitchFamily="18" charset="2"/>
              <a:buChar char=""/>
            </a:pPr>
            <a:r>
              <a:rPr lang="en-US" dirty="0">
                <a:solidFill>
                  <a:schemeClr val="tx1">
                    <a:lumMod val="75000"/>
                    <a:lumOff val="25000"/>
                  </a:schemeClr>
                </a:solidFill>
              </a:rPr>
              <a:t>PROBLEM STATEMENT:- OPEN INNOVATION (CLIMATE CHANGE)</a:t>
            </a:r>
          </a:p>
        </p:txBody>
      </p:sp>
      <p:sp>
        <p:nvSpPr>
          <p:cNvPr id="4" name="TextBox 3">
            <a:extLst>
              <a:ext uri="{FF2B5EF4-FFF2-40B4-BE49-F238E27FC236}">
                <a16:creationId xmlns:a16="http://schemas.microsoft.com/office/drawing/2014/main" id="{B39B4FE4-7491-9A92-C951-14400812F074}"/>
              </a:ext>
            </a:extLst>
          </p:cNvPr>
          <p:cNvSpPr txBox="1"/>
          <p:nvPr/>
        </p:nvSpPr>
        <p:spPr>
          <a:xfrm>
            <a:off x="9812824" y="6657945"/>
            <a:ext cx="2379176"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3" tooltip="https://www.brasildefatopb.com.br/2021/03/28/estados-unidos-desperdicio-e-producao-de-alimentos-durante-a-pandemia">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4" tooltip="https://creativecommons.org/licenses/by-nd/3.0/">
                  <a:extLst>
                    <a:ext uri="{A12FA001-AC4F-418D-AE19-62706E023703}">
                      <ahyp:hlinkClr xmlns:ahyp="http://schemas.microsoft.com/office/drawing/2018/hyperlinkcolor" val="tx"/>
                    </a:ext>
                  </a:extLst>
                </a:hlinkClick>
              </a:rPr>
              <a:t>CC BY-ND</a:t>
            </a:r>
            <a:endParaRPr lang="en-IN" sz="700">
              <a:solidFill>
                <a:srgbClr val="FFFFFF"/>
              </a:solidFill>
            </a:endParaRPr>
          </a:p>
        </p:txBody>
      </p:sp>
    </p:spTree>
    <p:extLst>
      <p:ext uri="{BB962C8B-B14F-4D97-AF65-F5344CB8AC3E}">
        <p14:creationId xmlns:p14="http://schemas.microsoft.com/office/powerpoint/2010/main" val="24758055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4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4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4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7" name="Rectangle 1036">
            <a:extLst>
              <a:ext uri="{FF2B5EF4-FFF2-40B4-BE49-F238E27FC236}">
                <a16:creationId xmlns:a16="http://schemas.microsoft.com/office/drawing/2014/main" id="{ADB08581-279A-478B-83DD-945E4CB34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21E40D98-2DD7-4DBC-9170-584D5BA2D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750722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41" name="Rectangle 1040">
            <a:extLst>
              <a:ext uri="{FF2B5EF4-FFF2-40B4-BE49-F238E27FC236}">
                <a16:creationId xmlns:a16="http://schemas.microsoft.com/office/drawing/2014/main" id="{56F5A787-B406-4A79-B561-57041C4B0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E307B5F0-8E57-0F64-F66B-1CD0E46DF636}"/>
              </a:ext>
            </a:extLst>
          </p:cNvPr>
          <p:cNvSpPr>
            <a:spLocks noGrp="1"/>
          </p:cNvSpPr>
          <p:nvPr>
            <p:ph type="title"/>
          </p:nvPr>
        </p:nvSpPr>
        <p:spPr>
          <a:xfrm>
            <a:off x="764884" y="1131195"/>
            <a:ext cx="7032916" cy="1247938"/>
          </a:xfrm>
        </p:spPr>
        <p:txBody>
          <a:bodyPr anchor="ctr">
            <a:normAutofit/>
          </a:bodyPr>
          <a:lstStyle/>
          <a:p>
            <a:r>
              <a:rPr lang="en-IN" dirty="0">
                <a:solidFill>
                  <a:srgbClr val="FFFFFF"/>
                </a:solidFill>
              </a:rPr>
              <a:t>How food waste is affecting the climate:</a:t>
            </a:r>
          </a:p>
        </p:txBody>
      </p:sp>
      <p:sp>
        <p:nvSpPr>
          <p:cNvPr id="3" name="Content Placeholder 2">
            <a:extLst>
              <a:ext uri="{FF2B5EF4-FFF2-40B4-BE49-F238E27FC236}">
                <a16:creationId xmlns:a16="http://schemas.microsoft.com/office/drawing/2014/main" id="{38B370EF-A7F1-C2B6-7A3A-B5B7AB89D2C2}"/>
              </a:ext>
            </a:extLst>
          </p:cNvPr>
          <p:cNvSpPr>
            <a:spLocks noGrp="1"/>
          </p:cNvSpPr>
          <p:nvPr>
            <p:ph idx="1"/>
          </p:nvPr>
        </p:nvSpPr>
        <p:spPr>
          <a:xfrm>
            <a:off x="764883" y="2438400"/>
            <a:ext cx="6855115" cy="3495742"/>
          </a:xfrm>
        </p:spPr>
        <p:txBody>
          <a:bodyPr>
            <a:normAutofit/>
          </a:bodyPr>
          <a:lstStyle/>
          <a:p>
            <a:pPr marL="0" indent="0">
              <a:lnSpc>
                <a:spcPct val="100000"/>
              </a:lnSpc>
              <a:buNone/>
            </a:pPr>
            <a:r>
              <a:rPr lang="en-US" sz="1200">
                <a:solidFill>
                  <a:srgbClr val="FFFFFF"/>
                </a:solidFill>
              </a:rPr>
              <a:t>Food waste is a significant contributor to greenhouse gas emissions, with approximately one-third of all food produced globally being wasted. Rotting food in landfills produces methane, a potent greenhouse gas that accelerates climate change. </a:t>
            </a:r>
          </a:p>
          <a:p>
            <a:pPr marL="0" indent="0">
              <a:lnSpc>
                <a:spcPct val="100000"/>
              </a:lnSpc>
              <a:buNone/>
            </a:pPr>
            <a:r>
              <a:rPr lang="en-US" sz="1200">
                <a:solidFill>
                  <a:srgbClr val="FFFFFF"/>
                </a:solidFill>
              </a:rPr>
              <a:t>Statistics:</a:t>
            </a:r>
          </a:p>
          <a:p>
            <a:pPr marL="0" indent="0">
              <a:lnSpc>
                <a:spcPct val="100000"/>
              </a:lnSpc>
              <a:buNone/>
            </a:pPr>
            <a:r>
              <a:rPr lang="en-US" sz="1200">
                <a:solidFill>
                  <a:srgbClr val="FFFFFF"/>
                </a:solidFill>
              </a:rPr>
              <a:t>One-third of global food production is wasted (FAO, 2019).</a:t>
            </a:r>
          </a:p>
          <a:p>
            <a:pPr marL="0" indent="0">
              <a:lnSpc>
                <a:spcPct val="100000"/>
              </a:lnSpc>
              <a:buNone/>
            </a:pPr>
            <a:r>
              <a:rPr lang="en-US" sz="1200">
                <a:solidFill>
                  <a:srgbClr val="FFFFFF"/>
                </a:solidFill>
              </a:rPr>
              <a:t>Food waste contributes to 8% of global greenhouse gas emissions (UNEP, 2020). </a:t>
            </a:r>
          </a:p>
          <a:p>
            <a:pPr marL="0" indent="0">
              <a:lnSpc>
                <a:spcPct val="100000"/>
              </a:lnSpc>
              <a:buNone/>
            </a:pPr>
            <a:r>
              <a:rPr lang="en-US" sz="1200">
                <a:solidFill>
                  <a:srgbClr val="FFFFFF"/>
                </a:solidFill>
              </a:rPr>
              <a:t>Resource Impact:</a:t>
            </a:r>
          </a:p>
          <a:p>
            <a:pPr marL="0" indent="0">
              <a:lnSpc>
                <a:spcPct val="100000"/>
              </a:lnSpc>
              <a:buNone/>
            </a:pPr>
            <a:r>
              <a:rPr lang="en-US" sz="1200">
                <a:solidFill>
                  <a:srgbClr val="FFFFFF"/>
                </a:solidFill>
              </a:rPr>
              <a:t>Food production consumes immense resources—water, land, and energy.</a:t>
            </a:r>
          </a:p>
          <a:p>
            <a:pPr marL="0" indent="0">
              <a:lnSpc>
                <a:spcPct val="100000"/>
              </a:lnSpc>
              <a:buNone/>
            </a:pPr>
            <a:r>
              <a:rPr lang="en-US" sz="1200">
                <a:solidFill>
                  <a:srgbClr val="FFFFFF"/>
                </a:solidFill>
              </a:rPr>
              <a:t>Wasted food means wasted resources.</a:t>
            </a:r>
          </a:p>
          <a:p>
            <a:pPr marL="0" indent="0">
              <a:lnSpc>
                <a:spcPct val="100000"/>
              </a:lnSpc>
              <a:buNone/>
            </a:pPr>
            <a:r>
              <a:rPr lang="en-US" sz="1200">
                <a:solidFill>
                  <a:srgbClr val="FFFFFF"/>
                </a:solidFill>
              </a:rPr>
              <a:t>Statistics:</a:t>
            </a:r>
          </a:p>
          <a:p>
            <a:pPr marL="0" indent="0">
              <a:lnSpc>
                <a:spcPct val="100000"/>
              </a:lnSpc>
              <a:buNone/>
            </a:pPr>
            <a:r>
              <a:rPr lang="en-US" sz="1200">
                <a:solidFill>
                  <a:srgbClr val="FFFFFF"/>
                </a:solidFill>
              </a:rPr>
              <a:t>Agriculture uses 70% of global freshwater (FAO, 2021).</a:t>
            </a:r>
          </a:p>
          <a:p>
            <a:pPr marL="0" indent="0">
              <a:lnSpc>
                <a:spcPct val="100000"/>
              </a:lnSpc>
              <a:buNone/>
            </a:pPr>
            <a:r>
              <a:rPr lang="en-US" sz="1200">
                <a:solidFill>
                  <a:srgbClr val="FFFFFF"/>
                </a:solidFill>
              </a:rPr>
              <a:t>Food production occupies 40% of the world's land area (IPBES, 2019).</a:t>
            </a:r>
          </a:p>
        </p:txBody>
      </p:sp>
      <p:pic>
        <p:nvPicPr>
          <p:cNvPr id="1030" name="Picture 6" descr="Ground Reality: Food wastage in India is not 40 per cent but 5.8-18 per  cent in fruits; 6.8 to 12.4 percent in veggies; and 4.3 to 6.1 per cent in  cereals.">
            <a:extLst>
              <a:ext uri="{FF2B5EF4-FFF2-40B4-BE49-F238E27FC236}">
                <a16:creationId xmlns:a16="http://schemas.microsoft.com/office/drawing/2014/main" id="{BD96ACAD-D3C5-2164-269B-95065E52FD8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79799" y="869316"/>
            <a:ext cx="3217333" cy="214756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ood Loss and Waste and The Role of Geneva – Geneva Environment Network">
            <a:extLst>
              <a:ext uri="{FF2B5EF4-FFF2-40B4-BE49-F238E27FC236}">
                <a16:creationId xmlns:a16="http://schemas.microsoft.com/office/drawing/2014/main" id="{8D7EFBBF-B5C6-D410-6CA9-77D76222D09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79799" y="3429000"/>
            <a:ext cx="3047318" cy="2963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918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C19FBE-33E9-4938-AB1E-CB36F4AF9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undle of raw carrots with tops, speckled with mud, laying on dark surface">
            <a:extLst>
              <a:ext uri="{FF2B5EF4-FFF2-40B4-BE49-F238E27FC236}">
                <a16:creationId xmlns:a16="http://schemas.microsoft.com/office/drawing/2014/main" id="{B2F49561-658F-FF55-15BA-0186EDE06364}"/>
              </a:ext>
            </a:extLst>
          </p:cNvPr>
          <p:cNvPicPr>
            <a:picLocks noChangeAspect="1"/>
          </p:cNvPicPr>
          <p:nvPr/>
        </p:nvPicPr>
        <p:blipFill>
          <a:blip r:embed="rId2"/>
          <a:srcRect t="7812" b="7812"/>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F16B031A-DFF2-4273-9F94-B34585B15C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11301984"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Rectangle 12">
            <a:extLst>
              <a:ext uri="{FF2B5EF4-FFF2-40B4-BE49-F238E27FC236}">
                <a16:creationId xmlns:a16="http://schemas.microsoft.com/office/drawing/2014/main" id="{D17C4E3E-20C3-45C7-A1E9-79660C1A3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7" y="618067"/>
            <a:ext cx="11305200" cy="5774265"/>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AD24E27D-4A47-A4AE-DE3C-4B3EF7DFCC42}"/>
              </a:ext>
            </a:extLst>
          </p:cNvPr>
          <p:cNvSpPr>
            <a:spLocks noGrp="1"/>
          </p:cNvSpPr>
          <p:nvPr>
            <p:ph type="title"/>
          </p:nvPr>
        </p:nvSpPr>
        <p:spPr>
          <a:xfrm>
            <a:off x="764883" y="1009397"/>
            <a:ext cx="10653766" cy="772269"/>
          </a:xfrm>
        </p:spPr>
        <p:txBody>
          <a:bodyPr anchor="ctr">
            <a:normAutofit/>
          </a:bodyPr>
          <a:lstStyle/>
          <a:p>
            <a:r>
              <a:rPr lang="en-IN" dirty="0">
                <a:solidFill>
                  <a:srgbClr val="FFFFFF"/>
                </a:solidFill>
              </a:rPr>
              <a:t>EcoHarvest in Action</a:t>
            </a:r>
          </a:p>
        </p:txBody>
      </p:sp>
      <p:sp>
        <p:nvSpPr>
          <p:cNvPr id="3" name="Content Placeholder 2">
            <a:extLst>
              <a:ext uri="{FF2B5EF4-FFF2-40B4-BE49-F238E27FC236}">
                <a16:creationId xmlns:a16="http://schemas.microsoft.com/office/drawing/2014/main" id="{80D33154-7276-56DD-6CA7-0F50F7391C6D}"/>
              </a:ext>
            </a:extLst>
          </p:cNvPr>
          <p:cNvSpPr>
            <a:spLocks noGrp="1"/>
          </p:cNvSpPr>
          <p:nvPr>
            <p:ph idx="1"/>
          </p:nvPr>
        </p:nvSpPr>
        <p:spPr>
          <a:xfrm>
            <a:off x="764883" y="1630837"/>
            <a:ext cx="10650760" cy="4388963"/>
          </a:xfrm>
        </p:spPr>
        <p:txBody>
          <a:bodyPr anchor="t">
            <a:normAutofit/>
          </a:bodyPr>
          <a:lstStyle/>
          <a:p>
            <a:pPr marL="0" indent="0">
              <a:lnSpc>
                <a:spcPct val="100000"/>
              </a:lnSpc>
              <a:buNone/>
            </a:pPr>
            <a:endParaRPr lang="en-US" sz="900" dirty="0">
              <a:solidFill>
                <a:srgbClr val="FFFFFF"/>
              </a:solidFill>
            </a:endParaRPr>
          </a:p>
          <a:p>
            <a:pPr>
              <a:lnSpc>
                <a:spcPct val="100000"/>
              </a:lnSpc>
            </a:pPr>
            <a:r>
              <a:rPr lang="en-US" sz="1200" dirty="0">
                <a:solidFill>
                  <a:srgbClr val="FFFFFF"/>
                </a:solidFill>
              </a:rPr>
              <a:t>EcoHarvest is a web-based platform designed to bridge the gap between surplus food providers and individuals or organizations in need. Its core idea is to create an efficient and user-friendly system where surplus food, which might otherwise go to waste, can be redirected to those who can benefit from it to a particular location range.</a:t>
            </a:r>
          </a:p>
          <a:p>
            <a:pPr>
              <a:lnSpc>
                <a:spcPct val="100000"/>
              </a:lnSpc>
            </a:pPr>
            <a:r>
              <a:rPr lang="en-US" sz="1200" dirty="0">
                <a:solidFill>
                  <a:srgbClr val="FFFFFF"/>
                </a:solidFill>
              </a:rPr>
              <a:t>It is built to serve 3 main purposes i.e.  </a:t>
            </a:r>
            <a:r>
              <a:rPr lang="en-US" sz="1200" b="1" i="1" dirty="0">
                <a:solidFill>
                  <a:srgbClr val="FFFFFF"/>
                </a:solidFill>
              </a:rPr>
              <a:t>serving society, job generation and business  development</a:t>
            </a:r>
            <a:r>
              <a:rPr lang="en-US" sz="1200" dirty="0">
                <a:solidFill>
                  <a:srgbClr val="FFFFFF"/>
                </a:solidFill>
              </a:rPr>
              <a:t>.</a:t>
            </a:r>
          </a:p>
          <a:p>
            <a:pPr>
              <a:lnSpc>
                <a:spcPct val="100000"/>
              </a:lnSpc>
            </a:pPr>
            <a:r>
              <a:rPr lang="en-US" sz="1200" b="1" dirty="0">
                <a:solidFill>
                  <a:srgbClr val="FFFFFF"/>
                </a:solidFill>
              </a:rPr>
              <a:t>Food Redistribution Platform:</a:t>
            </a:r>
          </a:p>
          <a:p>
            <a:pPr>
              <a:lnSpc>
                <a:spcPct val="100000"/>
              </a:lnSpc>
            </a:pPr>
            <a:r>
              <a:rPr lang="en-US" sz="1200" dirty="0">
                <a:solidFill>
                  <a:srgbClr val="FFFFFF"/>
                </a:solidFill>
              </a:rPr>
              <a:t>EcoHarvest serves as a web-based platform and mobile application where surplus food providers, such as restaurants, grocery stores, and individuals, can list their excess or unused food items.</a:t>
            </a:r>
          </a:p>
          <a:p>
            <a:pPr>
              <a:lnSpc>
                <a:spcPct val="100000"/>
              </a:lnSpc>
            </a:pPr>
            <a:r>
              <a:rPr lang="en-US" sz="1200" b="1" dirty="0">
                <a:solidFill>
                  <a:srgbClr val="FFFFFF"/>
                </a:solidFill>
              </a:rPr>
              <a:t>Efficient Matching:</a:t>
            </a:r>
          </a:p>
          <a:p>
            <a:pPr>
              <a:lnSpc>
                <a:spcPct val="100000"/>
              </a:lnSpc>
            </a:pPr>
            <a:r>
              <a:rPr lang="en-US" sz="1200" dirty="0">
                <a:solidFill>
                  <a:srgbClr val="FFFFFF"/>
                </a:solidFill>
              </a:rPr>
              <a:t>The platform utilizes geolocation technology to match available surplus food listings with potential recipients in the same geographic area. This efficient matching ensures that surplus food can be distributed quickly to those who can use it effectively.</a:t>
            </a:r>
          </a:p>
          <a:p>
            <a:pPr>
              <a:lnSpc>
                <a:spcPct val="100000"/>
              </a:lnSpc>
            </a:pPr>
            <a:r>
              <a:rPr lang="en-US" sz="1200" b="1" dirty="0">
                <a:solidFill>
                  <a:srgbClr val="FFFFFF"/>
                </a:solidFill>
              </a:rPr>
              <a:t>User-Friendly Interface:</a:t>
            </a:r>
          </a:p>
          <a:p>
            <a:pPr>
              <a:lnSpc>
                <a:spcPct val="100000"/>
              </a:lnSpc>
            </a:pPr>
            <a:r>
              <a:rPr lang="en-US" sz="1200" dirty="0">
                <a:solidFill>
                  <a:srgbClr val="FFFFFF"/>
                </a:solidFill>
              </a:rPr>
              <a:t>EcoHarvest features a user-friendly interface that makes it easy for both food providers and recipients to participate. Users can create profiles, list available food items, and search for nearby surplus food listings.</a:t>
            </a:r>
          </a:p>
          <a:p>
            <a:pPr>
              <a:lnSpc>
                <a:spcPct val="100000"/>
              </a:lnSpc>
            </a:pPr>
            <a:r>
              <a:rPr lang="en-US" sz="1200" b="1" dirty="0">
                <a:solidFill>
                  <a:srgbClr val="FFFFFF"/>
                </a:solidFill>
              </a:rPr>
              <a:t>Promoting Sustainable Practices:</a:t>
            </a:r>
          </a:p>
          <a:p>
            <a:pPr>
              <a:lnSpc>
                <a:spcPct val="100000"/>
              </a:lnSpc>
            </a:pPr>
            <a:r>
              <a:rPr lang="en-US" sz="1200" dirty="0">
                <a:solidFill>
                  <a:srgbClr val="FFFFFF"/>
                </a:solidFill>
              </a:rPr>
              <a:t>EcoHarvest promotes sustainable practices by encouraging individuals, businesses, and organizations to participate actively in reducing food waste. It fosters a culture of waste reduction and responsible consumption.</a:t>
            </a:r>
            <a:endParaRPr lang="en-US" sz="900" dirty="0">
              <a:solidFill>
                <a:srgbClr val="FFFFFF"/>
              </a:solidFill>
            </a:endParaRPr>
          </a:p>
          <a:p>
            <a:pPr>
              <a:lnSpc>
                <a:spcPct val="100000"/>
              </a:lnSpc>
            </a:pPr>
            <a:endParaRPr lang="en-US" sz="900" dirty="0">
              <a:solidFill>
                <a:srgbClr val="FFFFFF"/>
              </a:solidFill>
            </a:endParaRPr>
          </a:p>
          <a:p>
            <a:pPr>
              <a:lnSpc>
                <a:spcPct val="100000"/>
              </a:lnSpc>
            </a:pPr>
            <a:endParaRPr lang="en-IN" sz="900" dirty="0">
              <a:solidFill>
                <a:srgbClr val="FFFFFF"/>
              </a:solidFill>
            </a:endParaRPr>
          </a:p>
        </p:txBody>
      </p:sp>
    </p:spTree>
    <p:extLst>
      <p:ext uri="{BB962C8B-B14F-4D97-AF65-F5344CB8AC3E}">
        <p14:creationId xmlns:p14="http://schemas.microsoft.com/office/powerpoint/2010/main" val="9213629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565EC-31EC-26FB-FF65-9D6C001505CB}"/>
              </a:ext>
            </a:extLst>
          </p:cNvPr>
          <p:cNvSpPr>
            <a:spLocks noGrp="1"/>
          </p:cNvSpPr>
          <p:nvPr>
            <p:ph type="title"/>
          </p:nvPr>
        </p:nvSpPr>
        <p:spPr>
          <a:xfrm>
            <a:off x="581192" y="692825"/>
            <a:ext cx="11029616" cy="641453"/>
          </a:xfrm>
        </p:spPr>
        <p:txBody>
          <a:bodyPr/>
          <a:lstStyle/>
          <a:p>
            <a:r>
              <a:rPr lang="en-IN" dirty="0"/>
              <a:t>Flow chart (Mechanism)</a:t>
            </a:r>
          </a:p>
        </p:txBody>
      </p:sp>
      <p:pic>
        <p:nvPicPr>
          <p:cNvPr id="10" name="Content Placeholder 9" descr="A diagram of a farm">
            <a:extLst>
              <a:ext uri="{FF2B5EF4-FFF2-40B4-BE49-F238E27FC236}">
                <a16:creationId xmlns:a16="http://schemas.microsoft.com/office/drawing/2014/main" id="{CC174119-23E3-76BA-ED62-97A4AD336634}"/>
              </a:ext>
            </a:extLst>
          </p:cNvPr>
          <p:cNvPicPr>
            <a:picLocks noGrp="1" noChangeAspect="1"/>
          </p:cNvPicPr>
          <p:nvPr>
            <p:ph idx="1"/>
          </p:nvPr>
        </p:nvPicPr>
        <p:blipFill>
          <a:blip r:embed="rId2"/>
          <a:stretch>
            <a:fillRect/>
          </a:stretch>
        </p:blipFill>
        <p:spPr>
          <a:xfrm>
            <a:off x="716438" y="1564849"/>
            <a:ext cx="10624008" cy="4751110"/>
          </a:xfrm>
        </p:spPr>
      </p:pic>
    </p:spTree>
    <p:extLst>
      <p:ext uri="{BB962C8B-B14F-4D97-AF65-F5344CB8AC3E}">
        <p14:creationId xmlns:p14="http://schemas.microsoft.com/office/powerpoint/2010/main" val="3753681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DF4C6-5F80-0732-2818-D540E26ED599}"/>
              </a:ext>
            </a:extLst>
          </p:cNvPr>
          <p:cNvSpPr>
            <a:spLocks noGrp="1"/>
          </p:cNvSpPr>
          <p:nvPr>
            <p:ph type="title"/>
          </p:nvPr>
        </p:nvSpPr>
        <p:spPr>
          <a:xfrm>
            <a:off x="581192" y="702156"/>
            <a:ext cx="11029616" cy="504475"/>
          </a:xfrm>
        </p:spPr>
        <p:txBody>
          <a:bodyPr>
            <a:normAutofit fontScale="90000"/>
          </a:bodyPr>
          <a:lstStyle/>
          <a:p>
            <a:r>
              <a:rPr lang="en-IN" dirty="0"/>
              <a:t>What makes us different!</a:t>
            </a:r>
          </a:p>
        </p:txBody>
      </p:sp>
      <p:sp>
        <p:nvSpPr>
          <p:cNvPr id="3" name="Content Placeholder 2">
            <a:extLst>
              <a:ext uri="{FF2B5EF4-FFF2-40B4-BE49-F238E27FC236}">
                <a16:creationId xmlns:a16="http://schemas.microsoft.com/office/drawing/2014/main" id="{29B914CF-080F-B709-33E2-304165806292}"/>
              </a:ext>
            </a:extLst>
          </p:cNvPr>
          <p:cNvSpPr>
            <a:spLocks noGrp="1"/>
          </p:cNvSpPr>
          <p:nvPr>
            <p:ph idx="1"/>
          </p:nvPr>
        </p:nvSpPr>
        <p:spPr>
          <a:xfrm>
            <a:off x="581192" y="1781666"/>
            <a:ext cx="11029615" cy="4553146"/>
          </a:xfrm>
        </p:spPr>
        <p:txBody>
          <a:bodyPr>
            <a:normAutofit fontScale="92500" lnSpcReduction="10000"/>
          </a:bodyPr>
          <a:lstStyle/>
          <a:p>
            <a:r>
              <a:rPr lang="en-US" dirty="0"/>
              <a:t>According to FASSAI, a staggering 68.76 million tones of food go to waste every day in India. This stark reality stands in stark contrast to the 224.3 million people who face hunger, constituting a staggering 16 percent of the total Indian population.</a:t>
            </a:r>
          </a:p>
          <a:p>
            <a:r>
              <a:rPr lang="en-US" dirty="0"/>
              <a:t>Our platform has the potential to address this critical issue head-on. By efficiently redistributing surplus food to those in need, we aspire to eliminate both food wastage and hunger simultaneously. This dual-purpose approach not only tackles a major societal problem but also aligns with our mission to create a more sustainable and equitable food system.</a:t>
            </a:r>
          </a:p>
          <a:p>
            <a:r>
              <a:rPr lang="en-US" dirty="0"/>
              <a:t>In addition to food redistribution, we plan to collaborate with composting partners to convert non-consumable food waste into valuable compost. This compost will be made available to farmers at an affordable price, enhancing soil fertility and promoting sustainable agriculture practices and also generate a revenue.</a:t>
            </a:r>
          </a:p>
          <a:p>
            <a:r>
              <a:rPr lang="en-US" dirty="0"/>
              <a:t>Furthermore, we recognize the opportunity to generate revenue and create a sustainable business model. By providing a delivery service for food donations, we bridge the accessibility gap between food donors and recipients. This not only makes the process more convenient but also allows us to operate as a viable business.</a:t>
            </a:r>
          </a:p>
          <a:p>
            <a:r>
              <a:rPr lang="en-US" dirty="0"/>
              <a:t>Ultimately, our holistic approach not only addresses food wastage and hunger but also contributes to employability generation and the establishment of a self-sustaining business model. We envision a future where EcoHarvest not only reduces food waste but also serves as a catalyst for positive change within India's food ecosystem.</a:t>
            </a:r>
            <a:endParaRPr lang="en-IN" dirty="0"/>
          </a:p>
        </p:txBody>
      </p:sp>
      <p:sp>
        <p:nvSpPr>
          <p:cNvPr id="4" name="TextBox 3">
            <a:extLst>
              <a:ext uri="{FF2B5EF4-FFF2-40B4-BE49-F238E27FC236}">
                <a16:creationId xmlns:a16="http://schemas.microsoft.com/office/drawing/2014/main" id="{D40CF1CB-5412-DA14-A3F6-1FD8DF29F54D}"/>
              </a:ext>
            </a:extLst>
          </p:cNvPr>
          <p:cNvSpPr txBox="1"/>
          <p:nvPr/>
        </p:nvSpPr>
        <p:spPr>
          <a:xfrm>
            <a:off x="810704" y="1170546"/>
            <a:ext cx="10727703" cy="584775"/>
          </a:xfrm>
          <a:prstGeom prst="rect">
            <a:avLst/>
          </a:prstGeom>
          <a:noFill/>
        </p:spPr>
        <p:txBody>
          <a:bodyPr wrap="square" rtlCol="0">
            <a:spAutoFit/>
          </a:bodyPr>
          <a:lstStyle/>
          <a:p>
            <a:r>
              <a:rPr lang="en-US" sz="1600" i="1" dirty="0"/>
              <a:t>We are dedicated to operating a noble business that serves society on multiple fronts: feeding the hungry, generating employment opportunities, and upholding the principles of sustainability</a:t>
            </a:r>
            <a:r>
              <a:rPr lang="en-US" sz="1000" i="1" dirty="0"/>
              <a:t>.</a:t>
            </a:r>
            <a:endParaRPr lang="en-IN" sz="1000" i="1" dirty="0"/>
          </a:p>
        </p:txBody>
      </p:sp>
    </p:spTree>
    <p:extLst>
      <p:ext uri="{BB962C8B-B14F-4D97-AF65-F5344CB8AC3E}">
        <p14:creationId xmlns:p14="http://schemas.microsoft.com/office/powerpoint/2010/main" val="3095651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FBBEC-FBB2-88FC-A982-01C01C2BE333}"/>
              </a:ext>
            </a:extLst>
          </p:cNvPr>
          <p:cNvSpPr>
            <a:spLocks noGrp="1"/>
          </p:cNvSpPr>
          <p:nvPr>
            <p:ph type="title"/>
          </p:nvPr>
        </p:nvSpPr>
        <p:spPr>
          <a:xfrm>
            <a:off x="581192" y="702156"/>
            <a:ext cx="11029616" cy="683584"/>
          </a:xfrm>
        </p:spPr>
        <p:txBody>
          <a:bodyPr/>
          <a:lstStyle/>
          <a:p>
            <a:r>
              <a:rPr lang="en-IN" dirty="0"/>
              <a:t>Tech stack, UI and scalability</a:t>
            </a:r>
          </a:p>
        </p:txBody>
      </p:sp>
      <p:sp>
        <p:nvSpPr>
          <p:cNvPr id="3" name="Content Placeholder 2">
            <a:extLst>
              <a:ext uri="{FF2B5EF4-FFF2-40B4-BE49-F238E27FC236}">
                <a16:creationId xmlns:a16="http://schemas.microsoft.com/office/drawing/2014/main" id="{6CF53712-3FA4-7571-A058-157FB4EDA437}"/>
              </a:ext>
            </a:extLst>
          </p:cNvPr>
          <p:cNvSpPr>
            <a:spLocks noGrp="1"/>
          </p:cNvSpPr>
          <p:nvPr>
            <p:ph idx="1"/>
          </p:nvPr>
        </p:nvSpPr>
        <p:spPr>
          <a:xfrm>
            <a:off x="581192" y="1517715"/>
            <a:ext cx="11029615" cy="4864231"/>
          </a:xfrm>
        </p:spPr>
        <p:txBody>
          <a:bodyPr>
            <a:normAutofit fontScale="92500" lnSpcReduction="10000"/>
          </a:bodyPr>
          <a:lstStyle/>
          <a:p>
            <a:r>
              <a:rPr lang="en-US" dirty="0"/>
              <a:t>EcoHarvest leverages a robust tech stack to build a powerful and user-friendly platform. On the frontend, React, </a:t>
            </a:r>
            <a:r>
              <a:rPr lang="en-US" dirty="0" err="1"/>
              <a:t>Vite</a:t>
            </a:r>
            <a:r>
              <a:rPr lang="en-US" dirty="0"/>
              <a:t>, HTML, CSS, and JavaScript come together to create an interactive and responsive user interface, ensuring an engaging user experience. Meanwhile, on the backend, Node.js, Express.js, and MongoDB handle server logic, routing, and data management efficiently. MongoDB serves as the flexible database for storing critical data such as user profiles, surplus food listings, and messaging records. This tech stack empowers EcoHarvest to effectively connect surplus food providers with those in need while promoting sustainability and reducing food waste, all within a visually appealing and user-friendly environment.</a:t>
            </a:r>
          </a:p>
          <a:p>
            <a:r>
              <a:rPr lang="en-US" dirty="0"/>
              <a:t>EcoHarvest prioritizes a seamless and user-friendly interface (UI) to enhance the overall user experience (UX). Our platform is designed to make it effortless for users to navigate, interact with surplus food listings, and engage in meaningful communication. The UI is structured intuitively, ensuring that users can access critical information and food listings with ease. Styling elements such as layouts, colors, fonts, and design aesthetics are thoughtfully crafted to create an appealing and visually engaging experience.</a:t>
            </a:r>
          </a:p>
          <a:p>
            <a:r>
              <a:rPr lang="en-US" dirty="0"/>
              <a:t>The platform's dynamic and interactive features, supported by real-time interactions, enable users to explore, discover, and connect efficiently. Messaging capabilities provide users with a convenient means of communication, fostering a sense of community and trust. Through these user-centric design principles, EcoHarvest aims to create a positive and engaging experience for both surplus food providers and those in need, all while promoting sustainability and reducing food waste.</a:t>
            </a:r>
          </a:p>
          <a:p>
            <a:r>
              <a:rPr lang="en-US" dirty="0"/>
              <a:t>As </a:t>
            </a:r>
            <a:r>
              <a:rPr lang="en-US" dirty="0" err="1"/>
              <a:t>EcoHarvest's</a:t>
            </a:r>
            <a:r>
              <a:rPr lang="en-US" dirty="0"/>
              <a:t> impact grows, it may expand to new geographic areas. Scalability is essential to support a wider reach and handle additional location-based data.</a:t>
            </a:r>
            <a:endParaRPr lang="en-IN" dirty="0"/>
          </a:p>
        </p:txBody>
      </p:sp>
    </p:spTree>
    <p:extLst>
      <p:ext uri="{BB962C8B-B14F-4D97-AF65-F5344CB8AC3E}">
        <p14:creationId xmlns:p14="http://schemas.microsoft.com/office/powerpoint/2010/main" val="3555848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3F699-BA98-22FA-76F7-11E549D26B24}"/>
              </a:ext>
            </a:extLst>
          </p:cNvPr>
          <p:cNvSpPr>
            <a:spLocks noGrp="1"/>
          </p:cNvSpPr>
          <p:nvPr>
            <p:ph type="title"/>
          </p:nvPr>
        </p:nvSpPr>
        <p:spPr>
          <a:xfrm>
            <a:off x="3685592" y="2864498"/>
            <a:ext cx="4826058" cy="1168524"/>
          </a:xfrm>
        </p:spPr>
        <p:txBody>
          <a:bodyPr>
            <a:noAutofit/>
          </a:bodyPr>
          <a:lstStyle/>
          <a:p>
            <a:r>
              <a:rPr lang="en-IN" sz="7200" dirty="0"/>
              <a:t>Thank you</a:t>
            </a:r>
          </a:p>
        </p:txBody>
      </p:sp>
    </p:spTree>
    <p:extLst>
      <p:ext uri="{BB962C8B-B14F-4D97-AF65-F5344CB8AC3E}">
        <p14:creationId xmlns:p14="http://schemas.microsoft.com/office/powerpoint/2010/main" val="288336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76C9ED6AD21EB458B1E9435AC119188" ma:contentTypeVersion="2" ma:contentTypeDescription="Create a new document." ma:contentTypeScope="" ma:versionID="60ed4c7bf0835313bf1db6b1ad4b59b1">
  <xsd:schema xmlns:xsd="http://www.w3.org/2001/XMLSchema" xmlns:xs="http://www.w3.org/2001/XMLSchema" xmlns:p="http://schemas.microsoft.com/office/2006/metadata/properties" xmlns:ns3="9e23a69f-cd0a-4dab-8048-7f41fdc2e1e6" targetNamespace="http://schemas.microsoft.com/office/2006/metadata/properties" ma:root="true" ma:fieldsID="ce314478b59f159db8fb55fa48c6ed51" ns3:_="">
    <xsd:import namespace="9e23a69f-cd0a-4dab-8048-7f41fdc2e1e6"/>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23a69f-cd0a-4dab-8048-7f41fdc2e1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documentManagement/types"/>
    <ds:schemaRef ds:uri="http://purl.org/dc/dcmitype/"/>
    <ds:schemaRef ds:uri="http://purl.org/dc/elements/1.1/"/>
    <ds:schemaRef ds:uri="http://schemas.microsoft.com/office/2006/metadata/properties"/>
    <ds:schemaRef ds:uri="9e23a69f-cd0a-4dab-8048-7f41fdc2e1e6"/>
    <ds:schemaRef ds:uri="http://www.w3.org/XML/1998/namespace"/>
    <ds:schemaRef ds:uri="http://schemas.microsoft.com/office/infopath/2007/PartnerControl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F0EF1F0A-8567-4975-86B5-58F5F9BFF0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23a69f-cd0a-4dab-8048-7f41fdc2e1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{A36F17F8-AA89-42E4-9B75-1BD2CC0FEA89}tf33552983_win32</Template>
  <TotalTime>207</TotalTime>
  <Words>1026</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Franklin Gothic Book</vt:lpstr>
      <vt:lpstr>Franklin Gothic Demi</vt:lpstr>
      <vt:lpstr>Wingdings 2</vt:lpstr>
      <vt:lpstr>DividendVTI</vt:lpstr>
      <vt:lpstr>EcoHarvest</vt:lpstr>
      <vt:lpstr>How food waste is affecting the climate:</vt:lpstr>
      <vt:lpstr>EcoHarvest in Action</vt:lpstr>
      <vt:lpstr>Flow chart (Mechanism)</vt:lpstr>
      <vt:lpstr>What makes us different!</vt:lpstr>
      <vt:lpstr>Tech stack, UI and scalability</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EcoHarvest</dc:title>
  <dc:creator>SUBHRANSHU SEKHAR KHILAR</dc:creator>
  <cp:lastModifiedBy>SUBHRANSHU SEKHAR KHILAR</cp:lastModifiedBy>
  <cp:revision>16</cp:revision>
  <dcterms:created xsi:type="dcterms:W3CDTF">2023-10-07T07:17:36Z</dcterms:created>
  <dcterms:modified xsi:type="dcterms:W3CDTF">2023-10-07T10:50:45Z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0x010100476C9ED6AD21EB458B1E9435AC119188</vt:lpwstr>
  </property>
</Properties>
</file>