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1" r:id="rId2"/>
    <p:sldId id="257" r:id="rId3"/>
    <p:sldId id="265" r:id="rId4"/>
    <p:sldId id="266" r:id="rId5"/>
    <p:sldId id="267" r:id="rId6"/>
    <p:sldId id="286" r:id="rId7"/>
    <p:sldId id="269" r:id="rId8"/>
    <p:sldId id="270" r:id="rId9"/>
    <p:sldId id="268" r:id="rId10"/>
    <p:sldId id="274" r:id="rId11"/>
    <p:sldId id="273" r:id="rId12"/>
    <p:sldId id="272" r:id="rId13"/>
    <p:sldId id="275" r:id="rId14"/>
    <p:sldId id="281" r:id="rId15"/>
    <p:sldId id="288" r:id="rId16"/>
    <p:sldId id="271" r:id="rId17"/>
    <p:sldId id="282" r:id="rId18"/>
    <p:sldId id="276" r:id="rId19"/>
    <p:sldId id="283" r:id="rId20"/>
    <p:sldId id="284" r:id="rId21"/>
    <p:sldId id="285" r:id="rId22"/>
    <p:sldId id="287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90" y="-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4/7/2023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382556"/>
            <a:ext cx="9604310" cy="12503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SmartCane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1632857"/>
            <a:ext cx="9604310" cy="457200"/>
          </a:xfrm>
        </p:spPr>
        <p:txBody>
          <a:bodyPr/>
          <a:lstStyle/>
          <a:p>
            <a:r>
              <a:rPr lang="en-US" dirty="0"/>
              <a:t>TPJ655 Final Project Presentation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341984"/>
            <a:ext cx="9526555" cy="215443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Presenters:-</a:t>
            </a:r>
          </a:p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/>
              <a:t>Siya Arora, Computer Engineering Technology Student, sarora106@myseneca.ca, +1 647-510-0957</a:t>
            </a:r>
          </a:p>
          <a:p>
            <a:pPr algn="ctr"/>
            <a:r>
              <a:rPr lang="en-US" sz="2000" dirty="0"/>
              <a:t>	</a:t>
            </a:r>
          </a:p>
          <a:p>
            <a:pPr algn="ctr"/>
            <a:r>
              <a:rPr lang="en-US" sz="2000" dirty="0"/>
              <a:t>	Pranay Nair, Computer Engineering Technology Student, ppnair@myseneca.ca, +1 437-421-3663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827" y="116745"/>
            <a:ext cx="11788346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Major Components Used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826" y="1511748"/>
            <a:ext cx="1178834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Ultrasonic Range Finder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Voltage: +5 VDC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Measurable distances: 2cm – 700cm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Positive TTL pulse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Dimensions: 0.81 x 1.8 x 0.6 in (22 x 46 x 16 mm)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Operating temp range: +32 to +158°F (0 to+70°C)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20" y="1673793"/>
            <a:ext cx="4759181" cy="27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478" y="222229"/>
            <a:ext cx="11788346" cy="707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Major Components Used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19" y="1141358"/>
            <a:ext cx="78588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GSM Module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Single supply voltage: 3.4V – 4.5V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Power saving mode: Typical power consumption in SLEEP mode is 1.5mA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Frequency bands: SIM900A Dual-band: EGSM900, DCS1800. 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GSM class: Small MS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GPRS connectivity: GPRS multi-slot class 10 (default) , GPRS multi-slot class 8 (option)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Transmitting power: Class 4 (2W) at EGSM 900, Class 1 (1W) at DCS 1800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748" y="1636446"/>
            <a:ext cx="4307348" cy="25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51" y="222422"/>
            <a:ext cx="11788346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Major Components Used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935" y="1581196"/>
            <a:ext cx="70062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NEO-6M GPS MODULE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Operating voltage: 3.6V-5V 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Operating baud rate: 9600 (can be modified)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Onboard rechargeable button battery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Onboard E2PROM can save parameter data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NEMA output format is compatible with NEO-6M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Size: 27.6mm * 26.6mm can be inserted or selected patch (with positioning holes)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19" y="1258888"/>
            <a:ext cx="4396275" cy="33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51" y="222422"/>
            <a:ext cx="11788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Major Components Used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241" y="1500173"/>
            <a:ext cx="6117948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VIBRATING MOTOR</a:t>
            </a:r>
            <a:endParaRPr lang="en-IN" dirty="0"/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Rated voltage: 3.0V DC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Operating voltage range: 2.3-4.0V DC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Direction of rotation: CM (clockwise) or CCW (counter clockwise)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Rated speed: 11000 ± 2500rpm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Rated current: 80mA Max</a:t>
            </a:r>
            <a:endParaRPr lang="en-IN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551" y="1868545"/>
            <a:ext cx="3873903" cy="30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5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3" y="947189"/>
            <a:ext cx="10255170" cy="512952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18344"/>
            <a:ext cx="9601200" cy="746213"/>
          </a:xfrm>
        </p:spPr>
        <p:txBody>
          <a:bodyPr/>
          <a:lstStyle/>
          <a:p>
            <a:pPr algn="ctr"/>
            <a:r>
              <a:rPr lang="en-US" sz="4400" dirty="0"/>
              <a:t>Electrical</a:t>
            </a:r>
            <a:r>
              <a:rPr lang="en-US" dirty="0"/>
              <a:t> </a:t>
            </a:r>
            <a:r>
              <a:rPr lang="en-US" sz="4400" dirty="0"/>
              <a:t>Schematics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3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7122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38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600" dirty="0"/>
              <a:t>SOFTWARE CODE</a:t>
            </a:r>
            <a:endParaRPr lang="en-IN" sz="6600" dirty="0"/>
          </a:p>
        </p:txBody>
      </p:sp>
      <p:sp>
        <p:nvSpPr>
          <p:cNvPr id="7" name="Rectangle 6"/>
          <p:cNvSpPr/>
          <p:nvPr/>
        </p:nvSpPr>
        <p:spPr>
          <a:xfrm>
            <a:off x="601884" y="1304169"/>
            <a:ext cx="6096000" cy="51761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TinyGPS.h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SoftwareSerial.h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trigPin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9;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echoPin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10;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vibration = 6;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 = 0;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= 7;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gpslat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gpslon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TinyGPS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SoftwareSerial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sgps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 5);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SoftwareSerial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3);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uint32_t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GPSBaud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9600;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45532" y="6018665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1276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1883" y="181905"/>
            <a:ext cx="6285053" cy="5921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duration;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distanceCm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distanceInch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setup()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Serial.begin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(9600); 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sgsm.begin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sgps.begin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trigPin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OUTPUT);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echoPin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INPUT);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(vibration, OUTPUT);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(6, OUTPUT); // Connect  Vibration Pin D6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(11, OUTPUT); // Connect Buzzer Pin D11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loop()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trigPin</a:t>
            </a:r>
            <a:r>
              <a:rPr lang="en-CA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5532" y="6018665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9886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524" y="303069"/>
            <a:ext cx="6096000" cy="5974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delayMicroseconds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trigPin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HIGH);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delayMicroseconds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trigPin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 =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pulseIn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echoPin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HIGH);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distanceCm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duration*0.034/2;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distanceInch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duration*0.0133/2;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("Distance: ");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distanceCm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 (100);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distanceCm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25)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(11, HIGH);  // Buzzer 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(6, HIGH);  // Vibration ON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45532" y="6018665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843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949" y="247902"/>
            <a:ext cx="6096000" cy="55751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(11,LOW);  // Buzzer OFF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(6,LOW);  // Vibration OFF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sgps.listen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while 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sgps.available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=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sgps.read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gps.encode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gps.f_get_position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(&amp;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gpslat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&amp;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gpslon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5532" y="6018665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8448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Introduction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Product Specifications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Product Features &amp; Functionalities</a:t>
            </a:r>
          </a:p>
          <a:p>
            <a:r>
              <a:rPr lang="en-US" b="1" dirty="0"/>
              <a:t>Technical Introduction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Major Components &amp; Key Elements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Product Design &amp; Structure</a:t>
            </a:r>
          </a:p>
          <a:p>
            <a:r>
              <a:rPr lang="en-US" b="1" dirty="0"/>
              <a:t>Conclusion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Future Developments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9087" y="131538"/>
            <a:ext cx="50738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AGENDA</a:t>
            </a:r>
            <a:endParaRPr lang="en-IN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375" y="352075"/>
            <a:ext cx="6096000" cy="55751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sgsm.listen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sgsm.available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&gt; 0) 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String    c =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sgsm.readString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c.trim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if 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c.indexOf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("GET-GPS") &gt;= 0) 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sgsm.print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("\r");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delay(1000);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sgsm.print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("AT+CMGF=1\r");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delay(1000);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/*Replace XXXXXXXXXX to 10 digit mobile number &amp;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ZZ to 2 digit country code*/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sgsm.print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("AT+CMGS=\"+014374213663\"\r");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delay(1000);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//The text of the message to be sent.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5532" y="6018665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5934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696" y="371774"/>
            <a:ext cx="6096000" cy="47622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sgsm.print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("Smart Cane Location - 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sgsm.print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("https://www.google.com/maps/?q=");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sgsm.print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gpslat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6);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sgsm.print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(",");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sgsm.print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gpslon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6);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delay(1000);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sgsm.write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(0x1A);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delay(1000);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delay(100);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045532" y="6018665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7211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3861" y="2280212"/>
            <a:ext cx="958736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49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78016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Closing Remarks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297" y="1794617"/>
            <a:ext cx="109557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Smart Cane will help blind and visually-impaired people to explore their surroundings freely and with more confidence.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reduce the risk of injuries due to trips and falls as it will help detect any obstacles and holes from a range of two meters and give a buzzing sound to alarm the user. It will make use of various sensors and modules attached to a microcontroller enclosed in a box.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immense potential to make a significant impact in the lives of its users since they would be able to navigate their surroundings in a safer and more confident way.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this project has allowed us to make use of the project management fundamentals and the knowledge of electronics learned throughout the course of the program.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sz="3200" dirty="0">
                <a:latin typeface="Calisto MT" panose="02040603050505030304" pitchFamily="18" charset="0"/>
              </a:rPr>
              <a:t>Machine Learning - </a:t>
            </a:r>
          </a:p>
          <a:p>
            <a:r>
              <a:rPr lang="en-CA" sz="3200" dirty="0">
                <a:latin typeface="Calisto MT" panose="02040603050505030304" pitchFamily="18" charset="0"/>
              </a:rPr>
              <a:t>Bluetooth Connectivity</a:t>
            </a:r>
          </a:p>
          <a:p>
            <a:r>
              <a:rPr lang="en-CA" sz="3200" dirty="0">
                <a:latin typeface="Calisto MT" panose="02040603050505030304" pitchFamily="18" charset="0"/>
              </a:rPr>
              <a:t>Voice Assistants</a:t>
            </a:r>
            <a:endParaRPr lang="en-IN" sz="3200" dirty="0">
              <a:latin typeface="Calisto MT" panose="02040603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Calisto MT" panose="02040603050505030304" pitchFamily="18" charset="0"/>
              </a:rPr>
              <a:t>Battery Life</a:t>
            </a:r>
          </a:p>
          <a:p>
            <a:r>
              <a:rPr lang="en-CA" sz="3200" dirty="0">
                <a:latin typeface="Calisto MT" panose="02040603050505030304" pitchFamily="18" charset="0"/>
              </a:rPr>
              <a:t>GSM Module Range</a:t>
            </a:r>
          </a:p>
          <a:p>
            <a:r>
              <a:rPr lang="en-CA" sz="3200" dirty="0">
                <a:latin typeface="Calisto MT" panose="02040603050505030304" pitchFamily="18" charset="0"/>
              </a:rPr>
              <a:t>Size and Weight</a:t>
            </a:r>
            <a:endParaRPr lang="en-IN" sz="3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27" y="698677"/>
            <a:ext cx="9601200" cy="957478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References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89659" y="1324600"/>
            <a:ext cx="1098989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spcAft>
                <a:spcPts val="0"/>
              </a:spcAf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A. (2022a, June 15). </a:t>
            </a:r>
            <a:r>
              <a:rPr lang="en-IN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SMART BLIND STICK USING ARDUINO ,GSM MODULE ,GSM MODULE,ULTRASONIC SENSOR AND RAIN SENSOR.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Electronics Workshop. https://electronicsworkshops.com/2020/06/14/smart-blind-stick-using-gsm-module-gsm-moduleultrasonic-sensor-and-rain-sensor/</a:t>
            </a:r>
          </a:p>
          <a:p>
            <a:pPr marL="457200" indent="-457200">
              <a:lnSpc>
                <a:spcPct val="200000"/>
              </a:lnSpc>
              <a:spcAft>
                <a:spcPts val="0"/>
              </a:spcAf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A. (2022b, November 18). </a:t>
            </a:r>
            <a:r>
              <a:rPr lang="en-IN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Smart Blind Stick Using Arduino | Ultrasonic sensor based project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Techatronic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https://techatronic.com/smart-blind-stick-using-arduino-and-ultrasonic-sensor/</a:t>
            </a:r>
          </a:p>
          <a:p>
            <a:pPr marL="457200" indent="-457200">
              <a:lnSpc>
                <a:spcPct val="200000"/>
              </a:lnSpc>
              <a:spcAft>
                <a:spcPts val="0"/>
              </a:spcAf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S. (2017, September 21). </a:t>
            </a:r>
            <a:r>
              <a:rPr lang="en-IN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Smart Blind Stick using Arduino in Proteus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The Engineering Projects. https://www.theengineeringprojects.com/2017/09/smart-blind-stick-using-arduino-proteus.html</a:t>
            </a:r>
          </a:p>
          <a:p>
            <a:pPr marL="457200" indent="-457200">
              <a:lnSpc>
                <a:spcPct val="200000"/>
              </a:lnSpc>
              <a:spcAft>
                <a:spcPts val="0"/>
              </a:spcAft>
            </a:pPr>
            <a:r>
              <a:rPr lang="en-IN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Interfacing GSM and GPS Module using Arduino: A step-by-step guide tutorial for tracking — </a:t>
            </a:r>
            <a:r>
              <a:rPr lang="en-IN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Steemit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(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n.d.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Steemit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https://steemit.com/utopian-io/@kimp0gi/interfacing-gsm-and-gps-module-using-arduino-a-step-by-step-guide-tutorial-for-tracking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59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48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Contact Information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Siya Arora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 Student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- +1 647-510-0957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– sarora106@myseneca.ca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Pranay Nair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 Student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- +1 437-421-3663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– ppnair@myseneca.ca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100">
              <a:srgbClr val="E6A697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Product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915297"/>
            <a:ext cx="4572000" cy="3875903"/>
          </a:xfrm>
        </p:spPr>
        <p:txBody>
          <a:bodyPr/>
          <a:lstStyle/>
          <a:p>
            <a:r>
              <a:rPr lang="en-US" sz="3200" dirty="0">
                <a:latin typeface="Calisto MT" panose="02040603050505030304" pitchFamily="18" charset="0"/>
              </a:rPr>
              <a:t>Obstacle Detection</a:t>
            </a:r>
          </a:p>
          <a:p>
            <a:r>
              <a:rPr lang="en-US" sz="3200" dirty="0">
                <a:latin typeface="Calisto MT" panose="02040603050505030304" pitchFamily="18" charset="0"/>
              </a:rPr>
              <a:t>Haptic feedback</a:t>
            </a:r>
          </a:p>
          <a:p>
            <a:r>
              <a:rPr lang="en-US" sz="3200" dirty="0">
                <a:latin typeface="Calisto MT" panose="02040603050505030304" pitchFamily="18" charset="0"/>
              </a:rPr>
              <a:t>Sound Alerts</a:t>
            </a:r>
          </a:p>
          <a:p>
            <a:r>
              <a:rPr lang="en-US" sz="3200" dirty="0">
                <a:latin typeface="Calisto MT" panose="02040603050505030304" pitchFamily="18" charset="0"/>
              </a:rPr>
              <a:t>Location Tracking</a:t>
            </a:r>
          </a:p>
          <a:p>
            <a:endParaRPr lang="en-US" sz="3200" dirty="0">
              <a:latin typeface="Calisto MT" panose="020406030505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1915297"/>
            <a:ext cx="4572000" cy="387590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sto MT" panose="02040603050505030304" pitchFamily="18" charset="0"/>
              </a:rPr>
              <a:t>SMS alerts</a:t>
            </a:r>
          </a:p>
          <a:p>
            <a:r>
              <a:rPr lang="en-US" sz="3200" dirty="0">
                <a:latin typeface="Calisto MT" panose="02040603050505030304" pitchFamily="18" charset="0"/>
              </a:rPr>
              <a:t>User-friendly</a:t>
            </a:r>
          </a:p>
          <a:p>
            <a:r>
              <a:rPr lang="en-US" sz="3200" dirty="0">
                <a:latin typeface="Calisto MT" panose="02040603050505030304" pitchFamily="18" charset="0"/>
              </a:rPr>
              <a:t>Cost-effective</a:t>
            </a:r>
          </a:p>
          <a:p>
            <a:r>
              <a:rPr lang="en-US" sz="3200" dirty="0">
                <a:latin typeface="Calisto MT" panose="02040603050505030304" pitchFamily="18" charset="0"/>
              </a:rPr>
              <a:t>Lightweight and foldable</a:t>
            </a:r>
          </a:p>
          <a:p>
            <a:endParaRPr lang="en-US" sz="3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Product 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81423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Cane: 50 inches length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Metal Enclosure for circuit: 3"x 2.5" x 1.3" (L x B x H)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Weight: 500g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Battery: 9V / 595mAh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Battery Life: 13 – 14 months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Operating Voltage: 5V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Obstacle detection range 0 – 25 cm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395680"/>
            <a:ext cx="9601200" cy="2743200"/>
          </a:xfrm>
          <a:gradFill flip="none"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Book Antiqua" panose="02040602050305030304" pitchFamily="18" charset="0"/>
              </a:rPr>
              <a:t>TECHNICAL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3661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23348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System</a:t>
            </a:r>
            <a:br>
              <a:rPr lang="en-US" sz="4800" dirty="0"/>
            </a:br>
            <a:r>
              <a:rPr lang="en-US" sz="4800" dirty="0"/>
              <a:t>Block</a:t>
            </a:r>
            <a:br>
              <a:rPr lang="en-US" sz="4800" dirty="0"/>
            </a:br>
            <a:r>
              <a:rPr lang="en-US" sz="4800" dirty="0"/>
              <a:t>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995423"/>
            <a:ext cx="7060557" cy="52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Software</a:t>
            </a:r>
            <a:br>
              <a:rPr lang="en-US" sz="4800" dirty="0"/>
            </a:br>
            <a:r>
              <a:rPr lang="en-US" sz="4800" dirty="0"/>
              <a:t>Diagram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1275" y="-159"/>
            <a:ext cx="6416263" cy="68289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827" y="126525"/>
            <a:ext cx="1178834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Major Components Used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827" y="1025610"/>
            <a:ext cx="1219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Arduino Uno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Micro-Controller ATmega328P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5V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 (recommended) 7-12V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 (limits) 6-20V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I/O Pins 14 (of which 6 provide PWM output)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Input Pins 6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87" y="1654233"/>
            <a:ext cx="5281202" cy="30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1278</Words>
  <Application>Microsoft Office PowerPoint</Application>
  <PresentationFormat>Widescreen</PresentationFormat>
  <Paragraphs>199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Book Antiqua</vt:lpstr>
      <vt:lpstr>Calibri</vt:lpstr>
      <vt:lpstr>Calisto MT</vt:lpstr>
      <vt:lpstr>Symbol</vt:lpstr>
      <vt:lpstr>Times New Roman</vt:lpstr>
      <vt:lpstr>Diamond Grid 16x9</vt:lpstr>
      <vt:lpstr>SmartCane</vt:lpstr>
      <vt:lpstr>PowerPoint Presentation</vt:lpstr>
      <vt:lpstr>PRODUCT INTRODUCTION</vt:lpstr>
      <vt:lpstr>Product Features</vt:lpstr>
      <vt:lpstr>Product Specifications</vt:lpstr>
      <vt:lpstr>TECHNICAL OVERVIEW</vt:lpstr>
      <vt:lpstr>System Block Diagram</vt:lpstr>
      <vt:lpstr>Software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Electrical Schematics</vt:lpstr>
      <vt:lpstr>SOFTWARE CODE</vt:lpstr>
      <vt:lpstr>SOFTWARE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Closing Remarks</vt:lpstr>
      <vt:lpstr>Future Developments</vt:lpstr>
      <vt:lpstr>References </vt:lpstr>
      <vt:lpstr>Contact Information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SmartCane</dc:title>
  <dc:creator>SIYA ARORA</dc:creator>
  <cp:lastModifiedBy>PRANAY NAIR</cp:lastModifiedBy>
  <cp:revision>19</cp:revision>
  <dcterms:created xsi:type="dcterms:W3CDTF">2023-03-21T15:43:21Z</dcterms:created>
  <dcterms:modified xsi:type="dcterms:W3CDTF">2023-04-07T20:42:17Z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