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59" r:id="rId9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84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grpSp>
        <p:nvGrpSpPr>
          <p:cNvPr id="5" name="グループ化 1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フリーフォーム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>
                <a:latin typeface="+mn-lt"/>
                <a:ea typeface="+mn-ea"/>
              </a:endParaRPr>
            </a:p>
          </p:txBody>
        </p:sp>
        <p:sp>
          <p:nvSpPr>
            <p:cNvPr id="7" name="フリーフォーム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>
                <a:latin typeface="+mn-lt"/>
                <a:ea typeface="+mn-ea"/>
              </a:endParaRPr>
            </a:p>
          </p:txBody>
        </p:sp>
        <p:sp>
          <p:nvSpPr>
            <p:cNvPr id="8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/>
            </a:p>
          </p:txBody>
        </p:sp>
        <p:cxnSp>
          <p:nvCxnSpPr>
            <p:cNvPr id="10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11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AADF0BE3-391B-46DE-B6FE-4B4308B65875}" type="datetimeFigureOut">
              <a:rPr lang="ja-JP" altLang="en-US"/>
              <a:pPr>
                <a:defRPr/>
              </a:pPr>
              <a:t>2012/9/3</a:t>
            </a:fld>
            <a:endParaRPr lang="ja-JP" altLang="en-US"/>
          </a:p>
        </p:txBody>
      </p:sp>
      <p:sp>
        <p:nvSpPr>
          <p:cNvPr id="12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13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109934F6-5079-4745-8DEE-E5DE094CD598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5F651-5F7E-41D3-8349-FF4BE1EBAE96}" type="datetimeFigureOut">
              <a:rPr lang="ja-JP" altLang="en-US"/>
              <a:pPr>
                <a:defRPr/>
              </a:pPr>
              <a:t>2012/9/3</a:t>
            </a:fld>
            <a:endParaRPr lang="ja-JP" altLang="en-US"/>
          </a:p>
        </p:txBody>
      </p:sp>
      <p:sp>
        <p:nvSpPr>
          <p:cNvPr id="5" name="フッター プレースホルダー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7F108-BC91-47F6-9B22-35DABAF02BC2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82A7B-E26D-4A3C-9FC9-4FBC13E92181}" type="datetimeFigureOut">
              <a:rPr lang="ja-JP" altLang="en-US"/>
              <a:pPr>
                <a:defRPr/>
              </a:pPr>
              <a:t>2012/9/3</a:t>
            </a:fld>
            <a:endParaRPr lang="ja-JP" altLang="en-US"/>
          </a:p>
        </p:txBody>
      </p:sp>
      <p:sp>
        <p:nvSpPr>
          <p:cNvPr id="5" name="フッター プレースホルダー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35EB5-E5F5-430B-8D49-0476D8550AC4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4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5FB708-CEA2-4757-84F8-4786F91AC683}" type="datetimeFigureOut">
              <a:rPr lang="ja-JP" altLang="en-US"/>
              <a:pPr>
                <a:defRPr/>
              </a:pPr>
              <a:t>2012/9/3</a:t>
            </a:fld>
            <a:endParaRPr lang="ja-JP" altLang="en-US"/>
          </a:p>
        </p:txBody>
      </p:sp>
      <p:sp>
        <p:nvSpPr>
          <p:cNvPr id="5" name="フッター プレースホルダー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05CC5-B423-453B-9180-0D8C85D4D1C8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山形 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山形 7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346F8EF-5DC7-445F-9F00-C91B5742B8EB}" type="datetimeFigureOut">
              <a:rPr lang="ja-JP" altLang="en-US"/>
              <a:pPr>
                <a:defRPr/>
              </a:pPr>
              <a:t>2012/9/3</a:t>
            </a:fld>
            <a:endParaRPr lang="ja-JP" altLang="en-US"/>
          </a:p>
        </p:txBody>
      </p:sp>
      <p:sp>
        <p:nvSpPr>
          <p:cNvPr id="7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54BF645-08BF-4F85-91AD-C785B2542562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D5B0736-9ABD-484E-831F-BD5B4EA64ADB}" type="datetimeFigureOut">
              <a:rPr lang="ja-JP" altLang="en-US"/>
              <a:pPr>
                <a:defRPr/>
              </a:pPr>
              <a:t>2012/9/3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E3160FF-6944-45A8-A9F6-9FC0B8871D8B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81C3B75-1545-4991-A017-8ABB18A83FD4}" type="datetimeFigureOut">
              <a:rPr lang="ja-JP" altLang="en-US"/>
              <a:pPr>
                <a:defRPr/>
              </a:pPr>
              <a:t>2012/9/3</a:t>
            </a:fld>
            <a:endParaRPr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61C37EF-F2A7-4A9A-AC6D-8EDC79F932E6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9BE79B2-BDA8-468B-976C-5EA0BF18220C}" type="datetimeFigureOut">
              <a:rPr lang="ja-JP" altLang="en-US"/>
              <a:pPr>
                <a:defRPr/>
              </a:pPr>
              <a:t>2012/9/3</a:t>
            </a:fld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80FCFDB-F5FF-4C64-8635-B1DE621BBA76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347226-9931-4454-ACC0-2603FB95026B}" type="datetimeFigureOut">
              <a:rPr lang="ja-JP" altLang="en-US"/>
              <a:pPr>
                <a:defRPr/>
              </a:pPr>
              <a:t>2012/9/3</a:t>
            </a:fld>
            <a:endParaRPr lang="ja-JP" altLang="en-US"/>
          </a:p>
        </p:txBody>
      </p:sp>
      <p:sp>
        <p:nvSpPr>
          <p:cNvPr id="3" name="フッター プレースホルダー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3D9B4-B2EA-4052-A651-A1CA4111BA79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C927A6C-58C3-4385-B69D-BC6CF527C6A8}" type="datetimeFigureOut">
              <a:rPr lang="ja-JP" altLang="en-US"/>
              <a:pPr>
                <a:defRPr/>
              </a:pPr>
              <a:t>2012/9/3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F263B24-45C9-41E2-BBE6-945299866036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リーフォーム 7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6" name="フリーフォーム 8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7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cxnSp>
        <p:nvCxnSpPr>
          <p:cNvPr id="8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山形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10" name="山形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lang="en-US" noProof="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11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33DD9FD-3348-43AB-8723-6482C213225F}" type="datetimeFigureOut">
              <a:rPr lang="ja-JP" altLang="en-US"/>
              <a:pPr>
                <a:defRPr/>
              </a:pPr>
              <a:t>2012/9/3</a:t>
            </a:fld>
            <a:endParaRPr lang="ja-JP" altLang="en-US"/>
          </a:p>
        </p:txBody>
      </p:sp>
      <p:sp>
        <p:nvSpPr>
          <p:cNvPr id="12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13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2FF98AA-EC5D-4289-BC05-627A0069173D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1033" name="テキスト プレースホルダー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smtClean="0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81534349-F1E0-4C67-83ED-158D9A0FCF93}" type="datetimeFigureOut">
              <a:rPr lang="ja-JP" altLang="en-US"/>
              <a:pPr>
                <a:defRPr/>
              </a:pPr>
              <a:t>2012/9/3</a:t>
            </a:fld>
            <a:endParaRPr lang="ja-JP" altLang="en-US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1" sz="100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D2D9D0F5-899A-4D18-8EC9-75962DB4BCB1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8" r:id="rId2"/>
    <p:sldLayoutId id="2147483673" r:id="rId3"/>
    <p:sldLayoutId id="2147483674" r:id="rId4"/>
    <p:sldLayoutId id="2147483675" r:id="rId5"/>
    <p:sldLayoutId id="2147483676" r:id="rId6"/>
    <p:sldLayoutId id="2147483669" r:id="rId7"/>
    <p:sldLayoutId id="2147483677" r:id="rId8"/>
    <p:sldLayoutId id="2147483678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100" b="1">
          <a:solidFill>
            <a:schemeClr val="tx2"/>
          </a:solidFill>
          <a:latin typeface="Lucida Sans Unicode" pitchFamily="34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100" b="1">
          <a:solidFill>
            <a:schemeClr val="tx2"/>
          </a:solidFill>
          <a:latin typeface="Lucida Sans Unicode" pitchFamily="34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100" b="1">
          <a:solidFill>
            <a:schemeClr val="tx2"/>
          </a:solidFill>
          <a:latin typeface="Lucida Sans Unicode" pitchFamily="34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100" b="1">
          <a:solidFill>
            <a:schemeClr val="tx2"/>
          </a:solidFill>
          <a:latin typeface="Lucida Sans Unicode" pitchFamily="34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100" b="1">
          <a:solidFill>
            <a:schemeClr val="tx2"/>
          </a:solidFill>
          <a:latin typeface="Lucida Sans Unicode" pitchFamily="34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100" b="1">
          <a:solidFill>
            <a:schemeClr val="tx2"/>
          </a:solidFill>
          <a:latin typeface="Lucida Sans Unicode" pitchFamily="34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100" b="1">
          <a:solidFill>
            <a:schemeClr val="tx2"/>
          </a:solidFill>
          <a:latin typeface="Lucida Sans Unicode" pitchFamily="34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100" b="1">
          <a:solidFill>
            <a:schemeClr val="tx2"/>
          </a:solidFill>
          <a:latin typeface="Lucida Sans Unicode" pitchFamily="34" charset="0"/>
          <a:ea typeface="ＭＳ Ｐゴシック" charset="-128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/>
              <a:t>C</a:t>
            </a:r>
            <a:r>
              <a:rPr lang="ja-JP" altLang="en-US" dirty="0" smtClean="0"/>
              <a:t>問題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高所恐怖症</a:t>
            </a:r>
            <a:endParaRPr lang="ja-JP" altLang="en-US" dirty="0"/>
          </a:p>
        </p:txBody>
      </p:sp>
      <p:sp>
        <p:nvSpPr>
          <p:cNvPr id="13314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/>
            <a:r>
              <a:rPr lang="ja-JP" altLang="en-US" smtClean="0"/>
              <a:t>原案・ライタ　：　伊藤</a:t>
            </a:r>
            <a:endParaRPr lang="en-US" altLang="ja-JP" smtClean="0"/>
          </a:p>
          <a:p>
            <a:pPr marR="0" eaLnBrk="1" hangingPunct="1"/>
            <a:r>
              <a:rPr lang="ja-JP" altLang="en-US" smtClean="0"/>
              <a:t>テスタ　：　青木・西出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035425"/>
          </a:xfrm>
        </p:spPr>
        <p:txBody>
          <a:bodyPr/>
          <a:lstStyle/>
          <a:p>
            <a:pPr eaLnBrk="1" hangingPunct="1"/>
            <a:r>
              <a:rPr lang="en-US" altLang="ja-JP" smtClean="0"/>
              <a:t>W*Hの</a:t>
            </a:r>
            <a:r>
              <a:rPr lang="ja-JP" altLang="en-US" smtClean="0"/>
              <a:t>忍者屋敷の部屋</a:t>
            </a:r>
            <a:r>
              <a:rPr lang="en-US" altLang="ja-JP" smtClean="0"/>
              <a:t>がある</a:t>
            </a:r>
          </a:p>
          <a:p>
            <a:pPr lvl="1" eaLnBrk="1" hangingPunct="1"/>
            <a:r>
              <a:rPr lang="ja-JP" altLang="en-US" smtClean="0"/>
              <a:t>部屋の中には巻物が最大で</a:t>
            </a:r>
            <a:r>
              <a:rPr lang="en-US" altLang="ja-JP" smtClean="0"/>
              <a:t>5個置いてある</a:t>
            </a:r>
          </a:p>
          <a:p>
            <a:pPr lvl="1" eaLnBrk="1" hangingPunct="1"/>
            <a:r>
              <a:rPr lang="ja-JP" altLang="en-US" smtClean="0"/>
              <a:t>床に穴がたくさんあいている</a:t>
            </a:r>
            <a:endParaRPr lang="en-US" altLang="ja-JP" smtClean="0"/>
          </a:p>
          <a:p>
            <a:pPr eaLnBrk="1" hangingPunct="1"/>
            <a:endParaRPr lang="en-US" altLang="ja-JP" smtClean="0"/>
          </a:p>
          <a:p>
            <a:pPr eaLnBrk="1" hangingPunct="1"/>
            <a:r>
              <a:rPr lang="ja-JP" altLang="en-US" smtClean="0"/>
              <a:t>巻物を全て拾って、スタートからゴールへ着くための最短時間を求めよ</a:t>
            </a:r>
            <a:endParaRPr lang="en-US" altLang="ja-JP" smtClean="0"/>
          </a:p>
          <a:p>
            <a:pPr eaLnBrk="1" hangingPunct="1"/>
            <a:endParaRPr lang="en-US" altLang="ja-JP" smtClean="0"/>
          </a:p>
          <a:p>
            <a:pPr eaLnBrk="1" hangingPunct="1"/>
            <a:r>
              <a:rPr lang="ja-JP" altLang="en-US" smtClean="0"/>
              <a:t>ただし、やよいは</a:t>
            </a:r>
            <a:r>
              <a:rPr lang="ja-JP" altLang="en-US" b="1" smtClean="0">
                <a:solidFill>
                  <a:schemeClr val="accent1"/>
                </a:solidFill>
              </a:rPr>
              <a:t>高いところが怖い</a:t>
            </a:r>
            <a:r>
              <a:rPr lang="ja-JP" altLang="en-US" smtClean="0"/>
              <a:t>ため、穴に近づくと足がすくんで移動速度が遅くなります</a:t>
            </a:r>
            <a:endParaRPr lang="en-US" altLang="ja-JP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 smtClean="0"/>
              <a:t>問題概要</a:t>
            </a:r>
            <a:endParaRPr lang="ja-JP" altLang="en-US" dirty="0"/>
          </a:p>
        </p:txBody>
      </p:sp>
      <p:sp>
        <p:nvSpPr>
          <p:cNvPr id="14339" name="テキスト ボックス 3"/>
          <p:cNvSpPr txBox="1">
            <a:spLocks noChangeArrowheads="1"/>
          </p:cNvSpPr>
          <p:nvPr/>
        </p:nvSpPr>
        <p:spPr bwMode="auto">
          <a:xfrm>
            <a:off x="4932363" y="5949950"/>
            <a:ext cx="20145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solidFill>
                  <a:schemeClr val="accent1"/>
                </a:solidFill>
                <a:latin typeface="Lucida Sans Unicode" pitchFamily="34" charset="0"/>
              </a:rPr>
              <a:t>ζ*’_’)ζ＜うっうー↓</a:t>
            </a:r>
            <a:endParaRPr lang="ja-JP" altLang="en-US">
              <a:solidFill>
                <a:schemeClr val="accent1"/>
              </a:solidFill>
              <a:latin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ja-JP" altLang="en-US" dirty="0" smtClean="0"/>
              <a:t>コストマップ生成</a:t>
            </a:r>
            <a:endParaRPr lang="en-US" altLang="ja-JP" dirty="0" smtClean="0"/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altLang="ja-JP" dirty="0" smtClean="0"/>
              <a:t>	</a:t>
            </a:r>
            <a:r>
              <a:rPr lang="ja-JP" altLang="en-US" dirty="0" smtClean="0"/>
              <a:t>↓</a:t>
            </a:r>
            <a:endParaRPr lang="en-US" altLang="ja-JP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ja-JP" altLang="en-US" dirty="0" smtClean="0"/>
              <a:t>ダイクストラ　＋　</a:t>
            </a:r>
            <a:r>
              <a:rPr lang="en-US" altLang="ja-JP" dirty="0" smtClean="0"/>
              <a:t>{</a:t>
            </a:r>
            <a:r>
              <a:rPr lang="en-US" altLang="ja-JP" dirty="0" err="1" smtClean="0"/>
              <a:t>全探索</a:t>
            </a:r>
            <a:r>
              <a:rPr lang="en-US" altLang="ja-JP" dirty="0" smtClean="0"/>
              <a:t> or bit}</a:t>
            </a:r>
            <a:endParaRPr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 smtClean="0"/>
              <a:t>解法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1374775"/>
          </a:xfrm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ja-JP" altLang="en-US" dirty="0" smtClean="0"/>
              <a:t>全ての床</a:t>
            </a:r>
            <a:r>
              <a:rPr lang="ja-JP" altLang="en-US" dirty="0"/>
              <a:t>で</a:t>
            </a:r>
            <a:r>
              <a:rPr lang="ja-JP" altLang="en-US" dirty="0" smtClean="0"/>
              <a:t>、どれだけの移動時間がかかりそうか、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あらかじめマップを作成しておく</a:t>
            </a:r>
            <a:endParaRPr lang="en-US" altLang="ja-JP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ja-JP" dirty="0" smtClean="0"/>
              <a:t>O(100 * 100 * 5 * 5)</a:t>
            </a:r>
            <a:endParaRPr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 smtClean="0"/>
              <a:t>コストマップ生成</a:t>
            </a:r>
            <a:endParaRPr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3971925" y="3340100"/>
          <a:ext cx="1944688" cy="193357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86054"/>
                <a:gridCol w="486054"/>
                <a:gridCol w="486054"/>
                <a:gridCol w="486054"/>
              </a:tblGrid>
              <a:tr h="48327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24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kumimoji="1" lang="ja-JP" altLang="en-US" sz="24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kumimoji="1" lang="ja-JP" altLang="en-US" sz="24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kumimoji="1" lang="ja-JP" altLang="en-US" sz="24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8327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kumimoji="1" lang="ja-JP" altLang="en-US" sz="24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kumimoji="1" lang="ja-JP" altLang="en-US" sz="24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endParaRPr kumimoji="1" lang="ja-JP" altLang="en-US" sz="24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endParaRPr kumimoji="1" lang="ja-JP" altLang="en-US" sz="24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8327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endParaRPr kumimoji="1" lang="ja-JP" altLang="en-US" sz="24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endParaRPr kumimoji="1" lang="ja-JP" altLang="en-US" sz="24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endParaRPr kumimoji="1" lang="ja-JP" altLang="en-US" sz="24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穴</a:t>
                      </a:r>
                      <a:endParaRPr kumimoji="1" lang="ja-JP" altLang="en-US" sz="24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48327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穴</a:t>
                      </a:r>
                      <a:endParaRPr kumimoji="1" lang="ja-JP" altLang="en-US" sz="24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endParaRPr kumimoji="1" lang="ja-JP" altLang="en-US" sz="24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endParaRPr kumimoji="1" lang="ja-JP" altLang="en-US" sz="24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endParaRPr kumimoji="1" lang="ja-JP" altLang="en-US" sz="24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731838" y="3340100"/>
          <a:ext cx="1871662" cy="196215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68052"/>
                <a:gridCol w="468052"/>
                <a:gridCol w="468052"/>
                <a:gridCol w="468052"/>
              </a:tblGrid>
              <a:tr h="50155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</a:t>
                      </a:r>
                      <a:endParaRPr kumimoji="1" lang="ja-JP" altLang="en-US" sz="24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.</a:t>
                      </a:r>
                      <a:endParaRPr kumimoji="1" lang="ja-JP" altLang="en-US" sz="24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.</a:t>
                      </a:r>
                      <a:endParaRPr kumimoji="1" lang="ja-JP" altLang="en-US" sz="24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</a:t>
                      </a:r>
                      <a:endParaRPr kumimoji="1" lang="ja-JP" altLang="en-US" sz="24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0155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.</a:t>
                      </a:r>
                      <a:endParaRPr kumimoji="1" lang="ja-JP" altLang="en-US" sz="24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.</a:t>
                      </a:r>
                      <a:endParaRPr kumimoji="1" lang="ja-JP" altLang="en-US" sz="24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.</a:t>
                      </a:r>
                      <a:endParaRPr kumimoji="1" lang="ja-JP" altLang="en-US" sz="24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.</a:t>
                      </a:r>
                      <a:endParaRPr kumimoji="1" lang="ja-JP" altLang="en-US" sz="24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0155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.</a:t>
                      </a:r>
                      <a:endParaRPr kumimoji="1" lang="ja-JP" altLang="en-US" sz="24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.</a:t>
                      </a:r>
                      <a:endParaRPr kumimoji="1" lang="ja-JP" altLang="en-US" sz="24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.</a:t>
                      </a:r>
                      <a:endParaRPr kumimoji="1" lang="ja-JP" altLang="en-US" sz="24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#</a:t>
                      </a:r>
                      <a:endParaRPr kumimoji="1" lang="ja-JP" altLang="en-US" sz="24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4395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#</a:t>
                      </a:r>
                      <a:endParaRPr kumimoji="1" lang="ja-JP" altLang="en-US" sz="24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.</a:t>
                      </a:r>
                      <a:endParaRPr kumimoji="1" lang="ja-JP" altLang="en-US" sz="24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.</a:t>
                      </a:r>
                      <a:endParaRPr kumimoji="1" lang="ja-JP" altLang="en-US" sz="24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.</a:t>
                      </a:r>
                      <a:endParaRPr kumimoji="1" lang="ja-JP" altLang="en-US" sz="24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右矢印 5"/>
          <p:cNvSpPr/>
          <p:nvPr/>
        </p:nvSpPr>
        <p:spPr>
          <a:xfrm>
            <a:off x="2892425" y="4059238"/>
            <a:ext cx="863600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7" name="コンテンツ プレースホルダー 1"/>
          <p:cNvSpPr txBox="1">
            <a:spLocks/>
          </p:cNvSpPr>
          <p:nvPr/>
        </p:nvSpPr>
        <p:spPr>
          <a:xfrm>
            <a:off x="803275" y="2855913"/>
            <a:ext cx="1684338" cy="48418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 fontAlgn="auto">
              <a:buFont typeface="Wingdings 3"/>
              <a:buNone/>
              <a:defRPr/>
            </a:pPr>
            <a:r>
              <a:rPr lang="ja-JP" altLang="en-US" dirty="0"/>
              <a:t>部屋</a:t>
            </a:r>
            <a:r>
              <a:rPr lang="ja-JP" altLang="en-US" dirty="0" smtClean="0"/>
              <a:t>情報</a:t>
            </a:r>
            <a:endParaRPr lang="ja-JP" altLang="en-US" dirty="0"/>
          </a:p>
        </p:txBody>
      </p:sp>
      <p:sp>
        <p:nvSpPr>
          <p:cNvPr id="8" name="コンテンツ プレースホルダー 1"/>
          <p:cNvSpPr txBox="1">
            <a:spLocks/>
          </p:cNvSpPr>
          <p:nvPr/>
        </p:nvSpPr>
        <p:spPr>
          <a:xfrm>
            <a:off x="3756025" y="2916238"/>
            <a:ext cx="2376488" cy="4953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 fontAlgn="auto">
              <a:buFont typeface="Wingdings 3"/>
              <a:buNone/>
              <a:defRPr/>
            </a:pPr>
            <a:r>
              <a:rPr lang="ja-JP" altLang="en-US" dirty="0" smtClean="0"/>
              <a:t>コストマップ</a:t>
            </a:r>
            <a:endParaRPr lang="ja-JP" altLang="en-US" dirty="0"/>
          </a:p>
        </p:txBody>
      </p:sp>
      <p:graphicFrame>
        <p:nvGraphicFramePr>
          <p:cNvPr id="10" name="表 9"/>
          <p:cNvGraphicFramePr>
            <a:graphicFrameLocks noGrp="1"/>
          </p:cNvGraphicFramePr>
          <p:nvPr/>
        </p:nvGraphicFramePr>
        <p:xfrm>
          <a:off x="6804025" y="4033838"/>
          <a:ext cx="2232025" cy="234632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18892"/>
                <a:gridCol w="318892"/>
                <a:gridCol w="318892"/>
                <a:gridCol w="318892"/>
                <a:gridCol w="318892"/>
                <a:gridCol w="318892"/>
                <a:gridCol w="318892"/>
              </a:tblGrid>
              <a:tr h="3188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88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kumimoji="1" lang="ja-JP" altLang="en-US" sz="16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kumimoji="1" lang="ja-JP" altLang="en-US" sz="16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kumimoji="1" lang="ja-JP" altLang="en-US" sz="16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kumimoji="1" lang="ja-JP" altLang="en-US" sz="16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kumimoji="1" lang="ja-JP" altLang="en-US" sz="16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88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kumimoji="1" lang="ja-JP" altLang="en-US" sz="16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endParaRPr kumimoji="1" lang="ja-JP" altLang="en-US" sz="16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endParaRPr kumimoji="1" lang="ja-JP" altLang="en-US" sz="16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endParaRPr kumimoji="1" lang="ja-JP" altLang="en-US" sz="16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kumimoji="1" lang="ja-JP" altLang="en-US" sz="16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88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kumimoji="1" lang="ja-JP" altLang="en-US" sz="16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endParaRPr kumimoji="1" lang="ja-JP" altLang="en-US" sz="16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 smtClean="0">
                          <a:solidFill>
                            <a:schemeClr val="bg1"/>
                          </a:solidFill>
                        </a:rPr>
                        <a:t>穴</a:t>
                      </a:r>
                      <a:endParaRPr kumimoji="1" lang="ja-JP" alt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endParaRPr kumimoji="1" lang="ja-JP" altLang="en-US" sz="16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kumimoji="1" lang="ja-JP" altLang="en-US" sz="16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88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kumimoji="1" lang="ja-JP" altLang="en-US" sz="16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endParaRPr kumimoji="1" lang="ja-JP" altLang="en-US" sz="16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endParaRPr kumimoji="1" lang="ja-JP" altLang="en-US" sz="16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endParaRPr kumimoji="1" lang="ja-JP" altLang="en-US" sz="16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kumimoji="1" lang="ja-JP" altLang="en-US" sz="16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88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kumimoji="1" lang="ja-JP" altLang="en-US" sz="16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kumimoji="1" lang="ja-JP" altLang="en-US" sz="16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kumimoji="1" lang="ja-JP" altLang="en-US" sz="16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kumimoji="1" lang="ja-JP" altLang="en-US" sz="16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kumimoji="1" lang="ja-JP" altLang="en-US" sz="16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88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kumimoji="1" lang="ja-JP" altLang="en-US" sz="1600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コンテンツ プレースホルダー 1"/>
          <p:cNvSpPr txBox="1">
            <a:spLocks/>
          </p:cNvSpPr>
          <p:nvPr/>
        </p:nvSpPr>
        <p:spPr>
          <a:xfrm>
            <a:off x="6659563" y="3725863"/>
            <a:ext cx="2376487" cy="4953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 fontAlgn="auto">
              <a:buFont typeface="Wingdings 3"/>
              <a:buNone/>
              <a:defRPr/>
            </a:pPr>
            <a:r>
              <a:rPr lang="ja-JP" altLang="en-US" dirty="0" smtClean="0"/>
              <a:t>穴近くの移動時間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138"/>
            <a:ext cx="8578850" cy="4684712"/>
          </a:xfrm>
        </p:spPr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ja-JP" altLang="en-US" dirty="0" smtClean="0"/>
              <a:t>ダイクストラ法</a:t>
            </a:r>
            <a:endParaRPr lang="en-US" altLang="ja-JP" dirty="0" smtClean="0"/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ja-JP" altLang="en-US" dirty="0" smtClean="0"/>
              <a:t>スタート、ゴール、巻物をノードとして見る</a:t>
            </a:r>
            <a:endParaRPr lang="en-US" altLang="ja-JP" dirty="0" smtClean="0"/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ja-JP" altLang="en-US" dirty="0" smtClean="0"/>
              <a:t>スタートから巻物、巻物からゴール、巻物から巻物への最短コストをダイクストラで求めてグラフ化</a:t>
            </a:r>
            <a:endParaRPr lang="en-US" altLang="ja-JP" dirty="0" smtClean="0"/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ja-JP" dirty="0" smtClean="0"/>
              <a:t>O(</a:t>
            </a:r>
            <a:r>
              <a:rPr lang="en-US" altLang="ja-JP" u="sng" dirty="0" smtClean="0"/>
              <a:t>5 * 5 </a:t>
            </a:r>
            <a:r>
              <a:rPr lang="en-US" altLang="ja-JP" dirty="0" smtClean="0"/>
              <a:t>* </a:t>
            </a:r>
            <a:r>
              <a:rPr lang="en-US" altLang="ja-JP" u="sng" dirty="0" smtClean="0"/>
              <a:t>100 * 100 * log(100 * 100)</a:t>
            </a:r>
            <a:r>
              <a:rPr lang="en-US" altLang="ja-JP" dirty="0" smtClean="0"/>
              <a:t>)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altLang="ja-JP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altLang="ja-JP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ja-JP" altLang="en-US" dirty="0" smtClean="0"/>
              <a:t>全探索</a:t>
            </a:r>
            <a:endParaRPr lang="en-US" altLang="ja-JP" dirty="0"/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ja-JP" altLang="en-US" dirty="0" smtClean="0"/>
              <a:t>グラフ化後、巻物を取る順番を全探索で決めて、</a:t>
            </a:r>
            <a:r>
              <a:rPr lang="en-US" altLang="ja-JP" dirty="0" err="1" smtClean="0"/>
              <a:t>一番小さい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コスト</a:t>
            </a:r>
            <a:r>
              <a:rPr lang="ja-JP" altLang="en-US" dirty="0" smtClean="0"/>
              <a:t>が答え</a:t>
            </a:r>
            <a:r>
              <a:rPr lang="en-US" altLang="ja-JP" dirty="0" smtClean="0"/>
              <a:t>（</a:t>
            </a:r>
            <a:r>
              <a:rPr lang="en-US" altLang="ja-JP" dirty="0" err="1" smtClean="0"/>
              <a:t>next_permutation使うとラク</a:t>
            </a:r>
            <a:r>
              <a:rPr lang="en-US" altLang="ja-JP" dirty="0" smtClean="0"/>
              <a:t>）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ja-JP" dirty="0" smtClean="0"/>
              <a:t>O(5!)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ja-JP" altLang="en-US" dirty="0" smtClean="0"/>
              <a:t>ビット</a:t>
            </a:r>
            <a:r>
              <a:rPr lang="en-US" altLang="ja-JP" dirty="0" err="1" smtClean="0"/>
              <a:t>DPでやってもらってもいいです</a:t>
            </a:r>
            <a:endParaRPr lang="en-US" altLang="ja-JP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ja-JP" altLang="en-US" dirty="0" smtClean="0"/>
              <a:t>巻物の最大数が</a:t>
            </a:r>
            <a:r>
              <a:rPr lang="en-US" altLang="ja-JP" dirty="0" smtClean="0"/>
              <a:t>5個であるため、これでも十分間に合う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 smtClean="0"/>
              <a:t>「ダイクストラ＋全探索」の解法</a:t>
            </a:r>
            <a:endParaRPr lang="ja-JP" altLang="en-US" dirty="0"/>
          </a:p>
        </p:txBody>
      </p:sp>
      <p:sp>
        <p:nvSpPr>
          <p:cNvPr id="17411" name="テキスト ボックス 3"/>
          <p:cNvSpPr txBox="1">
            <a:spLocks noChangeArrowheads="1"/>
          </p:cNvSpPr>
          <p:nvPr/>
        </p:nvSpPr>
        <p:spPr bwMode="auto">
          <a:xfrm>
            <a:off x="1258888" y="3060700"/>
            <a:ext cx="11922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1600">
                <a:latin typeface="Lucida Sans Unicode" pitchFamily="34" charset="0"/>
              </a:rPr>
              <a:t>全ての巻物</a:t>
            </a:r>
            <a:r>
              <a:rPr lang="en-US" altLang="ja-JP" sz="1600">
                <a:latin typeface="Lucida Sans Unicode" pitchFamily="34" charset="0"/>
              </a:rPr>
              <a:t/>
            </a:r>
            <a:br>
              <a:rPr lang="en-US" altLang="ja-JP" sz="1600">
                <a:latin typeface="Lucida Sans Unicode" pitchFamily="34" charset="0"/>
              </a:rPr>
            </a:br>
            <a:r>
              <a:rPr lang="ja-JP" altLang="en-US" sz="1600">
                <a:latin typeface="Lucida Sans Unicode" pitchFamily="34" charset="0"/>
              </a:rPr>
              <a:t>間のループ</a:t>
            </a:r>
          </a:p>
        </p:txBody>
      </p:sp>
      <p:sp>
        <p:nvSpPr>
          <p:cNvPr id="17412" name="テキスト ボックス 4"/>
          <p:cNvSpPr txBox="1">
            <a:spLocks noChangeArrowheads="1"/>
          </p:cNvSpPr>
          <p:nvPr/>
        </p:nvSpPr>
        <p:spPr bwMode="auto">
          <a:xfrm>
            <a:off x="3198813" y="3090863"/>
            <a:ext cx="20653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1600">
                <a:latin typeface="Lucida Sans Unicode" pitchFamily="34" charset="0"/>
              </a:rPr>
              <a:t>ダイクストラ</a:t>
            </a:r>
            <a:r>
              <a:rPr lang="en-US" altLang="ja-JP" sz="1600">
                <a:latin typeface="Lucida Sans Unicode" pitchFamily="34" charset="0"/>
              </a:rPr>
              <a:t>1回あたり</a:t>
            </a:r>
            <a:endParaRPr lang="ja-JP" altLang="en-US" sz="1600">
              <a:latin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{</a:t>
            </a:r>
            <a:r>
              <a:rPr lang="ja-JP" altLang="en-US" smtClean="0"/>
              <a:t>現在立っている座標、どの巻物を取得したかの</a:t>
            </a:r>
            <a:r>
              <a:rPr lang="en-US" altLang="ja-JP" smtClean="0"/>
              <a:t>bit}の情報によりダイクストラを行う</a:t>
            </a:r>
          </a:p>
          <a:p>
            <a:pPr lvl="1" eaLnBrk="1" hangingPunct="1"/>
            <a:r>
              <a:rPr lang="ja-JP" altLang="en-US" smtClean="0"/>
              <a:t>全ての巻物を取得した状態でゴールしたとき、それが最短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コスト</a:t>
            </a:r>
            <a:endParaRPr lang="en-US" altLang="ja-JP" smtClean="0"/>
          </a:p>
          <a:p>
            <a:pPr lvl="1" eaLnBrk="1" hangingPunct="1"/>
            <a:r>
              <a:rPr lang="ja-JP" altLang="en-US" smtClean="0"/>
              <a:t>ダイクストラを</a:t>
            </a:r>
            <a:r>
              <a:rPr lang="en-US" altLang="ja-JP" smtClean="0"/>
              <a:t>1回書くだけでいいので、知っていれば全探索より実装がラクです</a:t>
            </a:r>
          </a:p>
          <a:p>
            <a:pPr eaLnBrk="1" hangingPunct="1"/>
            <a:endParaRPr lang="en-US" altLang="ja-JP" smtClean="0"/>
          </a:p>
          <a:p>
            <a:pPr eaLnBrk="1" hangingPunct="1"/>
            <a:r>
              <a:rPr lang="ja-JP" altLang="en-US" smtClean="0"/>
              <a:t>ノード数は、ビット情報により分割されて、最大で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en-US" altLang="ja-JP" smtClean="0"/>
              <a:t>100 * 100 * 2</a:t>
            </a:r>
            <a:r>
              <a:rPr lang="en-US" altLang="ja-JP" baseline="30000" smtClean="0"/>
              <a:t>5</a:t>
            </a:r>
            <a:r>
              <a:rPr lang="en-US" altLang="ja-JP" smtClean="0"/>
              <a:t>程度であるため、十分間に合う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/>
              <a:t>「</a:t>
            </a:r>
            <a:r>
              <a:rPr lang="ja-JP" altLang="en-US" dirty="0" smtClean="0"/>
              <a:t>ダイクストラ＋</a:t>
            </a:r>
            <a:r>
              <a:rPr lang="en-US" altLang="ja-JP" dirty="0" err="1" smtClean="0"/>
              <a:t>bit」の解法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to\Documents\My Dropbox\for-aizu-problems\aizucamp2012\解説スライド\yayo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4175448" y="-13883"/>
            <a:ext cx="4968552" cy="2794811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/>
          </a:extLst>
        </p:spPr>
      </p:pic>
      <p:sp>
        <p:nvSpPr>
          <p:cNvPr id="19458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684712"/>
          </a:xfrm>
        </p:spPr>
        <p:txBody>
          <a:bodyPr/>
          <a:lstStyle/>
          <a:p>
            <a:pPr eaLnBrk="1" hangingPunct="1"/>
            <a:r>
              <a:rPr lang="ja-JP" altLang="en-US" smtClean="0"/>
              <a:t>元ネタ</a:t>
            </a:r>
            <a:endParaRPr lang="en-US" altLang="ja-JP" smtClean="0"/>
          </a:p>
          <a:p>
            <a:pPr lvl="1" eaLnBrk="1" hangingPunct="1"/>
            <a:r>
              <a:rPr lang="ja-JP" altLang="en-US" smtClean="0"/>
              <a:t>アイドルマスター</a:t>
            </a:r>
            <a:endParaRPr lang="en-US" altLang="ja-JP" smtClean="0"/>
          </a:p>
          <a:p>
            <a:pPr lvl="1" eaLnBrk="1" hangingPunct="1"/>
            <a:r>
              <a:rPr lang="ja-JP" altLang="en-US" smtClean="0">
                <a:solidFill>
                  <a:schemeClr val="accent1"/>
                </a:solidFill>
              </a:rPr>
              <a:t>高槻やよい</a:t>
            </a:r>
            <a:r>
              <a:rPr lang="ja-JP" altLang="en-US" smtClean="0"/>
              <a:t>は、高いところが苦手</a:t>
            </a:r>
            <a:endParaRPr lang="en-US" altLang="ja-JP" smtClean="0"/>
          </a:p>
          <a:p>
            <a:pPr lvl="1" eaLnBrk="1" hangingPunct="1"/>
            <a:r>
              <a:rPr lang="ja-JP" altLang="en-US" smtClean="0"/>
              <a:t>アニメで、やよいが忍者衣装をきてたので、忍者屋敷を舞台にした</a:t>
            </a:r>
            <a:endParaRPr lang="en-US" altLang="ja-JP" smtClean="0"/>
          </a:p>
          <a:p>
            <a:pPr eaLnBrk="1" hangingPunct="1"/>
            <a:endParaRPr lang="en-US" altLang="ja-JP" smtClean="0"/>
          </a:p>
          <a:p>
            <a:pPr eaLnBrk="1" hangingPunct="1"/>
            <a:r>
              <a:rPr lang="ja-JP" altLang="en-US" smtClean="0"/>
              <a:t>類題</a:t>
            </a:r>
            <a:endParaRPr lang="en-US" altLang="ja-JP" smtClean="0"/>
          </a:p>
          <a:p>
            <a:pPr lvl="1" eaLnBrk="1" hangingPunct="1"/>
            <a:r>
              <a:rPr lang="en-US" altLang="ja-JP" smtClean="0"/>
              <a:t>AOJ 1140 (Cleaning Robot)</a:t>
            </a:r>
          </a:p>
          <a:p>
            <a:pPr lvl="2" eaLnBrk="1" hangingPunct="1"/>
            <a:r>
              <a:rPr lang="ja-JP" altLang="en-US" smtClean="0"/>
              <a:t>ダイクストラなしで全探索するだけの問題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/>
              <a:t>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First Accept : ichyo</a:t>
            </a:r>
          </a:p>
          <a:p>
            <a:pPr eaLnBrk="1" hangingPunct="1"/>
            <a:r>
              <a:rPr lang="ja-JP" altLang="en-US" smtClean="0"/>
              <a:t>会場</a:t>
            </a:r>
            <a:r>
              <a:rPr lang="en-US" altLang="ja-JP" smtClean="0"/>
              <a:t>First Accept : goldshioshimeji</a:t>
            </a:r>
          </a:p>
          <a:p>
            <a:pPr eaLnBrk="1" hangingPunct="1"/>
            <a:endParaRPr lang="en-US" altLang="ja-JP" smtClean="0"/>
          </a:p>
          <a:p>
            <a:pPr eaLnBrk="1" hangingPunct="1"/>
            <a:r>
              <a:rPr lang="en-US" altLang="ja-JP" smtClean="0"/>
              <a:t>Accept / Submit : 22 / 33</a:t>
            </a:r>
            <a:endParaRPr lang="ja-JP" altLang="en-US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 smtClean="0"/>
              <a:t>提出状況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シック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ビジネス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シック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ppt/theme/themeOverride2.xml><?xml version="1.0" encoding="utf-8"?>
<a:themeOverride xmlns:a="http://schemas.openxmlformats.org/drawingml/2006/main">
  <a:clrScheme name="シック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ppt/theme/themeOverride3.xml><?xml version="1.0" encoding="utf-8"?>
<a:themeOverride xmlns:a="http://schemas.openxmlformats.org/drawingml/2006/main">
  <a:clrScheme name="シック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ppt/theme/themeOverride4.xml><?xml version="1.0" encoding="utf-8"?>
<a:themeOverride xmlns:a="http://schemas.openxmlformats.org/drawingml/2006/main">
  <a:clrScheme name="シック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96</TotalTime>
  <Words>581</Words>
  <Application>Microsoft Office PowerPoint</Application>
  <PresentationFormat>画面に合わせる (4:3)</PresentationFormat>
  <Paragraphs>129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デザイン テンプレート</vt:lpstr>
      </vt:variant>
      <vt:variant>
        <vt:i4>8</vt:i4>
      </vt:variant>
      <vt:variant>
        <vt:lpstr>スライド タイトル</vt:lpstr>
      </vt:variant>
      <vt:variant>
        <vt:i4>8</vt:i4>
      </vt:variant>
    </vt:vector>
  </HeadingPairs>
  <TitlesOfParts>
    <vt:vector size="23" baseType="lpstr">
      <vt:lpstr>Arial</vt:lpstr>
      <vt:lpstr>ＭＳ Ｐゴシック</vt:lpstr>
      <vt:lpstr>Lucida Sans Unicode</vt:lpstr>
      <vt:lpstr>Wingdings 3</vt:lpstr>
      <vt:lpstr>Verdana</vt:lpstr>
      <vt:lpstr>Wingdings 2</vt:lpstr>
      <vt:lpstr>Calibri</vt:lpstr>
      <vt:lpstr>ビジネス</vt:lpstr>
      <vt:lpstr>ビジネス</vt:lpstr>
      <vt:lpstr>ビジネス</vt:lpstr>
      <vt:lpstr>ビジネス</vt:lpstr>
      <vt:lpstr>ビジネス</vt:lpstr>
      <vt:lpstr>ビジネス</vt:lpstr>
      <vt:lpstr>ビジネス</vt:lpstr>
      <vt:lpstr>ビジネス</vt:lpstr>
      <vt:lpstr>スライド 1</vt:lpstr>
      <vt:lpstr>スライド 2</vt:lpstr>
      <vt:lpstr>スライド 3</vt:lpstr>
      <vt:lpstr>スライド 4</vt:lpstr>
      <vt:lpstr>スライド 5</vt:lpstr>
      <vt:lpstr>スライド 6</vt:lpstr>
      <vt:lpstr>スライド 7</vt:lpstr>
      <vt:lpstr>スライド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Yohei</dc:creator>
  <cp:lastModifiedBy>Yohei</cp:lastModifiedBy>
  <cp:revision>16</cp:revision>
  <dcterms:created xsi:type="dcterms:W3CDTF">2012-09-02T13:55:45Z</dcterms:created>
  <dcterms:modified xsi:type="dcterms:W3CDTF">2012-09-03T08:03:08Z</dcterms:modified>
</cp:coreProperties>
</file>