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4"/>
  </p:notesMasterIdLst>
  <p:sldIdLst>
    <p:sldId id="259" r:id="rId2"/>
    <p:sldId id="262" r:id="rId3"/>
    <p:sldId id="268" r:id="rId4"/>
    <p:sldId id="261" r:id="rId5"/>
    <p:sldId id="257" r:id="rId6"/>
    <p:sldId id="264" r:id="rId7"/>
    <p:sldId id="267" r:id="rId8"/>
    <p:sldId id="266" r:id="rId9"/>
    <p:sldId id="258" r:id="rId10"/>
    <p:sldId id="265" r:id="rId11"/>
    <p:sldId id="256" r:id="rId12"/>
    <p:sldId id="263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81BEF-086F-CE4A-BCF4-21B67FF4EBDC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732C-C91C-2146-A79A-FCA8533C61C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732C-C91C-2146-A79A-FCA8533C61CE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732C-C91C-2146-A79A-FCA8533C61CE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732C-C91C-2146-A79A-FCA8533C61CE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732C-C91C-2146-A79A-FCA8533C61CE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>
          <a:xfrm>
            <a:off x="409075" y="3810000"/>
            <a:ext cx="8458200" cy="121920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9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80475" y="2244175"/>
            <a:ext cx="8686800" cy="1184825"/>
          </a:xfrm>
        </p:spPr>
        <p:txBody>
          <a:bodyPr rtlCol="0" anchor="b"/>
          <a:lstStyle>
            <a:lvl1pPr algn="r">
              <a:defRPr sz="44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 dirty="0"/>
          </a:p>
        </p:txBody>
      </p:sp>
      <p:sp>
        <p:nvSpPr>
          <p:cNvPr id="10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4267200" y="6432550"/>
            <a:ext cx="762000" cy="2889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2 つのコンテンツ(右のみ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 12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タイトル プレースホルダ 9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 dirty="0"/>
          </a:p>
        </p:txBody>
      </p:sp>
      <p:sp>
        <p:nvSpPr>
          <p:cNvPr id="9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4267200" y="6432550"/>
            <a:ext cx="762000" cy="2889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2つのコンテンツ(下のみ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>
          <a:xfrm>
            <a:off x="152400" y="6432550"/>
            <a:ext cx="2895600" cy="288925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4267200" y="6432550"/>
            <a:ext cx="762000" cy="2889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 26"/>
          <p:cNvSpPr>
            <a:spLocks noGrp="1"/>
          </p:cNvSpPr>
          <p:nvPr>
            <p:ph idx="12"/>
          </p:nvPr>
        </p:nvSpPr>
        <p:spPr>
          <a:xfrm>
            <a:off x="304800" y="3810000"/>
            <a:ext cx="8686800" cy="2362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7" name="コンテンツ プレースホル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>
          <a:xfrm>
            <a:off x="152400" y="6432550"/>
            <a:ext cx="2895600" cy="288925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4267200" y="6432550"/>
            <a:ext cx="762000" cy="2889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>
          <a:xfrm>
            <a:off x="381000" y="104969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9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80475" y="2320375"/>
            <a:ext cx="8686800" cy="1184825"/>
          </a:xfrm>
        </p:spPr>
        <p:txBody>
          <a:bodyPr rtlCol="0" anchor="b"/>
          <a:lstStyle>
            <a:lvl1pPr algn="r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 dirty="0"/>
          </a:p>
        </p:txBody>
      </p:sp>
      <p:sp>
        <p:nvSpPr>
          <p:cNvPr id="10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4267200" y="6432550"/>
            <a:ext cx="762000" cy="2889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タイトル プレースホルダ 9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 dirty="0"/>
          </a:p>
        </p:txBody>
      </p:sp>
      <p:sp>
        <p:nvSpPr>
          <p:cNvPr id="9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4267200" y="6432550"/>
            <a:ext cx="762000" cy="2889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つのコンテンツ(上下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7" name="コンテンツ プレースホルダ 26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2362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>
          <a:xfrm>
            <a:off x="152400" y="6432550"/>
            <a:ext cx="2895600" cy="288925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4267200" y="6432550"/>
            <a:ext cx="762000" cy="2889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 26"/>
          <p:cNvSpPr>
            <a:spLocks noGrp="1"/>
          </p:cNvSpPr>
          <p:nvPr>
            <p:ph idx="12"/>
          </p:nvPr>
        </p:nvSpPr>
        <p:spPr>
          <a:xfrm>
            <a:off x="304800" y="3810000"/>
            <a:ext cx="8686800" cy="2362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304800" y="52578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281444" y="30480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25" name="テキスト プレースホルダ 24"/>
          <p:cNvSpPr>
            <a:spLocks noGrp="1"/>
          </p:cNvSpPr>
          <p:nvPr>
            <p:ph type="body" sz="half" idx="3"/>
          </p:nvPr>
        </p:nvSpPr>
        <p:spPr>
          <a:xfrm>
            <a:off x="4645025" y="30480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281444" y="954087"/>
            <a:ext cx="4290556" cy="4151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28" name="コンテンツ プレースホルダ 27"/>
          <p:cNvSpPr>
            <a:spLocks noGrp="1"/>
          </p:cNvSpPr>
          <p:nvPr>
            <p:ph sz="quarter" idx="4"/>
          </p:nvPr>
        </p:nvSpPr>
        <p:spPr>
          <a:xfrm>
            <a:off x="4648730" y="954087"/>
            <a:ext cx="4288536" cy="4151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スライド番号プレースホルダ 4"/>
          <p:cNvSpPr txBox="1">
            <a:spLocks/>
          </p:cNvSpPr>
          <p:nvPr/>
        </p:nvSpPr>
        <p:spPr>
          <a:xfrm>
            <a:off x="4267200" y="6432550"/>
            <a:ext cx="762000" cy="2889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7831E-FD0F-1449-96C7-425C4D5BD462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スライド番号プレースホルダ 4"/>
          <p:cNvSpPr txBox="1">
            <a:spLocks/>
          </p:cNvSpPr>
          <p:nvPr/>
        </p:nvSpPr>
        <p:spPr>
          <a:xfrm>
            <a:off x="4267200" y="6432550"/>
            <a:ext cx="762000" cy="2889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7831E-FD0F-1449-96C7-425C4D5BD462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スライド番号プレースホルダ 4"/>
          <p:cNvSpPr txBox="1">
            <a:spLocks/>
          </p:cNvSpPr>
          <p:nvPr/>
        </p:nvSpPr>
        <p:spPr>
          <a:xfrm>
            <a:off x="4267200" y="6432550"/>
            <a:ext cx="762000" cy="2889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7831E-FD0F-1449-96C7-425C4D5BD462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タイトル プレースホルダ 9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24" name="フッター プレースホル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6868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11" name="日付プレースホルダ 10"/>
          <p:cNvSpPr>
            <a:spLocks noGrp="1"/>
          </p:cNvSpPr>
          <p:nvPr>
            <p:ph type="dt" sz="half" idx="2"/>
          </p:nvPr>
        </p:nvSpPr>
        <p:spPr>
          <a:xfrm>
            <a:off x="6477000" y="6432550"/>
            <a:ext cx="25146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BFD3A6-452C-734D-B41D-43016E3500B3}" type="datetimeFigureOut">
              <a:rPr lang="ja-JP" altLang="en-US" smtClean="0"/>
              <a:pPr/>
              <a:t>12.3.14</a:t>
            </a:fld>
            <a:endParaRPr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3"/>
          </p:nvPr>
        </p:nvSpPr>
        <p:spPr>
          <a:xfrm>
            <a:off x="304800" y="6432550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4267200" y="6432550"/>
            <a:ext cx="762000" cy="2889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80D0D9-91EA-BC4B-80BA-08B7A86D6AA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タイトル プレースホルダ 9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none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p"/>
        <a:defRPr kumimoji="1" sz="3200" b="0" i="0" kern="1200">
          <a:solidFill>
            <a:schemeClr val="tx2"/>
          </a:solidFill>
          <a:latin typeface="+mn-ea"/>
          <a:ea typeface="+mn-ea"/>
          <a:cs typeface="Osaka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p"/>
        <a:defRPr kumimoji="1" sz="2800" b="0" i="0" kern="1200">
          <a:solidFill>
            <a:schemeClr val="tx2"/>
          </a:solidFill>
          <a:latin typeface="+mn-ea"/>
          <a:ea typeface="+mn-ea"/>
          <a:cs typeface="Osaka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p"/>
        <a:defRPr kumimoji="1" sz="2400" b="0" i="0" kern="1200">
          <a:solidFill>
            <a:schemeClr val="tx2"/>
          </a:solidFill>
          <a:latin typeface="+mn-ea"/>
          <a:ea typeface="+mn-ea"/>
          <a:cs typeface="Osaka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p"/>
        <a:defRPr kumimoji="1" sz="2000" b="0" i="0" kern="1200">
          <a:solidFill>
            <a:schemeClr val="tx2"/>
          </a:solidFill>
          <a:latin typeface="+mn-ea"/>
          <a:ea typeface="+mn-ea"/>
          <a:cs typeface="Osaka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 charset="2"/>
        <a:buChar char="p"/>
        <a:defRPr kumimoji="1" sz="1800" b="0" i="0" kern="1200">
          <a:solidFill>
            <a:schemeClr val="tx2"/>
          </a:solidFill>
          <a:latin typeface="+mn-ea"/>
          <a:ea typeface="+mn-ea"/>
          <a:cs typeface="Osaka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作問者</a:t>
            </a:r>
            <a:r>
              <a:rPr lang="en-US" altLang="ja-JP" dirty="0" smtClean="0"/>
              <a:t>: @</a:t>
            </a:r>
            <a:r>
              <a:rPr lang="en-US" altLang="ja-JP" dirty="0" err="1" smtClean="0"/>
              <a:t>epee_noir</a:t>
            </a:r>
            <a:endParaRPr lang="en-US" altLang="ja-JP" dirty="0" smtClean="0"/>
          </a:p>
          <a:p>
            <a:r>
              <a:rPr lang="ja-JP" altLang="en-US" dirty="0" smtClean="0"/>
              <a:t>テスター</a:t>
            </a:r>
            <a:r>
              <a:rPr lang="en-US" altLang="ja-JP" dirty="0" smtClean="0"/>
              <a:t>: @Respect2D, @slip0110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D: Memory Leak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62696" y="1159565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/>
          <p:cNvSpPr/>
          <p:nvPr/>
        </p:nvSpPr>
        <p:spPr>
          <a:xfrm>
            <a:off x="2131391" y="1159565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02618" y="1541187"/>
            <a:ext cx="52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size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17304" y="706777"/>
            <a:ext cx="80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malloc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6463748" y="1159565"/>
            <a:ext cx="1225826" cy="120373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中かっこ 20"/>
          <p:cNvSpPr/>
          <p:nvPr/>
        </p:nvSpPr>
        <p:spPr>
          <a:xfrm>
            <a:off x="6132443" y="1159565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03670" y="1541187"/>
            <a:ext cx="52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size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795537" y="706777"/>
            <a:ext cx="56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free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62696" y="3832087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左中かっこ 24"/>
          <p:cNvSpPr/>
          <p:nvPr/>
        </p:nvSpPr>
        <p:spPr>
          <a:xfrm>
            <a:off x="2131391" y="3832087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02618" y="4213709"/>
            <a:ext cx="52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size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67000" y="3276600"/>
            <a:ext cx="6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clone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4901137" y="3832087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左中かっこ 28"/>
          <p:cNvSpPr/>
          <p:nvPr/>
        </p:nvSpPr>
        <p:spPr>
          <a:xfrm>
            <a:off x="4569832" y="3832087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041059" y="4213709"/>
            <a:ext cx="52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size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782300" y="2888494"/>
            <a:ext cx="78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コピー</a:t>
            </a:r>
            <a:endParaRPr kumimoji="1" lang="ja-JP" altLang="en-US" dirty="0"/>
          </a:p>
        </p:txBody>
      </p:sp>
      <p:sp>
        <p:nvSpPr>
          <p:cNvPr id="32" name="下カーブ矢印 31"/>
          <p:cNvSpPr/>
          <p:nvPr/>
        </p:nvSpPr>
        <p:spPr>
          <a:xfrm>
            <a:off x="3546325" y="3268869"/>
            <a:ext cx="1831008" cy="563218"/>
          </a:xfrm>
          <a:prstGeom prst="curvedDownArrow">
            <a:avLst>
              <a:gd name="adj1" fmla="val 25000"/>
              <a:gd name="adj2" fmla="val 152739"/>
              <a:gd name="adj3" fmla="val 485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……</a:t>
            </a:r>
            <a:r>
              <a:rPr lang="ja-JP" altLang="en-US" dirty="0" smtClean="0"/>
              <a:t>ナニコレ？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作問者の</a:t>
            </a:r>
            <a:r>
              <a:rPr lang="ja-JP" altLang="en-US" strike="sngStrike" dirty="0" smtClean="0"/>
              <a:t>怨嗟</a:t>
            </a:r>
            <a:r>
              <a:rPr lang="ja-JP" altLang="en-US" dirty="0" smtClean="0"/>
              <a:t>思い付きによって作られた問題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C-</a:t>
            </a:r>
            <a:r>
              <a:rPr lang="en-US" altLang="ja-JP" dirty="0" err="1" smtClean="0"/>
              <a:t>er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には覚えがあるはず</a:t>
            </a:r>
            <a:endParaRPr lang="en-US" altLang="ja-JP" strike="sngStrike" dirty="0" smtClean="0"/>
          </a:p>
          <a:p>
            <a:pPr lvl="1"/>
            <a:r>
              <a:rPr lang="ja-JP" altLang="en-US" strike="sngStrike" dirty="0" smtClean="0"/>
              <a:t>闇の軍団</a:t>
            </a:r>
            <a:r>
              <a:rPr lang="ja-JP" altLang="en-US" dirty="0" smtClean="0"/>
              <a:t> </a:t>
            </a:r>
            <a:r>
              <a:rPr lang="en-US" altLang="ja-JP" dirty="0" smtClean="0"/>
              <a:t>C++-</a:t>
            </a:r>
            <a:r>
              <a:rPr lang="en-US" altLang="ja-JP" dirty="0" err="1" smtClean="0"/>
              <a:t>er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には怒られそう</a:t>
            </a:r>
            <a:endParaRPr lang="en-US" altLang="ja-JP" dirty="0" smtClean="0"/>
          </a:p>
          <a:p>
            <a:r>
              <a:rPr lang="ja-JP" altLang="en-US" dirty="0" smtClean="0"/>
              <a:t>文字数</a:t>
            </a:r>
            <a:r>
              <a:rPr lang="en-US" altLang="ja-JP" dirty="0" smtClean="0"/>
              <a:t>: </a:t>
            </a:r>
            <a:r>
              <a:rPr lang="ja-JP" altLang="en-US" b="1" dirty="0" smtClean="0">
                <a:solidFill>
                  <a:srgbClr val="FF0000"/>
                </a:solidFill>
              </a:rPr>
              <a:t>約</a:t>
            </a:r>
            <a:r>
              <a:rPr lang="en-US" altLang="ja-JP" b="1" dirty="0" smtClean="0">
                <a:solidFill>
                  <a:srgbClr val="FF0000"/>
                </a:solidFill>
              </a:rPr>
              <a:t>4800</a:t>
            </a:r>
            <a:r>
              <a:rPr lang="ja-JP" altLang="en-US" b="1" dirty="0" smtClean="0">
                <a:solidFill>
                  <a:srgbClr val="FF0000"/>
                </a:solidFill>
              </a:rPr>
              <a:t>文字</a:t>
            </a:r>
            <a:r>
              <a:rPr lang="en-US" altLang="ja-JP" dirty="0" smtClean="0"/>
              <a:t>(</a:t>
            </a:r>
            <a:r>
              <a:rPr lang="ja-JP" altLang="en-US" dirty="0" smtClean="0"/>
              <a:t>本文のみ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うざい系実装問題</a:t>
            </a:r>
            <a:r>
              <a:rPr lang="en-US" altLang="ja-JP" dirty="0" smtClean="0"/>
              <a:t>(</a:t>
            </a:r>
            <a:r>
              <a:rPr lang="ja-JP" altLang="en-US" dirty="0" smtClean="0"/>
              <a:t>やるだけ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……</a:t>
            </a:r>
            <a:r>
              <a:rPr lang="ja-JP" altLang="en-US" dirty="0" smtClean="0"/>
              <a:t>ナニコレ？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作問者の</a:t>
            </a:r>
            <a:r>
              <a:rPr lang="ja-JP" altLang="en-US" strike="sngStrike" dirty="0" smtClean="0"/>
              <a:t>怨嗟</a:t>
            </a:r>
            <a:r>
              <a:rPr lang="ja-JP" altLang="en-US" dirty="0" smtClean="0"/>
              <a:t>思い付きによって作られた問題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コンセプト</a:t>
            </a:r>
            <a:r>
              <a:rPr lang="en-US" altLang="ja-JP" dirty="0" smtClean="0"/>
              <a:t>: </a:t>
            </a:r>
            <a:r>
              <a:rPr lang="ja-JP" altLang="en-US" dirty="0" smtClean="0"/>
              <a:t>うざい実装問題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文</a:t>
            </a:r>
            <a:r>
              <a:rPr lang="ja-JP" altLang="en-US" dirty="0" smtClean="0"/>
              <a:t>字数</a:t>
            </a:r>
            <a:r>
              <a:rPr lang="en-US" altLang="ja-JP" dirty="0" smtClean="0"/>
              <a:t>: </a:t>
            </a:r>
            <a:r>
              <a:rPr lang="ja-JP" altLang="en-US" b="1" dirty="0" smtClean="0">
                <a:solidFill>
                  <a:srgbClr val="FF0000"/>
                </a:solidFill>
              </a:rPr>
              <a:t>約</a:t>
            </a:r>
            <a:r>
              <a:rPr lang="en-US" altLang="ja-JP" b="1" dirty="0" smtClean="0">
                <a:solidFill>
                  <a:srgbClr val="FF0000"/>
                </a:solidFill>
              </a:rPr>
              <a:t>4800</a:t>
            </a:r>
            <a:r>
              <a:rPr lang="ja-JP" altLang="en-US" b="1" dirty="0" smtClean="0">
                <a:solidFill>
                  <a:srgbClr val="FF0000"/>
                </a:solidFill>
              </a:rPr>
              <a:t>文字</a:t>
            </a:r>
            <a:r>
              <a:rPr lang="en-US" altLang="ja-JP" dirty="0" smtClean="0"/>
              <a:t>(</a:t>
            </a:r>
            <a:r>
              <a:rPr lang="ja-JP" altLang="en-US" dirty="0" smtClean="0"/>
              <a:t>本文のみ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C</a:t>
            </a:r>
            <a:r>
              <a:rPr lang="ja-JP" altLang="en-US" dirty="0" smtClean="0"/>
              <a:t>言語の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malloc</a:t>
            </a:r>
            <a:r>
              <a:rPr lang="en-US" altLang="ja-JP" dirty="0" smtClean="0"/>
              <a:t>/free,</a:t>
            </a:r>
            <a:r>
              <a:rPr lang="ja-JP" altLang="en-US" dirty="0" smtClean="0"/>
              <a:t> ポインタ</a:t>
            </a:r>
            <a:r>
              <a:rPr lang="ja-JP" altLang="en-US" dirty="0" smtClean="0"/>
              <a:t>風の構文を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解析する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C-</a:t>
            </a:r>
            <a:r>
              <a:rPr lang="en-US" altLang="ja-JP" dirty="0" err="1" smtClean="0"/>
              <a:t>er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ja-JP" altLang="en-US" dirty="0" smtClean="0"/>
              <a:t>この辺に苦労した覚えがある</a:t>
            </a:r>
            <a:r>
              <a:rPr lang="ja-JP" altLang="en-US" dirty="0" smtClean="0"/>
              <a:t>はず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純 </a:t>
            </a:r>
            <a:r>
              <a:rPr lang="en-US" altLang="ja-JP" dirty="0" smtClean="0"/>
              <a:t>Java-</a:t>
            </a:r>
            <a:r>
              <a:rPr lang="en-US" altLang="ja-JP" dirty="0" err="1" smtClean="0"/>
              <a:t>er</a:t>
            </a:r>
            <a:r>
              <a:rPr lang="en-US" altLang="ja-JP" dirty="0" smtClean="0"/>
              <a:t> </a:t>
            </a:r>
            <a:r>
              <a:rPr lang="ja-JP" altLang="en-US" dirty="0" smtClean="0"/>
              <a:t>や低回生にはつらかったかもしれません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すいません</a:t>
            </a:r>
            <a:r>
              <a:rPr lang="en-US" altLang="ja-JP" smtClean="0"/>
              <a:t>……)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@Respect2D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190</a:t>
            </a:r>
            <a:r>
              <a:rPr lang="ja-JP" altLang="en-US" dirty="0" smtClean="0"/>
              <a:t>行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smtClean="0"/>
              <a:t>3058 byte (</a:t>
            </a:r>
            <a:r>
              <a:rPr lang="en-US" altLang="ja-JP" dirty="0" smtClean="0"/>
              <a:t>C+</a:t>
            </a:r>
            <a:r>
              <a:rPr lang="en-US" altLang="ja-JP" dirty="0" smtClean="0"/>
              <a:t>+)</a:t>
            </a:r>
          </a:p>
          <a:p>
            <a:r>
              <a:rPr lang="en-US" altLang="ja-JP" dirty="0" smtClean="0"/>
              <a:t>@slip0110</a:t>
            </a:r>
          </a:p>
          <a:p>
            <a:pPr lvl="1"/>
            <a:r>
              <a:rPr lang="en-US" altLang="ja-JP" dirty="0" smtClean="0"/>
              <a:t>305</a:t>
            </a:r>
            <a:r>
              <a:rPr lang="ja-JP" altLang="en-US" dirty="0" smtClean="0"/>
              <a:t>行</a:t>
            </a:r>
            <a:r>
              <a:rPr lang="en-US" altLang="ja-JP" dirty="0" smtClean="0"/>
              <a:t>, </a:t>
            </a:r>
            <a:r>
              <a:rPr lang="en-US" altLang="ja-JP" dirty="0" smtClean="0"/>
              <a:t>7253 byte (Java)</a:t>
            </a:r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62696" y="662630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/>
          <p:cNvSpPr/>
          <p:nvPr/>
        </p:nvSpPr>
        <p:spPr>
          <a:xfrm>
            <a:off x="2131391" y="662630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02618" y="107983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67000" y="273035"/>
            <a:ext cx="80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malloc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2462696" y="2948647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/>
          <p:cNvSpPr/>
          <p:nvPr/>
        </p:nvSpPr>
        <p:spPr>
          <a:xfrm>
            <a:off x="2131391" y="2948647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02618" y="33658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67000" y="2494036"/>
            <a:ext cx="6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clone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4901137" y="2948647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左中かっこ 15"/>
          <p:cNvSpPr/>
          <p:nvPr/>
        </p:nvSpPr>
        <p:spPr>
          <a:xfrm>
            <a:off x="4569832" y="2948647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41059" y="33658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2390925" y="4947596"/>
            <a:ext cx="1225826" cy="120373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68296" y="4527240"/>
            <a:ext cx="56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free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74261" y="1711761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892490" y="1546108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74261" y="273035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latin typeface="Monaco"/>
                <a:cs typeface="Monaco"/>
              </a:rPr>
              <a:t>A=malloc(10)</a:t>
            </a:r>
            <a:endParaRPr kumimoji="1" lang="ja-JP" altLang="en-US" u="sng" dirty="0">
              <a:latin typeface="Monaco"/>
              <a:cs typeface="Monaco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74261" y="2579315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Monaco"/>
                <a:cs typeface="Monaco"/>
              </a:rPr>
              <a:t>B</a:t>
            </a:r>
            <a:r>
              <a:rPr kumimoji="1" lang="en-US" altLang="ja-JP" u="sng" dirty="0" smtClean="0">
                <a:latin typeface="Monaco"/>
                <a:cs typeface="Monaco"/>
              </a:rPr>
              <a:t>=</a:t>
            </a:r>
            <a:r>
              <a:rPr lang="en-US" altLang="ja-JP" u="sng" dirty="0" err="1" smtClean="0">
                <a:latin typeface="Monaco"/>
                <a:cs typeface="Monaco"/>
              </a:rPr>
              <a:t>clone</a:t>
            </a:r>
            <a:r>
              <a:rPr kumimoji="1" lang="en-US" altLang="ja-JP" u="sng" dirty="0" err="1" smtClean="0">
                <a:latin typeface="Monaco"/>
                <a:cs typeface="Monaco"/>
              </a:rPr>
              <a:t>(A</a:t>
            </a:r>
            <a:r>
              <a:rPr kumimoji="1" lang="en-US" altLang="ja-JP" u="sng" dirty="0" smtClean="0">
                <a:latin typeface="Monaco"/>
                <a:cs typeface="Monaco"/>
              </a:rPr>
              <a:t>)</a:t>
            </a:r>
            <a:endParaRPr kumimoji="1" lang="ja-JP" altLang="en-US" u="sng" dirty="0">
              <a:latin typeface="Monaco"/>
              <a:cs typeface="Monaco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96347" y="412259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14576" y="3956942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240407" y="415790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3558636" y="3992255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74261" y="452724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>
                <a:latin typeface="Monaco"/>
                <a:cs typeface="Monaco"/>
              </a:rPr>
              <a:t>free(A</a:t>
            </a:r>
            <a:r>
              <a:rPr kumimoji="1" lang="en-US" altLang="ja-JP" u="sng" dirty="0" smtClean="0">
                <a:latin typeface="Monaco"/>
                <a:cs typeface="Monaco"/>
              </a:rPr>
              <a:t>)</a:t>
            </a:r>
            <a:endParaRPr kumimoji="1" lang="ja-JP" altLang="en-US" u="sng" dirty="0">
              <a:latin typeface="Monaco"/>
              <a:cs typeface="Monaco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64950" y="5866571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983179" y="5700918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782300" y="2005054"/>
            <a:ext cx="78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コピー</a:t>
            </a:r>
            <a:endParaRPr kumimoji="1" lang="ja-JP" altLang="en-US" dirty="0"/>
          </a:p>
        </p:txBody>
      </p:sp>
      <p:sp>
        <p:nvSpPr>
          <p:cNvPr id="37" name="下カーブ矢印 36"/>
          <p:cNvSpPr/>
          <p:nvPr/>
        </p:nvSpPr>
        <p:spPr>
          <a:xfrm>
            <a:off x="3546325" y="2385429"/>
            <a:ext cx="1831008" cy="563218"/>
          </a:xfrm>
          <a:prstGeom prst="curvedDownArrow">
            <a:avLst>
              <a:gd name="adj1" fmla="val 25000"/>
              <a:gd name="adj2" fmla="val 152739"/>
              <a:gd name="adj3" fmla="val 485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4909978" y="4947596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中かっこ 38"/>
          <p:cNvSpPr/>
          <p:nvPr/>
        </p:nvSpPr>
        <p:spPr>
          <a:xfrm>
            <a:off x="4578673" y="4947596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049900" y="536479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49248" y="6154489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3567477" y="5988836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43577" y="941334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br>
              <a:rPr kumimoji="1" lang="en-US" altLang="ja-JP" dirty="0" smtClean="0"/>
            </a:br>
            <a:r>
              <a:rPr kumimoji="1" lang="en-US" altLang="ja-JP" dirty="0" smtClean="0"/>
              <a:t>100 → 90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43577" y="3227351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br>
              <a:rPr kumimoji="1" lang="en-US" altLang="ja-JP" dirty="0" smtClean="0"/>
            </a:br>
            <a:r>
              <a:rPr kumimoji="1" lang="en-US" altLang="ja-JP" dirty="0" smtClean="0"/>
              <a:t>90 → 80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43577" y="5226300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br>
              <a:rPr kumimoji="1" lang="en-US" altLang="ja-JP" dirty="0" smtClean="0"/>
            </a:br>
            <a:r>
              <a:rPr kumimoji="1" lang="en-US" altLang="ja-JP" dirty="0" smtClean="0"/>
              <a:t>80 →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90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355818" y="171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55818" y="4157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12062" y="4157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012062" y="6154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355818" y="59557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2281547" y="533400"/>
            <a:ext cx="1225826" cy="120373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5572" y="145237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873801" y="1286722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800600" y="533400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中かっこ 38"/>
          <p:cNvSpPr/>
          <p:nvPr/>
        </p:nvSpPr>
        <p:spPr>
          <a:xfrm>
            <a:off x="4469295" y="533400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40522" y="95060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139870" y="174029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3458099" y="1574640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4199" y="812104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9</a:t>
            </a:r>
            <a:r>
              <a:rPr kumimoji="1" lang="en-US" altLang="ja-JP" dirty="0" smtClean="0"/>
              <a:t>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902684" y="1740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246440" y="1541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2281547" y="3409727"/>
            <a:ext cx="1225826" cy="120373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558918" y="2989371"/>
            <a:ext cx="56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free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64883" y="2989371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>
                <a:latin typeface="Monaco"/>
                <a:cs typeface="Monaco"/>
              </a:rPr>
              <a:t>free(A</a:t>
            </a:r>
            <a:r>
              <a:rPr kumimoji="1" lang="en-US" altLang="ja-JP" u="sng" dirty="0" smtClean="0">
                <a:latin typeface="Monaco"/>
                <a:cs typeface="Monaco"/>
              </a:rPr>
              <a:t>)</a:t>
            </a:r>
            <a:endParaRPr kumimoji="1" lang="ja-JP" altLang="en-US" u="sng" dirty="0">
              <a:latin typeface="Monaco"/>
              <a:cs typeface="Monaco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5572" y="432870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V="1">
            <a:off x="873801" y="4163049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4800600" y="3409727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左中かっこ 56"/>
          <p:cNvSpPr/>
          <p:nvPr/>
        </p:nvSpPr>
        <p:spPr>
          <a:xfrm>
            <a:off x="4469295" y="3409727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940522" y="382693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139870" y="461662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/>
          <p:nvPr/>
        </p:nvCxnSpPr>
        <p:spPr>
          <a:xfrm flipV="1">
            <a:off x="3458099" y="4450967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4199" y="3688431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9</a:t>
            </a:r>
            <a:r>
              <a:rPr kumimoji="1" lang="en-US" altLang="ja-JP" dirty="0" smtClean="0"/>
              <a:t>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902684" y="46166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246440" y="44178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77" name="星 10 76"/>
          <p:cNvSpPr/>
          <p:nvPr/>
        </p:nvSpPr>
        <p:spPr>
          <a:xfrm rot="395994">
            <a:off x="1734165" y="3591558"/>
            <a:ext cx="2220806" cy="1108592"/>
          </a:xfrm>
          <a:prstGeom prst="star10">
            <a:avLst>
              <a:gd name="adj" fmla="val 25552"/>
              <a:gd name="hf" fmla="val 105146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latin typeface="Monaco"/>
              <a:cs typeface="Monaco"/>
            </a:endParaRPr>
          </a:p>
        </p:txBody>
      </p:sp>
      <p:sp>
        <p:nvSpPr>
          <p:cNvPr id="79" name="角丸四角形吹き出し 78"/>
          <p:cNvSpPr/>
          <p:nvPr/>
        </p:nvSpPr>
        <p:spPr>
          <a:xfrm>
            <a:off x="1246440" y="2109625"/>
            <a:ext cx="3112735" cy="662288"/>
          </a:xfrm>
          <a:prstGeom prst="wedgeRoundRectCallout">
            <a:avLst>
              <a:gd name="adj1" fmla="val -34406"/>
              <a:gd name="adj2" fmla="val -8756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 </a:t>
            </a:r>
            <a:r>
              <a:rPr lang="ja-JP" altLang="en-US" dirty="0" smtClean="0">
                <a:solidFill>
                  <a:schemeClr val="tx1"/>
                </a:solidFill>
              </a:rPr>
              <a:t>はまだ </a:t>
            </a:r>
            <a:r>
              <a:rPr lang="en-US" altLang="ja-JP" dirty="0" smtClean="0">
                <a:solidFill>
                  <a:schemeClr val="tx1"/>
                </a:solidFill>
              </a:rPr>
              <a:t>free </a:t>
            </a:r>
            <a:r>
              <a:rPr lang="ja-JP" altLang="en-US" dirty="0" smtClean="0">
                <a:solidFill>
                  <a:schemeClr val="tx1"/>
                </a:solidFill>
              </a:rPr>
              <a:t>された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領域への参照を持っている！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64270" y="39593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Monaco"/>
                <a:cs typeface="Monaco"/>
              </a:rPr>
              <a:t>Error</a:t>
            </a:r>
            <a:endParaRPr lang="en-US" altLang="ja-JP" dirty="0" smtClean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97" name="角丸四角形 96"/>
          <p:cNvSpPr/>
          <p:nvPr/>
        </p:nvSpPr>
        <p:spPr>
          <a:xfrm>
            <a:off x="2281547" y="5320940"/>
            <a:ext cx="1225826" cy="120373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558918" y="4900584"/>
            <a:ext cx="73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clone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64883" y="4900584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>
                <a:latin typeface="Monaco"/>
                <a:cs typeface="Monaco"/>
              </a:rPr>
              <a:t>clone(</a:t>
            </a:r>
            <a:r>
              <a:rPr lang="en-US" altLang="ja-JP" u="sng" dirty="0" err="1" smtClean="0">
                <a:latin typeface="Monaco"/>
                <a:cs typeface="Monaco"/>
              </a:rPr>
              <a:t>A</a:t>
            </a:r>
            <a:r>
              <a:rPr kumimoji="1" lang="en-US" altLang="ja-JP" u="sng" dirty="0" smtClean="0">
                <a:latin typeface="Monaco"/>
                <a:cs typeface="Monaco"/>
              </a:rPr>
              <a:t>)</a:t>
            </a:r>
            <a:endParaRPr kumimoji="1" lang="ja-JP" altLang="en-US" u="sng" dirty="0">
              <a:latin typeface="Monaco"/>
              <a:cs typeface="Monaco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555572" y="623991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01" name="直線矢印コネクタ 100"/>
          <p:cNvCxnSpPr/>
          <p:nvPr/>
        </p:nvCxnSpPr>
        <p:spPr>
          <a:xfrm flipV="1">
            <a:off x="873801" y="6074262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角丸四角形 101"/>
          <p:cNvSpPr/>
          <p:nvPr/>
        </p:nvSpPr>
        <p:spPr>
          <a:xfrm>
            <a:off x="4800600" y="5320940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左中かっこ 102"/>
          <p:cNvSpPr/>
          <p:nvPr/>
        </p:nvSpPr>
        <p:spPr>
          <a:xfrm>
            <a:off x="4469295" y="5320940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940522" y="573814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139870" y="652783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3458099" y="6362180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34199" y="5599644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9</a:t>
            </a:r>
            <a:r>
              <a:rPr kumimoji="1" lang="en-US" altLang="ja-JP" dirty="0" smtClean="0"/>
              <a:t>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902684" y="6527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246440" y="63290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110" name="星 10 109"/>
          <p:cNvSpPr/>
          <p:nvPr/>
        </p:nvSpPr>
        <p:spPr>
          <a:xfrm rot="395994">
            <a:off x="1734165" y="5502771"/>
            <a:ext cx="2220806" cy="1108592"/>
          </a:xfrm>
          <a:prstGeom prst="star10">
            <a:avLst>
              <a:gd name="adj" fmla="val 25552"/>
              <a:gd name="hf" fmla="val 105146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latin typeface="Monaco"/>
              <a:cs typeface="Monaco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564270" y="58705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Monaco"/>
                <a:cs typeface="Monaco"/>
              </a:rPr>
              <a:t>Error</a:t>
            </a:r>
            <a:endParaRPr lang="en-US" altLang="ja-JP" dirty="0" smtClean="0">
              <a:solidFill>
                <a:schemeClr val="bg1"/>
              </a:solidFill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2281547" y="533400"/>
            <a:ext cx="1225826" cy="120373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5572" y="145237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873801" y="1286722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800600" y="533400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中かっこ 38"/>
          <p:cNvSpPr/>
          <p:nvPr/>
        </p:nvSpPr>
        <p:spPr>
          <a:xfrm>
            <a:off x="4469295" y="533400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40522" y="95060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139870" y="174029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3458099" y="1574640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4199" y="812104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9</a:t>
            </a:r>
            <a:r>
              <a:rPr kumimoji="1" lang="en-US" altLang="ja-JP" dirty="0" smtClean="0"/>
              <a:t>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902684" y="1740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246440" y="1541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2281547" y="3409727"/>
            <a:ext cx="1225826" cy="120373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64883" y="2989371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latin typeface="Monaco"/>
                <a:cs typeface="Monaco"/>
              </a:rPr>
              <a:t>C=A</a:t>
            </a:r>
            <a:endParaRPr kumimoji="1" lang="ja-JP" altLang="en-US" u="sng" dirty="0">
              <a:latin typeface="Monaco"/>
              <a:cs typeface="Monaco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5572" y="432870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V="1">
            <a:off x="873801" y="4163049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4800600" y="3409727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左中かっこ 56"/>
          <p:cNvSpPr/>
          <p:nvPr/>
        </p:nvSpPr>
        <p:spPr>
          <a:xfrm>
            <a:off x="4469295" y="3409727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940522" y="382693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139870" y="461662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/>
          <p:nvPr/>
        </p:nvCxnSpPr>
        <p:spPr>
          <a:xfrm flipV="1">
            <a:off x="3458099" y="4450967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4199" y="3688431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9</a:t>
            </a:r>
            <a:r>
              <a:rPr kumimoji="1" lang="en-US" altLang="ja-JP" dirty="0" smtClean="0"/>
              <a:t>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902684" y="46166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246440" y="44178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79" name="角丸四角形吹き出し 78"/>
          <p:cNvSpPr/>
          <p:nvPr/>
        </p:nvSpPr>
        <p:spPr>
          <a:xfrm>
            <a:off x="1246440" y="2109625"/>
            <a:ext cx="3112735" cy="662288"/>
          </a:xfrm>
          <a:prstGeom prst="wedgeRoundRectCallout">
            <a:avLst>
              <a:gd name="adj1" fmla="val -34406"/>
              <a:gd name="adj2" fmla="val -8756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 </a:t>
            </a:r>
            <a:r>
              <a:rPr lang="ja-JP" altLang="en-US" dirty="0" smtClean="0">
                <a:solidFill>
                  <a:schemeClr val="tx1"/>
                </a:solidFill>
              </a:rPr>
              <a:t>はまだ </a:t>
            </a:r>
            <a:r>
              <a:rPr lang="en-US" altLang="ja-JP" dirty="0" smtClean="0">
                <a:solidFill>
                  <a:schemeClr val="tx1"/>
                </a:solidFill>
              </a:rPr>
              <a:t>free </a:t>
            </a:r>
            <a:r>
              <a:rPr lang="ja-JP" altLang="en-US" dirty="0" smtClean="0">
                <a:solidFill>
                  <a:schemeClr val="tx1"/>
                </a:solidFill>
              </a:rPr>
              <a:t>された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領域への参照を持っている！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9040" y="4936881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1107269" y="4771228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1479908" y="5026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52" name="角丸四角形吹き出し 51"/>
          <p:cNvSpPr/>
          <p:nvPr/>
        </p:nvSpPr>
        <p:spPr>
          <a:xfrm>
            <a:off x="1479908" y="5643538"/>
            <a:ext cx="3112735" cy="662288"/>
          </a:xfrm>
          <a:prstGeom prst="wedgeRoundRectCallout">
            <a:avLst>
              <a:gd name="adj1" fmla="val -34406"/>
              <a:gd name="adj2" fmla="val -8756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代入は</a:t>
            </a:r>
            <a:r>
              <a:rPr lang="en-US" altLang="ja-JP" dirty="0" smtClean="0">
                <a:solidFill>
                  <a:schemeClr val="tx1"/>
                </a:solidFill>
              </a:rPr>
              <a:t>OK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2281547" y="533400"/>
            <a:ext cx="1225826" cy="120373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5572" y="145237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873801" y="1286722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139870" y="174029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3458099" y="1574640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4199" y="812104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100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902684" y="1740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246440" y="1541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2281547" y="3409727"/>
            <a:ext cx="1225826" cy="120373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558918" y="2989371"/>
            <a:ext cx="56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free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64883" y="2989371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>
                <a:latin typeface="Monaco"/>
                <a:cs typeface="Monaco"/>
              </a:rPr>
              <a:t>free(A</a:t>
            </a:r>
            <a:r>
              <a:rPr kumimoji="1" lang="en-US" altLang="ja-JP" u="sng" dirty="0" smtClean="0">
                <a:latin typeface="Monaco"/>
                <a:cs typeface="Monaco"/>
              </a:rPr>
              <a:t>)</a:t>
            </a:r>
            <a:endParaRPr kumimoji="1" lang="ja-JP" altLang="en-US" u="sng" dirty="0">
              <a:latin typeface="Monaco"/>
              <a:cs typeface="Monaco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5572" y="432870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V="1">
            <a:off x="873801" y="4163049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3139870" y="461662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/>
          <p:nvPr/>
        </p:nvCxnSpPr>
        <p:spPr>
          <a:xfrm flipV="1">
            <a:off x="3458099" y="4450967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4199" y="3688431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100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902684" y="46166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246440" y="44178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77" name="星 10 76"/>
          <p:cNvSpPr/>
          <p:nvPr/>
        </p:nvSpPr>
        <p:spPr>
          <a:xfrm rot="395994">
            <a:off x="1734165" y="3591558"/>
            <a:ext cx="2220806" cy="1108592"/>
          </a:xfrm>
          <a:prstGeom prst="star10">
            <a:avLst>
              <a:gd name="adj" fmla="val 25552"/>
              <a:gd name="hf" fmla="val 105146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latin typeface="Monaco"/>
              <a:cs typeface="Monaco"/>
            </a:endParaRPr>
          </a:p>
        </p:txBody>
      </p:sp>
      <p:sp>
        <p:nvSpPr>
          <p:cNvPr id="79" name="角丸四角形吹き出し 78"/>
          <p:cNvSpPr/>
          <p:nvPr/>
        </p:nvSpPr>
        <p:spPr>
          <a:xfrm>
            <a:off x="1246440" y="2109625"/>
            <a:ext cx="3442562" cy="717505"/>
          </a:xfrm>
          <a:prstGeom prst="wedgeRoundRectCallout">
            <a:avLst>
              <a:gd name="adj1" fmla="val -34406"/>
              <a:gd name="adj2" fmla="val -8756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初期状態でも</a:t>
            </a:r>
            <a:r>
              <a:rPr lang="en-US" altLang="ja-JP" dirty="0" smtClean="0">
                <a:solidFill>
                  <a:schemeClr val="tx1"/>
                </a:solidFill>
              </a:rPr>
              <a:t>,</a:t>
            </a:r>
            <a:r>
              <a:rPr lang="ja-JP" altLang="en-US" dirty="0" smtClean="0">
                <a:solidFill>
                  <a:schemeClr val="tx1"/>
                </a:solidFill>
              </a:rPr>
              <a:t> 変数はどこかへの参照を持っている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かも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64270" y="39593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Monaco"/>
                <a:cs typeface="Monaco"/>
              </a:rPr>
              <a:t>Error</a:t>
            </a:r>
            <a:endParaRPr lang="en-US" altLang="ja-JP" dirty="0" smtClean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97" name="角丸四角形 96"/>
          <p:cNvSpPr/>
          <p:nvPr/>
        </p:nvSpPr>
        <p:spPr>
          <a:xfrm>
            <a:off x="2281547" y="5320940"/>
            <a:ext cx="1225826" cy="120373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558918" y="4900584"/>
            <a:ext cx="73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clone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64883" y="4900584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>
                <a:latin typeface="Monaco"/>
                <a:cs typeface="Monaco"/>
              </a:rPr>
              <a:t>clone(</a:t>
            </a:r>
            <a:r>
              <a:rPr lang="en-US" altLang="ja-JP" u="sng" dirty="0" err="1" smtClean="0">
                <a:latin typeface="Monaco"/>
                <a:cs typeface="Monaco"/>
              </a:rPr>
              <a:t>A</a:t>
            </a:r>
            <a:r>
              <a:rPr kumimoji="1" lang="en-US" altLang="ja-JP" u="sng" dirty="0" smtClean="0">
                <a:latin typeface="Monaco"/>
                <a:cs typeface="Monaco"/>
              </a:rPr>
              <a:t>)</a:t>
            </a:r>
            <a:endParaRPr kumimoji="1" lang="ja-JP" altLang="en-US" u="sng" dirty="0">
              <a:latin typeface="Monaco"/>
              <a:cs typeface="Monaco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555572" y="623991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01" name="直線矢印コネクタ 100"/>
          <p:cNvCxnSpPr/>
          <p:nvPr/>
        </p:nvCxnSpPr>
        <p:spPr>
          <a:xfrm flipV="1">
            <a:off x="873801" y="6074262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3139870" y="652783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3458099" y="6362180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34199" y="5599644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100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902684" y="6527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246440" y="63290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110" name="星 10 109"/>
          <p:cNvSpPr/>
          <p:nvPr/>
        </p:nvSpPr>
        <p:spPr>
          <a:xfrm rot="395994">
            <a:off x="1734165" y="5502771"/>
            <a:ext cx="2220806" cy="1108592"/>
          </a:xfrm>
          <a:prstGeom prst="star10">
            <a:avLst>
              <a:gd name="adj" fmla="val 25552"/>
              <a:gd name="hf" fmla="val 105146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latin typeface="Monaco"/>
              <a:cs typeface="Monaco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564270" y="58705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Monaco"/>
                <a:cs typeface="Monaco"/>
              </a:rPr>
              <a:t>Error</a:t>
            </a:r>
            <a:endParaRPr lang="en-US" altLang="ja-JP" dirty="0" smtClean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4689002" y="533400"/>
            <a:ext cx="1225826" cy="120373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4689002" y="3409727"/>
            <a:ext cx="1225826" cy="120373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4689002" y="5324094"/>
            <a:ext cx="1225826" cy="120373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2462696" y="2959690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/>
          <p:cNvSpPr/>
          <p:nvPr/>
        </p:nvSpPr>
        <p:spPr>
          <a:xfrm>
            <a:off x="2131391" y="2959690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02618" y="337689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19937" y="2590358"/>
            <a:ext cx="6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clone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4724449" y="2959690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左中かっこ 15"/>
          <p:cNvSpPr/>
          <p:nvPr/>
        </p:nvSpPr>
        <p:spPr>
          <a:xfrm>
            <a:off x="4393144" y="2959690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64371" y="337689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82300" y="2016097"/>
            <a:ext cx="78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コピー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3129" y="-63168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A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=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clone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(clone(</a:t>
            </a:r>
            <a:r>
              <a:rPr kumimoji="1" lang="en-US" altLang="ja-JP" dirty="0" smtClean="0">
                <a:latin typeface="Monaco"/>
                <a:cs typeface="Monaco"/>
              </a:rPr>
              <a:t>malloc(10)</a:t>
            </a:r>
            <a:r>
              <a:rPr kumimoji="1" lang="en-US" altLang="ja-JP" dirty="0" smtClean="0">
                <a:solidFill>
                  <a:srgbClr val="7F7F7F"/>
                </a:solidFill>
                <a:latin typeface="Monaco"/>
                <a:cs typeface="Monaco"/>
              </a:rPr>
              <a:t>))</a:t>
            </a:r>
            <a:endParaRPr kumimoji="1" lang="ja-JP" altLang="en-US" dirty="0">
              <a:solidFill>
                <a:srgbClr val="7F7F7F"/>
              </a:solidFill>
              <a:latin typeface="Monaco"/>
              <a:cs typeface="Monaco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344911" y="6389281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5663140" y="6271597"/>
            <a:ext cx="1095336" cy="32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2462696" y="695759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中かっこ 36"/>
          <p:cNvSpPr/>
          <p:nvPr/>
        </p:nvSpPr>
        <p:spPr>
          <a:xfrm>
            <a:off x="2131391" y="695759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02618" y="111296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19937" y="306164"/>
            <a:ext cx="80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malloc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8827" y="2153526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7F7F7F"/>
                </a:solidFill>
                <a:latin typeface="Monaco"/>
                <a:cs typeface="Monaco"/>
              </a:rPr>
              <a:t>A</a:t>
            </a:r>
            <a:r>
              <a:rPr kumimoji="1" lang="en-US" altLang="ja-JP" dirty="0" smtClean="0">
                <a:solidFill>
                  <a:srgbClr val="7F7F7F"/>
                </a:solidFill>
                <a:latin typeface="Monaco"/>
                <a:cs typeface="Monaco"/>
              </a:rPr>
              <a:t>=</a:t>
            </a:r>
            <a:r>
              <a:rPr lang="en-US" altLang="ja-JP" dirty="0" smtClean="0">
                <a:solidFill>
                  <a:srgbClr val="7F7F7F"/>
                </a:solidFill>
                <a:latin typeface="Monaco"/>
                <a:cs typeface="Monaco"/>
              </a:rPr>
              <a:t>clone</a:t>
            </a:r>
            <a:r>
              <a:rPr kumimoji="1" lang="en-US" altLang="ja-JP" dirty="0" smtClean="0">
                <a:solidFill>
                  <a:srgbClr val="7F7F7F"/>
                </a:solidFill>
                <a:latin typeface="Monaco"/>
                <a:cs typeface="Monaco"/>
              </a:rPr>
              <a:t>(</a:t>
            </a:r>
            <a:r>
              <a:rPr kumimoji="1" lang="en-US" altLang="ja-JP" dirty="0" smtClean="0">
                <a:latin typeface="Monaco"/>
                <a:cs typeface="Monaco"/>
              </a:rPr>
              <a:t>clone(malloc(10))</a:t>
            </a:r>
            <a:r>
              <a:rPr kumimoji="1" lang="en-US" altLang="ja-JP" dirty="0" smtClean="0">
                <a:solidFill>
                  <a:srgbClr val="7F7F7F"/>
                </a:solidFill>
                <a:latin typeface="Monaco"/>
                <a:cs typeface="Monaco"/>
              </a:rPr>
              <a:t>)</a:t>
            </a:r>
            <a:endParaRPr kumimoji="1" lang="ja-JP" altLang="en-US" dirty="0">
              <a:solidFill>
                <a:srgbClr val="7F7F7F"/>
              </a:solidFill>
              <a:latin typeface="Monaco"/>
              <a:cs typeface="Monaco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2487421" y="5067862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左中かっこ 41"/>
          <p:cNvSpPr/>
          <p:nvPr/>
        </p:nvSpPr>
        <p:spPr>
          <a:xfrm>
            <a:off x="2156116" y="5067862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37773" y="544948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749174" y="4493601"/>
            <a:ext cx="6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clone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4749174" y="5067862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中かっこ 45"/>
          <p:cNvSpPr/>
          <p:nvPr/>
        </p:nvSpPr>
        <p:spPr>
          <a:xfrm>
            <a:off x="4417869" y="5067862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999526" y="544948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48" name="下カーブ矢印 47"/>
          <p:cNvSpPr/>
          <p:nvPr/>
        </p:nvSpPr>
        <p:spPr>
          <a:xfrm>
            <a:off x="5645904" y="4504644"/>
            <a:ext cx="1831008" cy="563218"/>
          </a:xfrm>
          <a:prstGeom prst="curvedDownArrow">
            <a:avLst>
              <a:gd name="adj1" fmla="val 25000"/>
              <a:gd name="adj2" fmla="val 152739"/>
              <a:gd name="adj3" fmla="val 485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957844" y="4113210"/>
            <a:ext cx="78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コピー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552" y="4504644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solidFill>
                  <a:srgbClr val="000000"/>
                </a:solidFill>
                <a:latin typeface="Monaco"/>
                <a:cs typeface="Monaco"/>
              </a:rPr>
              <a:t>A</a:t>
            </a:r>
            <a:r>
              <a:rPr kumimoji="1" lang="en-US" altLang="ja-JP" u="sng" dirty="0" smtClean="0">
                <a:solidFill>
                  <a:srgbClr val="000000"/>
                </a:solidFill>
                <a:latin typeface="Monaco"/>
                <a:cs typeface="Monaco"/>
              </a:rPr>
              <a:t>=</a:t>
            </a:r>
            <a:r>
              <a:rPr lang="en-US" altLang="ja-JP" u="sng" dirty="0" smtClean="0">
                <a:solidFill>
                  <a:srgbClr val="000000"/>
                </a:solidFill>
                <a:latin typeface="Monaco"/>
                <a:cs typeface="Monaco"/>
              </a:rPr>
              <a:t>clone</a:t>
            </a:r>
            <a:r>
              <a:rPr kumimoji="1" lang="en-US" altLang="ja-JP" u="sng" dirty="0" smtClean="0">
                <a:solidFill>
                  <a:srgbClr val="000000"/>
                </a:solidFill>
                <a:latin typeface="Monaco"/>
                <a:cs typeface="Monaco"/>
              </a:rPr>
              <a:t>(clone(malloc(10)))</a:t>
            </a:r>
            <a:endParaRPr kumimoji="1" lang="ja-JP" altLang="en-US" u="sng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922496" y="5084430"/>
            <a:ext cx="1225826" cy="120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左中かっこ 52"/>
          <p:cNvSpPr/>
          <p:nvPr/>
        </p:nvSpPr>
        <p:spPr>
          <a:xfrm>
            <a:off x="6591191" y="5084430"/>
            <a:ext cx="331305" cy="12037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50149" y="546605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55" name="下カーブ矢印 54"/>
          <p:cNvSpPr/>
          <p:nvPr/>
        </p:nvSpPr>
        <p:spPr>
          <a:xfrm>
            <a:off x="3424852" y="2396472"/>
            <a:ext cx="1831008" cy="563218"/>
          </a:xfrm>
          <a:prstGeom prst="curvedDownArrow">
            <a:avLst>
              <a:gd name="adj1" fmla="val 25000"/>
              <a:gd name="adj2" fmla="val 152739"/>
              <a:gd name="adj3" fmla="val 485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602618" y="4873976"/>
            <a:ext cx="4537101" cy="15153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2870" y="6389281"/>
            <a:ext cx="366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これらの領域は参照されていない！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3577" y="974463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br>
              <a:rPr kumimoji="1" lang="en-US" altLang="ja-JP" dirty="0" smtClean="0"/>
            </a:br>
            <a:r>
              <a:rPr kumimoji="1" lang="en-US" altLang="ja-JP" dirty="0" smtClean="0"/>
              <a:t>100 → 90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43577" y="3238394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br>
              <a:rPr kumimoji="1" lang="en-US" altLang="ja-JP" dirty="0" smtClean="0"/>
            </a:br>
            <a:r>
              <a:rPr kumimoji="1" lang="en-US" altLang="ja-JP" dirty="0" smtClean="0"/>
              <a:t>90 → 80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43577" y="5449484"/>
            <a:ext cx="14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残りのメモリ</a:t>
            </a:r>
            <a:r>
              <a:rPr kumimoji="1" lang="en-US" altLang="ja-JP" dirty="0" smtClean="0"/>
              <a:t>:</a:t>
            </a:r>
            <a:br>
              <a:rPr kumimoji="1" lang="en-US" altLang="ja-JP" dirty="0" smtClean="0"/>
            </a:br>
            <a:r>
              <a:rPr kumimoji="1" lang="en-US" altLang="ja-JP" dirty="0" smtClean="0"/>
              <a:t>80 → 70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276165" y="64071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yotuki-2011-midterm-111208">
  <a:themeElements>
    <a:clrScheme name="ユーザー設定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0099CC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sl">
      <a:majorFont>
        <a:latin typeface="ヒラギノ明朝 Pro W6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Osaka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yotuki-2011-midterm-111208.thmx</Template>
  <TotalTime>801</TotalTime>
  <Words>473</Words>
  <Application>Microsoft Macintosh PowerPoint</Application>
  <PresentationFormat>画面に合わせる (4:3)</PresentationFormat>
  <Paragraphs>141</Paragraphs>
  <Slides>12</Slides>
  <Notes>4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yotuki-2011-midterm-111208</vt:lpstr>
      <vt:lpstr>D: Memory Leak</vt:lpstr>
      <vt:lpstr>……ナニコレ？</vt:lpstr>
      <vt:lpstr>解答例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……ナニコレ？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大月 勇人</dc:creator>
  <cp:lastModifiedBy>大月 勇人</cp:lastModifiedBy>
  <cp:revision>57</cp:revision>
  <cp:lastPrinted>2012-03-13T08:59:33Z</cp:lastPrinted>
  <dcterms:created xsi:type="dcterms:W3CDTF">2012-03-14T03:58:18Z</dcterms:created>
  <dcterms:modified xsi:type="dcterms:W3CDTF">2012-03-14T07:10:14Z</dcterms:modified>
</cp:coreProperties>
</file>