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7" r:id="rId4"/>
    <p:sldId id="263" r:id="rId5"/>
    <p:sldId id="265" r:id="rId6"/>
    <p:sldId id="262" r:id="rId7"/>
    <p:sldId id="260" r:id="rId8"/>
    <p:sldId id="266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02" y="-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2012/3/15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2012/3/15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2012/3/15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2012/3/15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つの角を丸めた四角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10" name="フリーフォーム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フリーフォーム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2012/3/15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フリーフォーム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フリーフォーム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1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F: </a:t>
            </a:r>
            <a:r>
              <a:rPr lang="ja-JP" altLang="en-US" dirty="0" smtClean="0"/>
              <a:t>氷の音楽家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作問： 青木</a:t>
            </a:r>
            <a:endParaRPr kumimoji="1" lang="en-US" altLang="ja-JP" dirty="0" smtClean="0"/>
          </a:p>
          <a:p>
            <a:r>
              <a:rPr lang="ja-JP" altLang="en-US" dirty="0" smtClean="0"/>
              <a:t>テスト担当： 津島、西出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問題概要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連長圧縮された長さ </a:t>
            </a:r>
            <a:r>
              <a:rPr kumimoji="1" lang="en-US" altLang="ja-JP" dirty="0" smtClean="0"/>
              <a:t>n </a:t>
            </a:r>
            <a:r>
              <a:rPr kumimoji="1" lang="ja-JP" altLang="en-US" dirty="0" smtClean="0"/>
              <a:t>の文字列 </a:t>
            </a:r>
            <a:r>
              <a:rPr kumimoji="1" lang="en-US" altLang="ja-JP" dirty="0" smtClean="0"/>
              <a:t>s</a:t>
            </a:r>
            <a:endParaRPr lang="en-US" altLang="ja-JP" dirty="0" smtClean="0"/>
          </a:p>
          <a:p>
            <a:r>
              <a:rPr kumimoji="1" lang="ja-JP" altLang="en-US" dirty="0" smtClean="0"/>
              <a:t>圧縮されていない長さ </a:t>
            </a:r>
            <a:r>
              <a:rPr kumimoji="1" lang="en-US" altLang="ja-JP" dirty="0" smtClean="0"/>
              <a:t>m</a:t>
            </a:r>
            <a:r>
              <a:rPr lang="ja-JP" altLang="en-US" dirty="0" smtClean="0"/>
              <a:t> の文字列 </a:t>
            </a:r>
            <a:r>
              <a:rPr lang="en-US" altLang="ja-JP" dirty="0" smtClean="0"/>
              <a:t>t</a:t>
            </a:r>
            <a:r>
              <a:rPr lang="en-US" altLang="ja-JP" baseline="-25000" dirty="0" smtClean="0"/>
              <a:t>0</a:t>
            </a:r>
            <a:r>
              <a:rPr lang="en-US" altLang="ja-JP" dirty="0" smtClean="0"/>
              <a:t>, …, t</a:t>
            </a:r>
            <a:r>
              <a:rPr lang="en-US" altLang="ja-JP" baseline="-25000" dirty="0" smtClean="0"/>
              <a:t>k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en-US" altLang="ja-JP" dirty="0" smtClean="0"/>
              <a:t> s </a:t>
            </a:r>
            <a:r>
              <a:rPr lang="ja-JP" altLang="en-US" dirty="0" smtClean="0"/>
              <a:t>に対する </a:t>
            </a:r>
            <a:r>
              <a:rPr lang="en-US" altLang="ja-JP" dirty="0" smtClean="0"/>
              <a:t>t</a:t>
            </a:r>
            <a:r>
              <a:rPr lang="en-US" altLang="ja-JP" baseline="-25000" dirty="0" smtClean="0"/>
              <a:t>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の類似度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 </a:t>
            </a:r>
            <a:r>
              <a:rPr lang="en-US" altLang="ja-JP" dirty="0" smtClean="0"/>
              <a:t>t</a:t>
            </a:r>
            <a:r>
              <a:rPr lang="en-US" altLang="ja-JP" baseline="-25000" dirty="0" smtClean="0"/>
              <a:t>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の部分文字列のうち、 </a:t>
            </a:r>
            <a:r>
              <a:rPr lang="en-US" altLang="ja-JP" dirty="0" smtClean="0"/>
              <a:t>s </a:t>
            </a:r>
            <a:r>
              <a:rPr lang="ja-JP" altLang="en-US" dirty="0" smtClean="0"/>
              <a:t>の部分に含まれるものの数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</a:t>
            </a:r>
            <a:r>
              <a:rPr kumimoji="1" lang="en-US" altLang="ja-JP" baseline="-25000" dirty="0" smtClean="0"/>
              <a:t>i</a:t>
            </a:r>
            <a:r>
              <a:rPr kumimoji="1" lang="en-US" altLang="ja-JP" dirty="0" smtClean="0"/>
              <a:t> </a:t>
            </a:r>
            <a:r>
              <a:rPr lang="ja-JP" altLang="en-US" dirty="0" smtClean="0"/>
              <a:t>に同じ部分文字列が出現した場合、別々に数える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類似度が最大となる文字列を </a:t>
            </a:r>
            <a:r>
              <a:rPr lang="en-US" altLang="ja-JP" dirty="0" smtClean="0"/>
              <a:t>t</a:t>
            </a:r>
            <a:r>
              <a:rPr lang="en-US" altLang="ja-JP" baseline="-25000" dirty="0" smtClean="0"/>
              <a:t>i</a:t>
            </a:r>
            <a:r>
              <a:rPr lang="en-US" altLang="ja-JP" dirty="0" smtClean="0"/>
              <a:t>, …, t</a:t>
            </a:r>
            <a:r>
              <a:rPr lang="en-US" altLang="ja-JP" baseline="-25000" dirty="0" smtClean="0"/>
              <a:t>k</a:t>
            </a:r>
            <a:r>
              <a:rPr lang="en-US" altLang="ja-JP" dirty="0" smtClean="0"/>
              <a:t> </a:t>
            </a:r>
            <a:r>
              <a:rPr lang="ja-JP" altLang="en-US" dirty="0" smtClean="0"/>
              <a:t>から求める問題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圧縮文字列を展開したい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 </a:t>
            </a:r>
            <a:r>
              <a:rPr lang="ja-JP" altLang="en-US" dirty="0" smtClean="0"/>
              <a:t>文字列 </a:t>
            </a:r>
            <a:r>
              <a:rPr lang="en-US" altLang="ja-JP" dirty="0" smtClean="0"/>
              <a:t>s </a:t>
            </a:r>
            <a:r>
              <a:rPr lang="ja-JP" altLang="en-US" dirty="0" smtClean="0"/>
              <a:t>をふつうに展開するとメモリに載らない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520" y="2852936"/>
            <a:ext cx="87129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>
                <a:latin typeface="Times New Roman" pitchFamily="18" charset="0"/>
                <a:cs typeface="Times New Roman" pitchFamily="18" charset="0"/>
              </a:rPr>
              <a:t>sh1000(1000(1000(1000(</a:t>
            </a:r>
            <a:r>
              <a:rPr lang="en-US" altLang="ja-JP" sz="3200" b="1" dirty="0" err="1" smtClean="0">
                <a:latin typeface="Times New Roman" pitchFamily="18" charset="0"/>
                <a:cs typeface="Times New Roman" pitchFamily="18" charset="0"/>
              </a:rPr>
              <a:t>ee</a:t>
            </a:r>
            <a:r>
              <a:rPr lang="en-US" altLang="ja-JP" sz="3200" b="1" dirty="0" smtClean="0">
                <a:latin typeface="Times New Roman" pitchFamily="18" charset="0"/>
                <a:cs typeface="Times New Roman" pitchFamily="18" charset="0"/>
              </a:rPr>
              <a:t>))))t100(a)paz100(u)</a:t>
            </a:r>
          </a:p>
          <a:p>
            <a:r>
              <a:rPr kumimoji="1" lang="en-US" altLang="ja-JP" sz="3200" b="1" dirty="0" smtClean="0">
                <a:latin typeface="Times New Roman" pitchFamily="18" charset="0"/>
                <a:cs typeface="Times New Roman" pitchFamily="18" charset="0"/>
              </a:rPr>
              <a:t>=&gt;</a:t>
            </a:r>
            <a:br>
              <a:rPr kumimoji="1" lang="en-US" altLang="ja-JP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kumimoji="1" lang="en-US" altLang="ja-JP" sz="3200" b="1" dirty="0" smtClean="0">
                <a:latin typeface="Times New Roman" pitchFamily="18" charset="0"/>
                <a:cs typeface="Times New Roman" pitchFamily="18" charset="0"/>
              </a:rPr>
              <a:t>sheeeeeeeeeeeeeeeeeeeeeeeeeeeeeeeeeeeeeeeeeeeeeeeeeeeeeeeeeeeeeeeeeeeeeeeeeeeeeeeeeeeeeeeeeeeeeeeeeeeeeeeeeeeeeeeeeeeeeeeeeeeeeeeeeeeeeeeeeeeeeeeeeeeeeeeeeeeeeeeeeeeeeeeeeeeeeeeeeeeeeeeeeeeeeeeeeeeeeeeeeeeeeeeee...</a:t>
            </a:r>
            <a:endParaRPr kumimoji="1" lang="ja-JP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必要な部分だけ展開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連長圧縮された文字列を必要な部分だけ展開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2</a:t>
            </a:r>
            <a:r>
              <a:rPr lang="ja-JP" altLang="en-US" dirty="0" smtClean="0"/>
              <a:t>回目以降の繰り返しでは、前後</a:t>
            </a:r>
            <a:r>
              <a:rPr lang="en-US" altLang="ja-JP" dirty="0" smtClean="0"/>
              <a:t> m </a:t>
            </a:r>
            <a:r>
              <a:rPr lang="ja-JP" altLang="en-US" dirty="0" smtClean="0"/>
              <a:t>文字分かればよい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展開された文字列の長さ </a:t>
            </a:r>
            <a:r>
              <a:rPr lang="en-US" altLang="ja-JP" dirty="0" smtClean="0"/>
              <a:t>O ( nm )</a:t>
            </a:r>
          </a:p>
          <a:p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520" y="3789040"/>
            <a:ext cx="8712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>
                <a:latin typeface="Times New Roman" pitchFamily="18" charset="0"/>
                <a:cs typeface="Times New Roman" pitchFamily="18" charset="0"/>
              </a:rPr>
              <a:t>100(</a:t>
            </a:r>
            <a:r>
              <a:rPr lang="en-US" altLang="ja-JP" sz="3200" b="1" dirty="0" err="1" smtClean="0">
                <a:latin typeface="Times New Roman" pitchFamily="18" charset="0"/>
                <a:cs typeface="Times New Roman" pitchFamily="18" charset="0"/>
              </a:rPr>
              <a:t>abcdefg</a:t>
            </a:r>
            <a:r>
              <a:rPr lang="en-US" altLang="ja-JP" sz="3200" b="1" dirty="0" smtClean="0">
                <a:latin typeface="Times New Roman" pitchFamily="18" charset="0"/>
                <a:cs typeface="Times New Roman" pitchFamily="18" charset="0"/>
              </a:rPr>
              <a:t> … </a:t>
            </a:r>
            <a:r>
              <a:rPr lang="en-US" altLang="ja-JP" sz="3200" b="1" dirty="0" err="1" smtClean="0">
                <a:latin typeface="Times New Roman" pitchFamily="18" charset="0"/>
                <a:cs typeface="Times New Roman" pitchFamily="18" charset="0"/>
              </a:rPr>
              <a:t>tuvwxyz</a:t>
            </a:r>
            <a:r>
              <a:rPr lang="en-US" altLang="ja-JP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ja-JP" sz="3200" b="1" dirty="0" smtClean="0">
                <a:latin typeface="Times New Roman" pitchFamily="18" charset="0"/>
                <a:cs typeface="Times New Roman" pitchFamily="18" charset="0"/>
              </a:rPr>
              <a:t>=&gt;</a:t>
            </a:r>
          </a:p>
          <a:p>
            <a:r>
              <a:rPr lang="en-US" altLang="ja-JP" sz="3200" b="1" dirty="0" err="1" smtClean="0">
                <a:latin typeface="Times New Roman" pitchFamily="18" charset="0"/>
                <a:cs typeface="Times New Roman" pitchFamily="18" charset="0"/>
              </a:rPr>
              <a:t>abcdefg</a:t>
            </a:r>
            <a:r>
              <a:rPr lang="en-US" altLang="ja-JP" sz="3200" b="1" dirty="0" smtClean="0">
                <a:latin typeface="Times New Roman" pitchFamily="18" charset="0"/>
                <a:cs typeface="Times New Roman" pitchFamily="18" charset="0"/>
              </a:rPr>
              <a:t> … </a:t>
            </a:r>
            <a:r>
              <a:rPr lang="en-US" altLang="ja-JP" sz="3200" b="1" dirty="0" err="1" smtClean="0">
                <a:latin typeface="Times New Roman" pitchFamily="18" charset="0"/>
                <a:cs typeface="Times New Roman" pitchFamily="18" charset="0"/>
              </a:rPr>
              <a:t>tuvxyzabc$xyz</a:t>
            </a:r>
            <a:endParaRPr lang="en-US" altLang="ja-JP" sz="3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51920" y="5733256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solidFill>
                  <a:srgbClr val="FF0000"/>
                </a:solidFill>
              </a:rPr>
              <a:t>使わない文字を省略部分に挿入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下矢印 5"/>
          <p:cNvSpPr/>
          <p:nvPr/>
        </p:nvSpPr>
        <p:spPr>
          <a:xfrm flipV="1">
            <a:off x="4053430" y="5301208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展開した文字列に対する検索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 s </a:t>
            </a:r>
            <a:r>
              <a:rPr lang="ja-JP" altLang="en-US" dirty="0" smtClean="0"/>
              <a:t>を部分的に展開した長さ </a:t>
            </a:r>
            <a:r>
              <a:rPr lang="en-US" altLang="ja-JP" dirty="0" smtClean="0"/>
              <a:t>O( nm ) </a:t>
            </a:r>
            <a:r>
              <a:rPr lang="ja-JP" altLang="en-US" dirty="0" smtClean="0"/>
              <a:t>の文字列に対して、</a:t>
            </a:r>
            <a:r>
              <a:rPr lang="en-US" altLang="ja-JP" dirty="0" smtClean="0"/>
              <a:t>t</a:t>
            </a:r>
            <a:r>
              <a:rPr lang="en-US" altLang="ja-JP" baseline="-25000" dirty="0" smtClean="0"/>
              <a:t>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の部分文字列長さ </a:t>
            </a:r>
            <a:r>
              <a:rPr lang="en-US" altLang="ja-JP" dirty="0" smtClean="0"/>
              <a:t>O( m ) </a:t>
            </a:r>
            <a:r>
              <a:rPr lang="ja-JP" altLang="en-US" dirty="0" smtClean="0"/>
              <a:t>の文字列を何度も検索する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通常の文字列マッチングアルゴリズムは、</a:t>
            </a:r>
            <a:r>
              <a:rPr kumimoji="1" lang="en-US" altLang="ja-JP" dirty="0" smtClean="0"/>
              <a:t>O( n + m )</a:t>
            </a:r>
          </a:p>
          <a:p>
            <a:pPr lvl="1"/>
            <a:r>
              <a:rPr lang="en-US" altLang="ja-JP" dirty="0" smtClean="0"/>
              <a:t> O( kn</a:t>
            </a:r>
            <a:r>
              <a:rPr lang="en-US" altLang="ja-JP" baseline="30000" dirty="0" smtClean="0"/>
              <a:t>2</a:t>
            </a:r>
            <a:r>
              <a:rPr lang="ja-JP" altLang="en-US" dirty="0" smtClean="0"/>
              <a:t> </a:t>
            </a:r>
            <a:r>
              <a:rPr lang="en-US" altLang="ja-JP" dirty="0" smtClean="0"/>
              <a:t>) </a:t>
            </a:r>
            <a:r>
              <a:rPr lang="ja-JP" altLang="en-US" dirty="0" smtClean="0"/>
              <a:t>回繰り返すには時間がかかりすぎる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smtClean="0"/>
              <a:t>Suffix Array </a:t>
            </a:r>
            <a:r>
              <a:rPr kumimoji="1" lang="ja-JP" altLang="en-US" dirty="0" smtClean="0"/>
              <a:t>を使う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 </a:t>
            </a:r>
            <a:r>
              <a:rPr lang="ja-JP" altLang="en-US" dirty="0" smtClean="0"/>
              <a:t>一回当たりの検索が、</a:t>
            </a:r>
            <a:r>
              <a:rPr lang="en-US" altLang="ja-JP" dirty="0" smtClean="0"/>
              <a:t>O( m </a:t>
            </a:r>
            <a:r>
              <a:rPr lang="en-US" altLang="ja-JP" dirty="0" err="1" smtClean="0"/>
              <a:t>lg</a:t>
            </a:r>
            <a:r>
              <a:rPr lang="en-US" altLang="ja-JP" dirty="0" smtClean="0"/>
              <a:t> (nm) )</a:t>
            </a:r>
          </a:p>
          <a:p>
            <a:pPr lvl="1"/>
            <a:r>
              <a:rPr lang="ja-JP" altLang="en-US" dirty="0" smtClean="0"/>
              <a:t>これなら、 </a:t>
            </a:r>
            <a:r>
              <a:rPr lang="en-US" altLang="ja-JP" dirty="0" smtClean="0"/>
              <a:t>O( kn</a:t>
            </a:r>
            <a:r>
              <a:rPr lang="en-US" altLang="ja-JP" baseline="30000" dirty="0" smtClean="0"/>
              <a:t>2</a:t>
            </a:r>
            <a:r>
              <a:rPr lang="en-US" altLang="ja-JP" dirty="0" smtClean="0"/>
              <a:t> ) </a:t>
            </a:r>
            <a:r>
              <a:rPr lang="ja-JP" altLang="en-US" dirty="0" smtClean="0"/>
              <a:t>回繰り返せる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Suffix Array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アリ本の第２版に新しく追加された項目</a:t>
            </a:r>
            <a:endParaRPr lang="en-US" altLang="ja-JP" dirty="0" smtClean="0"/>
          </a:p>
          <a:p>
            <a:r>
              <a:rPr lang="ja-JP" altLang="en-US" dirty="0" smtClean="0"/>
              <a:t>アリ本には、</a:t>
            </a:r>
            <a:r>
              <a:rPr lang="en-US" altLang="ja-JP" dirty="0" err="1" smtClean="0"/>
              <a:t>nlgn</a:t>
            </a:r>
            <a:r>
              <a:rPr lang="ja-JP" altLang="en-US" dirty="0" smtClean="0"/>
              <a:t>のアルゴリズムが載ってる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問題文 背景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シュタゲ→ヒャダゲ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氷の呪文をいかに使うか？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smtClean="0"/>
              <a:t>オカリン→オカレン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岡○倫太郎と滝○太郎の名前が似てる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シューベ○トは、魚に当たって亡くなったとか</a:t>
            </a:r>
            <a:endParaRPr lang="en-US" altLang="ja-JP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1043608" y="5013176"/>
            <a:ext cx="7488832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魚を氷の全体呪文で凍らせよう！</a:t>
            </a:r>
            <a:endParaRPr kumimoji="1" lang="ja-JP" altLang="en-US" sz="3600" dirty="0"/>
          </a:p>
        </p:txBody>
      </p:sp>
      <p:pic>
        <p:nvPicPr>
          <p:cNvPr id="1032" name="Picture 8" descr="C:\Users\kioa\AppData\Local\Microsoft\Windows\Temporary Internet Files\Content.IE5\VWZPSSHC\MP90040288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268760"/>
            <a:ext cx="2664296" cy="1998222"/>
          </a:xfrm>
          <a:prstGeom prst="rect">
            <a:avLst/>
          </a:prstGeom>
          <a:noFill/>
        </p:spPr>
      </p:pic>
      <p:pic>
        <p:nvPicPr>
          <p:cNvPr id="1026" name="Picture 2" descr="C:\Users\kioa\AppData\Local\Microsoft\Windows\Temporary Internet Files\Content.IE5\6MQFVK20\MC9004125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3284984"/>
            <a:ext cx="2292350" cy="936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結果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First Accept</a:t>
            </a:r>
          </a:p>
          <a:p>
            <a:pPr lvl="1"/>
            <a:r>
              <a:rPr kumimoji="1" lang="ja-JP" altLang="en-US" dirty="0" smtClean="0"/>
              <a:t>オンサイト</a:t>
            </a:r>
            <a:r>
              <a:rPr lang="ja-JP" altLang="en-US" dirty="0" smtClean="0"/>
              <a:t>： 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オンライン</a:t>
            </a:r>
            <a:r>
              <a:rPr lang="ja-JP" altLang="en-US" dirty="0" smtClean="0"/>
              <a:t>： 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Accept / Submit</a:t>
            </a:r>
          </a:p>
          <a:p>
            <a:pPr lvl="1"/>
            <a:r>
              <a:rPr kumimoji="1" lang="en-US" altLang="ja-JP" dirty="0" smtClean="0"/>
              <a:t> / </a:t>
            </a:r>
            <a:endParaRPr kumimoji="1"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リゾート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リゾート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リゾート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494</TotalTime>
  <Words>331</Words>
  <Application>Microsoft Office PowerPoint</Application>
  <PresentationFormat>画面に合わせる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リゾート</vt:lpstr>
      <vt:lpstr>F: 氷の音楽家</vt:lpstr>
      <vt:lpstr>問題概要</vt:lpstr>
      <vt:lpstr>圧縮文字列を展開したい</vt:lpstr>
      <vt:lpstr>必要な部分だけ展開</vt:lpstr>
      <vt:lpstr>展開した文字列に対する検索</vt:lpstr>
      <vt:lpstr>Suffix Array</vt:lpstr>
      <vt:lpstr>問題文 背景</vt:lpstr>
      <vt:lpstr>結果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F: 氷の音楽家</dc:title>
  <dc:creator>kioa</dc:creator>
  <cp:lastModifiedBy>kioa</cp:lastModifiedBy>
  <cp:revision>34</cp:revision>
  <dcterms:created xsi:type="dcterms:W3CDTF">2012-03-14T14:34:44Z</dcterms:created>
  <dcterms:modified xsi:type="dcterms:W3CDTF">2012-03-14T22:51:08Z</dcterms:modified>
</cp:coreProperties>
</file>