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Karnchang" panose="020B0604020202020204" charset="-34"/>
      <p:regular r:id="rId8"/>
    </p:embeddedFont>
    <p:embeddedFont>
      <p:font typeface="Karnchang Bold" panose="020B0604020202020204" charset="-3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qi234/Project-java-kredit-moto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27" y="1234208"/>
            <a:ext cx="9531193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10074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PROGRAM KREDIT MOTOR FIFGROUP</a:t>
            </a:r>
          </a:p>
          <a:p>
            <a:pPr algn="l">
              <a:lnSpc>
                <a:spcPts val="9268"/>
              </a:lnSpc>
            </a:pPr>
            <a:endParaRPr lang="en-US" sz="10074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627" y="8820150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Institute Widya Pratama | January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627" y="5438724"/>
            <a:ext cx="7644346" cy="23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NAMA : MOH RIFQI MIFFTAKHULKHOIR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NIM : 24.240.0040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KELAS : 1P41</a:t>
            </a:r>
          </a:p>
          <a:p>
            <a:pPr algn="l">
              <a:lnSpc>
                <a:spcPts val="4489"/>
              </a:lnSpc>
            </a:pPr>
            <a:endParaRPr lang="en-US" sz="3206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479DF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7147" y="733869"/>
            <a:ext cx="13660967" cy="271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94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LATAR BELAKANG DAN PERMASALAHAN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3150" y="3512283"/>
            <a:ext cx="6401498" cy="573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318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Latar Belakang:</a:t>
            </a:r>
          </a:p>
          <a:p>
            <a:pPr algn="l">
              <a:lnSpc>
                <a:spcPts val="4453"/>
              </a:lnSpc>
            </a:pPr>
            <a:r>
              <a:rPr lang="en-US" sz="318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Kredit motor adalah solusi pembiayaan yang mempermudah masyarakat dalam memiliki kendaraan.</a:t>
            </a:r>
          </a:p>
          <a:p>
            <a:pPr algn="l">
              <a:lnSpc>
                <a:spcPts val="4453"/>
              </a:lnSpc>
            </a:pPr>
            <a:r>
              <a:rPr lang="en-US" sz="318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Proses manual dalam pengelolaan kredit sering menimbulkan tantangan seperti kesalahan data dan perhitungan.</a:t>
            </a:r>
          </a:p>
          <a:p>
            <a:pPr algn="l">
              <a:lnSpc>
                <a:spcPts val="4453"/>
              </a:lnSpc>
            </a:pPr>
            <a:endParaRPr lang="en-US" sz="3181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3483708"/>
            <a:ext cx="7378371" cy="608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Permasalahan:</a:t>
            </a:r>
          </a:p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Kesalahan pencatatan data pelanggan.</a:t>
            </a:r>
          </a:p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Perhitungan cicilan dan bunga yang rawan kesalahan.</a:t>
            </a:r>
          </a:p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Manajemen pembayaran yang tidak terorganisir.</a:t>
            </a:r>
          </a:p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Laporan performa kredit yang tidak terstruktur.</a:t>
            </a:r>
          </a:p>
          <a:p>
            <a:pPr algn="l">
              <a:lnSpc>
                <a:spcPts val="4712"/>
              </a:lnSpc>
            </a:pPr>
            <a:endParaRPr lang="en-US" sz="3366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4200" y="844053"/>
            <a:ext cx="86419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dan Manfaat 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621459" y="349050"/>
            <a:ext cx="2168307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803745" y="5524500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70625" y="6164758"/>
            <a:ext cx="15132199" cy="2396985"/>
            <a:chOff x="0" y="0"/>
            <a:chExt cx="3985435" cy="6313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85435" cy="631305"/>
            </a:xfrm>
            <a:custGeom>
              <a:avLst/>
              <a:gdLst/>
              <a:ahLst/>
              <a:cxnLst/>
              <a:rect l="l" t="t" r="r" b="b"/>
              <a:pathLst>
                <a:path w="3985435" h="631305">
                  <a:moveTo>
                    <a:pt x="26093" y="0"/>
                  </a:moveTo>
                  <a:lnTo>
                    <a:pt x="3959343" y="0"/>
                  </a:lnTo>
                  <a:cubicBezTo>
                    <a:pt x="3966263" y="0"/>
                    <a:pt x="3972900" y="2749"/>
                    <a:pt x="3977793" y="7642"/>
                  </a:cubicBezTo>
                  <a:cubicBezTo>
                    <a:pt x="3982686" y="12536"/>
                    <a:pt x="3985435" y="19172"/>
                    <a:pt x="3985435" y="26093"/>
                  </a:cubicBezTo>
                  <a:lnTo>
                    <a:pt x="3985435" y="605212"/>
                  </a:lnTo>
                  <a:cubicBezTo>
                    <a:pt x="3985435" y="619623"/>
                    <a:pt x="3973754" y="631305"/>
                    <a:pt x="3959343" y="631305"/>
                  </a:cubicBezTo>
                  <a:lnTo>
                    <a:pt x="26093" y="631305"/>
                  </a:lnTo>
                  <a:cubicBezTo>
                    <a:pt x="11682" y="631305"/>
                    <a:pt x="0" y="619623"/>
                    <a:pt x="0" y="605212"/>
                  </a:cubicBezTo>
                  <a:lnTo>
                    <a:pt x="0" y="26093"/>
                  </a:lnTo>
                  <a:cubicBezTo>
                    <a:pt x="0" y="11682"/>
                    <a:pt x="11682" y="0"/>
                    <a:pt x="2609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985435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651207" y="5479638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Manfaat :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028699" y="6278284"/>
            <a:ext cx="2362320" cy="1773473"/>
            <a:chOff x="0" y="0"/>
            <a:chExt cx="8916670" cy="6694043"/>
          </a:xfrm>
        </p:grpSpPr>
        <p:sp>
          <p:nvSpPr>
            <p:cNvPr id="17" name="Freeform 17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654264" y="6164758"/>
            <a:ext cx="11531637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Efisiensi operasional dan waktu.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Akurasi data dan perhitungan.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Peningkatan kepuasan pelanggan melalui transparansi layanan.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Keamanan data yang lebih baik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651207" y="2363780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803745" y="2389638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27775" y="3146959"/>
            <a:ext cx="14882818" cy="2396985"/>
            <a:chOff x="0" y="0"/>
            <a:chExt cx="3919754" cy="6313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919755" cy="631305"/>
            </a:xfrm>
            <a:custGeom>
              <a:avLst/>
              <a:gdLst/>
              <a:ahLst/>
              <a:cxnLst/>
              <a:rect l="l" t="t" r="r" b="b"/>
              <a:pathLst>
                <a:path w="3919755" h="631305">
                  <a:moveTo>
                    <a:pt x="26530" y="0"/>
                  </a:moveTo>
                  <a:lnTo>
                    <a:pt x="3893225" y="0"/>
                  </a:lnTo>
                  <a:cubicBezTo>
                    <a:pt x="3907877" y="0"/>
                    <a:pt x="3919755" y="11878"/>
                    <a:pt x="3919755" y="26530"/>
                  </a:cubicBezTo>
                  <a:lnTo>
                    <a:pt x="3919755" y="604775"/>
                  </a:lnTo>
                  <a:cubicBezTo>
                    <a:pt x="3919755" y="619427"/>
                    <a:pt x="3907877" y="631305"/>
                    <a:pt x="3893225" y="631305"/>
                  </a:cubicBezTo>
                  <a:lnTo>
                    <a:pt x="26530" y="631305"/>
                  </a:lnTo>
                  <a:cubicBezTo>
                    <a:pt x="11878" y="631305"/>
                    <a:pt x="0" y="619427"/>
                    <a:pt x="0" y="604775"/>
                  </a:cubicBezTo>
                  <a:lnTo>
                    <a:pt x="0" y="26530"/>
                  </a:lnTo>
                  <a:cubicBezTo>
                    <a:pt x="0" y="11878"/>
                    <a:pt x="11878" y="0"/>
                    <a:pt x="26530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919754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133399" y="3370027"/>
            <a:ext cx="2362320" cy="1773473"/>
            <a:chOff x="0" y="0"/>
            <a:chExt cx="8916670" cy="6694043"/>
          </a:xfrm>
        </p:grpSpPr>
        <p:sp>
          <p:nvSpPr>
            <p:cNvPr id="26" name="Freeform 26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54264" y="3270421"/>
            <a:ext cx="1153163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Mengotomatisasi proses pengelolaan kredit motor.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Mempermudah perhitungan cicilan dan pengelolaan pembayaran.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Meningkatkan keamanan data pelanggan.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7552"/>
            <a:ext cx="16920555" cy="9376506"/>
            <a:chOff x="0" y="0"/>
            <a:chExt cx="4456442" cy="2469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442" cy="2469533"/>
            </a:xfrm>
            <a:custGeom>
              <a:avLst/>
              <a:gdLst/>
              <a:ahLst/>
              <a:cxnLst/>
              <a:rect l="l" t="t" r="r" b="b"/>
              <a:pathLst>
                <a:path w="4456442" h="2469533">
                  <a:moveTo>
                    <a:pt x="23335" y="0"/>
                  </a:moveTo>
                  <a:lnTo>
                    <a:pt x="4433108" y="0"/>
                  </a:lnTo>
                  <a:cubicBezTo>
                    <a:pt x="4445995" y="0"/>
                    <a:pt x="4456442" y="10447"/>
                    <a:pt x="4456442" y="23335"/>
                  </a:cubicBezTo>
                  <a:lnTo>
                    <a:pt x="4456442" y="2446198"/>
                  </a:lnTo>
                  <a:cubicBezTo>
                    <a:pt x="4456442" y="2459085"/>
                    <a:pt x="4445995" y="2469533"/>
                    <a:pt x="4433108" y="2469533"/>
                  </a:cubicBezTo>
                  <a:lnTo>
                    <a:pt x="23335" y="2469533"/>
                  </a:lnTo>
                  <a:cubicBezTo>
                    <a:pt x="10447" y="2469533"/>
                    <a:pt x="0" y="2459085"/>
                    <a:pt x="0" y="2446198"/>
                  </a:cubicBezTo>
                  <a:lnTo>
                    <a:pt x="0" y="23335"/>
                  </a:lnTo>
                  <a:cubicBezTo>
                    <a:pt x="0" y="10447"/>
                    <a:pt x="10447" y="0"/>
                    <a:pt x="23335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6442" cy="2507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23055" y="2738363"/>
            <a:ext cx="7119301" cy="6861226"/>
          </a:xfrm>
          <a:custGeom>
            <a:avLst/>
            <a:gdLst/>
            <a:ahLst/>
            <a:cxnLst/>
            <a:rect l="l" t="t" r="r" b="b"/>
            <a:pathLst>
              <a:path w="7119301" h="6861226">
                <a:moveTo>
                  <a:pt x="0" y="0"/>
                </a:moveTo>
                <a:lnTo>
                  <a:pt x="7119301" y="0"/>
                </a:lnTo>
                <a:lnTo>
                  <a:pt x="7119301" y="6861227"/>
                </a:lnTo>
                <a:lnTo>
                  <a:pt x="0" y="6861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69454" y="1391808"/>
            <a:ext cx="7336159" cy="8207782"/>
          </a:xfrm>
          <a:custGeom>
            <a:avLst/>
            <a:gdLst/>
            <a:ahLst/>
            <a:cxnLst/>
            <a:rect l="l" t="t" r="r" b="b"/>
            <a:pathLst>
              <a:path w="7336159" h="8207782">
                <a:moveTo>
                  <a:pt x="0" y="0"/>
                </a:moveTo>
                <a:lnTo>
                  <a:pt x="7336159" y="0"/>
                </a:lnTo>
                <a:lnTo>
                  <a:pt x="7336159" y="8207782"/>
                </a:lnTo>
                <a:lnTo>
                  <a:pt x="0" y="820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90452" y="904875"/>
            <a:ext cx="6584507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Layout Program (Input):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21459" y="349050"/>
            <a:ext cx="2168307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069061" y="2436824"/>
            <a:ext cx="12149878" cy="7153241"/>
          </a:xfrm>
          <a:custGeom>
            <a:avLst/>
            <a:gdLst/>
            <a:ahLst/>
            <a:cxnLst/>
            <a:rect l="l" t="t" r="r" b="b"/>
            <a:pathLst>
              <a:path w="12149878" h="7153241">
                <a:moveTo>
                  <a:pt x="0" y="0"/>
                </a:moveTo>
                <a:lnTo>
                  <a:pt x="12149878" y="0"/>
                </a:lnTo>
                <a:lnTo>
                  <a:pt x="12149878" y="7153241"/>
                </a:lnTo>
                <a:lnTo>
                  <a:pt x="0" y="7153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7993" y="660200"/>
            <a:ext cx="773181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Layout Program (Output)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21459" y="349050"/>
            <a:ext cx="2168307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1407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576" y="413067"/>
            <a:ext cx="970044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 dan Saran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931" y="1931545"/>
            <a:ext cx="15756369" cy="534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Kesimpulan:</a:t>
            </a:r>
          </a:p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Aplikasi kredit motor berbasis Java membantu mengatasi permasalahan dalam pengelolaan kredit, seperti akurasi perhitungan, manajemen data, dan keamanan.</a:t>
            </a:r>
          </a:p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Dapat memberikan manfaat besar bagi perusahaan dan pelanggan.</a:t>
            </a:r>
          </a:p>
          <a:p>
            <a:pPr algn="just">
              <a:lnSpc>
                <a:spcPts val="4145"/>
              </a:lnSpc>
            </a:pPr>
            <a:endParaRPr lang="en-US" sz="296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Saran:</a:t>
            </a:r>
          </a:p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Pengembangan fitur tambahan seperti pengingat pembayaran otomatis dan notifikasi SMS/email.</a:t>
            </a:r>
          </a:p>
          <a:p>
            <a:pPr algn="just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• Integrasi dengan sistem pembayaran online.</a:t>
            </a:r>
          </a:p>
          <a:p>
            <a:pPr algn="just">
              <a:lnSpc>
                <a:spcPts val="4145"/>
              </a:lnSpc>
            </a:pPr>
            <a:endParaRPr lang="en-US" sz="296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621459" y="349050"/>
            <a:ext cx="2168307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70074"/>
            <a:ext cx="12503727" cy="193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Pseudocode dan program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dibawah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:</a:t>
            </a: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  <a:hlinkClick r:id="rId2"/>
              </a:rPr>
              <a:t>https://github.com/ripqi234/Project-java-kredit-motor</a:t>
            </a: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125"/>
              </a:lnSpc>
              <a:spcBef>
                <a:spcPct val="0"/>
              </a:spcBef>
            </a:pP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Karnchang</vt:lpstr>
      <vt:lpstr>Arial</vt:lpstr>
      <vt:lpstr>Calibri</vt:lpstr>
      <vt:lpstr>Karnchang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RIFZZZ Z</cp:lastModifiedBy>
  <cp:revision>2</cp:revision>
  <dcterms:created xsi:type="dcterms:W3CDTF">2006-08-16T00:00:00Z</dcterms:created>
  <dcterms:modified xsi:type="dcterms:W3CDTF">2025-01-08T15:48:14Z</dcterms:modified>
  <dc:identifier>DAGblL2uOtE</dc:identifier>
</cp:coreProperties>
</file>