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Karnchang" panose="020B0604020202020204" charset="-34"/>
      <p:regular r:id="rId8"/>
    </p:embeddedFont>
    <p:embeddedFont>
      <p:font typeface="Karnchang Bold" panose="020B0604020202020204" charset="-34"/>
      <p:regular r:id="rId9"/>
    </p:embeddedFont>
    <p:embeddedFont>
      <p:font typeface="Trebuchet MS" panose="020B0603020202020204" pitchFamily="34" charset="0"/>
      <p:regular r:id="rId10"/>
      <p:bold r:id="rId11"/>
      <p:italic r:id="rId12"/>
      <p:boldItalic r:id="rId13"/>
    </p:embeddedFont>
    <p:embeddedFont>
      <p:font typeface="Wingdings 3" panose="05040102010807070707" pitchFamily="18" charset="2"/>
      <p:regular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601" y="3606801"/>
            <a:ext cx="11650404" cy="2469453"/>
          </a:xfrm>
        </p:spPr>
        <p:txBody>
          <a:bodyPr anchor="b">
            <a:noAutofit/>
          </a:bodyPr>
          <a:lstStyle>
            <a:lvl1pPr algn="r">
              <a:defRPr sz="8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0601" y="6076250"/>
            <a:ext cx="11650404" cy="164534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6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914400"/>
            <a:ext cx="12895002" cy="51054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2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49209" y="5448300"/>
            <a:ext cx="10836786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7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4756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2897982"/>
            <a:ext cx="12895002" cy="3893190"/>
          </a:xfrm>
        </p:spPr>
        <p:txBody>
          <a:bodyPr anchor="b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61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3735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914400"/>
            <a:ext cx="12882305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17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83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51510" y="914399"/>
            <a:ext cx="1957115" cy="787717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3" y="914400"/>
            <a:ext cx="10590225" cy="7877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5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5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4051301"/>
            <a:ext cx="12895002" cy="2739872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8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2" y="3240884"/>
            <a:ext cx="6276053" cy="58211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4955" y="3240884"/>
            <a:ext cx="6276051" cy="582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48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618" y="3241475"/>
            <a:ext cx="627843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618" y="4105868"/>
            <a:ext cx="6278435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2575" y="3241475"/>
            <a:ext cx="627842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2577" y="4105868"/>
            <a:ext cx="6278426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8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3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9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2247906"/>
            <a:ext cx="5781792" cy="1917699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92" y="772387"/>
            <a:ext cx="6770312" cy="828965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1" y="4165604"/>
            <a:ext cx="5781792" cy="3876674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595" indent="0">
              <a:buNone/>
              <a:defRPr sz="2100"/>
            </a:lvl2pPr>
            <a:lvl3pPr marL="1371189" indent="0">
              <a:buNone/>
              <a:defRPr sz="1800"/>
            </a:lvl3pPr>
            <a:lvl4pPr marL="2056784" indent="0">
              <a:buNone/>
              <a:defRPr sz="1500"/>
            </a:lvl4pPr>
            <a:lvl5pPr marL="2742377" indent="0">
              <a:buNone/>
              <a:defRPr sz="1500"/>
            </a:lvl5pPr>
            <a:lvl6pPr marL="3427971" indent="0">
              <a:buNone/>
              <a:defRPr sz="1500"/>
            </a:lvl6pPr>
            <a:lvl7pPr marL="4113566" indent="0">
              <a:buNone/>
              <a:defRPr sz="1500"/>
            </a:lvl7pPr>
            <a:lvl8pPr marL="4799160" indent="0">
              <a:buNone/>
              <a:defRPr sz="1500"/>
            </a:lvl8pPr>
            <a:lvl9pPr marL="5484755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8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2" y="7200900"/>
            <a:ext cx="12895001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6001" y="914400"/>
            <a:ext cx="12895002" cy="576857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8051007"/>
            <a:ext cx="12895001" cy="10110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64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1" y="3240884"/>
            <a:ext cx="12895002" cy="582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9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pqi234/Project-java-kredit-motor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54627" y="1234208"/>
            <a:ext cx="9531193" cy="5266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68"/>
              </a:lnSpc>
            </a:pPr>
            <a:r>
              <a:rPr lang="en-US" sz="10074" b="1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PROGRAM KREDIT MOTOR FIFGROUP</a:t>
            </a:r>
          </a:p>
          <a:p>
            <a:pPr algn="l">
              <a:lnSpc>
                <a:spcPts val="9268"/>
              </a:lnSpc>
            </a:pPr>
            <a:endParaRPr lang="en-US" sz="10074" b="1">
              <a:solidFill>
                <a:srgbClr val="000000"/>
              </a:solidFill>
              <a:latin typeface="Karnchang Bold"/>
              <a:ea typeface="Karnchang Bold"/>
              <a:cs typeface="Karnchang Bold"/>
              <a:sym typeface="Karnchang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54627" y="8820150"/>
            <a:ext cx="7644346" cy="511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Institut</a:t>
            </a:r>
            <a:r>
              <a:rPr lang="en-US" sz="30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Widya</a:t>
            </a:r>
            <a:r>
              <a:rPr lang="en-US" sz="30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Pratama</a:t>
            </a:r>
            <a:r>
              <a:rPr lang="en-US" sz="30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| 1 January 2025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54627" y="5438724"/>
            <a:ext cx="7644346" cy="2388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9"/>
              </a:lnSpc>
            </a:pPr>
            <a:r>
              <a:rPr lang="en-US" sz="3206" b="1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NAMA : MOH RIFQI MIFFTAKHULKHOIR</a:t>
            </a:r>
          </a:p>
          <a:p>
            <a:pPr algn="l">
              <a:lnSpc>
                <a:spcPts val="4489"/>
              </a:lnSpc>
            </a:pPr>
            <a:r>
              <a:rPr lang="en-US" sz="3206" b="1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NIM : 24.240.0040</a:t>
            </a:r>
          </a:p>
          <a:p>
            <a:pPr algn="l">
              <a:lnSpc>
                <a:spcPts val="4489"/>
              </a:lnSpc>
            </a:pPr>
            <a:r>
              <a:rPr lang="en-US" sz="3206" b="1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KELAS : 1P41</a:t>
            </a:r>
          </a:p>
          <a:p>
            <a:pPr algn="l">
              <a:lnSpc>
                <a:spcPts val="4489"/>
              </a:lnSpc>
            </a:pPr>
            <a:endParaRPr lang="en-US" sz="3206" b="1">
              <a:solidFill>
                <a:srgbClr val="000000"/>
              </a:solidFill>
              <a:latin typeface="Karnchang Bold"/>
              <a:ea typeface="Karnchang Bold"/>
              <a:cs typeface="Karnchang Bold"/>
              <a:sym typeface="Karnchang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514600" y="427144"/>
            <a:ext cx="13660967" cy="966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54"/>
              </a:lnSpc>
            </a:pPr>
            <a:r>
              <a:rPr lang="en-US" sz="3600" b="1" dirty="0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LATAR BELAKANG DAN PERMASALAHAN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69148" y="2214840"/>
            <a:ext cx="7398749" cy="7458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53"/>
              </a:lnSpc>
            </a:pPr>
            <a:r>
              <a:rPr lang="en-US" sz="2800" b="1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Latar</a:t>
            </a:r>
            <a:r>
              <a:rPr lang="en-US" sz="2800" b="1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Belakang</a:t>
            </a:r>
            <a:r>
              <a:rPr lang="en-US" sz="2800" b="1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:</a:t>
            </a:r>
          </a:p>
          <a:p>
            <a:pPr algn="l">
              <a:lnSpc>
                <a:spcPts val="4453"/>
              </a:lnSpc>
            </a:pP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Dalam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membuat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sebuah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usaha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kios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motor pun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pasti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tidak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terlepas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dari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banyaknya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motor yang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akan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dijual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pada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kios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tersebut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dan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banyaknya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konsumen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atau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pelanggan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yang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akan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membeli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motor-motor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tersebut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, dan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tentunya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pasti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membutuhkan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sebuah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struktur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pengelolahan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data yang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baik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Sehingga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untuk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membantu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usaha-usaha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kios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motor second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ini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dalam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mengelola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seputar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data-data motor dan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pelanggan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maupun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melakukan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transaksi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pembayaran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maka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dibuatlah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aplikasi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kredit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motor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sederhana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ini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549977" y="2214840"/>
            <a:ext cx="8768876" cy="59771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12"/>
              </a:lnSpc>
            </a:pPr>
            <a:r>
              <a:rPr lang="en-US" sz="2800" b="1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Permasalahan</a:t>
            </a:r>
            <a:r>
              <a:rPr lang="en-US" sz="2800" b="1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:</a:t>
            </a:r>
          </a:p>
          <a:p>
            <a:pPr algn="l">
              <a:lnSpc>
                <a:spcPts val="4712"/>
              </a:lnSpc>
            </a:pP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Penggunaan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sistem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manual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dalam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pengelolaan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kredit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motor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masih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banyak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digunakan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, dan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menyebabkan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beberapa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permasalahan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seperti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:</a:t>
            </a:r>
          </a:p>
          <a:p>
            <a:pPr algn="l">
              <a:lnSpc>
                <a:spcPts val="4712"/>
              </a:lnSpc>
            </a:pP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Kesalahan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pengolahan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data,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Inefisiensi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waktu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dan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biaya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Risiko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kehilangan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data,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Kurangnya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transparansi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proses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pengajuan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kredit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Keterlambatan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dalam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pengambilan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keputusan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.</a:t>
            </a:r>
          </a:p>
          <a:p>
            <a:pPr algn="l">
              <a:lnSpc>
                <a:spcPts val="4712"/>
              </a:lnSpc>
            </a:pP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Permasalahan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ini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berdampak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pada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kepuasan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nasabah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dan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efisiensi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operasional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lembaga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keuangan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BE083A-DAE0-5709-0A28-F7682DF27084}"/>
              </a:ext>
            </a:extLst>
          </p:cNvPr>
          <p:cNvCxnSpPr/>
          <p:nvPr/>
        </p:nvCxnSpPr>
        <p:spPr>
          <a:xfrm>
            <a:off x="8367897" y="1562100"/>
            <a:ext cx="0" cy="8131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3662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924200" y="844053"/>
            <a:ext cx="8641907" cy="1107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b="1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Tujuan dan Manfaat 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51143" y="9305925"/>
            <a:ext cx="7118830" cy="444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  <a:ea typeface="Karnchang"/>
                <a:cs typeface="Karnchang"/>
                <a:sym typeface="Karnchang"/>
              </a:rPr>
              <a:t>Murad Naser |  Universitas Fauget | Ekonomi | 2025</a:t>
            </a:r>
          </a:p>
        </p:txBody>
      </p:sp>
      <p:sp>
        <p:nvSpPr>
          <p:cNvPr id="11" name="Freeform 11"/>
          <p:cNvSpPr/>
          <p:nvPr/>
        </p:nvSpPr>
        <p:spPr>
          <a:xfrm>
            <a:off x="1941314" y="5687949"/>
            <a:ext cx="659308" cy="696025"/>
          </a:xfrm>
          <a:custGeom>
            <a:avLst/>
            <a:gdLst/>
            <a:ahLst/>
            <a:cxnLst/>
            <a:rect l="l" t="t" r="r" b="b"/>
            <a:pathLst>
              <a:path w="659308" h="659308">
                <a:moveTo>
                  <a:pt x="0" y="0"/>
                </a:moveTo>
                <a:lnTo>
                  <a:pt x="659308" y="0"/>
                </a:lnTo>
                <a:lnTo>
                  <a:pt x="659308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1396065" y="6423508"/>
            <a:ext cx="15698175" cy="2880503"/>
            <a:chOff x="0" y="0"/>
            <a:chExt cx="3985435" cy="63130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985435" cy="631305"/>
            </a:xfrm>
            <a:custGeom>
              <a:avLst/>
              <a:gdLst/>
              <a:ahLst/>
              <a:cxnLst/>
              <a:rect l="l" t="t" r="r" b="b"/>
              <a:pathLst>
                <a:path w="3985435" h="631305">
                  <a:moveTo>
                    <a:pt x="26093" y="0"/>
                  </a:moveTo>
                  <a:lnTo>
                    <a:pt x="3959343" y="0"/>
                  </a:lnTo>
                  <a:cubicBezTo>
                    <a:pt x="3966263" y="0"/>
                    <a:pt x="3972900" y="2749"/>
                    <a:pt x="3977793" y="7642"/>
                  </a:cubicBezTo>
                  <a:cubicBezTo>
                    <a:pt x="3982686" y="12536"/>
                    <a:pt x="3985435" y="19172"/>
                    <a:pt x="3985435" y="26093"/>
                  </a:cubicBezTo>
                  <a:lnTo>
                    <a:pt x="3985435" y="605212"/>
                  </a:lnTo>
                  <a:cubicBezTo>
                    <a:pt x="3985435" y="619623"/>
                    <a:pt x="3973754" y="631305"/>
                    <a:pt x="3959343" y="631305"/>
                  </a:cubicBezTo>
                  <a:lnTo>
                    <a:pt x="26093" y="631305"/>
                  </a:lnTo>
                  <a:cubicBezTo>
                    <a:pt x="11682" y="631305"/>
                    <a:pt x="0" y="619623"/>
                    <a:pt x="0" y="605212"/>
                  </a:cubicBezTo>
                  <a:lnTo>
                    <a:pt x="0" y="26093"/>
                  </a:lnTo>
                  <a:cubicBezTo>
                    <a:pt x="0" y="11682"/>
                    <a:pt x="11682" y="0"/>
                    <a:pt x="26093" y="0"/>
                  </a:cubicBezTo>
                  <a:close/>
                </a:path>
              </a:pathLst>
            </a:custGeom>
            <a:solidFill>
              <a:srgbClr val="858789">
                <a:alpha val="40000"/>
              </a:srgbClr>
            </a:solidFill>
            <a:ln w="19050" cap="rnd">
              <a:solidFill>
                <a:srgbClr val="243342">
                  <a:alpha val="40000"/>
                </a:srgbClr>
              </a:solidFill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3985435" cy="6694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2718584" y="5953230"/>
            <a:ext cx="4951389" cy="4994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680"/>
              </a:lnSpc>
            </a:pPr>
            <a:r>
              <a:rPr lang="en-US" sz="4000" b="1" dirty="0" err="1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Manfaat</a:t>
            </a:r>
            <a:r>
              <a:rPr lang="en-US" sz="4000" b="1" dirty="0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 :</a:t>
            </a:r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2092182" y="6890101"/>
            <a:ext cx="2362320" cy="1773473"/>
            <a:chOff x="0" y="0"/>
            <a:chExt cx="8916670" cy="6694043"/>
          </a:xfrm>
        </p:grpSpPr>
        <p:sp>
          <p:nvSpPr>
            <p:cNvPr id="17" name="Freeform 17"/>
            <p:cNvSpPr/>
            <p:nvPr/>
          </p:nvSpPr>
          <p:spPr>
            <a:xfrm>
              <a:off x="155575" y="155575"/>
              <a:ext cx="8605520" cy="6382893"/>
            </a:xfrm>
            <a:custGeom>
              <a:avLst/>
              <a:gdLst/>
              <a:ahLst/>
              <a:cxnLst/>
              <a:rect l="l" t="t" r="r" b="b"/>
              <a:pathLst>
                <a:path w="8605520" h="6382893">
                  <a:moveTo>
                    <a:pt x="0" y="0"/>
                  </a:moveTo>
                  <a:lnTo>
                    <a:pt x="8605520" y="0"/>
                  </a:lnTo>
                  <a:lnTo>
                    <a:pt x="8605520" y="6382893"/>
                  </a:lnTo>
                  <a:lnTo>
                    <a:pt x="0" y="6382893"/>
                  </a:lnTo>
                  <a:close/>
                </a:path>
              </a:pathLst>
            </a:custGeom>
            <a:blipFill>
              <a:blip r:embed="rId4"/>
              <a:stretch>
                <a:fillRect t="-33094" b="-33094"/>
              </a:stretch>
            </a:blipFill>
          </p:spPr>
        </p:sp>
        <p:sp>
          <p:nvSpPr>
            <p:cNvPr id="18" name="Freeform 18"/>
            <p:cNvSpPr/>
            <p:nvPr/>
          </p:nvSpPr>
          <p:spPr>
            <a:xfrm>
              <a:off x="6350" y="6350"/>
              <a:ext cx="8903970" cy="6681343"/>
            </a:xfrm>
            <a:custGeom>
              <a:avLst/>
              <a:gdLst/>
              <a:ahLst/>
              <a:cxnLst/>
              <a:rect l="l" t="t" r="r" b="b"/>
              <a:pathLst>
                <a:path w="8903970" h="6681343">
                  <a:moveTo>
                    <a:pt x="8903970" y="6681343"/>
                  </a:moveTo>
                  <a:lnTo>
                    <a:pt x="0" y="6681343"/>
                  </a:lnTo>
                  <a:lnTo>
                    <a:pt x="0" y="0"/>
                  </a:lnTo>
                  <a:lnTo>
                    <a:pt x="8903970" y="0"/>
                  </a:lnTo>
                  <a:lnTo>
                    <a:pt x="8903970" y="6681343"/>
                  </a:lnTo>
                  <a:close/>
                  <a:moveTo>
                    <a:pt x="19050" y="6662293"/>
                  </a:moveTo>
                  <a:lnTo>
                    <a:pt x="8884920" y="6662293"/>
                  </a:lnTo>
                  <a:lnTo>
                    <a:pt x="8884920" y="19050"/>
                  </a:lnTo>
                  <a:lnTo>
                    <a:pt x="19050" y="19050"/>
                  </a:lnTo>
                  <a:lnTo>
                    <a:pt x="19050" y="6662293"/>
                  </a:lnTo>
                  <a:close/>
                  <a:moveTo>
                    <a:pt x="8764270" y="6541643"/>
                  </a:moveTo>
                  <a:lnTo>
                    <a:pt x="139700" y="6541643"/>
                  </a:lnTo>
                  <a:lnTo>
                    <a:pt x="139700" y="139700"/>
                  </a:lnTo>
                  <a:lnTo>
                    <a:pt x="8764270" y="139700"/>
                  </a:lnTo>
                  <a:lnTo>
                    <a:pt x="8764270" y="6541643"/>
                  </a:lnTo>
                  <a:close/>
                  <a:moveTo>
                    <a:pt x="158750" y="6522593"/>
                  </a:moveTo>
                  <a:lnTo>
                    <a:pt x="8745220" y="6522593"/>
                  </a:lnTo>
                  <a:lnTo>
                    <a:pt x="8745220" y="158750"/>
                  </a:lnTo>
                  <a:lnTo>
                    <a:pt x="158750" y="158750"/>
                  </a:lnTo>
                  <a:lnTo>
                    <a:pt x="158750" y="6522593"/>
                  </a:lnTo>
                  <a:close/>
                </a:path>
              </a:pathLst>
            </a:custGeom>
            <a:solidFill>
              <a:srgbClr val="535659"/>
            </a:solidFill>
          </p:spPr>
        </p:sp>
      </p:grpSp>
      <p:sp>
        <p:nvSpPr>
          <p:cNvPr id="19" name="TextBox 19"/>
          <p:cNvSpPr txBox="1"/>
          <p:nvPr/>
        </p:nvSpPr>
        <p:spPr>
          <a:xfrm>
            <a:off x="4819840" y="6864777"/>
            <a:ext cx="12109736" cy="1924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1.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Meningkatkan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efisiensi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pengelolaan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kredit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motor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dengan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mengurangi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waktu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        dan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biaya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operasional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.</a:t>
            </a:r>
          </a:p>
          <a:p>
            <a:pPr algn="just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2.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Meningkatkan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akurasi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pengolahan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data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kredit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motor.</a:t>
            </a:r>
          </a:p>
          <a:p>
            <a:pPr algn="just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3.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Meningkatkan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kualitas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pelayanan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kepada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nasabah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651207" y="2363780"/>
            <a:ext cx="6867586" cy="694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80"/>
              </a:lnSpc>
            </a:pPr>
            <a:r>
              <a:rPr lang="en-US" sz="4000" b="1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Tujuan :</a:t>
            </a:r>
          </a:p>
        </p:txBody>
      </p:sp>
      <p:sp>
        <p:nvSpPr>
          <p:cNvPr id="21" name="Freeform 21"/>
          <p:cNvSpPr/>
          <p:nvPr/>
        </p:nvSpPr>
        <p:spPr>
          <a:xfrm>
            <a:off x="1903798" y="2241096"/>
            <a:ext cx="659308" cy="659308"/>
          </a:xfrm>
          <a:custGeom>
            <a:avLst/>
            <a:gdLst/>
            <a:ahLst/>
            <a:cxnLst/>
            <a:rect l="l" t="t" r="r" b="b"/>
            <a:pathLst>
              <a:path w="659308" h="659308">
                <a:moveTo>
                  <a:pt x="0" y="0"/>
                </a:moveTo>
                <a:lnTo>
                  <a:pt x="659308" y="0"/>
                </a:lnTo>
                <a:lnTo>
                  <a:pt x="659308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2" name="Group 22"/>
          <p:cNvGrpSpPr/>
          <p:nvPr/>
        </p:nvGrpSpPr>
        <p:grpSpPr>
          <a:xfrm>
            <a:off x="1407126" y="2902160"/>
            <a:ext cx="15676052" cy="2716556"/>
            <a:chOff x="0" y="0"/>
            <a:chExt cx="3919754" cy="63130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3919755" cy="631305"/>
            </a:xfrm>
            <a:custGeom>
              <a:avLst/>
              <a:gdLst/>
              <a:ahLst/>
              <a:cxnLst/>
              <a:rect l="l" t="t" r="r" b="b"/>
              <a:pathLst>
                <a:path w="3919755" h="631305">
                  <a:moveTo>
                    <a:pt x="26530" y="0"/>
                  </a:moveTo>
                  <a:lnTo>
                    <a:pt x="3893225" y="0"/>
                  </a:lnTo>
                  <a:cubicBezTo>
                    <a:pt x="3907877" y="0"/>
                    <a:pt x="3919755" y="11878"/>
                    <a:pt x="3919755" y="26530"/>
                  </a:cubicBezTo>
                  <a:lnTo>
                    <a:pt x="3919755" y="604775"/>
                  </a:lnTo>
                  <a:cubicBezTo>
                    <a:pt x="3919755" y="619427"/>
                    <a:pt x="3907877" y="631305"/>
                    <a:pt x="3893225" y="631305"/>
                  </a:cubicBezTo>
                  <a:lnTo>
                    <a:pt x="26530" y="631305"/>
                  </a:lnTo>
                  <a:cubicBezTo>
                    <a:pt x="11878" y="631305"/>
                    <a:pt x="0" y="619427"/>
                    <a:pt x="0" y="604775"/>
                  </a:cubicBezTo>
                  <a:lnTo>
                    <a:pt x="0" y="26530"/>
                  </a:lnTo>
                  <a:cubicBezTo>
                    <a:pt x="0" y="11878"/>
                    <a:pt x="11878" y="0"/>
                    <a:pt x="26530" y="0"/>
                  </a:cubicBezTo>
                  <a:close/>
                </a:path>
              </a:pathLst>
            </a:custGeom>
            <a:solidFill>
              <a:srgbClr val="858789">
                <a:alpha val="40000"/>
              </a:srgbClr>
            </a:solidFill>
            <a:ln w="19050" cap="rnd">
              <a:solidFill>
                <a:srgbClr val="243342">
                  <a:alpha val="40000"/>
                </a:srgbClr>
              </a:solidFill>
              <a:prstDash val="solid"/>
              <a:round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3919754" cy="6694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grpSp>
        <p:nvGrpSpPr>
          <p:cNvPr id="25" name="Group 25"/>
          <p:cNvGrpSpPr>
            <a:grpSpLocks noChangeAspect="1"/>
          </p:cNvGrpSpPr>
          <p:nvPr/>
        </p:nvGrpSpPr>
        <p:grpSpPr>
          <a:xfrm>
            <a:off x="2133399" y="3370027"/>
            <a:ext cx="2362320" cy="1773473"/>
            <a:chOff x="0" y="0"/>
            <a:chExt cx="8916670" cy="6694043"/>
          </a:xfrm>
        </p:grpSpPr>
        <p:sp>
          <p:nvSpPr>
            <p:cNvPr id="26" name="Freeform 26"/>
            <p:cNvSpPr/>
            <p:nvPr/>
          </p:nvSpPr>
          <p:spPr>
            <a:xfrm>
              <a:off x="155575" y="155575"/>
              <a:ext cx="8605520" cy="6382893"/>
            </a:xfrm>
            <a:custGeom>
              <a:avLst/>
              <a:gdLst/>
              <a:ahLst/>
              <a:cxnLst/>
              <a:rect l="l" t="t" r="r" b="b"/>
              <a:pathLst>
                <a:path w="8605520" h="6382893">
                  <a:moveTo>
                    <a:pt x="0" y="0"/>
                  </a:moveTo>
                  <a:lnTo>
                    <a:pt x="8605520" y="0"/>
                  </a:lnTo>
                  <a:lnTo>
                    <a:pt x="8605520" y="6382893"/>
                  </a:lnTo>
                  <a:lnTo>
                    <a:pt x="0" y="6382893"/>
                  </a:lnTo>
                  <a:close/>
                </a:path>
              </a:pathLst>
            </a:custGeom>
            <a:blipFill>
              <a:blip r:embed="rId4"/>
              <a:stretch>
                <a:fillRect t="-33094" b="-33094"/>
              </a:stretch>
            </a:blipFill>
          </p:spPr>
        </p:sp>
        <p:sp>
          <p:nvSpPr>
            <p:cNvPr id="27" name="Freeform 27"/>
            <p:cNvSpPr/>
            <p:nvPr/>
          </p:nvSpPr>
          <p:spPr>
            <a:xfrm>
              <a:off x="6350" y="6350"/>
              <a:ext cx="8903970" cy="6681343"/>
            </a:xfrm>
            <a:custGeom>
              <a:avLst/>
              <a:gdLst/>
              <a:ahLst/>
              <a:cxnLst/>
              <a:rect l="l" t="t" r="r" b="b"/>
              <a:pathLst>
                <a:path w="8903970" h="6681343">
                  <a:moveTo>
                    <a:pt x="8903970" y="6681343"/>
                  </a:moveTo>
                  <a:lnTo>
                    <a:pt x="0" y="6681343"/>
                  </a:lnTo>
                  <a:lnTo>
                    <a:pt x="0" y="0"/>
                  </a:lnTo>
                  <a:lnTo>
                    <a:pt x="8903970" y="0"/>
                  </a:lnTo>
                  <a:lnTo>
                    <a:pt x="8903970" y="6681343"/>
                  </a:lnTo>
                  <a:close/>
                  <a:moveTo>
                    <a:pt x="19050" y="6662293"/>
                  </a:moveTo>
                  <a:lnTo>
                    <a:pt x="8884920" y="6662293"/>
                  </a:lnTo>
                  <a:lnTo>
                    <a:pt x="8884920" y="19050"/>
                  </a:lnTo>
                  <a:lnTo>
                    <a:pt x="19050" y="19050"/>
                  </a:lnTo>
                  <a:lnTo>
                    <a:pt x="19050" y="6662293"/>
                  </a:lnTo>
                  <a:close/>
                  <a:moveTo>
                    <a:pt x="8764270" y="6541643"/>
                  </a:moveTo>
                  <a:lnTo>
                    <a:pt x="139700" y="6541643"/>
                  </a:lnTo>
                  <a:lnTo>
                    <a:pt x="139700" y="139700"/>
                  </a:lnTo>
                  <a:lnTo>
                    <a:pt x="8764270" y="139700"/>
                  </a:lnTo>
                  <a:lnTo>
                    <a:pt x="8764270" y="6541643"/>
                  </a:lnTo>
                  <a:close/>
                  <a:moveTo>
                    <a:pt x="158750" y="6522593"/>
                  </a:moveTo>
                  <a:lnTo>
                    <a:pt x="8745220" y="6522593"/>
                  </a:lnTo>
                  <a:lnTo>
                    <a:pt x="8745220" y="158750"/>
                  </a:lnTo>
                  <a:lnTo>
                    <a:pt x="158750" y="158750"/>
                  </a:lnTo>
                  <a:lnTo>
                    <a:pt x="158750" y="6522593"/>
                  </a:lnTo>
                  <a:close/>
                </a:path>
              </a:pathLst>
            </a:custGeom>
            <a:solidFill>
              <a:srgbClr val="535659"/>
            </a:solidFill>
          </p:spPr>
        </p:sp>
      </p:grpSp>
      <p:sp>
        <p:nvSpPr>
          <p:cNvPr id="28" name="TextBox 28"/>
          <p:cNvSpPr txBox="1"/>
          <p:nvPr/>
        </p:nvSpPr>
        <p:spPr>
          <a:xfrm>
            <a:off x="4642656" y="3024945"/>
            <a:ext cx="12221789" cy="24870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1. 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Membuat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aplikasi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sederhana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kredit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motor agar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efektif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dan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efisien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.</a:t>
            </a:r>
          </a:p>
          <a:p>
            <a:pPr algn="just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2.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Mengembangkan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aplikasi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sederhana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agar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dapat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mengelola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data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kredit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motor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secara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akurat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dan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cepat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.</a:t>
            </a:r>
          </a:p>
          <a:p>
            <a:pPr algn="just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3.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Meningkatkan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kualitas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pelayanan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dengan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meminimalkan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kesalahan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dan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meningkatkan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kecepatan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pengolahan</a:t>
            </a:r>
            <a:r>
              <a:rPr lang="en-US" sz="27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data.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317552"/>
            <a:ext cx="16920555" cy="9376506"/>
            <a:chOff x="0" y="0"/>
            <a:chExt cx="4456442" cy="24695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56442" cy="2469533"/>
            </a:xfrm>
            <a:custGeom>
              <a:avLst/>
              <a:gdLst/>
              <a:ahLst/>
              <a:cxnLst/>
              <a:rect l="l" t="t" r="r" b="b"/>
              <a:pathLst>
                <a:path w="4456442" h="2469533">
                  <a:moveTo>
                    <a:pt x="23335" y="0"/>
                  </a:moveTo>
                  <a:lnTo>
                    <a:pt x="4433108" y="0"/>
                  </a:lnTo>
                  <a:cubicBezTo>
                    <a:pt x="4445995" y="0"/>
                    <a:pt x="4456442" y="10447"/>
                    <a:pt x="4456442" y="23335"/>
                  </a:cubicBezTo>
                  <a:lnTo>
                    <a:pt x="4456442" y="2446198"/>
                  </a:lnTo>
                  <a:cubicBezTo>
                    <a:pt x="4456442" y="2459085"/>
                    <a:pt x="4445995" y="2469533"/>
                    <a:pt x="4433108" y="2469533"/>
                  </a:cubicBezTo>
                  <a:lnTo>
                    <a:pt x="23335" y="2469533"/>
                  </a:lnTo>
                  <a:cubicBezTo>
                    <a:pt x="10447" y="2469533"/>
                    <a:pt x="0" y="2459085"/>
                    <a:pt x="0" y="2446198"/>
                  </a:cubicBezTo>
                  <a:lnTo>
                    <a:pt x="0" y="23335"/>
                  </a:lnTo>
                  <a:cubicBezTo>
                    <a:pt x="0" y="10447"/>
                    <a:pt x="10447" y="0"/>
                    <a:pt x="23335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56442" cy="25076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490452" y="904875"/>
            <a:ext cx="6584507" cy="1859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b="1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Layout Program (Input):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062CB2-276F-2C86-8665-3DF856D30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449212"/>
            <a:ext cx="6677689" cy="72448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B706B0-CF4B-398E-2E0B-698C211FB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596629"/>
            <a:ext cx="8077200" cy="91019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592941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657993" y="660200"/>
            <a:ext cx="7731811" cy="1859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b="1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 Layout Program (Output)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EF8922-3426-F912-7F64-3C15BB0F6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638965"/>
            <a:ext cx="14249400" cy="70618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7067" y="266700"/>
            <a:ext cx="16713866" cy="9101117"/>
            <a:chOff x="0" y="0"/>
            <a:chExt cx="4402006" cy="23970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02006" cy="2397002"/>
            </a:xfrm>
            <a:custGeom>
              <a:avLst/>
              <a:gdLst/>
              <a:ahLst/>
              <a:cxnLst/>
              <a:rect l="l" t="t" r="r" b="b"/>
              <a:pathLst>
                <a:path w="4402006" h="2397002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2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836576" y="413067"/>
            <a:ext cx="9700448" cy="720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4000" b="1" dirty="0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Kesimpulan dan Saran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284628"/>
            <a:ext cx="16043787" cy="4054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145"/>
              </a:lnSpc>
            </a:pPr>
            <a:r>
              <a:rPr lang="en-US" sz="2960" b="1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Kesimpulan:</a:t>
            </a:r>
          </a:p>
          <a:p>
            <a:pPr algn="just">
              <a:lnSpc>
                <a:spcPts val="4145"/>
              </a:lnSpc>
            </a:pP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sederhana</a:t>
            </a:r>
            <a:r>
              <a:rPr lang="en-US" sz="2800" dirty="0"/>
              <a:t> </a:t>
            </a:r>
            <a:r>
              <a:rPr lang="en-US" sz="2800" dirty="0" err="1"/>
              <a:t>kredit</a:t>
            </a:r>
            <a:r>
              <a:rPr lang="en-US" sz="2800" dirty="0"/>
              <a:t> motor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meningkatkan</a:t>
            </a:r>
            <a:r>
              <a:rPr lang="en-US" sz="2800" dirty="0"/>
              <a:t> </a:t>
            </a:r>
            <a:r>
              <a:rPr lang="en-US" sz="2800" dirty="0" err="1"/>
              <a:t>efisiensi</a:t>
            </a:r>
            <a:r>
              <a:rPr lang="en-US" sz="2800" dirty="0"/>
              <a:t> dan </a:t>
            </a:r>
            <a:r>
              <a:rPr lang="en-US" sz="2800" dirty="0" err="1"/>
              <a:t>kualitas</a:t>
            </a:r>
            <a:r>
              <a:rPr lang="en-US" sz="2800" dirty="0"/>
              <a:t> </a:t>
            </a:r>
            <a:r>
              <a:rPr lang="en-US" sz="2800" dirty="0" err="1"/>
              <a:t>pelayanan</a:t>
            </a:r>
            <a:r>
              <a:rPr lang="en-US" sz="2800" dirty="0"/>
              <a:t>, </a:t>
            </a:r>
            <a:r>
              <a:rPr lang="en-US" sz="2800" dirty="0" err="1"/>
              <a:t>tetapi</a:t>
            </a:r>
            <a:r>
              <a:rPr lang="en-US" sz="2800" dirty="0"/>
              <a:t> juga </a:t>
            </a:r>
            <a:r>
              <a:rPr lang="en-US" sz="2800" dirty="0" err="1"/>
              <a:t>memperkuat</a:t>
            </a:r>
            <a:r>
              <a:rPr lang="en-US" sz="2800" dirty="0"/>
              <a:t> </a:t>
            </a:r>
            <a:r>
              <a:rPr lang="en-US" sz="2800" dirty="0" err="1"/>
              <a:t>daya</a:t>
            </a:r>
            <a:r>
              <a:rPr lang="en-US" sz="2800" dirty="0"/>
              <a:t> </a:t>
            </a:r>
            <a:r>
              <a:rPr lang="en-US" sz="2800" dirty="0" err="1"/>
              <a:t>saing</a:t>
            </a:r>
            <a:r>
              <a:rPr lang="en-US" sz="2800" dirty="0"/>
              <a:t> </a:t>
            </a:r>
            <a:r>
              <a:rPr lang="en-US" sz="2800" dirty="0" err="1"/>
              <a:t>perusahaan</a:t>
            </a:r>
            <a:r>
              <a:rPr lang="en-US" sz="2800" dirty="0"/>
              <a:t>, </a:t>
            </a:r>
            <a:r>
              <a:rPr lang="en-US" sz="2800" dirty="0" err="1"/>
              <a:t>meminimalkan</a:t>
            </a:r>
            <a:r>
              <a:rPr lang="en-US" sz="2800" dirty="0"/>
              <a:t> </a:t>
            </a:r>
            <a:r>
              <a:rPr lang="en-US" sz="2800" dirty="0" err="1"/>
              <a:t>risiko</a:t>
            </a:r>
            <a:r>
              <a:rPr lang="en-US" sz="2800" dirty="0"/>
              <a:t> </a:t>
            </a:r>
            <a:r>
              <a:rPr lang="en-US" sz="2800" dirty="0" err="1"/>
              <a:t>operasional</a:t>
            </a:r>
            <a:r>
              <a:rPr lang="en-US" sz="2800" dirty="0"/>
              <a:t>, dan </a:t>
            </a:r>
            <a:r>
              <a:rPr lang="en-US" sz="2800" dirty="0" err="1"/>
              <a:t>memberikan</a:t>
            </a:r>
            <a:r>
              <a:rPr lang="en-US" sz="2800" dirty="0"/>
              <a:t> </a:t>
            </a:r>
            <a:r>
              <a:rPr lang="en-US" sz="2800" dirty="0" err="1"/>
              <a:t>pengalaman</a:t>
            </a:r>
            <a:r>
              <a:rPr lang="en-US" sz="2800" dirty="0"/>
              <a:t> yang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baik</a:t>
            </a:r>
            <a:r>
              <a:rPr lang="en-US" sz="2800" dirty="0"/>
              <a:t> </a:t>
            </a:r>
            <a:r>
              <a:rPr lang="en-US" sz="2800" dirty="0" err="1"/>
              <a:t>bagi</a:t>
            </a:r>
            <a:r>
              <a:rPr lang="en-US" sz="2800" dirty="0"/>
              <a:t> </a:t>
            </a:r>
            <a:r>
              <a:rPr lang="en-US" sz="2800" dirty="0" err="1"/>
              <a:t>nasabah</a:t>
            </a:r>
            <a:r>
              <a:rPr lang="en-US" sz="2800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.</a:t>
            </a:r>
          </a:p>
          <a:p>
            <a:pPr algn="just">
              <a:lnSpc>
                <a:spcPts val="4145"/>
              </a:lnSpc>
            </a:pPr>
            <a:endParaRPr lang="en-US" sz="2960" dirty="0">
              <a:solidFill>
                <a:srgbClr val="000000"/>
              </a:solidFill>
              <a:latin typeface="Karnchang"/>
              <a:ea typeface="Karnchang"/>
              <a:cs typeface="Karnchang"/>
              <a:sym typeface="Karnchang"/>
            </a:endParaRPr>
          </a:p>
          <a:p>
            <a:pPr algn="just">
              <a:lnSpc>
                <a:spcPts val="4145"/>
              </a:lnSpc>
            </a:pPr>
            <a:r>
              <a:rPr lang="en-US" sz="2960" b="1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Saran:</a:t>
            </a:r>
          </a:p>
          <a:p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pengembangan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selanjutnya</a:t>
            </a:r>
            <a:r>
              <a:rPr lang="en-US" sz="2800" dirty="0"/>
              <a:t>, </a:t>
            </a:r>
            <a:r>
              <a:rPr lang="en-US" sz="2800" dirty="0" err="1"/>
              <a:t>diharapkan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bisa</a:t>
            </a:r>
            <a:r>
              <a:rPr lang="en-US" sz="2800" dirty="0"/>
              <a:t> online,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melakukan</a:t>
            </a:r>
            <a:r>
              <a:rPr lang="en-US" sz="2800" dirty="0"/>
              <a:t> </a:t>
            </a:r>
            <a:r>
              <a:rPr lang="en-US" sz="2800" dirty="0" err="1"/>
              <a:t>transaksinya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harus</a:t>
            </a:r>
            <a:r>
              <a:rPr lang="en-US" sz="2800" dirty="0"/>
              <a:t> di </a:t>
            </a:r>
            <a:r>
              <a:rPr lang="en-US" sz="2800" dirty="0" err="1"/>
              <a:t>tempat</a:t>
            </a:r>
            <a:r>
              <a:rPr lang="en-US" sz="2800" dirty="0"/>
              <a:t> yang </a:t>
            </a:r>
            <a:r>
              <a:rPr lang="en-US" sz="2800" dirty="0" err="1"/>
              <a:t>bersangkutan</a:t>
            </a:r>
            <a:r>
              <a:rPr lang="en-US" sz="2800" dirty="0"/>
              <a:t>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7170074"/>
            <a:ext cx="12503727" cy="1930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5"/>
              </a:lnSpc>
            </a:pPr>
            <a:r>
              <a:rPr lang="en-US" sz="3661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Link Pseudocode dan program </a:t>
            </a:r>
            <a:r>
              <a:rPr lang="en-US" sz="3661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dibawah</a:t>
            </a:r>
            <a:r>
              <a:rPr lang="en-US" sz="3661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</a:t>
            </a:r>
            <a:r>
              <a:rPr lang="en-US" sz="3661" dirty="0" err="1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ini</a:t>
            </a:r>
            <a:r>
              <a:rPr lang="en-US" sz="3661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:</a:t>
            </a:r>
          </a:p>
          <a:p>
            <a:pPr algn="l">
              <a:lnSpc>
                <a:spcPts val="5125"/>
              </a:lnSpc>
            </a:pPr>
            <a:r>
              <a:rPr lang="en-US" sz="3661" dirty="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  <a:hlinkClick r:id="rId2"/>
              </a:rPr>
              <a:t>https://github.com/ripqi234/Project-java-kredit-motor</a:t>
            </a:r>
            <a:endParaRPr lang="en-US" sz="3661" dirty="0">
              <a:solidFill>
                <a:srgbClr val="000000"/>
              </a:solidFill>
              <a:latin typeface="Karnchang"/>
              <a:ea typeface="Karnchang"/>
              <a:cs typeface="Karnchang"/>
              <a:sym typeface="Karnchang"/>
            </a:endParaRPr>
          </a:p>
          <a:p>
            <a:pPr algn="l">
              <a:lnSpc>
                <a:spcPts val="5125"/>
              </a:lnSpc>
              <a:spcBef>
                <a:spcPct val="0"/>
              </a:spcBef>
            </a:pPr>
            <a:endParaRPr lang="en-US" sz="3661" dirty="0">
              <a:solidFill>
                <a:srgbClr val="000000"/>
              </a:solidFill>
              <a:latin typeface="Karnchang"/>
              <a:ea typeface="Karnchang"/>
              <a:cs typeface="Karnchang"/>
              <a:sym typeface="Karnchang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</TotalTime>
  <Words>337</Words>
  <Application>Microsoft Office PowerPoint</Application>
  <PresentationFormat>Custom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Karnchang</vt:lpstr>
      <vt:lpstr>Trebuchet MS</vt:lpstr>
      <vt:lpstr>Wingdings 3</vt:lpstr>
      <vt:lpstr>Karnchang Bold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Hitam abu-abu minimalis geometris seminar proposal presentasi</dc:title>
  <cp:lastModifiedBy>RIFZZZ Z</cp:lastModifiedBy>
  <cp:revision>10</cp:revision>
  <dcterms:created xsi:type="dcterms:W3CDTF">2006-08-16T00:00:00Z</dcterms:created>
  <dcterms:modified xsi:type="dcterms:W3CDTF">2025-01-15T03:03:06Z</dcterms:modified>
  <dc:identifier>DAGblL2uOtE</dc:identifier>
</cp:coreProperties>
</file>