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Karnchang" panose="020B0604020202020204" charset="-34"/>
      <p:regular r:id="rId8"/>
    </p:embeddedFont>
    <p:embeddedFont>
      <p:font typeface="Karnchang Bold" panose="020B0604020202020204" charset="-34"/>
      <p:regular r:id="rId9"/>
    </p:embeddedFont>
    <p:embeddedFont>
      <p:font typeface="Trebuchet MS" panose="020B0603020202020204" pitchFamily="34" charset="0"/>
      <p:regular r:id="rId10"/>
      <p:bold r:id="rId11"/>
      <p:italic r:id="rId12"/>
      <p:boldItalic r:id="rId13"/>
    </p:embeddedFont>
    <p:embeddedFont>
      <p:font typeface="Wingdings 3" panose="05040102010807070707" pitchFamily="18" charset="2"/>
      <p:regular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6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2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475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61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3735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17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83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5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5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8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4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8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3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9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8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6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9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pqi234/Project-java-kredit-motor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54627" y="1234208"/>
            <a:ext cx="9531193" cy="5266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68"/>
              </a:lnSpc>
            </a:pPr>
            <a:r>
              <a:rPr lang="en-US" sz="10074" b="1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PROGRAM KREDIT MOTOR FIFGROUP</a:t>
            </a:r>
          </a:p>
          <a:p>
            <a:pPr algn="l">
              <a:lnSpc>
                <a:spcPts val="9268"/>
              </a:lnSpc>
            </a:pPr>
            <a:endParaRPr lang="en-US" sz="10074" b="1">
              <a:solidFill>
                <a:srgbClr val="000000"/>
              </a:solidFill>
              <a:latin typeface="Karnchang Bold"/>
              <a:ea typeface="Karnchang Bold"/>
              <a:cs typeface="Karnchang Bold"/>
              <a:sym typeface="Karnchang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54627" y="8820150"/>
            <a:ext cx="7644346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Institute Widya Pratama | January 2025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54627" y="5438724"/>
            <a:ext cx="7644346" cy="2388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9"/>
              </a:lnSpc>
            </a:pPr>
            <a:r>
              <a:rPr lang="en-US" sz="3206" b="1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NAMA : MOH RIFQI MIFFTAKHULKHOIR</a:t>
            </a:r>
          </a:p>
          <a:p>
            <a:pPr algn="l">
              <a:lnSpc>
                <a:spcPts val="4489"/>
              </a:lnSpc>
            </a:pPr>
            <a:r>
              <a:rPr lang="en-US" sz="3206" b="1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NIM : 24.240.0040</a:t>
            </a:r>
          </a:p>
          <a:p>
            <a:pPr algn="l">
              <a:lnSpc>
                <a:spcPts val="4489"/>
              </a:lnSpc>
            </a:pPr>
            <a:r>
              <a:rPr lang="en-US" sz="3206" b="1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KELAS : 1P41</a:t>
            </a:r>
          </a:p>
          <a:p>
            <a:pPr algn="l">
              <a:lnSpc>
                <a:spcPts val="4489"/>
              </a:lnSpc>
            </a:pPr>
            <a:endParaRPr lang="en-US" sz="3206" b="1">
              <a:solidFill>
                <a:srgbClr val="000000"/>
              </a:solidFill>
              <a:latin typeface="Karnchang Bold"/>
              <a:ea typeface="Karnchang Bold"/>
              <a:cs typeface="Karnchang Bold"/>
              <a:sym typeface="Karnchang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497147" y="733869"/>
            <a:ext cx="13660967" cy="2717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54"/>
              </a:lnSpc>
            </a:pPr>
            <a:r>
              <a:rPr lang="en-US" sz="9406" b="1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LATAR BELAKANG DAN PERMASALAHAN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75167" y="2979114"/>
            <a:ext cx="7378371" cy="57408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53"/>
              </a:lnSpc>
            </a:pPr>
            <a:r>
              <a:rPr lang="en-US" sz="3181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Latar</a:t>
            </a:r>
            <a:r>
              <a:rPr lang="en-US" sz="318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181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Belakang</a:t>
            </a:r>
            <a:r>
              <a:rPr lang="en-US" sz="318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:</a:t>
            </a:r>
          </a:p>
          <a:p>
            <a:pPr algn="l">
              <a:lnSpc>
                <a:spcPts val="4453"/>
              </a:lnSpc>
            </a:pPr>
            <a:r>
              <a:rPr lang="en-US" sz="3181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Pertumbuhan</a:t>
            </a:r>
            <a:r>
              <a:rPr lang="en-US" sz="318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181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industri</a:t>
            </a:r>
            <a:r>
              <a:rPr lang="en-US" sz="318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181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kredit</a:t>
            </a:r>
            <a:r>
              <a:rPr lang="en-US" sz="318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motor di Indonesia yang </a:t>
            </a:r>
            <a:r>
              <a:rPr lang="en-US" sz="3181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pesat</a:t>
            </a:r>
            <a:r>
              <a:rPr lang="en-US" sz="318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dan </a:t>
            </a:r>
            <a:r>
              <a:rPr lang="en-US" sz="3181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berkelanjutan</a:t>
            </a:r>
            <a:r>
              <a:rPr lang="en-US" sz="318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181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dalam</a:t>
            </a:r>
            <a:r>
              <a:rPr lang="en-US" sz="318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181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beberapa</a:t>
            </a:r>
            <a:r>
              <a:rPr lang="en-US" sz="318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181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tahun</a:t>
            </a:r>
            <a:r>
              <a:rPr lang="en-US" sz="318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181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terakhir</a:t>
            </a:r>
            <a:r>
              <a:rPr lang="en-US" sz="318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181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telah</a:t>
            </a:r>
            <a:r>
              <a:rPr lang="en-US" sz="318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181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meningkatkan</a:t>
            </a:r>
            <a:r>
              <a:rPr lang="en-US" sz="318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181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kebutuhan</a:t>
            </a:r>
            <a:r>
              <a:rPr lang="en-US" sz="318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181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akan</a:t>
            </a:r>
            <a:r>
              <a:rPr lang="en-US" sz="318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181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sistem</a:t>
            </a:r>
            <a:r>
              <a:rPr lang="en-US" sz="318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181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pengelolaan</a:t>
            </a:r>
            <a:r>
              <a:rPr lang="en-US" sz="318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yang </a:t>
            </a:r>
            <a:r>
              <a:rPr lang="en-US" sz="3181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efektif</a:t>
            </a:r>
            <a:r>
              <a:rPr lang="en-US" sz="318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dan </a:t>
            </a:r>
            <a:r>
              <a:rPr lang="en-US" sz="3181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efisien</a:t>
            </a:r>
            <a:r>
              <a:rPr lang="en-US" sz="318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. Hal </a:t>
            </a:r>
            <a:r>
              <a:rPr lang="en-US" sz="3181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ini</a:t>
            </a:r>
            <a:r>
              <a:rPr lang="en-US" sz="318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181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disebabkan</a:t>
            </a:r>
            <a:r>
              <a:rPr lang="en-US" sz="318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oleh </a:t>
            </a:r>
            <a:r>
              <a:rPr lang="en-US" sz="3181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meningkatnya</a:t>
            </a:r>
            <a:r>
              <a:rPr lang="en-US" sz="318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181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permintaan</a:t>
            </a:r>
            <a:r>
              <a:rPr lang="en-US" sz="318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181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kredit</a:t>
            </a:r>
            <a:r>
              <a:rPr lang="en-US" sz="318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motor </a:t>
            </a:r>
            <a:r>
              <a:rPr lang="en-US" sz="3181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dari</a:t>
            </a:r>
            <a:r>
              <a:rPr lang="en-US" sz="318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181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masyarakat</a:t>
            </a:r>
            <a:r>
              <a:rPr lang="en-US" sz="318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, </a:t>
            </a:r>
            <a:r>
              <a:rPr lang="en-US" sz="3181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sehingga</a:t>
            </a:r>
            <a:r>
              <a:rPr lang="en-US" sz="318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181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memerlukan</a:t>
            </a:r>
            <a:r>
              <a:rPr lang="en-US" sz="318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181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pengelolaan</a:t>
            </a:r>
            <a:r>
              <a:rPr lang="en-US" sz="318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data yang </a:t>
            </a:r>
            <a:r>
              <a:rPr lang="en-US" sz="3181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akurat</a:t>
            </a:r>
            <a:r>
              <a:rPr lang="en-US" sz="318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dan </a:t>
            </a:r>
            <a:r>
              <a:rPr lang="en-US" sz="3181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cepat</a:t>
            </a:r>
            <a:r>
              <a:rPr lang="en-US" sz="318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253538" y="2979114"/>
            <a:ext cx="9155161" cy="6600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12"/>
              </a:lnSpc>
            </a:pP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Permasalahan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:</a:t>
            </a:r>
          </a:p>
          <a:p>
            <a:pPr algn="l">
              <a:lnSpc>
                <a:spcPts val="4712"/>
              </a:lnSpc>
            </a:pP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Penggunaan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sistem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manual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dalam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pengelolaan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kredit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motor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masih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banyak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digunakan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,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menyebabkan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beberapa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permasalahan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,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seperti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:</a:t>
            </a:r>
          </a:p>
          <a:p>
            <a:pPr algn="l">
              <a:lnSpc>
                <a:spcPts val="4712"/>
              </a:lnSpc>
            </a:pP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1.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Kesalahan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pengolahan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data.2.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Inefisiensi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waktu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dan biaya.3.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Risiko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kehilangan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data.4.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Kurangnya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transparansi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proses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pengajuan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kredit.5.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Keterlambatan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dalam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pengambilan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keputusan.Permasalahan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ini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berdampak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pada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kepuasan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nasabah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dan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efisiensi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operasional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lembaga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keuangan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649262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924200" y="844053"/>
            <a:ext cx="8641907" cy="1107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b="1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Tujuan dan Manfaat 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51143" y="9305925"/>
            <a:ext cx="7118830" cy="444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Murad Naser |  Universitas Fauget | Ekonomi | 2025</a:t>
            </a:r>
          </a:p>
        </p:txBody>
      </p:sp>
      <p:sp>
        <p:nvSpPr>
          <p:cNvPr id="11" name="Freeform 11"/>
          <p:cNvSpPr/>
          <p:nvPr/>
        </p:nvSpPr>
        <p:spPr>
          <a:xfrm>
            <a:off x="1663559" y="5397992"/>
            <a:ext cx="659308" cy="696025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370624" y="6164758"/>
            <a:ext cx="15698175" cy="2396985"/>
            <a:chOff x="0" y="0"/>
            <a:chExt cx="3985435" cy="63130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985435" cy="631305"/>
            </a:xfrm>
            <a:custGeom>
              <a:avLst/>
              <a:gdLst/>
              <a:ahLst/>
              <a:cxnLst/>
              <a:rect l="l" t="t" r="r" b="b"/>
              <a:pathLst>
                <a:path w="3985435" h="631305">
                  <a:moveTo>
                    <a:pt x="26093" y="0"/>
                  </a:moveTo>
                  <a:lnTo>
                    <a:pt x="3959343" y="0"/>
                  </a:lnTo>
                  <a:cubicBezTo>
                    <a:pt x="3966263" y="0"/>
                    <a:pt x="3972900" y="2749"/>
                    <a:pt x="3977793" y="7642"/>
                  </a:cubicBezTo>
                  <a:cubicBezTo>
                    <a:pt x="3982686" y="12536"/>
                    <a:pt x="3985435" y="19172"/>
                    <a:pt x="3985435" y="26093"/>
                  </a:cubicBezTo>
                  <a:lnTo>
                    <a:pt x="3985435" y="605212"/>
                  </a:lnTo>
                  <a:cubicBezTo>
                    <a:pt x="3985435" y="619623"/>
                    <a:pt x="3973754" y="631305"/>
                    <a:pt x="3959343" y="631305"/>
                  </a:cubicBezTo>
                  <a:lnTo>
                    <a:pt x="26093" y="631305"/>
                  </a:lnTo>
                  <a:cubicBezTo>
                    <a:pt x="11682" y="631305"/>
                    <a:pt x="0" y="619623"/>
                    <a:pt x="0" y="605212"/>
                  </a:cubicBezTo>
                  <a:lnTo>
                    <a:pt x="0" y="26093"/>
                  </a:lnTo>
                  <a:cubicBezTo>
                    <a:pt x="0" y="11682"/>
                    <a:pt x="11682" y="0"/>
                    <a:pt x="26093" y="0"/>
                  </a:cubicBezTo>
                  <a:close/>
                </a:path>
              </a:pathLst>
            </a:custGeom>
            <a:solidFill>
              <a:srgbClr val="858789">
                <a:alpha val="40000"/>
              </a:srgbClr>
            </a:solidFill>
            <a:ln w="19050" cap="rnd">
              <a:solidFill>
                <a:srgbClr val="243342">
                  <a:alpha val="40000"/>
                </a:srgbClr>
              </a:soli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3985435" cy="669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2363811" y="5538654"/>
            <a:ext cx="6867586" cy="694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4000" b="1" dirty="0" err="1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Manfaat</a:t>
            </a:r>
            <a:r>
              <a:rPr lang="en-US" sz="4000" b="1" dirty="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 :</a:t>
            </a:r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2028699" y="6278284"/>
            <a:ext cx="2362320" cy="1773473"/>
            <a:chOff x="0" y="0"/>
            <a:chExt cx="8916670" cy="6694043"/>
          </a:xfrm>
        </p:grpSpPr>
        <p:sp>
          <p:nvSpPr>
            <p:cNvPr id="17" name="Freeform 17"/>
            <p:cNvSpPr/>
            <p:nvPr/>
          </p:nvSpPr>
          <p:spPr>
            <a:xfrm>
              <a:off x="155575" y="155575"/>
              <a:ext cx="8605520" cy="6382893"/>
            </a:xfrm>
            <a:custGeom>
              <a:avLst/>
              <a:gdLst/>
              <a:ahLst/>
              <a:cxnLst/>
              <a:rect l="l" t="t" r="r" b="b"/>
              <a:pathLst>
                <a:path w="8605520" h="6382893">
                  <a:moveTo>
                    <a:pt x="0" y="0"/>
                  </a:moveTo>
                  <a:lnTo>
                    <a:pt x="8605520" y="0"/>
                  </a:lnTo>
                  <a:lnTo>
                    <a:pt x="8605520" y="6382893"/>
                  </a:lnTo>
                  <a:lnTo>
                    <a:pt x="0" y="6382893"/>
                  </a:lnTo>
                  <a:close/>
                </a:path>
              </a:pathLst>
            </a:custGeom>
            <a:blipFill>
              <a:blip r:embed="rId4"/>
              <a:stretch>
                <a:fillRect t="-33094" b="-33094"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6350" y="6350"/>
              <a:ext cx="8903970" cy="6681343"/>
            </a:xfrm>
            <a:custGeom>
              <a:avLst/>
              <a:gdLst/>
              <a:ahLst/>
              <a:cxnLst/>
              <a:rect l="l" t="t" r="r" b="b"/>
              <a:pathLst>
                <a:path w="8903970" h="6681343">
                  <a:moveTo>
                    <a:pt x="8903970" y="6681343"/>
                  </a:moveTo>
                  <a:lnTo>
                    <a:pt x="0" y="6681343"/>
                  </a:lnTo>
                  <a:lnTo>
                    <a:pt x="0" y="0"/>
                  </a:lnTo>
                  <a:lnTo>
                    <a:pt x="8903970" y="0"/>
                  </a:lnTo>
                  <a:lnTo>
                    <a:pt x="8903970" y="6681343"/>
                  </a:lnTo>
                  <a:close/>
                  <a:moveTo>
                    <a:pt x="19050" y="6662293"/>
                  </a:moveTo>
                  <a:lnTo>
                    <a:pt x="8884920" y="6662293"/>
                  </a:lnTo>
                  <a:lnTo>
                    <a:pt x="8884920" y="19050"/>
                  </a:lnTo>
                  <a:lnTo>
                    <a:pt x="19050" y="19050"/>
                  </a:lnTo>
                  <a:lnTo>
                    <a:pt x="19050" y="6662293"/>
                  </a:lnTo>
                  <a:close/>
                  <a:moveTo>
                    <a:pt x="8764270" y="6541643"/>
                  </a:moveTo>
                  <a:lnTo>
                    <a:pt x="139700" y="6541643"/>
                  </a:lnTo>
                  <a:lnTo>
                    <a:pt x="139700" y="139700"/>
                  </a:lnTo>
                  <a:lnTo>
                    <a:pt x="8764270" y="139700"/>
                  </a:lnTo>
                  <a:lnTo>
                    <a:pt x="8764270" y="6541643"/>
                  </a:lnTo>
                  <a:close/>
                  <a:moveTo>
                    <a:pt x="158750" y="6522593"/>
                  </a:moveTo>
                  <a:lnTo>
                    <a:pt x="8745220" y="6522593"/>
                  </a:lnTo>
                  <a:lnTo>
                    <a:pt x="8745220" y="158750"/>
                  </a:lnTo>
                  <a:lnTo>
                    <a:pt x="158750" y="158750"/>
                  </a:lnTo>
                  <a:lnTo>
                    <a:pt x="158750" y="6522593"/>
                  </a:lnTo>
                  <a:close/>
                </a:path>
              </a:pathLst>
            </a:custGeom>
            <a:solidFill>
              <a:srgbClr val="535659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4654264" y="6164758"/>
            <a:ext cx="12109736" cy="1924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1.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Meningkatkan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efisiensi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pengelolaan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kredit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motor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dengan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mengurangi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waktu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        dan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biaya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operasional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.</a:t>
            </a:r>
          </a:p>
          <a:p>
            <a:pPr algn="just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2.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Meningkatkan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akurasi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pengolahan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data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kredit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motor.</a:t>
            </a:r>
          </a:p>
          <a:p>
            <a:pPr algn="just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3.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Meningkatkan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kualitas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pelayanan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kepada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nasabah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651207" y="2363780"/>
            <a:ext cx="6867586" cy="694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4000" b="1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Tujuan :</a:t>
            </a:r>
          </a:p>
        </p:txBody>
      </p:sp>
      <p:sp>
        <p:nvSpPr>
          <p:cNvPr id="21" name="Freeform 21"/>
          <p:cNvSpPr/>
          <p:nvPr/>
        </p:nvSpPr>
        <p:spPr>
          <a:xfrm>
            <a:off x="1803745" y="2166804"/>
            <a:ext cx="659308" cy="659308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1392748" y="2975590"/>
            <a:ext cx="15676052" cy="2396985"/>
            <a:chOff x="0" y="0"/>
            <a:chExt cx="3919754" cy="63130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3919755" cy="631305"/>
            </a:xfrm>
            <a:custGeom>
              <a:avLst/>
              <a:gdLst/>
              <a:ahLst/>
              <a:cxnLst/>
              <a:rect l="l" t="t" r="r" b="b"/>
              <a:pathLst>
                <a:path w="3919755" h="631305">
                  <a:moveTo>
                    <a:pt x="26530" y="0"/>
                  </a:moveTo>
                  <a:lnTo>
                    <a:pt x="3893225" y="0"/>
                  </a:lnTo>
                  <a:cubicBezTo>
                    <a:pt x="3907877" y="0"/>
                    <a:pt x="3919755" y="11878"/>
                    <a:pt x="3919755" y="26530"/>
                  </a:cubicBezTo>
                  <a:lnTo>
                    <a:pt x="3919755" y="604775"/>
                  </a:lnTo>
                  <a:cubicBezTo>
                    <a:pt x="3919755" y="619427"/>
                    <a:pt x="3907877" y="631305"/>
                    <a:pt x="3893225" y="631305"/>
                  </a:cubicBezTo>
                  <a:lnTo>
                    <a:pt x="26530" y="631305"/>
                  </a:lnTo>
                  <a:cubicBezTo>
                    <a:pt x="11878" y="631305"/>
                    <a:pt x="0" y="619427"/>
                    <a:pt x="0" y="604775"/>
                  </a:cubicBezTo>
                  <a:lnTo>
                    <a:pt x="0" y="26530"/>
                  </a:lnTo>
                  <a:cubicBezTo>
                    <a:pt x="0" y="11878"/>
                    <a:pt x="11878" y="0"/>
                    <a:pt x="26530" y="0"/>
                  </a:cubicBezTo>
                  <a:close/>
                </a:path>
              </a:pathLst>
            </a:custGeom>
            <a:solidFill>
              <a:srgbClr val="858789">
                <a:alpha val="40000"/>
              </a:srgbClr>
            </a:solidFill>
            <a:ln w="19050" cap="rnd">
              <a:solidFill>
                <a:srgbClr val="243342">
                  <a:alpha val="40000"/>
                </a:srgbClr>
              </a:solidFill>
              <a:prstDash val="solid"/>
              <a:round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3919754" cy="669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25" name="Group 25"/>
          <p:cNvGrpSpPr>
            <a:grpSpLocks noChangeAspect="1"/>
          </p:cNvGrpSpPr>
          <p:nvPr/>
        </p:nvGrpSpPr>
        <p:grpSpPr>
          <a:xfrm>
            <a:off x="2133399" y="3370027"/>
            <a:ext cx="2362320" cy="1773473"/>
            <a:chOff x="0" y="0"/>
            <a:chExt cx="8916670" cy="6694043"/>
          </a:xfrm>
        </p:grpSpPr>
        <p:sp>
          <p:nvSpPr>
            <p:cNvPr id="26" name="Freeform 26"/>
            <p:cNvSpPr/>
            <p:nvPr/>
          </p:nvSpPr>
          <p:spPr>
            <a:xfrm>
              <a:off x="155575" y="155575"/>
              <a:ext cx="8605520" cy="6382893"/>
            </a:xfrm>
            <a:custGeom>
              <a:avLst/>
              <a:gdLst/>
              <a:ahLst/>
              <a:cxnLst/>
              <a:rect l="l" t="t" r="r" b="b"/>
              <a:pathLst>
                <a:path w="8605520" h="6382893">
                  <a:moveTo>
                    <a:pt x="0" y="0"/>
                  </a:moveTo>
                  <a:lnTo>
                    <a:pt x="8605520" y="0"/>
                  </a:lnTo>
                  <a:lnTo>
                    <a:pt x="8605520" y="6382893"/>
                  </a:lnTo>
                  <a:lnTo>
                    <a:pt x="0" y="6382893"/>
                  </a:lnTo>
                  <a:close/>
                </a:path>
              </a:pathLst>
            </a:custGeom>
            <a:blipFill>
              <a:blip r:embed="rId4"/>
              <a:stretch>
                <a:fillRect t="-33094" b="-33094"/>
              </a:stretch>
            </a:blipFill>
          </p:spPr>
        </p:sp>
        <p:sp>
          <p:nvSpPr>
            <p:cNvPr id="27" name="Freeform 27"/>
            <p:cNvSpPr/>
            <p:nvPr/>
          </p:nvSpPr>
          <p:spPr>
            <a:xfrm>
              <a:off x="6350" y="6350"/>
              <a:ext cx="8903970" cy="6681343"/>
            </a:xfrm>
            <a:custGeom>
              <a:avLst/>
              <a:gdLst/>
              <a:ahLst/>
              <a:cxnLst/>
              <a:rect l="l" t="t" r="r" b="b"/>
              <a:pathLst>
                <a:path w="8903970" h="6681343">
                  <a:moveTo>
                    <a:pt x="8903970" y="6681343"/>
                  </a:moveTo>
                  <a:lnTo>
                    <a:pt x="0" y="6681343"/>
                  </a:lnTo>
                  <a:lnTo>
                    <a:pt x="0" y="0"/>
                  </a:lnTo>
                  <a:lnTo>
                    <a:pt x="8903970" y="0"/>
                  </a:lnTo>
                  <a:lnTo>
                    <a:pt x="8903970" y="6681343"/>
                  </a:lnTo>
                  <a:close/>
                  <a:moveTo>
                    <a:pt x="19050" y="6662293"/>
                  </a:moveTo>
                  <a:lnTo>
                    <a:pt x="8884920" y="6662293"/>
                  </a:lnTo>
                  <a:lnTo>
                    <a:pt x="8884920" y="19050"/>
                  </a:lnTo>
                  <a:lnTo>
                    <a:pt x="19050" y="19050"/>
                  </a:lnTo>
                  <a:lnTo>
                    <a:pt x="19050" y="6662293"/>
                  </a:lnTo>
                  <a:close/>
                  <a:moveTo>
                    <a:pt x="8764270" y="6541643"/>
                  </a:moveTo>
                  <a:lnTo>
                    <a:pt x="139700" y="6541643"/>
                  </a:lnTo>
                  <a:lnTo>
                    <a:pt x="139700" y="139700"/>
                  </a:lnTo>
                  <a:lnTo>
                    <a:pt x="8764270" y="139700"/>
                  </a:lnTo>
                  <a:lnTo>
                    <a:pt x="8764270" y="6541643"/>
                  </a:lnTo>
                  <a:close/>
                  <a:moveTo>
                    <a:pt x="158750" y="6522593"/>
                  </a:moveTo>
                  <a:lnTo>
                    <a:pt x="8745220" y="6522593"/>
                  </a:lnTo>
                  <a:lnTo>
                    <a:pt x="8745220" y="158750"/>
                  </a:lnTo>
                  <a:lnTo>
                    <a:pt x="158750" y="158750"/>
                  </a:lnTo>
                  <a:lnTo>
                    <a:pt x="158750" y="6522593"/>
                  </a:lnTo>
                  <a:close/>
                </a:path>
              </a:pathLst>
            </a:custGeom>
            <a:solidFill>
              <a:srgbClr val="535659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4581746" y="2975590"/>
            <a:ext cx="12221789" cy="2487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1. 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Membuat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sistem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pengelolaan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kredit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motor yang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efektif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dan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efisien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.</a:t>
            </a:r>
          </a:p>
          <a:p>
            <a:pPr algn="just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2.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Mengembangkan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program yang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dapat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mengelola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data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kredit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motor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secara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akurat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dan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cepat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.</a:t>
            </a:r>
          </a:p>
          <a:p>
            <a:pPr algn="just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3.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Meningkatkan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kualitas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pelayanan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dengan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meminimalkan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kesalahan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dan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meningkatkan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kecepatan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pengolahan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317552"/>
            <a:ext cx="16920555" cy="9376506"/>
            <a:chOff x="0" y="0"/>
            <a:chExt cx="4456442" cy="24695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56442" cy="2469533"/>
            </a:xfrm>
            <a:custGeom>
              <a:avLst/>
              <a:gdLst/>
              <a:ahLst/>
              <a:cxnLst/>
              <a:rect l="l" t="t" r="r" b="b"/>
              <a:pathLst>
                <a:path w="4456442" h="2469533">
                  <a:moveTo>
                    <a:pt x="23335" y="0"/>
                  </a:moveTo>
                  <a:lnTo>
                    <a:pt x="4433108" y="0"/>
                  </a:lnTo>
                  <a:cubicBezTo>
                    <a:pt x="4445995" y="0"/>
                    <a:pt x="4456442" y="10447"/>
                    <a:pt x="4456442" y="23335"/>
                  </a:cubicBezTo>
                  <a:lnTo>
                    <a:pt x="4456442" y="2446198"/>
                  </a:lnTo>
                  <a:cubicBezTo>
                    <a:pt x="4456442" y="2459085"/>
                    <a:pt x="4445995" y="2469533"/>
                    <a:pt x="4433108" y="2469533"/>
                  </a:cubicBezTo>
                  <a:lnTo>
                    <a:pt x="23335" y="2469533"/>
                  </a:lnTo>
                  <a:cubicBezTo>
                    <a:pt x="10447" y="2469533"/>
                    <a:pt x="0" y="2459085"/>
                    <a:pt x="0" y="2446198"/>
                  </a:cubicBezTo>
                  <a:lnTo>
                    <a:pt x="0" y="23335"/>
                  </a:lnTo>
                  <a:cubicBezTo>
                    <a:pt x="0" y="10447"/>
                    <a:pt x="10447" y="0"/>
                    <a:pt x="23335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56442" cy="25076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23055" y="2738363"/>
            <a:ext cx="7119301" cy="6861226"/>
          </a:xfrm>
          <a:custGeom>
            <a:avLst/>
            <a:gdLst/>
            <a:ahLst/>
            <a:cxnLst/>
            <a:rect l="l" t="t" r="r" b="b"/>
            <a:pathLst>
              <a:path w="7119301" h="6861226">
                <a:moveTo>
                  <a:pt x="0" y="0"/>
                </a:moveTo>
                <a:lnTo>
                  <a:pt x="7119301" y="0"/>
                </a:lnTo>
                <a:lnTo>
                  <a:pt x="7119301" y="6861227"/>
                </a:lnTo>
                <a:lnTo>
                  <a:pt x="0" y="68612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369454" y="1391808"/>
            <a:ext cx="7336159" cy="8207782"/>
          </a:xfrm>
          <a:custGeom>
            <a:avLst/>
            <a:gdLst/>
            <a:ahLst/>
            <a:cxnLst/>
            <a:rect l="l" t="t" r="r" b="b"/>
            <a:pathLst>
              <a:path w="7336159" h="8207782">
                <a:moveTo>
                  <a:pt x="0" y="0"/>
                </a:moveTo>
                <a:lnTo>
                  <a:pt x="7336159" y="0"/>
                </a:lnTo>
                <a:lnTo>
                  <a:pt x="7336159" y="8207782"/>
                </a:lnTo>
                <a:lnTo>
                  <a:pt x="0" y="82077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490452" y="904875"/>
            <a:ext cx="6584507" cy="185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b="1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Layout Program (Input):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51143" y="9305925"/>
            <a:ext cx="7118830" cy="444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Murad Naser |  Universitas Fauget | Ekonomi | 2025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3069061" y="2436824"/>
            <a:ext cx="12149878" cy="7153241"/>
          </a:xfrm>
          <a:custGeom>
            <a:avLst/>
            <a:gdLst/>
            <a:ahLst/>
            <a:cxnLst/>
            <a:rect l="l" t="t" r="r" b="b"/>
            <a:pathLst>
              <a:path w="12149878" h="7153241">
                <a:moveTo>
                  <a:pt x="0" y="0"/>
                </a:moveTo>
                <a:lnTo>
                  <a:pt x="12149878" y="0"/>
                </a:lnTo>
                <a:lnTo>
                  <a:pt x="12149878" y="7153241"/>
                </a:lnTo>
                <a:lnTo>
                  <a:pt x="0" y="71532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657993" y="660200"/>
            <a:ext cx="7731811" cy="185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b="1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 Layout Program (Output) 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311407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836576" y="413067"/>
            <a:ext cx="9700448" cy="1107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b="1" dirty="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Kesimpulan dan Saran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02931" y="1931545"/>
            <a:ext cx="15756369" cy="4181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45"/>
              </a:lnSpc>
            </a:pP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Kesimpulan:</a:t>
            </a:r>
          </a:p>
          <a:p>
            <a:pPr algn="just">
              <a:lnSpc>
                <a:spcPts val="4145"/>
              </a:lnSpc>
            </a:pP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Pertumbuhan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industri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kredit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motor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memerlukan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sistem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pengelolaan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modern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untuk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meningkatkan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efisiensi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dan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kualitas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pelayanan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,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menggantikan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sistem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manual yang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kurang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efektif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.</a:t>
            </a:r>
          </a:p>
          <a:p>
            <a:pPr algn="just">
              <a:lnSpc>
                <a:spcPts val="4145"/>
              </a:lnSpc>
            </a:pPr>
            <a:endParaRPr lang="en-US" sz="2960" dirty="0">
              <a:solidFill>
                <a:srgbClr val="000000"/>
              </a:solidFill>
              <a:latin typeface="Karnchang"/>
              <a:ea typeface="Karnchang"/>
              <a:cs typeface="Karnchang"/>
              <a:sym typeface="Karnchang"/>
            </a:endParaRPr>
          </a:p>
          <a:p>
            <a:pPr algn="just">
              <a:lnSpc>
                <a:spcPts val="4145"/>
              </a:lnSpc>
            </a:pP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Saran:</a:t>
            </a:r>
          </a:p>
          <a:p>
            <a:pPr algn="just">
              <a:lnSpc>
                <a:spcPts val="4145"/>
              </a:lnSpc>
            </a:pP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Perlu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dikembangkan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sistem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pengelolaan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kredit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motor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berbasis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teknologi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informasi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dengan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fitur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keamanan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data,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integrasi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sistem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, dan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analisis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data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untuk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meningkatkan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efisiensi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operasional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dan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kepuasan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nasabah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7170074"/>
            <a:ext cx="12503727" cy="1930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Link Pseudocode dan program </a:t>
            </a:r>
            <a:r>
              <a:rPr lang="en-US" sz="3661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dibawah</a:t>
            </a:r>
            <a:r>
              <a:rPr lang="en-US" sz="366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661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ini</a:t>
            </a:r>
            <a:r>
              <a:rPr lang="en-US" sz="366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:</a:t>
            </a:r>
          </a:p>
          <a:p>
            <a:pPr algn="l">
              <a:lnSpc>
                <a:spcPts val="5125"/>
              </a:lnSpc>
            </a:pPr>
            <a:r>
              <a:rPr lang="en-US" sz="366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  <a:hlinkClick r:id="rId2"/>
              </a:rPr>
              <a:t>https://github.com/ripqi234/Project-java-kredit-motor</a:t>
            </a:r>
            <a:endParaRPr lang="en-US" sz="3661" dirty="0">
              <a:solidFill>
                <a:srgbClr val="000000"/>
              </a:solidFill>
              <a:latin typeface="Karnchang"/>
              <a:ea typeface="Karnchang"/>
              <a:cs typeface="Karnchang"/>
              <a:sym typeface="Karnchang"/>
            </a:endParaRPr>
          </a:p>
          <a:p>
            <a:pPr algn="l">
              <a:lnSpc>
                <a:spcPts val="5125"/>
              </a:lnSpc>
              <a:spcBef>
                <a:spcPct val="0"/>
              </a:spcBef>
            </a:pPr>
            <a:endParaRPr lang="en-US" sz="3661" dirty="0">
              <a:solidFill>
                <a:srgbClr val="000000"/>
              </a:solidFill>
              <a:latin typeface="Karnchang"/>
              <a:ea typeface="Karnchang"/>
              <a:cs typeface="Karnchang"/>
              <a:sym typeface="Karnchang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323</Words>
  <Application>Microsoft Office PowerPoint</Application>
  <PresentationFormat>Custom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Karnchang Bold</vt:lpstr>
      <vt:lpstr>Wingdings 3</vt:lpstr>
      <vt:lpstr>Trebuchet MS</vt:lpstr>
      <vt:lpstr>Arial</vt:lpstr>
      <vt:lpstr>Karnchang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Hitam abu-abu minimalis geometris seminar proposal presentasi</dc:title>
  <cp:lastModifiedBy>RIFZZZ Z</cp:lastModifiedBy>
  <cp:revision>4</cp:revision>
  <dcterms:created xsi:type="dcterms:W3CDTF">2006-08-16T00:00:00Z</dcterms:created>
  <dcterms:modified xsi:type="dcterms:W3CDTF">2025-01-08T16:21:43Z</dcterms:modified>
  <dc:identifier>DAGblL2uOtE</dc:identifier>
</cp:coreProperties>
</file>