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2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02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45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8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72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8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5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19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2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655B0D-8F10-420A-A7D1-0DBA7098662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6F7CC1-21C5-481D-8CBD-299938CA2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81A6-EC7D-454B-BF4A-B420B9A4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393" y="1458156"/>
            <a:ext cx="8001000" cy="2971801"/>
          </a:xfrm>
        </p:spPr>
        <p:txBody>
          <a:bodyPr>
            <a:noAutofit/>
          </a:bodyPr>
          <a:lstStyle/>
          <a:p>
            <a:r>
              <a:rPr lang="ru-RU" sz="4000" dirty="0"/>
              <a:t>Разработка информационной системы для учета продаж билетов в авиакассах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0300F-DF15-4B42-8C14-87BFDB3F8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93" y="4536326"/>
            <a:ext cx="6400800" cy="1947333"/>
          </a:xfrm>
        </p:spPr>
        <p:txBody>
          <a:bodyPr/>
          <a:lstStyle/>
          <a:p>
            <a:r>
              <a:rPr lang="ru-RU" dirty="0"/>
              <a:t>Выполнили студенты группы 19П-3 </a:t>
            </a:r>
          </a:p>
          <a:p>
            <a:r>
              <a:rPr lang="ru-RU" dirty="0"/>
              <a:t>Мирхайдарова Рада и Каюм Абдултамим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C1B71-5C70-446A-A3E8-76F3D228E0CE}"/>
              </a:ext>
            </a:extLst>
          </p:cNvPr>
          <p:cNvSpPr txBox="1"/>
          <p:nvPr/>
        </p:nvSpPr>
        <p:spPr>
          <a:xfrm>
            <a:off x="1124880" y="270300"/>
            <a:ext cx="9625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  <a:ea typeface="Microsoft YaHei" panose="020B0503020204020204" pitchFamily="34" charset="-122"/>
              </a:rPr>
              <a:t>Министерство образования Республики Башкортостан</a:t>
            </a:r>
          </a:p>
          <a:p>
            <a:pPr algn="ctr"/>
            <a:r>
              <a:rPr lang="ru-RU" dirty="0">
                <a:latin typeface="+mj-lt"/>
                <a:ea typeface="Microsoft YaHei" panose="020B0503020204020204" pitchFamily="34" charset="-122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dirty="0">
                <a:latin typeface="+mj-lt"/>
                <a:ea typeface="Microsoft YaHei" panose="020B0503020204020204" pitchFamily="34" charset="-122"/>
              </a:rPr>
              <a:t>Уфимский колледж статистики, информатики и вычислительной техники</a:t>
            </a:r>
          </a:p>
          <a:p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1977239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Тестировщик</a:t>
            </a:r>
          </a:p>
          <a:p>
            <a:pPr marL="0" indent="0">
              <a:buNone/>
            </a:pPr>
            <a:r>
              <a:rPr lang="ru-RU" dirty="0"/>
              <a:t>Это специалист, принимающий участие в тестировании компонента или системы. В его обязанность входит поиск вероятных ошибок и сбоев в функционировании объекта тестирования.</a:t>
            </a:r>
          </a:p>
          <a:p>
            <a:pPr marL="0" indent="0">
              <a:buNone/>
            </a:pPr>
            <a:r>
              <a:rPr lang="ru-RU" dirty="0"/>
              <a:t>В нашем проекте необходимо тестировать разработанный программный продукт для его дальнейшей эксплуатации.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937C9-8626-4DA2-86EC-820E3DD7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88" y="4313833"/>
            <a:ext cx="3232912" cy="21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1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Домашняя страница сайта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004" y="1265930"/>
            <a:ext cx="9147679" cy="31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1142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/>
                <a:latin typeface="+mj-lt"/>
                <a:ea typeface="Calibri" panose="020F0502020204030204" pitchFamily="34" charset="0"/>
              </a:rPr>
              <a:t>Поиск авиабилетов осуществляет пассажир и незарегистрированный пользователь</a:t>
            </a:r>
          </a:p>
          <a:p>
            <a:r>
              <a:rPr lang="ru-RU" sz="2000" dirty="0">
                <a:effectLst/>
                <a:latin typeface="+mj-lt"/>
                <a:ea typeface="Calibri" panose="020F0502020204030204" pitchFamily="34" charset="0"/>
              </a:rPr>
              <a:t> регистрацию проходит только пассажир, для регистрации выбираем элемент </a:t>
            </a:r>
          </a:p>
          <a:p>
            <a:r>
              <a:rPr lang="ru-RU" sz="2000" dirty="0">
                <a:effectLst/>
                <a:latin typeface="+mj-lt"/>
                <a:ea typeface="Calibri" panose="020F0502020204030204" pitchFamily="34" charset="0"/>
              </a:rPr>
              <a:t>«пассажир»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0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Страница 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004" y="1248175"/>
            <a:ext cx="6909693" cy="31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079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Пользователь может пройти процедуру регистрации и авторизации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8410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СПИСОК РЕЙСОВ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004" y="1543494"/>
            <a:ext cx="6909693" cy="258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0394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/>
                <a:latin typeface="+mj-lt"/>
                <a:ea typeface="Calibri" panose="020F0502020204030204" pitchFamily="34" charset="0"/>
              </a:rPr>
              <a:t>После поиска отображается список доступных рейсов 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036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ПОКУПКА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004" y="1632170"/>
            <a:ext cx="6909693" cy="24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9873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/>
                <a:latin typeface="+mj-lt"/>
                <a:ea typeface="Calibri" panose="020F0502020204030204" pitchFamily="34" charset="0"/>
              </a:rPr>
              <a:t>После выбора рейса вводим сведения о пассажире</a:t>
            </a:r>
          </a:p>
          <a:p>
            <a:r>
              <a:rPr lang="ru-RU" sz="2800" dirty="0">
                <a:effectLst/>
                <a:latin typeface="+mj-lt"/>
                <a:ea typeface="Calibri" panose="020F0502020204030204" pitchFamily="34" charset="0"/>
              </a:rPr>
              <a:t> для покупки билета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49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Пополнение счета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004" y="1660546"/>
            <a:ext cx="6909693" cy="23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134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Необходимо оплатить билет после ввода данных пассажира</a:t>
            </a:r>
            <a:endParaRPr lang="ru-RU" sz="28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ED03B-1D1A-466C-8CD6-A9AC47D9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350338"/>
            <a:ext cx="8534400" cy="1507067"/>
          </a:xfrm>
        </p:spPr>
        <p:txBody>
          <a:bodyPr/>
          <a:lstStyle/>
          <a:p>
            <a:r>
              <a:rPr lang="ru-RU" dirty="0"/>
              <a:t>Страница с уведомлением об оплате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D3D966-7E14-44BD-A058-43E507E2B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903" y="2569395"/>
            <a:ext cx="6993633" cy="298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95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Электронный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594" y="1645679"/>
            <a:ext cx="5094861" cy="23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020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/>
                <a:latin typeface="+mj-lt"/>
                <a:ea typeface="Calibri" panose="020F0502020204030204" pitchFamily="34" charset="0"/>
              </a:rPr>
              <a:t>Оплаченные билеты отображаются во вкладе «Билеты» </a:t>
            </a:r>
          </a:p>
        </p:txBody>
      </p:sp>
    </p:spTree>
    <p:extLst>
      <p:ext uri="{BB962C8B-B14F-4D97-AF65-F5344CB8AC3E}">
        <p14:creationId xmlns:p14="http://schemas.microsoft.com/office/powerpoint/2010/main" val="2282472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Статус рейсов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594" y="1668087"/>
            <a:ext cx="5094861" cy="230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9570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Статус купленных билетов для удобства пассажиру</a:t>
            </a:r>
            <a:endParaRPr lang="ru-RU" sz="28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Главная страница администратора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142" y="1658197"/>
            <a:ext cx="6206808" cy="303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409004" y="4689101"/>
            <a:ext cx="106474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При нажатии на вкладку «Добавить рейс» </a:t>
            </a:r>
          </a:p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открывается страница в которой можно добавить</a:t>
            </a:r>
          </a:p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авиарейс для дальнейшей покупки билета пассажиром</a:t>
            </a:r>
            <a:endParaRPr lang="ru-RU" sz="28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1977239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Система авиакасс включает в себя пассажиров, билеты которые покупают пассажиры, кассиры которые ведут учет продажи билетов и подбор билетов для пассажиров, авиарейсы, администратор который следит за работой системы и вносит данные рейсам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937C9-8626-4DA2-86EC-820E3DD7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88" y="4313833"/>
            <a:ext cx="3232912" cy="21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26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Страница добавления рейса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4166" y="1668087"/>
            <a:ext cx="5007716" cy="230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27F2D-55A4-427D-B70A-A602098E9EB6}"/>
              </a:ext>
            </a:extLst>
          </p:cNvPr>
          <p:cNvSpPr txBox="1"/>
          <p:nvPr/>
        </p:nvSpPr>
        <p:spPr>
          <a:xfrm>
            <a:off x="213695" y="4712859"/>
            <a:ext cx="11913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При нажатии на вкладку «Добавить рейс» открывается страница</a:t>
            </a:r>
          </a:p>
          <a:p>
            <a:r>
              <a:rPr lang="ru-RU" sz="2800" dirty="0">
                <a:latin typeface="+mj-lt"/>
                <a:ea typeface="Calibri" panose="020F0502020204030204" pitchFamily="34" charset="0"/>
              </a:rPr>
              <a:t> в которой можно добавить авиарейс для дальнейшей покупки </a:t>
            </a:r>
            <a:endParaRPr lang="ru-RU" sz="28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3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0"/>
            <a:ext cx="8534400" cy="1507067"/>
          </a:xfrm>
        </p:spPr>
        <p:txBody>
          <a:bodyPr/>
          <a:lstStyle/>
          <a:p>
            <a:r>
              <a:rPr lang="ru-RU" dirty="0"/>
              <a:t>Страница добавления рейса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4165" y="2128242"/>
            <a:ext cx="8094728" cy="22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0CDF3-CE6E-4238-BA02-1DBAFE29BA43}"/>
              </a:ext>
            </a:extLst>
          </p:cNvPr>
          <p:cNvSpPr txBox="1"/>
          <p:nvPr/>
        </p:nvSpPr>
        <p:spPr>
          <a:xfrm>
            <a:off x="694165" y="4811697"/>
            <a:ext cx="1070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При нажатии на вкладку «Управлять авиакомпаниями»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открывается страница в которой можно удалить авиакомпании в случае необходимости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1147223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71" y="302958"/>
            <a:ext cx="8534400" cy="1507067"/>
          </a:xfrm>
        </p:spPr>
        <p:txBody>
          <a:bodyPr/>
          <a:lstStyle/>
          <a:p>
            <a:r>
              <a:rPr lang="ru-RU" dirty="0"/>
              <a:t>Страница списка авиакомпаний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816" y="2046303"/>
            <a:ext cx="5514134" cy="22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0CDF3-CE6E-4238-BA02-1DBAFE29BA43}"/>
              </a:ext>
            </a:extLst>
          </p:cNvPr>
          <p:cNvSpPr txBox="1"/>
          <p:nvPr/>
        </p:nvSpPr>
        <p:spPr>
          <a:xfrm>
            <a:off x="531816" y="4820574"/>
            <a:ext cx="921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При нажатии на вкладку «Управлять авиакомпаниями» открывается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 страница в которой можно удалить авиакомпании в случае необходимости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11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0B5E-E425-43A2-B30B-4927C6E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71" y="302958"/>
            <a:ext cx="8534400" cy="1507067"/>
          </a:xfrm>
        </p:spPr>
        <p:txBody>
          <a:bodyPr/>
          <a:lstStyle/>
          <a:p>
            <a:r>
              <a:rPr lang="ru-RU" dirty="0"/>
              <a:t>Получение посадочного талона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49F752-4BA6-4D17-9765-F22B19B36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2034" y="1810025"/>
            <a:ext cx="4141169" cy="268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0CDF3-CE6E-4238-BA02-1DBAFE29BA43}"/>
              </a:ext>
            </a:extLst>
          </p:cNvPr>
          <p:cNvSpPr txBox="1"/>
          <p:nvPr/>
        </p:nvSpPr>
        <p:spPr>
          <a:xfrm>
            <a:off x="531816" y="4820574"/>
            <a:ext cx="1042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kern="50" dirty="0">
                <a:effectLst/>
                <a:ea typeface="Times New Roman" panose="02020603050405020304" pitchFamily="18" charset="0"/>
              </a:rPr>
              <a:t>Выходная информация представлена в виде отчета о проданных </a:t>
            </a:r>
          </a:p>
          <a:p>
            <a:r>
              <a:rPr lang="ru-RU" sz="2400" kern="50" dirty="0">
                <a:effectLst/>
                <a:ea typeface="Times New Roman" panose="02020603050405020304" pitchFamily="18" charset="0"/>
              </a:rPr>
              <a:t>билетах на рейсы в виде электронного документа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27B50-2E94-401C-A1E8-540CCB2FB4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643" y="2037426"/>
            <a:ext cx="4409240" cy="187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381015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571CE-29D9-4C68-93F8-CC43FAE5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2078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17654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FE33E-3178-4EFE-A69C-4BE6D4659D7E}"/>
              </a:ext>
            </a:extLst>
          </p:cNvPr>
          <p:cNvSpPr txBox="1"/>
          <p:nvPr/>
        </p:nvSpPr>
        <p:spPr>
          <a:xfrm>
            <a:off x="319596" y="204187"/>
            <a:ext cx="800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sz="2400" dirty="0"/>
              <a:t>В ПРОЕКТЕ ИСПОЛЬЗУЕТСЯ МЕТОДОЛОГИЯ </a:t>
            </a:r>
            <a:r>
              <a:rPr lang="en-US" sz="2400" dirty="0"/>
              <a:t>SCRUM 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43EE7-EB70-4AD7-A161-84B2286B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2" y="800470"/>
            <a:ext cx="2905125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175EB-98B0-4126-86EA-BADDAC514DA9}"/>
              </a:ext>
            </a:extLst>
          </p:cNvPr>
          <p:cNvSpPr txBox="1"/>
          <p:nvPr/>
        </p:nvSpPr>
        <p:spPr>
          <a:xfrm>
            <a:off x="3533313" y="1149204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— революционный метод управления проектами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7FB24-0FB6-4620-BC55-E751921C717F}"/>
              </a:ext>
            </a:extLst>
          </p:cNvPr>
          <p:cNvSpPr txBox="1"/>
          <p:nvPr/>
        </p:nvSpPr>
        <p:spPr>
          <a:xfrm>
            <a:off x="435422" y="2001888"/>
            <a:ext cx="946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Тема проекта – разработать систему для учета продаж авиабилетов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B0563-6C7B-4ED3-ABBE-995B05134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4" y="2561906"/>
            <a:ext cx="2497900" cy="13621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247147-0919-40A0-B975-146D17F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2" y="4274056"/>
            <a:ext cx="2497901" cy="13874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4D59FD-6452-42C6-ABD1-DEEE4E531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96" y="3161985"/>
            <a:ext cx="3048157" cy="152407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D20251-1784-461E-A2F9-98B77D25E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25" y="2769866"/>
            <a:ext cx="3929559" cy="23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823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2EFE-E5DA-4FCE-A511-DACBA13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0" y="0"/>
            <a:ext cx="8534400" cy="1507067"/>
          </a:xfrm>
        </p:spPr>
        <p:txBody>
          <a:bodyPr/>
          <a:lstStyle/>
          <a:p>
            <a:r>
              <a:rPr lang="ru-RU" dirty="0"/>
              <a:t>Технология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E1307-7F3C-46D9-BF26-3FE500D7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61" y="1228039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Разрабатываться система будет путем использования веб-технологий </a:t>
            </a:r>
          </a:p>
          <a:p>
            <a:endParaRPr lang="ru-RU" dirty="0"/>
          </a:p>
          <a:p>
            <a:r>
              <a:rPr lang="ru-RU" dirty="0"/>
              <a:t>Под «веб-технологиями» обычно подразумеваются языки разметки, языки программирования, базы данных, системы и платформы CMS и другие технологии, которые позволяют создавать веб-сайты, приложения и магазины. Люди, которые делают это, называются веб-разработчиками или веб-мастерами.</a:t>
            </a:r>
          </a:p>
          <a:p>
            <a:endParaRPr lang="ru-RU" dirty="0"/>
          </a:p>
          <a:p>
            <a:r>
              <a:rPr lang="ru-RU" dirty="0"/>
              <a:t>Верстка будет написана на языках </a:t>
            </a:r>
            <a:r>
              <a:rPr lang="en-US" dirty="0"/>
              <a:t>HTML + CSS </a:t>
            </a:r>
            <a:endParaRPr lang="ru-RU" dirty="0"/>
          </a:p>
          <a:p>
            <a:r>
              <a:rPr lang="en-US" dirty="0"/>
              <a:t>Frontend </a:t>
            </a:r>
            <a:r>
              <a:rPr lang="ru-RU" dirty="0"/>
              <a:t>и </a:t>
            </a:r>
            <a:r>
              <a:rPr lang="en-US" dirty="0"/>
              <a:t>backend </a:t>
            </a:r>
            <a:r>
              <a:rPr lang="ru-RU" dirty="0"/>
              <a:t>разработка с помощью </a:t>
            </a:r>
            <a:r>
              <a:rPr lang="en-US" dirty="0"/>
              <a:t>JavaScript  </a:t>
            </a:r>
            <a:r>
              <a:rPr lang="ru-RU" dirty="0"/>
              <a:t>и </a:t>
            </a:r>
            <a:r>
              <a:rPr lang="en-US" dirty="0"/>
              <a:t>PHP.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F5B45-27A2-42D7-8FC5-8FAF9F39C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42" y="4962997"/>
            <a:ext cx="2874264" cy="15521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616C0D-6060-4410-9F75-3FC8E7EE6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07" y="5125028"/>
            <a:ext cx="1228039" cy="1228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049393-E0A5-4724-A582-68C253075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41" y="5125029"/>
            <a:ext cx="1228039" cy="12280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02C076-9C43-48FF-B36B-FB5D404B2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81" y="4962997"/>
            <a:ext cx="1100416" cy="1552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841CFB-60E1-4C72-9190-31053E545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0" y="4977900"/>
            <a:ext cx="1764571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9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2145740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Владелец продукта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Задача владельца продукта – развивать продукт, удовлетворяя потребности потребителей и принося прибыль своей компании. Владелец продуктам отвечает за видение продукта, за понимание потребностей клиента, обеспечивает коммуникацию между стейкхолдерами и командой, формирует </a:t>
            </a:r>
            <a:r>
              <a:rPr lang="ru-RU" dirty="0" err="1"/>
              <a:t>бэклог</a:t>
            </a:r>
            <a:r>
              <a:rPr lang="ru-RU" dirty="0"/>
              <a:t> из пользовательских историй. Хороший </a:t>
            </a:r>
            <a:r>
              <a:rPr lang="ru-RU" dirty="0" err="1"/>
              <a:t>бэклог</a:t>
            </a:r>
            <a:r>
              <a:rPr lang="ru-RU" dirty="0"/>
              <a:t> – это важнейшая составляющая процесс разработки успешного продукта.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9B92F-B370-40E2-B9D6-8D895819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" y="4503927"/>
            <a:ext cx="3547872" cy="19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2145740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Бекенд-программист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разработка подразумевает создание скриптов для сервера, на котором размещается сайт, внутреннего наполнения системы веб-ресурса, работу с серверными технологиями (проектирование и разработка программной логики, взаимодействие с базами данных (БД), работа с архитектурой и т. д.).</a:t>
            </a:r>
          </a:p>
          <a:p>
            <a:pPr marL="0" indent="0">
              <a:buNone/>
            </a:pPr>
            <a:r>
              <a:rPr lang="ru-RU" dirty="0"/>
              <a:t>Для работоспособности веб сайта, нужна база данных и работа с проектированием базы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09923D-318B-4C59-993B-E2D12EE4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04" y="4245917"/>
            <a:ext cx="4053840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2273755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Администратор сайта</a:t>
            </a:r>
          </a:p>
          <a:p>
            <a:pPr marL="0" indent="0">
              <a:buNone/>
            </a:pPr>
            <a:r>
              <a:rPr lang="ru-RU" dirty="0"/>
              <a:t>Среди основных обязанностей администратора интернет-ресурса: Разработка, поддержка концепции сайта, улучшение его работы. Усовершенствование и исправление текущей структуры веб-ресурса. Организация технической стороны работы ресурса и контроль безопасности.</a:t>
            </a:r>
          </a:p>
          <a:p>
            <a:pPr marL="0" indent="0">
              <a:buNone/>
            </a:pPr>
            <a:r>
              <a:rPr lang="ru-RU" dirty="0"/>
              <a:t>В процессе разработки необходимо подключение сайта к движку также необходимо поддерживать интернет ресурс, администратор это то звено, которое обеспечит эту возможность.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09923D-318B-4C59-993B-E2D12EE4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92" y="4017317"/>
            <a:ext cx="2983915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045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1880564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/>
              <a:t>Frontend</a:t>
            </a:r>
            <a:r>
              <a:rPr lang="ru-RU" dirty="0"/>
              <a:t> разработчик</a:t>
            </a:r>
          </a:p>
          <a:p>
            <a:pPr marL="0" indent="0">
              <a:buNone/>
            </a:pPr>
            <a:r>
              <a:rPr lang="ru-RU" dirty="0"/>
              <a:t> - это специалист, который умеет верстать веб-страницы, имеет хорошие знания языка программирования </a:t>
            </a:r>
            <a:r>
              <a:rPr lang="ru-RU" dirty="0" err="1"/>
              <a:t>JavaScript</a:t>
            </a:r>
            <a:r>
              <a:rPr lang="ru-RU" dirty="0"/>
              <a:t>, знает один или несколько </a:t>
            </a:r>
            <a:r>
              <a:rPr lang="ru-RU" dirty="0" err="1"/>
              <a:t>JavaScript</a:t>
            </a:r>
            <a:r>
              <a:rPr lang="ru-RU" dirty="0"/>
              <a:t>-фреймворков (</a:t>
            </a:r>
            <a:r>
              <a:rPr lang="ru-RU" dirty="0" err="1"/>
              <a:t>React</a:t>
            </a:r>
            <a:r>
              <a:rPr lang="ru-RU" dirty="0"/>
              <a:t>, </a:t>
            </a:r>
            <a:r>
              <a:rPr lang="ru-RU" dirty="0" err="1"/>
              <a:t>Angular</a:t>
            </a:r>
            <a:r>
              <a:rPr lang="ru-RU" dirty="0"/>
              <a:t>, </a:t>
            </a:r>
            <a:r>
              <a:rPr lang="ru-RU" dirty="0" err="1"/>
              <a:t>Vue</a:t>
            </a:r>
            <a:r>
              <a:rPr lang="ru-RU" dirty="0"/>
              <a:t>. </a:t>
            </a:r>
            <a:r>
              <a:rPr lang="ru-RU" dirty="0" err="1"/>
              <a:t>js</a:t>
            </a:r>
            <a:r>
              <a:rPr lang="ru-RU" dirty="0"/>
              <a:t>), а также целый ряд других веб-технологий, которые используются во время создания клиентской стороны веб-сайта.</a:t>
            </a:r>
          </a:p>
          <a:p>
            <a:pPr marL="0" indent="0">
              <a:buNone/>
            </a:pPr>
            <a:r>
              <a:rPr lang="ru-RU" dirty="0"/>
              <a:t>Для использования сайта необходим пользовательский веб интерфейс, тем самым </a:t>
            </a:r>
            <a:r>
              <a:rPr lang="ru-RU" dirty="0" err="1"/>
              <a:t>фронтенд</a:t>
            </a:r>
            <a:r>
              <a:rPr lang="ru-RU" dirty="0"/>
              <a:t> разработка решает данный вопрос.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BAE38D-2CAC-4268-B66D-A3D3C564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0" y="4362178"/>
            <a:ext cx="3625215" cy="16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4B5A-C9B1-4A47-9FD4-B1AC939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20" y="228600"/>
            <a:ext cx="8534400" cy="1486407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Роли 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331D-26C5-49E8-99B8-DC1D028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0" y="1880564"/>
            <a:ext cx="8534400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/>
              <a:t>Скрам</a:t>
            </a:r>
            <a:r>
              <a:rPr lang="ru-RU" dirty="0"/>
              <a:t>-мастер</a:t>
            </a:r>
          </a:p>
          <a:p>
            <a:pPr marL="0" indent="0">
              <a:buNone/>
            </a:pPr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следит за соблюдением </a:t>
            </a:r>
            <a:r>
              <a:rPr lang="ru-RU" dirty="0" err="1"/>
              <a:t>скрам</a:t>
            </a:r>
            <a:r>
              <a:rPr lang="ru-RU" dirty="0"/>
              <a:t>-процессов, коммуницирует с членами команды, планирует с ними спринты, проводит ежедневные встречи — </a:t>
            </a:r>
            <a:r>
              <a:rPr lang="ru-RU" dirty="0" err="1"/>
              <a:t>стендапы</a:t>
            </a:r>
            <a:r>
              <a:rPr lang="ru-RU" dirty="0"/>
              <a:t>, участвует в формировании </a:t>
            </a:r>
            <a:r>
              <a:rPr lang="ru-RU" dirty="0" err="1"/>
              <a:t>бэклога</a:t>
            </a:r>
            <a:r>
              <a:rPr lang="ru-RU" dirty="0"/>
              <a:t>, предоставляет участникам процесса необходимые инструкции и так далее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09923D-318B-4C59-993B-E2D12EE4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40" y="4240150"/>
            <a:ext cx="4335844" cy="1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693</Words>
  <Application>Microsoft Office PowerPoint</Application>
  <PresentationFormat>Широкоэкранный</PresentationFormat>
  <Paragraphs>75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Сектор</vt:lpstr>
      <vt:lpstr>Разработка информационной системы для учета продаж билетов в авиакассах </vt:lpstr>
      <vt:lpstr>Постановка задачи</vt:lpstr>
      <vt:lpstr>Презентация PowerPoint</vt:lpstr>
      <vt:lpstr>Технология разработки</vt:lpstr>
      <vt:lpstr>SCRUM Роли разработки  </vt:lpstr>
      <vt:lpstr>SCRUM Роли разработки  </vt:lpstr>
      <vt:lpstr>SCRUM Роли разработки  </vt:lpstr>
      <vt:lpstr>SCRUM Роли разработки  </vt:lpstr>
      <vt:lpstr>SCRUM Роли разработки  </vt:lpstr>
      <vt:lpstr>SCRUM Роли разработки  </vt:lpstr>
      <vt:lpstr>Домашняя страница сайта</vt:lpstr>
      <vt:lpstr>Страница авторизации</vt:lpstr>
      <vt:lpstr>СПИСОК РЕЙСОВ</vt:lpstr>
      <vt:lpstr>ПОКУПКА БИЛЕТА</vt:lpstr>
      <vt:lpstr>Пополнение счета</vt:lpstr>
      <vt:lpstr>Страница с уведомлением об оплате</vt:lpstr>
      <vt:lpstr>Электронный билет</vt:lpstr>
      <vt:lpstr>Статус рейсов</vt:lpstr>
      <vt:lpstr>Главная страница администратора</vt:lpstr>
      <vt:lpstr>Страница добавления рейса</vt:lpstr>
      <vt:lpstr>Страница добавления рейса</vt:lpstr>
      <vt:lpstr>Страница списка авиакомпаний</vt:lpstr>
      <vt:lpstr>Получение посадочного талона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учета продаж билетов в авиакассах</dc:title>
  <dc:creator>10a</dc:creator>
  <cp:lastModifiedBy>10a</cp:lastModifiedBy>
  <cp:revision>8</cp:revision>
  <dcterms:created xsi:type="dcterms:W3CDTF">2022-09-29T10:33:20Z</dcterms:created>
  <dcterms:modified xsi:type="dcterms:W3CDTF">2022-12-07T12:56:27Z</dcterms:modified>
</cp:coreProperties>
</file>