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0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3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9412-C603-4641-8524-F9612A8454F0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50B4-CA7A-4149-BC53-830BFAD79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27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9412-C603-4641-8524-F9612A8454F0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50B4-CA7A-4149-BC53-830BFAD79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84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9412-C603-4641-8524-F9612A8454F0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50B4-CA7A-4149-BC53-830BFAD79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1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4F1D934-DA62-44C3-B819-CD8DA2113C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48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9412-C603-4641-8524-F9612A8454F0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50B4-CA7A-4149-BC53-830BFAD79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99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9412-C603-4641-8524-F9612A8454F0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50B4-CA7A-4149-BC53-830BFAD79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83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9412-C603-4641-8524-F9612A8454F0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50B4-CA7A-4149-BC53-830BFAD79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46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9412-C603-4641-8524-F9612A8454F0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50B4-CA7A-4149-BC53-830BFAD79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80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9412-C603-4641-8524-F9612A8454F0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50B4-CA7A-4149-BC53-830BFAD79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87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9412-C603-4641-8524-F9612A8454F0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50B4-CA7A-4149-BC53-830BFAD79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99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9412-C603-4641-8524-F9612A8454F0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50B4-CA7A-4149-BC53-830BFAD79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9412-C603-4641-8524-F9612A8454F0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50B4-CA7A-4149-BC53-830BFAD79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35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C9412-C603-4641-8524-F9612A8454F0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850B4-CA7A-4149-BC53-830BFAD79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87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Pipelining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102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en-US" dirty="0"/>
              <a:t>Memory and IO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  <a:p>
            <a:pPr algn="just"/>
            <a:r>
              <a:rPr lang="en-US" altLang="en-US" dirty="0"/>
              <a:t>The Memory and IO (MEM) stage is responsible for storing and loading values to and from memory. </a:t>
            </a:r>
            <a:endParaRPr lang="en-US" altLang="en-US" dirty="0" smtClean="0"/>
          </a:p>
          <a:p>
            <a:pPr algn="just"/>
            <a:r>
              <a:rPr lang="en-US" altLang="en-US" dirty="0" smtClean="0"/>
              <a:t>It </a:t>
            </a:r>
            <a:r>
              <a:rPr lang="en-US" altLang="en-US" dirty="0"/>
              <a:t>also responsible for input or output from the processor. </a:t>
            </a:r>
            <a:endParaRPr lang="en-US" altLang="en-US" dirty="0" smtClean="0"/>
          </a:p>
          <a:p>
            <a:pPr algn="just"/>
            <a:r>
              <a:rPr lang="en-US" altLang="en-US" dirty="0" smtClean="0"/>
              <a:t>If </a:t>
            </a:r>
            <a:r>
              <a:rPr lang="en-US" altLang="en-US" dirty="0"/>
              <a:t>the current instruction is not of Memory or IO type than the result from the ALU is passed through to the write back stage.</a:t>
            </a:r>
          </a:p>
          <a:p>
            <a:pPr algn="just"/>
            <a:endParaRPr lang="en-US" altLang="en-US" dirty="0"/>
          </a:p>
          <a:p>
            <a:pPr algn="just">
              <a:buFont typeface="Wingding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89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486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en-US" dirty="0"/>
              <a:t>Write Back</a:t>
            </a:r>
          </a:p>
          <a:p>
            <a:pPr algn="ctr">
              <a:buFont typeface="Wingdings" pitchFamily="2" charset="2"/>
              <a:buNone/>
            </a:pPr>
            <a:endParaRPr lang="en-US" altLang="en-US" dirty="0"/>
          </a:p>
          <a:p>
            <a:r>
              <a:rPr lang="en-US" altLang="en-US" dirty="0"/>
              <a:t>The Write Back (WB) stage is responsible for writing the result of a calculation, memory access or input into the register file.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291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altLang="en-US" sz="3200"/>
              <a:t>Advantages/Disadvantages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/>
              <a:t>Advantages: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  More efficient use of processor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  Quicker time of execution of large number of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/>
              <a:t>     instructions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/>
              <a:t>Disadvantages: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  Pipelining involves adding hardware to the chip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  Inability to continuously run the pipeline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/>
              <a:t>     at full speed because of pipeline hazards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/>
              <a:t>     which disrupt the smooth execution of the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/>
              <a:t>     pipeline.</a:t>
            </a:r>
            <a:r>
              <a:rPr lang="en-US" altLang="en-US" sz="200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71866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Hazards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Hazards cause the pipeline to stall because of </a:t>
            </a:r>
          </a:p>
          <a:p>
            <a:pPr marL="0" indent="0">
              <a:buNone/>
            </a:pPr>
            <a:r>
              <a:rPr lang="en-IN" dirty="0" smtClean="0"/>
              <a:t>some conflict in the pipeline.</a:t>
            </a:r>
          </a:p>
          <a:p>
            <a:pPr marL="0" indent="0">
              <a:buNone/>
            </a:pPr>
            <a:r>
              <a:rPr lang="en-IN" dirty="0" smtClean="0"/>
              <a:t>Prevents the next instruction to be executed.</a:t>
            </a:r>
          </a:p>
          <a:p>
            <a:pPr marL="0" indent="0">
              <a:buNone/>
            </a:pPr>
            <a:r>
              <a:rPr lang="en-IN" dirty="0" smtClean="0"/>
              <a:t>Types:</a:t>
            </a:r>
          </a:p>
          <a:p>
            <a:pPr marL="514350" indent="-514350">
              <a:buAutoNum type="arabicPeriod"/>
            </a:pPr>
            <a:r>
              <a:rPr lang="en-IN" dirty="0" smtClean="0"/>
              <a:t>Structural hazards- contention for same hardware resource</a:t>
            </a:r>
          </a:p>
          <a:p>
            <a:pPr marL="514350" indent="-514350">
              <a:buAutoNum type="arabicPeriod"/>
            </a:pPr>
            <a:r>
              <a:rPr lang="en-IN" dirty="0" smtClean="0"/>
              <a:t>Data hazards- dependency between instructions</a:t>
            </a:r>
          </a:p>
          <a:p>
            <a:pPr marL="514350" indent="-514350">
              <a:buAutoNum type="arabicPeriod"/>
            </a:pPr>
            <a:r>
              <a:rPr lang="en-IN" dirty="0" smtClean="0"/>
              <a:t>Control hazards- branch/jump instruction stall the pipeline until the target address is loaded in PC.</a:t>
            </a:r>
          </a:p>
          <a:p>
            <a:pPr marL="514350" indent="-514350">
              <a:buAutoNum type="arabicPeriod"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3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Structural Hazards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b="1" dirty="0"/>
              <a:t>Structural Hazards </a:t>
            </a:r>
            <a:endParaRPr lang="en-IN" dirty="0"/>
          </a:p>
          <a:p>
            <a:r>
              <a:rPr lang="en-IN" dirty="0" smtClean="0"/>
              <a:t>Resource </a:t>
            </a:r>
            <a:r>
              <a:rPr lang="en-IN" dirty="0"/>
              <a:t>conflicts in the pipeline </a:t>
            </a:r>
          </a:p>
          <a:p>
            <a:pPr marL="0" indent="0">
              <a:buNone/>
            </a:pPr>
            <a:r>
              <a:rPr lang="en-IN" dirty="0" smtClean="0"/>
              <a:t>Examples </a:t>
            </a:r>
            <a:endParaRPr lang="en-IN" dirty="0"/>
          </a:p>
          <a:p>
            <a:r>
              <a:rPr lang="en-IN" dirty="0" smtClean="0"/>
              <a:t>Single </a:t>
            </a:r>
            <a:r>
              <a:rPr lang="en-IN" dirty="0"/>
              <a:t>memory port shared for instruction and data access </a:t>
            </a:r>
          </a:p>
          <a:p>
            <a:r>
              <a:rPr lang="en-IN" dirty="0" smtClean="0"/>
              <a:t>Register </a:t>
            </a:r>
            <a:r>
              <a:rPr lang="en-IN" dirty="0"/>
              <a:t>file </a:t>
            </a:r>
            <a:r>
              <a:rPr lang="en-IN" dirty="0" smtClean="0"/>
              <a:t>with	`t </a:t>
            </a:r>
            <a:r>
              <a:rPr lang="en-IN" dirty="0"/>
              <a:t>a separate write port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84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Structural Hazard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110581"/>
            <a:ext cx="65341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3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Structural hazard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85000" lnSpcReduction="20000"/>
          </a:bodyPr>
          <a:lstStyle/>
          <a:p>
            <a:endParaRPr lang="en-IN" dirty="0"/>
          </a:p>
          <a:p>
            <a:r>
              <a:rPr lang="en-IN" dirty="0" smtClean="0"/>
              <a:t>IF </a:t>
            </a:r>
            <a:r>
              <a:rPr lang="en-IN" dirty="0"/>
              <a:t>and DF compete for single memory port </a:t>
            </a:r>
          </a:p>
          <a:p>
            <a:pPr marL="0" indent="0">
              <a:buNone/>
            </a:pPr>
            <a:r>
              <a:rPr lang="en-IN" dirty="0" smtClean="0"/>
              <a:t>Ideal </a:t>
            </a:r>
            <a:r>
              <a:rPr lang="en-IN" dirty="0"/>
              <a:t>Machine </a:t>
            </a:r>
          </a:p>
          <a:p>
            <a:r>
              <a:rPr lang="en-IN" dirty="0" smtClean="0"/>
              <a:t>No </a:t>
            </a:r>
            <a:r>
              <a:rPr lang="en-IN" dirty="0"/>
              <a:t>stalls, 1 cycle per instruction </a:t>
            </a:r>
          </a:p>
          <a:p>
            <a:r>
              <a:rPr lang="en-IN" dirty="0" smtClean="0"/>
              <a:t>Assume </a:t>
            </a:r>
            <a:r>
              <a:rPr lang="en-IN" dirty="0"/>
              <a:t>30% of instructions access data </a:t>
            </a:r>
          </a:p>
          <a:p>
            <a:r>
              <a:rPr lang="en-IN" dirty="0" smtClean="0"/>
              <a:t>With </a:t>
            </a:r>
            <a:r>
              <a:rPr lang="en-IN" dirty="0"/>
              <a:t>structural hazard, 1.3 cycles per instruction </a:t>
            </a:r>
          </a:p>
          <a:p>
            <a:r>
              <a:rPr lang="en-IN" dirty="0" smtClean="0"/>
              <a:t>Performance </a:t>
            </a:r>
            <a:r>
              <a:rPr lang="en-IN" dirty="0"/>
              <a:t>has gone down by 30% </a:t>
            </a:r>
          </a:p>
          <a:p>
            <a:pPr marL="0" indent="0">
              <a:buNone/>
            </a:pPr>
            <a:r>
              <a:rPr lang="en-IN" dirty="0" smtClean="0"/>
              <a:t>Solutions</a:t>
            </a:r>
            <a:r>
              <a:rPr lang="en-IN" dirty="0"/>
              <a:t>: </a:t>
            </a:r>
          </a:p>
          <a:p>
            <a:r>
              <a:rPr lang="en-IN" dirty="0" smtClean="0"/>
              <a:t>Pipeline </a:t>
            </a:r>
            <a:r>
              <a:rPr lang="en-IN" dirty="0"/>
              <a:t>stall (insert bubble) </a:t>
            </a:r>
          </a:p>
          <a:p>
            <a:r>
              <a:rPr lang="en-IN" dirty="0" smtClean="0"/>
              <a:t>Have </a:t>
            </a:r>
            <a:r>
              <a:rPr lang="en-IN" dirty="0"/>
              <a:t>2 memory ports for shared instruction-data cache-memory (expensive) </a:t>
            </a:r>
          </a:p>
          <a:p>
            <a:r>
              <a:rPr lang="en-IN" dirty="0" smtClean="0"/>
              <a:t>Have </a:t>
            </a:r>
            <a:r>
              <a:rPr lang="en-IN" dirty="0"/>
              <a:t>separate instruction cache-memory and data cache-memory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Hazards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Hazards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Three Generic Data hazards: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RAW- Read after Write.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WAR – Write after read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WAW- Write after write.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Hazards-RAW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Instr1 </a:t>
            </a:r>
            <a:r>
              <a:rPr lang="en-IN" dirty="0"/>
              <a:t>followed by Instr2 </a:t>
            </a:r>
          </a:p>
          <a:p>
            <a:pPr marL="0" indent="0">
              <a:buNone/>
            </a:pPr>
            <a:r>
              <a:rPr lang="en-IN" dirty="0" smtClean="0"/>
              <a:t>	add </a:t>
            </a:r>
            <a:r>
              <a:rPr lang="en-IN" dirty="0"/>
              <a:t>r1, r3, r2 </a:t>
            </a:r>
          </a:p>
          <a:p>
            <a:pPr marL="0" indent="0">
              <a:buNone/>
            </a:pPr>
            <a:r>
              <a:rPr lang="en-IN" dirty="0" smtClean="0"/>
              <a:t>	add </a:t>
            </a:r>
            <a:r>
              <a:rPr lang="en-IN" dirty="0"/>
              <a:t>r4, r5, r1 </a:t>
            </a:r>
          </a:p>
          <a:p>
            <a:pPr marL="0" indent="0">
              <a:buNone/>
            </a:pPr>
            <a:r>
              <a:rPr lang="en-IN" dirty="0" smtClean="0"/>
              <a:t>Instr2 </a:t>
            </a:r>
            <a:r>
              <a:rPr lang="en-IN" dirty="0"/>
              <a:t>tries to read operand before Instr1writes it </a:t>
            </a:r>
          </a:p>
          <a:p>
            <a:r>
              <a:rPr lang="en-IN" dirty="0" smtClean="0"/>
              <a:t>Can </a:t>
            </a:r>
            <a:r>
              <a:rPr lang="en-IN" dirty="0"/>
              <a:t>be due to true “data dependency” (data must be produced before it can be consumed) </a:t>
            </a:r>
          </a:p>
          <a:p>
            <a:r>
              <a:rPr lang="en-IN" dirty="0" smtClean="0"/>
              <a:t>Or </a:t>
            </a:r>
            <a:r>
              <a:rPr lang="en-IN" dirty="0"/>
              <a:t>can be due to pipeline staging (data already produced, but not yet written to general register file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99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Pipelining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80000"/>
              </a:lnSpc>
            </a:pPr>
            <a:r>
              <a:rPr lang="en-US" altLang="en-US" dirty="0" smtClean="0"/>
              <a:t>A technique used in advanced microprocessors where the microprocessor begins executing a second instruction before the first has been completed.</a:t>
            </a:r>
          </a:p>
          <a:p>
            <a:pPr algn="just">
              <a:lnSpc>
                <a:spcPct val="80000"/>
              </a:lnSpc>
            </a:pPr>
            <a:endParaRPr lang="en-US" altLang="en-US" dirty="0" smtClean="0"/>
          </a:p>
          <a:p>
            <a:pPr algn="just">
              <a:lnSpc>
                <a:spcPct val="80000"/>
              </a:lnSpc>
              <a:buFontTx/>
              <a:buChar char="-"/>
            </a:pPr>
            <a:r>
              <a:rPr lang="en-US" altLang="en-US" dirty="0" smtClean="0"/>
              <a:t>A Pipeline is a series of stages, where some work is done at each stage. The work is not finished until it has passed through all stages.</a:t>
            </a:r>
            <a:r>
              <a:rPr lang="en-US" altLang="en-US" sz="2800" dirty="0" smtClean="0"/>
              <a:t> </a:t>
            </a:r>
          </a:p>
          <a:p>
            <a:pPr algn="just">
              <a:lnSpc>
                <a:spcPct val="80000"/>
              </a:lnSpc>
              <a:buFontTx/>
              <a:buChar char="-"/>
            </a:pPr>
            <a:endParaRPr lang="en-US" altLang="en-US" sz="2800" dirty="0" smtClean="0"/>
          </a:p>
          <a:p>
            <a:pPr algn="just">
              <a:lnSpc>
                <a:spcPct val="80000"/>
              </a:lnSpc>
            </a:pPr>
            <a:r>
              <a:rPr lang="en-US" altLang="en-US" dirty="0" smtClean="0"/>
              <a:t>With pipelining, the computer architecture allows the next instructions to be fetched while the processor is performing arithmetic operations, holding them in a buffer close to the processor until each instruction operation can performed.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3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Hazard-RAW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/>
          <a:lstStyle/>
          <a:p>
            <a:r>
              <a:rPr lang="en-IN" dirty="0" smtClean="0"/>
              <a:t>Overlapping </a:t>
            </a:r>
            <a:r>
              <a:rPr lang="en-IN" dirty="0"/>
              <a:t>instructions cause dependencies on data (RAW) </a:t>
            </a:r>
          </a:p>
          <a:p>
            <a:pPr marL="0" indent="0">
              <a:buNone/>
            </a:pPr>
            <a:r>
              <a:rPr lang="en-IN" dirty="0"/>
              <a:t>e.g., MOVA R1, R5 </a:t>
            </a:r>
          </a:p>
          <a:p>
            <a:pPr marL="0" indent="0">
              <a:buNone/>
            </a:pPr>
            <a:r>
              <a:rPr lang="en-IN" dirty="0" smtClean="0"/>
              <a:t>	ADD </a:t>
            </a:r>
            <a:r>
              <a:rPr lang="en-IN" dirty="0"/>
              <a:t>R2, R1, R6 </a:t>
            </a:r>
          </a:p>
          <a:p>
            <a:pPr marL="0" indent="0">
              <a:buNone/>
            </a:pPr>
            <a:r>
              <a:rPr lang="en-IN" dirty="0" smtClean="0"/>
              <a:t>	ADD R3, </a:t>
            </a:r>
            <a:r>
              <a:rPr lang="en-IN" dirty="0"/>
              <a:t>R1, R2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800" y="3645024"/>
            <a:ext cx="6683632" cy="300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3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Hazard-WAR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Instr1 </a:t>
            </a:r>
            <a:r>
              <a:rPr lang="en-IN" dirty="0"/>
              <a:t>followed by Instr2 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ld</a:t>
            </a:r>
            <a:r>
              <a:rPr lang="en-IN" dirty="0" smtClean="0"/>
              <a:t> </a:t>
            </a:r>
            <a:r>
              <a:rPr lang="en-IN" dirty="0"/>
              <a:t>r1, (r3)+ </a:t>
            </a:r>
          </a:p>
          <a:p>
            <a:pPr marL="0" indent="0">
              <a:buNone/>
            </a:pPr>
            <a:r>
              <a:rPr lang="en-IN" dirty="0" smtClean="0"/>
              <a:t>	add </a:t>
            </a:r>
            <a:r>
              <a:rPr lang="en-IN" dirty="0"/>
              <a:t>r3, r4, r1 </a:t>
            </a:r>
          </a:p>
          <a:p>
            <a:r>
              <a:rPr lang="en-IN" dirty="0"/>
              <a:t>I</a:t>
            </a:r>
            <a:r>
              <a:rPr lang="en-IN" dirty="0" smtClean="0"/>
              <a:t>nstr2 </a:t>
            </a:r>
            <a:r>
              <a:rPr lang="en-IN" dirty="0"/>
              <a:t>tries to write operand before Instr1 reads it </a:t>
            </a:r>
          </a:p>
          <a:p>
            <a:r>
              <a:rPr lang="en-IN" dirty="0" smtClean="0"/>
              <a:t>Instr1 </a:t>
            </a:r>
            <a:r>
              <a:rPr lang="en-IN" dirty="0"/>
              <a:t>gets wrong operand </a:t>
            </a:r>
          </a:p>
          <a:p>
            <a:r>
              <a:rPr lang="en-IN" dirty="0" smtClean="0"/>
              <a:t>Can’t </a:t>
            </a:r>
            <a:r>
              <a:rPr lang="en-IN" dirty="0"/>
              <a:t>happen in the 5-stage </a:t>
            </a:r>
            <a:r>
              <a:rPr lang="en-IN" dirty="0" smtClean="0"/>
              <a:t>pipeline </a:t>
            </a:r>
            <a:r>
              <a:rPr lang="en-IN" dirty="0"/>
              <a:t>we just covered </a:t>
            </a:r>
          </a:p>
          <a:p>
            <a:pPr lvl="1"/>
            <a:r>
              <a:rPr lang="en-IN" dirty="0" smtClean="0"/>
              <a:t>All </a:t>
            </a:r>
            <a:r>
              <a:rPr lang="en-IN" dirty="0"/>
              <a:t>instruction take 5 stages </a:t>
            </a:r>
          </a:p>
          <a:p>
            <a:pPr lvl="1"/>
            <a:r>
              <a:rPr lang="en-IN" dirty="0" smtClean="0"/>
              <a:t>Reads </a:t>
            </a:r>
            <a:r>
              <a:rPr lang="en-IN" dirty="0"/>
              <a:t>are always in stage 2 </a:t>
            </a:r>
          </a:p>
          <a:p>
            <a:pPr lvl="1"/>
            <a:r>
              <a:rPr lang="en-IN" dirty="0" smtClean="0"/>
              <a:t>Writes </a:t>
            </a:r>
            <a:r>
              <a:rPr lang="en-IN" dirty="0"/>
              <a:t>are always in stage 5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5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hazards- WAW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Instr1 </a:t>
            </a:r>
            <a:r>
              <a:rPr lang="en-IN" dirty="0"/>
              <a:t>followed by Instr2 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mul</a:t>
            </a:r>
            <a:r>
              <a:rPr lang="en-IN" dirty="0" smtClean="0"/>
              <a:t> </a:t>
            </a:r>
            <a:r>
              <a:rPr lang="en-IN" dirty="0"/>
              <a:t>r1, r0, r2 </a:t>
            </a:r>
          </a:p>
          <a:p>
            <a:pPr marL="0" indent="0">
              <a:buNone/>
            </a:pPr>
            <a:r>
              <a:rPr lang="en-IN" dirty="0" smtClean="0"/>
              <a:t>	add </a:t>
            </a:r>
            <a:r>
              <a:rPr lang="en-IN" dirty="0"/>
              <a:t>r1, r5, r6 </a:t>
            </a:r>
          </a:p>
          <a:p>
            <a:r>
              <a:rPr lang="en-IN" dirty="0" smtClean="0"/>
              <a:t>Instr2 </a:t>
            </a:r>
            <a:r>
              <a:rPr lang="en-IN" dirty="0"/>
              <a:t>tries to write operand before Instr1 writes it </a:t>
            </a:r>
          </a:p>
          <a:p>
            <a:r>
              <a:rPr lang="en-IN" dirty="0" smtClean="0"/>
              <a:t>Leaves </a:t>
            </a:r>
            <a:r>
              <a:rPr lang="en-IN" dirty="0"/>
              <a:t>wrong result (Instr1, not Instr2) </a:t>
            </a:r>
          </a:p>
          <a:p>
            <a:r>
              <a:rPr lang="en-IN" dirty="0" smtClean="0"/>
              <a:t>Can’t </a:t>
            </a:r>
            <a:r>
              <a:rPr lang="en-IN" dirty="0"/>
              <a:t>happen in our 5-stage pipeline because </a:t>
            </a:r>
          </a:p>
          <a:p>
            <a:pPr lvl="1"/>
            <a:r>
              <a:rPr lang="en-IN" dirty="0" smtClean="0"/>
              <a:t>All </a:t>
            </a:r>
            <a:r>
              <a:rPr lang="en-IN" dirty="0"/>
              <a:t>instructions take 5 stages </a:t>
            </a:r>
          </a:p>
          <a:p>
            <a:pPr lvl="1"/>
            <a:r>
              <a:rPr lang="en-IN" dirty="0" smtClean="0"/>
              <a:t>Writes </a:t>
            </a:r>
            <a:r>
              <a:rPr lang="en-IN" dirty="0"/>
              <a:t>are always in stage 5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hazards Remedy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Autofit/>
          </a:bodyPr>
          <a:lstStyle/>
          <a:p>
            <a:r>
              <a:rPr lang="en-IN" sz="2400" dirty="0" smtClean="0"/>
              <a:t>Software – Compiler</a:t>
            </a:r>
          </a:p>
          <a:p>
            <a:r>
              <a:rPr lang="en-IN" sz="2400" dirty="0" smtClean="0"/>
              <a:t>Hardware- Hardware stalls and Hardware Data Forwarding.</a:t>
            </a:r>
          </a:p>
          <a:p>
            <a:pPr marL="0" indent="0">
              <a:buNone/>
            </a:pPr>
            <a:r>
              <a:rPr lang="en-IN" sz="2400" dirty="0" smtClean="0"/>
              <a:t>Software:</a:t>
            </a:r>
            <a:endParaRPr lang="en-IN" sz="2400" dirty="0"/>
          </a:p>
          <a:p>
            <a:r>
              <a:rPr lang="en-IN" sz="2400" dirty="0" smtClean="0"/>
              <a:t>Software </a:t>
            </a:r>
            <a:r>
              <a:rPr lang="en-IN" sz="2400" dirty="0"/>
              <a:t>delay (compiler or machine code programming to insert NOPs) </a:t>
            </a:r>
          </a:p>
          <a:p>
            <a:pPr marL="0" indent="0">
              <a:buNone/>
            </a:pPr>
            <a:r>
              <a:rPr lang="en-IN" sz="2400" dirty="0" smtClean="0"/>
              <a:t>		MOVA </a:t>
            </a:r>
            <a:r>
              <a:rPr lang="en-IN" sz="2400" dirty="0"/>
              <a:t>R1, R5 </a:t>
            </a:r>
          </a:p>
          <a:p>
            <a:pPr marL="0" indent="0">
              <a:buNone/>
            </a:pPr>
            <a:r>
              <a:rPr lang="en-IN" sz="2400" dirty="0" smtClean="0"/>
              <a:t>		NOP 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		NOP 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		ADD </a:t>
            </a:r>
            <a:r>
              <a:rPr lang="en-IN" sz="2400" dirty="0"/>
              <a:t>R2, R1, R6 </a:t>
            </a:r>
          </a:p>
          <a:p>
            <a:pPr marL="0" indent="0">
              <a:buNone/>
            </a:pPr>
            <a:r>
              <a:rPr lang="en-IN" sz="2400" dirty="0" smtClean="0"/>
              <a:t>		NOP 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		NOP 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		ADD </a:t>
            </a:r>
            <a:r>
              <a:rPr lang="en-IN" sz="2400" dirty="0"/>
              <a:t>R3, R1, R2 </a:t>
            </a:r>
          </a:p>
        </p:txBody>
      </p:sp>
    </p:spTree>
    <p:extLst>
      <p:ext uri="{BB962C8B-B14F-4D97-AF65-F5344CB8AC3E}">
        <p14:creationId xmlns:p14="http://schemas.microsoft.com/office/powerpoint/2010/main" val="19320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Hardware remedy for Data Hazards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IN" b="0" i="0" u="none" strike="noStrike" baseline="0" dirty="0" smtClean="0"/>
              <a:t>Hardware stalls </a:t>
            </a:r>
          </a:p>
          <a:p>
            <a:endParaRPr lang="en-IN" dirty="0"/>
          </a:p>
          <a:p>
            <a:endParaRPr lang="en-IN" b="0" i="0" u="none" strike="noStrike" baseline="0" dirty="0" smtClean="0"/>
          </a:p>
          <a:p>
            <a:endParaRPr lang="en-IN" dirty="0" smtClean="0"/>
          </a:p>
          <a:p>
            <a:r>
              <a:rPr lang="en-IN" dirty="0" smtClean="0"/>
              <a:t>Hardware </a:t>
            </a:r>
            <a:r>
              <a:rPr lang="en-IN" dirty="0"/>
              <a:t>Data Forwarding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Add </a:t>
            </a:r>
            <a:r>
              <a:rPr lang="en-IN" dirty="0"/>
              <a:t>an extra path connecting ALU outputs to ALU inputs on the next clock </a:t>
            </a:r>
          </a:p>
          <a:p>
            <a:endParaRPr lang="en-IN" b="0" i="0" u="none" strike="noStrike" baseline="0" dirty="0" smtClean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820891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4" y="4797152"/>
            <a:ext cx="6260157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1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hazards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For </a:t>
            </a:r>
            <a:r>
              <a:rPr lang="en-IN" dirty="0"/>
              <a:t>branch or jump instruction, the correct instruction to execute is not known in time (at the start of the IF stage of the instruction after the Branch) </a:t>
            </a:r>
          </a:p>
          <a:p>
            <a:r>
              <a:rPr lang="en-IN" dirty="0" smtClean="0"/>
              <a:t>Condition </a:t>
            </a:r>
            <a:r>
              <a:rPr lang="en-IN" dirty="0"/>
              <a:t>not yet determined (for conditional branch instruction) </a:t>
            </a:r>
          </a:p>
          <a:p>
            <a:r>
              <a:rPr lang="en-IN" dirty="0" smtClean="0"/>
              <a:t>Target </a:t>
            </a:r>
            <a:r>
              <a:rPr lang="en-IN" dirty="0"/>
              <a:t>instruction address not yet calculated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Conflicts </a:t>
            </a:r>
            <a:r>
              <a:rPr lang="en-IN" dirty="0"/>
              <a:t>that arise from changes in the Program Counter </a:t>
            </a:r>
          </a:p>
          <a:p>
            <a:r>
              <a:rPr lang="en-IN" dirty="0" smtClean="0"/>
              <a:t>Branch </a:t>
            </a:r>
            <a:r>
              <a:rPr lang="en-IN" dirty="0"/>
              <a:t>instructions 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IF  </a:t>
            </a:r>
            <a:r>
              <a:rPr lang="en-IN" dirty="0"/>
              <a:t>2 instructions following branch happens before you know whether or not to branch and where to branch </a:t>
            </a:r>
          </a:p>
          <a:p>
            <a:r>
              <a:rPr lang="en-IN" dirty="0" smtClean="0"/>
              <a:t>ISA </a:t>
            </a:r>
            <a:r>
              <a:rPr lang="en-IN" dirty="0"/>
              <a:t>may allow code to run useful instructions </a:t>
            </a:r>
          </a:p>
          <a:p>
            <a:r>
              <a:rPr lang="en-IN" dirty="0" smtClean="0"/>
              <a:t>Can </a:t>
            </a:r>
            <a:r>
              <a:rPr lang="en-IN" dirty="0"/>
              <a:t>use branch prediction to improve performance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35292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8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577483"/>
          </a:xfrm>
        </p:spPr>
        <p:txBody>
          <a:bodyPr/>
          <a:lstStyle/>
          <a:p>
            <a:r>
              <a:rPr lang="en-IN" dirty="0" smtClean="0"/>
              <a:t>Solution </a:t>
            </a:r>
            <a:r>
              <a:rPr lang="en-IN" dirty="0"/>
              <a:t>1: stall </a:t>
            </a:r>
          </a:p>
          <a:p>
            <a:pPr marL="0" indent="0">
              <a:buNone/>
            </a:pPr>
            <a:r>
              <a:rPr lang="en-IN" dirty="0" smtClean="0"/>
              <a:t>	The </a:t>
            </a:r>
            <a:r>
              <a:rPr lang="en-IN" dirty="0"/>
              <a:t>instructions after the branch are stalled, until the branch condition is checked and target address is generated </a:t>
            </a:r>
          </a:p>
          <a:p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842493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IN" dirty="0" smtClean="0"/>
              <a:t>Solution 2</a:t>
            </a:r>
          </a:p>
          <a:p>
            <a:pPr marL="0" indent="0">
              <a:buNone/>
            </a:pPr>
            <a:r>
              <a:rPr lang="en-IN" dirty="0" smtClean="0"/>
              <a:t>	Perform </a:t>
            </a:r>
            <a:r>
              <a:rPr lang="en-IN" dirty="0"/>
              <a:t>target address calculation earlier in DR stage </a:t>
            </a: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676456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61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IN" dirty="0" smtClean="0"/>
              <a:t>Solution 3a</a:t>
            </a:r>
          </a:p>
          <a:p>
            <a:pPr marL="0" indent="0">
              <a:buNone/>
            </a:pPr>
            <a:r>
              <a:rPr lang="en-IN" b="0" i="0" u="none" strike="noStrike" baseline="0" dirty="0" smtClean="0"/>
              <a:t>	Assume branch not taken, fixup if taken 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676455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6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it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smtClean="0"/>
              <a:t>The pipeline is divided into segments and each segment can execute it operation concurrently with the other segments. Once a segment completes an operations, it passes the result to the next segment in the pipeline and fetches the next operations from the preceding segment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8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6009531"/>
          </a:xfrm>
        </p:spPr>
        <p:txBody>
          <a:bodyPr/>
          <a:lstStyle/>
          <a:p>
            <a:r>
              <a:rPr lang="en-IN" dirty="0" smtClean="0"/>
              <a:t>Solution 3b</a:t>
            </a:r>
          </a:p>
          <a:p>
            <a:pPr marL="0" indent="0">
              <a:buNone/>
            </a:pPr>
            <a:r>
              <a:rPr lang="en-IN" b="0" i="0" u="none" strike="noStrike" baseline="0" dirty="0" smtClean="0"/>
              <a:t>	Assume branch taken, fixup if not taken 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76424"/>
            <a:ext cx="8640960" cy="464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54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r>
              <a:rPr lang="en-IN" dirty="0" smtClean="0"/>
              <a:t>Solution 4</a:t>
            </a:r>
          </a:p>
          <a:p>
            <a:pPr marL="0" indent="0">
              <a:buNone/>
            </a:pPr>
            <a:r>
              <a:rPr lang="en-IN" b="0" i="0" u="none" strike="noStrike" baseline="0" dirty="0" smtClean="0"/>
              <a:t>	Delayed branch (ISA change) 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776863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8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Solutions to control Hazards-Summary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rmAutofit fontScale="77500" lnSpcReduction="20000"/>
          </a:bodyPr>
          <a:lstStyle/>
          <a:p>
            <a:r>
              <a:rPr lang="en-IN" sz="3100" dirty="0" smtClean="0"/>
              <a:t>Micro-architecture </a:t>
            </a:r>
            <a:r>
              <a:rPr lang="en-IN" sz="3100" dirty="0"/>
              <a:t>solution </a:t>
            </a:r>
          </a:p>
          <a:p>
            <a:pPr lvl="2"/>
            <a:r>
              <a:rPr lang="en-IN" sz="3100" dirty="0" smtClean="0"/>
              <a:t>Stall </a:t>
            </a:r>
            <a:r>
              <a:rPr lang="en-IN" sz="3100" dirty="0"/>
              <a:t>the pipes </a:t>
            </a:r>
            <a:endParaRPr lang="en-IN" sz="3100" dirty="0" smtClean="0"/>
          </a:p>
          <a:p>
            <a:pPr lvl="2"/>
            <a:r>
              <a:rPr lang="en-IN" sz="3100" dirty="0" smtClean="0"/>
              <a:t>Calculate </a:t>
            </a:r>
            <a:r>
              <a:rPr lang="en-IN" sz="3100" dirty="0"/>
              <a:t>target address and condition earlier in pipeline (DR) </a:t>
            </a:r>
            <a:endParaRPr lang="en-IN" sz="3100" dirty="0" smtClean="0"/>
          </a:p>
          <a:p>
            <a:pPr lvl="2"/>
            <a:r>
              <a:rPr lang="en-IN" sz="3100" dirty="0" smtClean="0"/>
              <a:t>Assume </a:t>
            </a:r>
            <a:r>
              <a:rPr lang="en-IN" sz="3100" dirty="0"/>
              <a:t>branch always goes untaken (taken) and fix up pipe if it is actually taken (untaken) </a:t>
            </a:r>
            <a:endParaRPr lang="en-IN" sz="3100" dirty="0" smtClean="0"/>
          </a:p>
          <a:p>
            <a:pPr lvl="2"/>
            <a:endParaRPr lang="en-IN" sz="3100" dirty="0"/>
          </a:p>
          <a:p>
            <a:r>
              <a:rPr lang="en-IN" sz="3100" dirty="0" smtClean="0"/>
              <a:t>ISA </a:t>
            </a:r>
            <a:r>
              <a:rPr lang="en-IN" sz="3100" dirty="0"/>
              <a:t>solution </a:t>
            </a:r>
          </a:p>
          <a:p>
            <a:pPr marL="0" indent="0">
              <a:buNone/>
            </a:pPr>
            <a:r>
              <a:rPr lang="en-IN" sz="3100" dirty="0" smtClean="0"/>
              <a:t>	Have </a:t>
            </a:r>
            <a:r>
              <a:rPr lang="en-IN" sz="3100" dirty="0"/>
              <a:t>delay branches </a:t>
            </a:r>
          </a:p>
          <a:p>
            <a:pPr marL="0" indent="0">
              <a:buNone/>
            </a:pPr>
            <a:r>
              <a:rPr lang="en-IN" sz="3100" dirty="0" smtClean="0"/>
              <a:t>	Branch </a:t>
            </a:r>
            <a:r>
              <a:rPr lang="en-IN" sz="3100" dirty="0"/>
              <a:t>target takes place after n (delay) instructions </a:t>
            </a:r>
          </a:p>
          <a:p>
            <a:pPr marL="0" indent="0">
              <a:buNone/>
            </a:pPr>
            <a:r>
              <a:rPr lang="en-IN" sz="3100" dirty="0" smtClean="0"/>
              <a:t>	For </a:t>
            </a:r>
            <a:r>
              <a:rPr lang="en-IN" sz="3100" dirty="0"/>
              <a:t>n penalty cycles, must have (n-1) stages between IF and the stage where target and condition are determined </a:t>
            </a:r>
          </a:p>
          <a:p>
            <a:pPr marL="0" indent="0">
              <a:buNone/>
            </a:pPr>
            <a:r>
              <a:rPr lang="en-IN" sz="3100" dirty="0" smtClean="0"/>
              <a:t>	Have </a:t>
            </a:r>
            <a:r>
              <a:rPr lang="en-IN" sz="3100" dirty="0"/>
              <a:t>instruction which separate target address calculation and condition generation from actual branching, so these can be executed earlier (e.g., IA-64) </a:t>
            </a:r>
            <a:endParaRPr lang="en-IN" sz="3100" dirty="0" smtClean="0"/>
          </a:p>
          <a:p>
            <a:pPr marL="0" indent="0">
              <a:buNone/>
            </a:pPr>
            <a:endParaRPr lang="en-IN" sz="3100" dirty="0"/>
          </a:p>
          <a:p>
            <a:r>
              <a:rPr lang="en-IN" sz="3100" dirty="0" smtClean="0"/>
              <a:t>Branch </a:t>
            </a:r>
            <a:r>
              <a:rPr lang="en-IN" sz="3100" dirty="0"/>
              <a:t>prediction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2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Handling hazards-Summary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IN" dirty="0" smtClean="0"/>
              <a:t>Avoid </a:t>
            </a:r>
            <a:r>
              <a:rPr lang="en-IN" dirty="0"/>
              <a:t>some hazards “by design” </a:t>
            </a:r>
          </a:p>
          <a:p>
            <a:r>
              <a:rPr lang="en-IN" dirty="0" smtClean="0"/>
              <a:t>Eliminate </a:t>
            </a:r>
            <a:r>
              <a:rPr lang="en-IN" dirty="0"/>
              <a:t>DF-IF structural hazard by having separate I-cache and D-cache </a:t>
            </a:r>
          </a:p>
          <a:p>
            <a:r>
              <a:rPr lang="en-IN" dirty="0" smtClean="0"/>
              <a:t>Eliminate </a:t>
            </a:r>
            <a:r>
              <a:rPr lang="en-IN" dirty="0"/>
              <a:t>WAR by always fetching operands earlier in pipe (DR) </a:t>
            </a:r>
          </a:p>
          <a:p>
            <a:r>
              <a:rPr lang="en-IN" dirty="0" smtClean="0"/>
              <a:t>Eliminate </a:t>
            </a:r>
            <a:r>
              <a:rPr lang="en-IN" dirty="0"/>
              <a:t>WAW by doing all Ws in order (last stage, static) – not always the best micro-architecture decisions though! </a:t>
            </a:r>
          </a:p>
          <a:p>
            <a:r>
              <a:rPr lang="en-IN" dirty="0" smtClean="0"/>
              <a:t>Delayed </a:t>
            </a:r>
            <a:r>
              <a:rPr lang="en-IN" dirty="0"/>
              <a:t>branch in ISA to reduce control hazard penalty </a:t>
            </a:r>
          </a:p>
          <a:p>
            <a:r>
              <a:rPr lang="en-IN" dirty="0" smtClean="0"/>
              <a:t>Detect </a:t>
            </a:r>
            <a:r>
              <a:rPr lang="en-IN" dirty="0"/>
              <a:t>and resolve remaining ones </a:t>
            </a:r>
          </a:p>
          <a:p>
            <a:r>
              <a:rPr lang="en-IN" dirty="0" smtClean="0"/>
              <a:t>Stall </a:t>
            </a:r>
            <a:r>
              <a:rPr lang="en-IN" dirty="0"/>
              <a:t>or forward (if possible)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67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Example</a:t>
            </a:r>
          </a:p>
        </p:txBody>
      </p:sp>
      <p:graphicFrame>
        <p:nvGraphicFramePr>
          <p:cNvPr id="1331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62000" y="2246313"/>
          <a:ext cx="7086600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3" imgW="5805297" imgH="3584892" progId="Visio.Drawing.11">
                  <p:embed/>
                </p:oleObj>
              </mc:Choice>
              <mc:Fallback>
                <p:oleObj name="Visio" r:id="rId3" imgW="5805297" imgH="358489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46313"/>
                        <a:ext cx="7086600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42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4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977648142"/>
              </p:ext>
            </p:extLst>
          </p:nvPr>
        </p:nvGraphicFramePr>
        <p:xfrm>
          <a:off x="1475656" y="1484784"/>
          <a:ext cx="6172200" cy="4829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Visio" r:id="rId3" imgW="4491990" imgH="4326255" progId="Visio.Drawing.11">
                  <p:embed/>
                </p:oleObj>
              </mc:Choice>
              <mc:Fallback>
                <p:oleObj name="Visio" r:id="rId3" imgW="4491990" imgH="43262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484784"/>
                        <a:ext cx="6172200" cy="4829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9592" y="377538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5 Stage Pipelining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13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628836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 A pipeline diagram shows the execution of a series of instructions.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instruction sequence is shown vertically, from top to bottom. </a:t>
            </a:r>
            <a:endParaRPr lang="en-IN" dirty="0" smtClean="0"/>
          </a:p>
          <a:p>
            <a:r>
              <a:rPr lang="en-IN" dirty="0" smtClean="0"/>
              <a:t>Clock </a:t>
            </a:r>
            <a:r>
              <a:rPr lang="en-IN" dirty="0"/>
              <a:t>cycles are shown horizontally, from left to right.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Each instruction is divided into its component stages. (We show five stages for every instruction, which will make the control unit easier.) 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IN" sz="4100" dirty="0" smtClean="0"/>
              <a:t>Pipeline Terminology: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Depth</a:t>
            </a:r>
            <a:r>
              <a:rPr lang="en-IN" dirty="0" smtClean="0"/>
              <a:t> of the Pipeline – number of stages(5)</a:t>
            </a:r>
          </a:p>
          <a:p>
            <a:r>
              <a:rPr lang="en-IN" b="1" dirty="0" smtClean="0"/>
              <a:t>Filling</a:t>
            </a:r>
            <a:r>
              <a:rPr lang="en-IN" dirty="0" smtClean="0"/>
              <a:t> – the first three clock cycles the pipeline is in filling, since there are unused functional units.</a:t>
            </a:r>
          </a:p>
          <a:p>
            <a:r>
              <a:rPr lang="en-IN" b="1" dirty="0" smtClean="0"/>
              <a:t>Full </a:t>
            </a:r>
            <a:r>
              <a:rPr lang="en-IN" dirty="0" smtClean="0"/>
              <a:t>– 4</a:t>
            </a:r>
            <a:r>
              <a:rPr lang="en-IN" baseline="30000" dirty="0" smtClean="0"/>
              <a:t>th</a:t>
            </a:r>
            <a:r>
              <a:rPr lang="en-IN" dirty="0" smtClean="0"/>
              <a:t> and 5</a:t>
            </a:r>
            <a:r>
              <a:rPr lang="en-IN" baseline="30000" dirty="0" smtClean="0"/>
              <a:t>th</a:t>
            </a:r>
            <a:r>
              <a:rPr lang="en-IN" dirty="0" smtClean="0"/>
              <a:t> clock cycles are </a:t>
            </a:r>
            <a:r>
              <a:rPr lang="en-IN" dirty="0" err="1" smtClean="0"/>
              <a:t>full.All</a:t>
            </a:r>
            <a:r>
              <a:rPr lang="en-IN" dirty="0" smtClean="0"/>
              <a:t> hardware units are in use.</a:t>
            </a:r>
          </a:p>
          <a:p>
            <a:r>
              <a:rPr lang="en-IN" b="1" dirty="0" smtClean="0"/>
              <a:t>Emptying</a:t>
            </a:r>
            <a:r>
              <a:rPr lang="en-IN" dirty="0" smtClean="0"/>
              <a:t> – 6</a:t>
            </a:r>
            <a:r>
              <a:rPr lang="en-IN" baseline="30000" dirty="0" smtClean="0"/>
              <a:t>th</a:t>
            </a:r>
            <a:r>
              <a:rPr lang="en-IN" dirty="0" smtClean="0"/>
              <a:t> to 8</a:t>
            </a:r>
            <a:r>
              <a:rPr lang="en-IN" baseline="30000" dirty="0" smtClean="0"/>
              <a:t>th</a:t>
            </a:r>
            <a:r>
              <a:rPr lang="en-IN" dirty="0" smtClean="0"/>
              <a:t> clock cycles are emptying.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1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486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en-US" dirty="0"/>
              <a:t>Instructions Fetch</a:t>
            </a:r>
          </a:p>
          <a:p>
            <a:pPr algn="ctr">
              <a:buFont typeface="Wingdings" pitchFamily="2" charset="2"/>
              <a:buNone/>
            </a:pPr>
            <a:endParaRPr lang="en-US" altLang="en-US" dirty="0"/>
          </a:p>
          <a:p>
            <a:pPr algn="just"/>
            <a:r>
              <a:rPr lang="en-US" altLang="en-US" dirty="0"/>
              <a:t>The instruction Fetch (IF) stage is responsible for obtaining the requested instruction from memory. </a:t>
            </a:r>
            <a:endParaRPr lang="en-US" altLang="en-US" dirty="0" smtClean="0"/>
          </a:p>
          <a:p>
            <a:pPr algn="just"/>
            <a:r>
              <a:rPr lang="en-US" altLang="en-US" dirty="0" smtClean="0"/>
              <a:t>The </a:t>
            </a:r>
            <a:r>
              <a:rPr lang="en-US" altLang="en-US" dirty="0"/>
              <a:t>instruction and the program counter (which is incremented to the next instruction) are stored in the IF/ID pipeline register as temporary storage so that may be used in the next stage at the start of the next clock cycle.</a:t>
            </a:r>
          </a:p>
          <a:p>
            <a:pPr algn="just">
              <a:buFont typeface="Wingding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373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102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en-US" dirty="0"/>
              <a:t>Instruction Decode</a:t>
            </a:r>
          </a:p>
          <a:p>
            <a:pPr algn="ctr">
              <a:buFont typeface="Wingdings" pitchFamily="2" charset="2"/>
              <a:buNone/>
            </a:pPr>
            <a:endParaRPr lang="en-US" altLang="en-US" dirty="0"/>
          </a:p>
          <a:p>
            <a:pPr algn="just"/>
            <a:r>
              <a:rPr lang="en-US" altLang="en-US" dirty="0"/>
              <a:t>The Instruction Decode (ID) stage is responsible for decoding the instruction and sending out the various control lines to the other parts of the processor. </a:t>
            </a:r>
            <a:endParaRPr lang="en-US" altLang="en-US" dirty="0" smtClean="0"/>
          </a:p>
          <a:p>
            <a:pPr algn="just"/>
            <a:r>
              <a:rPr lang="en-US" altLang="en-US" dirty="0" smtClean="0"/>
              <a:t>The </a:t>
            </a:r>
            <a:r>
              <a:rPr lang="en-US" altLang="en-US" dirty="0"/>
              <a:t>instruction is sent to the control unit where it is decoded and the registers are fetched from the register file.</a:t>
            </a:r>
          </a:p>
        </p:txBody>
      </p:sp>
    </p:spTree>
    <p:extLst>
      <p:ext uri="{BB962C8B-B14F-4D97-AF65-F5344CB8AC3E}">
        <p14:creationId xmlns:p14="http://schemas.microsoft.com/office/powerpoint/2010/main" val="43139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3340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en-US" dirty="0"/>
              <a:t>Execution</a:t>
            </a:r>
          </a:p>
          <a:p>
            <a:pPr algn="ctr">
              <a:buFont typeface="Wingdings" pitchFamily="2" charset="2"/>
              <a:buNone/>
            </a:pPr>
            <a:endParaRPr lang="en-US" altLang="en-US" dirty="0"/>
          </a:p>
          <a:p>
            <a:pPr algn="just"/>
            <a:r>
              <a:rPr lang="en-US" altLang="en-US" dirty="0"/>
              <a:t>The Execution (EX) stage is where any calculations are performed</a:t>
            </a:r>
            <a:r>
              <a:rPr lang="en-US" altLang="en-US" dirty="0" smtClean="0"/>
              <a:t>.</a:t>
            </a:r>
          </a:p>
          <a:p>
            <a:pPr algn="just"/>
            <a:r>
              <a:rPr lang="en-US" altLang="en-US" dirty="0" smtClean="0"/>
              <a:t> </a:t>
            </a:r>
            <a:r>
              <a:rPr lang="en-US" altLang="en-US" dirty="0"/>
              <a:t>The main component in this stage is the ALU</a:t>
            </a:r>
            <a:r>
              <a:rPr lang="en-US" altLang="en-US" dirty="0" smtClean="0"/>
              <a:t>.</a:t>
            </a:r>
          </a:p>
          <a:p>
            <a:pPr algn="just"/>
            <a:r>
              <a:rPr lang="en-US" altLang="en-US" dirty="0" smtClean="0"/>
              <a:t> </a:t>
            </a:r>
            <a:r>
              <a:rPr lang="en-US" altLang="en-US" dirty="0"/>
              <a:t>The ALU is made up of </a:t>
            </a:r>
            <a:r>
              <a:rPr lang="en-US" altLang="en-US" dirty="0" smtClean="0"/>
              <a:t>arithmetic and logic capabilities</a:t>
            </a:r>
            <a:r>
              <a:rPr lang="en-US" altLang="en-US" dirty="0"/>
              <a:t>.</a:t>
            </a:r>
          </a:p>
          <a:p>
            <a:pPr algn="just">
              <a:buFont typeface="Wingdings" pitchFamily="2" charset="2"/>
              <a:buNone/>
            </a:pPr>
            <a:endParaRPr lang="en-US" altLang="en-US" dirty="0"/>
          </a:p>
          <a:p>
            <a:pPr algn="just">
              <a:buFont typeface="Wingding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97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1007</Words>
  <Application>Microsoft Office PowerPoint</Application>
  <PresentationFormat>On-screen Show (4:3)</PresentationFormat>
  <Paragraphs>187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Wingdings</vt:lpstr>
      <vt:lpstr>Office Theme</vt:lpstr>
      <vt:lpstr>Visio</vt:lpstr>
      <vt:lpstr>Pipelining</vt:lpstr>
      <vt:lpstr>Pipelining</vt:lpstr>
      <vt:lpstr>How it works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Advantages/Disadvantages</vt:lpstr>
      <vt:lpstr>Hazards</vt:lpstr>
      <vt:lpstr>Structural Hazards</vt:lpstr>
      <vt:lpstr>Structural Hazard</vt:lpstr>
      <vt:lpstr>Structural hazard</vt:lpstr>
      <vt:lpstr>Data Hazards</vt:lpstr>
      <vt:lpstr>Data Hazards</vt:lpstr>
      <vt:lpstr>Data Hazards-RAW</vt:lpstr>
      <vt:lpstr>Data Hazard-RAW</vt:lpstr>
      <vt:lpstr>Data Hazard-WAR</vt:lpstr>
      <vt:lpstr>Data hazards- WAW</vt:lpstr>
      <vt:lpstr>Data hazards Remedy</vt:lpstr>
      <vt:lpstr>Hardware remedy for Data Hazards </vt:lpstr>
      <vt:lpstr>Control hazards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Solutions to control Hazards-Summary</vt:lpstr>
      <vt:lpstr>Handling hazards-Summary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</dc:title>
  <dc:creator>saira banu</dc:creator>
  <cp:lastModifiedBy>Admin</cp:lastModifiedBy>
  <cp:revision>16</cp:revision>
  <dcterms:created xsi:type="dcterms:W3CDTF">2016-10-11T09:08:38Z</dcterms:created>
  <dcterms:modified xsi:type="dcterms:W3CDTF">2018-10-24T14:43:52Z</dcterms:modified>
</cp:coreProperties>
</file>