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3098D-D033-425A-9C6A-175A358D78FE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53E87-2852-4AEE-AC62-7DF0478C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87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50631D-C1A9-47DF-9268-E41216126B81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19189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C2A372-4C8E-4870-BEE2-AC7D77952878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1145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7A51BF-D7B8-4435-A500-90A48EC0C54B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0064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DE5DF0-18C3-4EE0-9096-AA9A5BF40609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7828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CC9FC2-A855-4445-9B8F-A4B69B0E4462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193464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B077D2-E37B-4319-B276-188311BA6332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90080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963B5E-EECE-4BAA-AF86-C33A66C67D41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26469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F15AD2-0C23-4D8D-A4C7-06BD74F6A597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41968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992AB9-250B-4B63-A462-B591C9C7067D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875302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A8A525-11AD-45C7-A7C5-16C04B88FC5E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54357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020B0C-8A8F-4B15-B0DB-62DCD60B0231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9299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670B-C92D-49D3-AE30-6C2BA7237D90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B98-2E31-4CDD-9D40-230D41A9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8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670B-C92D-49D3-AE30-6C2BA7237D90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B98-2E31-4CDD-9D40-230D41A9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0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670B-C92D-49D3-AE30-6C2BA7237D90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B98-2E31-4CDD-9D40-230D41A9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02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670B-C92D-49D3-AE30-6C2BA7237D90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B98-2E31-4CDD-9D40-230D41A9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24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670B-C92D-49D3-AE30-6C2BA7237D90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B98-2E31-4CDD-9D40-230D41A9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38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670B-C92D-49D3-AE30-6C2BA7237D90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B98-2E31-4CDD-9D40-230D41A9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62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670B-C92D-49D3-AE30-6C2BA7237D90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B98-2E31-4CDD-9D40-230D41A9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9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670B-C92D-49D3-AE30-6C2BA7237D90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B98-2E31-4CDD-9D40-230D41A9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34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670B-C92D-49D3-AE30-6C2BA7237D90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B98-2E31-4CDD-9D40-230D41A9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89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670B-C92D-49D3-AE30-6C2BA7237D90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B98-2E31-4CDD-9D40-230D41A9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6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670B-C92D-49D3-AE30-6C2BA7237D90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B98-2E31-4CDD-9D40-230D41A9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5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2670B-C92D-49D3-AE30-6C2BA7237D90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3B98-2E31-4CDD-9D40-230D41A9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8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Optical Storage CD-ROM</a:t>
            </a:r>
          </a:p>
        </p:txBody>
      </p:sp>
      <p:sp>
        <p:nvSpPr>
          <p:cNvPr id="665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Originally for audio</a:t>
            </a:r>
          </a:p>
          <a:p>
            <a:r>
              <a:rPr lang="en-GB" altLang="en-US" smtClean="0"/>
              <a:t>650Mbytes giving over 70 minutes audio</a:t>
            </a:r>
          </a:p>
          <a:p>
            <a:r>
              <a:rPr lang="en-GB" altLang="en-US" smtClean="0"/>
              <a:t>Polycarbonate coated with highly reflective coat, usually aluminium</a:t>
            </a:r>
          </a:p>
          <a:p>
            <a:r>
              <a:rPr lang="en-GB" altLang="en-US" smtClean="0"/>
              <a:t>Data stored as pits</a:t>
            </a:r>
          </a:p>
          <a:p>
            <a:r>
              <a:rPr lang="en-GB" altLang="en-US" smtClean="0"/>
              <a:t>Read by reflecting laser</a:t>
            </a:r>
          </a:p>
          <a:p>
            <a:r>
              <a:rPr lang="en-GB" altLang="en-US" smtClean="0"/>
              <a:t>Constant packing density</a:t>
            </a:r>
          </a:p>
          <a:p>
            <a:r>
              <a:rPr lang="en-GB" altLang="en-US" smtClean="0"/>
              <a:t>Constant linear velocity</a:t>
            </a:r>
          </a:p>
        </p:txBody>
      </p:sp>
    </p:spTree>
    <p:extLst>
      <p:ext uri="{BB962C8B-B14F-4D97-AF65-F5344CB8AC3E}">
        <p14:creationId xmlns:p14="http://schemas.microsoft.com/office/powerpoint/2010/main" val="42266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DVD – Writable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Loads of trouble with standards</a:t>
            </a:r>
          </a:p>
          <a:p>
            <a:r>
              <a:rPr lang="en-GB" altLang="en-US" smtClean="0"/>
              <a:t>First generation DVD drives may not read first generation DVD-W disks</a:t>
            </a:r>
          </a:p>
          <a:p>
            <a:r>
              <a:rPr lang="en-GB" altLang="en-US" smtClean="0"/>
              <a:t>First generation DVD drives may not read CD-RW disks</a:t>
            </a:r>
          </a:p>
          <a:p>
            <a:r>
              <a:rPr lang="en-GB" altLang="en-US" smtClean="0"/>
              <a:t>Wait for it to settle down before buying!</a:t>
            </a:r>
          </a:p>
        </p:txBody>
      </p:sp>
    </p:spTree>
    <p:extLst>
      <p:ext uri="{BB962C8B-B14F-4D97-AF65-F5344CB8AC3E}">
        <p14:creationId xmlns:p14="http://schemas.microsoft.com/office/powerpoint/2010/main" val="361275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CD and DVD</a:t>
            </a:r>
          </a:p>
        </p:txBody>
      </p:sp>
      <p:pic>
        <p:nvPicPr>
          <p:cNvPr id="860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7" r="11424" b="28290"/>
          <a:stretch>
            <a:fillRect/>
          </a:stretch>
        </p:blipFill>
        <p:spPr bwMode="auto">
          <a:xfrm>
            <a:off x="2590800" y="1066800"/>
            <a:ext cx="6400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4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Magnetic Tape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Serial access</a:t>
            </a:r>
          </a:p>
          <a:p>
            <a:r>
              <a:rPr lang="en-GB" altLang="en-US" smtClean="0"/>
              <a:t>Slow</a:t>
            </a:r>
          </a:p>
          <a:p>
            <a:r>
              <a:rPr lang="en-GB" altLang="en-US" smtClean="0"/>
              <a:t>Very cheap</a:t>
            </a:r>
          </a:p>
          <a:p>
            <a:r>
              <a:rPr lang="en-GB" altLang="en-US" smtClean="0"/>
              <a:t>Backup and archive</a:t>
            </a:r>
          </a:p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3741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Digital Audio Tape (DAT)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Uses rotating head (like video)</a:t>
            </a:r>
          </a:p>
          <a:p>
            <a:r>
              <a:rPr lang="en-GB" altLang="en-US" smtClean="0"/>
              <a:t>High capacity on small tape</a:t>
            </a:r>
          </a:p>
          <a:p>
            <a:pPr lvl="1"/>
            <a:r>
              <a:rPr lang="en-GB" altLang="en-US" smtClean="0"/>
              <a:t>4Gbyte uncompressed</a:t>
            </a:r>
          </a:p>
          <a:p>
            <a:pPr lvl="1"/>
            <a:r>
              <a:rPr lang="en-GB" altLang="en-US" smtClean="0"/>
              <a:t>8Gbyte compressed</a:t>
            </a:r>
          </a:p>
          <a:p>
            <a:r>
              <a:rPr lang="en-GB" altLang="en-US" smtClean="0"/>
              <a:t>Backup of PC/network servers</a:t>
            </a:r>
          </a:p>
        </p:txBody>
      </p:sp>
    </p:spTree>
    <p:extLst>
      <p:ext uri="{BB962C8B-B14F-4D97-AF65-F5344CB8AC3E}">
        <p14:creationId xmlns:p14="http://schemas.microsoft.com/office/powerpoint/2010/main" val="20633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CD Operation</a:t>
            </a:r>
          </a:p>
        </p:txBody>
      </p:sp>
      <p:pic>
        <p:nvPicPr>
          <p:cNvPr id="686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4" b="57599"/>
          <a:stretch>
            <a:fillRect/>
          </a:stretch>
        </p:blipFill>
        <p:spPr bwMode="auto">
          <a:xfrm>
            <a:off x="1905000" y="2009776"/>
            <a:ext cx="81534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CD-ROM Drive Speeds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Audio is single speed</a:t>
            </a:r>
          </a:p>
          <a:p>
            <a:pPr lvl="1"/>
            <a:r>
              <a:rPr lang="en-GB" altLang="en-US" smtClean="0"/>
              <a:t>Constant linier velocity</a:t>
            </a:r>
          </a:p>
          <a:p>
            <a:pPr lvl="1"/>
            <a:r>
              <a:rPr lang="en-GB" altLang="en-US" smtClean="0"/>
              <a:t>1.2 ms</a:t>
            </a:r>
            <a:r>
              <a:rPr lang="en-GB" altLang="en-US" baseline="30000" smtClean="0"/>
              <a:t>-1</a:t>
            </a:r>
          </a:p>
          <a:p>
            <a:pPr lvl="1"/>
            <a:r>
              <a:rPr lang="en-GB" altLang="en-US" smtClean="0"/>
              <a:t>Track (spiral) is 5.27km long</a:t>
            </a:r>
          </a:p>
          <a:p>
            <a:pPr lvl="1"/>
            <a:r>
              <a:rPr lang="en-GB" altLang="en-US" smtClean="0"/>
              <a:t>Gives 4391 seconds = 73.2 minutes</a:t>
            </a:r>
          </a:p>
          <a:p>
            <a:r>
              <a:rPr lang="en-GB" altLang="en-US" smtClean="0"/>
              <a:t>Other speeds are quoted as multiples</a:t>
            </a:r>
          </a:p>
          <a:p>
            <a:r>
              <a:rPr lang="en-GB" altLang="en-US" smtClean="0"/>
              <a:t>e.g. 24x</a:t>
            </a:r>
          </a:p>
          <a:p>
            <a:r>
              <a:rPr lang="en-GB" altLang="en-US" smtClean="0"/>
              <a:t>Quoted figure is maximum drive can achieve</a:t>
            </a:r>
          </a:p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559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CD-ROM Format</a:t>
            </a:r>
          </a:p>
        </p:txBody>
      </p:sp>
      <p:sp>
        <p:nvSpPr>
          <p:cNvPr id="71683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981200" y="4419600"/>
            <a:ext cx="8178800" cy="14938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mtClean="0"/>
              <a:t>Mode 0=blank data field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Mode 1=2048 byte data+error correction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Mode 2=2336 byte data</a:t>
            </a:r>
          </a:p>
        </p:txBody>
      </p:sp>
      <p:pic>
        <p:nvPicPr>
          <p:cNvPr id="71684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2" t="17662" r="13094" b="45782"/>
          <a:stretch>
            <a:fillRect/>
          </a:stretch>
        </p:blipFill>
        <p:spPr bwMode="auto">
          <a:xfrm>
            <a:off x="2057400" y="1208088"/>
            <a:ext cx="7924800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85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Random Access on </a:t>
            </a:r>
            <a:br>
              <a:rPr lang="en-GB" altLang="en-US" smtClean="0"/>
            </a:br>
            <a:r>
              <a:rPr lang="en-GB" altLang="en-US" smtClean="0"/>
              <a:t>CD-ROM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Difficult</a:t>
            </a:r>
          </a:p>
          <a:p>
            <a:r>
              <a:rPr lang="en-GB" altLang="en-US" smtClean="0"/>
              <a:t>Move head to rough position</a:t>
            </a:r>
          </a:p>
          <a:p>
            <a:r>
              <a:rPr lang="en-GB" altLang="en-US" smtClean="0"/>
              <a:t>Set correct speed</a:t>
            </a:r>
          </a:p>
          <a:p>
            <a:r>
              <a:rPr lang="en-GB" altLang="en-US" smtClean="0"/>
              <a:t>Read address</a:t>
            </a:r>
          </a:p>
          <a:p>
            <a:r>
              <a:rPr lang="en-GB" altLang="en-US" smtClean="0"/>
              <a:t>Adjust to required location</a:t>
            </a:r>
          </a:p>
          <a:p>
            <a:r>
              <a:rPr lang="en-GB" altLang="en-US" smtClean="0"/>
              <a:t>(Yawn!)</a:t>
            </a:r>
          </a:p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003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CD-ROM for &amp; against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Large capacity (?)</a:t>
            </a:r>
          </a:p>
          <a:p>
            <a:r>
              <a:rPr lang="en-GB" altLang="en-US" smtClean="0"/>
              <a:t>Easy to mass produce</a:t>
            </a:r>
          </a:p>
          <a:p>
            <a:r>
              <a:rPr lang="en-GB" altLang="en-US" smtClean="0"/>
              <a:t>Removable</a:t>
            </a:r>
          </a:p>
          <a:p>
            <a:r>
              <a:rPr lang="en-GB" altLang="en-US" smtClean="0"/>
              <a:t>Robust</a:t>
            </a:r>
          </a:p>
          <a:p>
            <a:endParaRPr lang="en-GB" altLang="en-US" smtClean="0"/>
          </a:p>
          <a:p>
            <a:r>
              <a:rPr lang="en-GB" altLang="en-US" smtClean="0"/>
              <a:t>Expensive for small runs</a:t>
            </a:r>
          </a:p>
          <a:p>
            <a:r>
              <a:rPr lang="en-GB" altLang="en-US" smtClean="0"/>
              <a:t>Slow</a:t>
            </a:r>
          </a:p>
          <a:p>
            <a:r>
              <a:rPr lang="en-GB" altLang="en-US" smtClean="0"/>
              <a:t>Read only</a:t>
            </a:r>
          </a:p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15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Other Optical Storage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CD-Recordable (CD-R)</a:t>
            </a:r>
          </a:p>
          <a:p>
            <a:pPr lvl="1"/>
            <a:r>
              <a:rPr lang="en-GB" altLang="en-US" smtClean="0"/>
              <a:t>WORM</a:t>
            </a:r>
          </a:p>
          <a:p>
            <a:pPr lvl="1"/>
            <a:r>
              <a:rPr lang="en-GB" altLang="en-US" smtClean="0"/>
              <a:t>Now affordable</a:t>
            </a:r>
          </a:p>
          <a:p>
            <a:pPr lvl="1"/>
            <a:r>
              <a:rPr lang="en-GB" altLang="en-US" smtClean="0"/>
              <a:t>Compatible with CD-ROM drives</a:t>
            </a:r>
          </a:p>
          <a:p>
            <a:r>
              <a:rPr lang="en-GB" altLang="en-US" smtClean="0"/>
              <a:t>CD-RW</a:t>
            </a:r>
          </a:p>
          <a:p>
            <a:pPr lvl="1"/>
            <a:r>
              <a:rPr lang="en-GB" altLang="en-US" smtClean="0"/>
              <a:t>Erasable</a:t>
            </a:r>
          </a:p>
          <a:p>
            <a:pPr lvl="1"/>
            <a:r>
              <a:rPr lang="en-GB" altLang="en-US" smtClean="0"/>
              <a:t>Getting cheaper</a:t>
            </a:r>
          </a:p>
          <a:p>
            <a:pPr lvl="1"/>
            <a:r>
              <a:rPr lang="en-GB" altLang="en-US" smtClean="0"/>
              <a:t>Mostly CD-ROM drive compatible</a:t>
            </a:r>
          </a:p>
          <a:p>
            <a:pPr lvl="1"/>
            <a:r>
              <a:rPr lang="en-GB" altLang="en-US" smtClean="0"/>
              <a:t>Phase change</a:t>
            </a:r>
          </a:p>
          <a:p>
            <a:pPr lvl="2"/>
            <a:r>
              <a:rPr lang="en-GB" altLang="en-US" smtClean="0"/>
              <a:t>Material has two different reflectivities in different phase states</a:t>
            </a:r>
          </a:p>
          <a:p>
            <a:pPr lvl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8475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DVD - what’s in a name?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Digital Video Disk</a:t>
            </a:r>
          </a:p>
          <a:p>
            <a:pPr lvl="1"/>
            <a:r>
              <a:rPr lang="en-GB" altLang="en-US" smtClean="0"/>
              <a:t>Used to indicate a player for movies</a:t>
            </a:r>
          </a:p>
          <a:p>
            <a:pPr lvl="2"/>
            <a:r>
              <a:rPr lang="en-GB" altLang="en-US" smtClean="0"/>
              <a:t>Only plays video disks</a:t>
            </a:r>
          </a:p>
          <a:p>
            <a:r>
              <a:rPr lang="en-GB" altLang="en-US" smtClean="0"/>
              <a:t>Digital Versatile Disk</a:t>
            </a:r>
          </a:p>
          <a:p>
            <a:pPr lvl="1"/>
            <a:r>
              <a:rPr lang="en-GB" altLang="en-US" smtClean="0"/>
              <a:t>Used to indicate a computer drive</a:t>
            </a:r>
          </a:p>
          <a:p>
            <a:pPr lvl="2"/>
            <a:r>
              <a:rPr lang="en-GB" altLang="en-US" smtClean="0"/>
              <a:t>Will read computer disks and play video disks</a:t>
            </a:r>
          </a:p>
          <a:p>
            <a:r>
              <a:rPr lang="en-GB" altLang="en-US" smtClean="0"/>
              <a:t>Dogs Veritable Dinner</a:t>
            </a:r>
          </a:p>
          <a:p>
            <a:r>
              <a:rPr lang="en-GB" altLang="en-US" smtClean="0"/>
              <a:t>Officially - nothing!!!</a:t>
            </a:r>
          </a:p>
        </p:txBody>
      </p:sp>
    </p:spTree>
    <p:extLst>
      <p:ext uri="{BB962C8B-B14F-4D97-AF65-F5344CB8AC3E}">
        <p14:creationId xmlns:p14="http://schemas.microsoft.com/office/powerpoint/2010/main" val="14595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DVD - technology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Multi-layer</a:t>
            </a:r>
          </a:p>
          <a:p>
            <a:r>
              <a:rPr lang="en-GB" altLang="en-US" smtClean="0"/>
              <a:t>Very high capacity (4.7G per layer)</a:t>
            </a:r>
          </a:p>
          <a:p>
            <a:r>
              <a:rPr lang="en-GB" altLang="en-US" smtClean="0"/>
              <a:t>Full length movie on single disk</a:t>
            </a:r>
          </a:p>
          <a:p>
            <a:pPr lvl="1"/>
            <a:r>
              <a:rPr lang="en-GB" altLang="en-US" smtClean="0"/>
              <a:t>Using MPEG compression</a:t>
            </a:r>
          </a:p>
          <a:p>
            <a:r>
              <a:rPr lang="en-GB" altLang="en-US" smtClean="0"/>
              <a:t>Finally standardized (honest!)</a:t>
            </a:r>
          </a:p>
          <a:p>
            <a:r>
              <a:rPr lang="en-GB" altLang="en-US" smtClean="0"/>
              <a:t>Movies carry regional coding</a:t>
            </a:r>
          </a:p>
          <a:p>
            <a:r>
              <a:rPr lang="en-GB" altLang="en-US" smtClean="0"/>
              <a:t>Players only play correct region films</a:t>
            </a:r>
          </a:p>
          <a:p>
            <a:r>
              <a:rPr lang="en-GB" altLang="en-US" smtClean="0"/>
              <a:t>Can be “fixed”</a:t>
            </a:r>
          </a:p>
        </p:txBody>
      </p:sp>
    </p:spTree>
    <p:extLst>
      <p:ext uri="{BB962C8B-B14F-4D97-AF65-F5344CB8AC3E}">
        <p14:creationId xmlns:p14="http://schemas.microsoft.com/office/powerpoint/2010/main" val="3116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95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Optical Storage CD-ROM</vt:lpstr>
      <vt:lpstr>CD Operation</vt:lpstr>
      <vt:lpstr>CD-ROM Drive Speeds</vt:lpstr>
      <vt:lpstr>CD-ROM Format</vt:lpstr>
      <vt:lpstr>Random Access on  CD-ROM</vt:lpstr>
      <vt:lpstr>CD-ROM for &amp; against</vt:lpstr>
      <vt:lpstr>Other Optical Storage</vt:lpstr>
      <vt:lpstr>DVD - what’s in a name?</vt:lpstr>
      <vt:lpstr>DVD - technology</vt:lpstr>
      <vt:lpstr>DVD – Writable</vt:lpstr>
      <vt:lpstr>CD and DVD</vt:lpstr>
      <vt:lpstr>Magnetic Tape</vt:lpstr>
      <vt:lpstr>Digital Audio Tape (DAT)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Storage CD-ROM</dc:title>
  <dc:creator>Admin</dc:creator>
  <cp:lastModifiedBy>Admin</cp:lastModifiedBy>
  <cp:revision>1</cp:revision>
  <dcterms:created xsi:type="dcterms:W3CDTF">2018-10-24T13:54:25Z</dcterms:created>
  <dcterms:modified xsi:type="dcterms:W3CDTF">2018-10-24T13:55:10Z</dcterms:modified>
</cp:coreProperties>
</file>