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108"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6174FC0-E74E-484D-AD20-63B00636DF87}" type="datetimeFigureOut">
              <a:rPr lang="en-IN" smtClean="0"/>
              <a:t>11-10-2020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B6D489-2DD2-4057-B0E5-D1444506B42A}" type="slidenum">
              <a:rPr lang="en-IN" smtClean="0"/>
              <a:t>‹#›</a:t>
            </a:fld>
            <a:endParaRPr lang="en-IN"/>
          </a:p>
        </p:txBody>
      </p:sp>
    </p:spTree>
    <p:extLst>
      <p:ext uri="{BB962C8B-B14F-4D97-AF65-F5344CB8AC3E}">
        <p14:creationId xmlns:p14="http://schemas.microsoft.com/office/powerpoint/2010/main" val="4094989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6174FC0-E74E-484D-AD20-63B00636DF87}" type="datetimeFigureOut">
              <a:rPr lang="en-IN" smtClean="0"/>
              <a:t>11-10-2020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B6D489-2DD2-4057-B0E5-D1444506B42A}" type="slidenum">
              <a:rPr lang="en-IN" smtClean="0"/>
              <a:t>‹#›</a:t>
            </a:fld>
            <a:endParaRPr lang="en-IN"/>
          </a:p>
        </p:txBody>
      </p:sp>
    </p:spTree>
    <p:extLst>
      <p:ext uri="{BB962C8B-B14F-4D97-AF65-F5344CB8AC3E}">
        <p14:creationId xmlns:p14="http://schemas.microsoft.com/office/powerpoint/2010/main" val="211264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6174FC0-E74E-484D-AD20-63B00636DF87}" type="datetimeFigureOut">
              <a:rPr lang="en-IN" smtClean="0"/>
              <a:t>11-10-2020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B6D489-2DD2-4057-B0E5-D1444506B42A}" type="slidenum">
              <a:rPr lang="en-IN" smtClean="0"/>
              <a:t>‹#›</a:t>
            </a:fld>
            <a:endParaRPr lang="en-IN"/>
          </a:p>
        </p:txBody>
      </p:sp>
    </p:spTree>
    <p:extLst>
      <p:ext uri="{BB962C8B-B14F-4D97-AF65-F5344CB8AC3E}">
        <p14:creationId xmlns:p14="http://schemas.microsoft.com/office/powerpoint/2010/main" val="1859833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6174FC0-E74E-484D-AD20-63B00636DF87}" type="datetimeFigureOut">
              <a:rPr lang="en-IN" smtClean="0"/>
              <a:t>11-10-2020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B6D489-2DD2-4057-B0E5-D1444506B42A}" type="slidenum">
              <a:rPr lang="en-IN" smtClean="0"/>
              <a:t>‹#›</a:t>
            </a:fld>
            <a:endParaRPr lang="en-IN"/>
          </a:p>
        </p:txBody>
      </p:sp>
    </p:spTree>
    <p:extLst>
      <p:ext uri="{BB962C8B-B14F-4D97-AF65-F5344CB8AC3E}">
        <p14:creationId xmlns:p14="http://schemas.microsoft.com/office/powerpoint/2010/main" val="2397024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174FC0-E74E-484D-AD20-63B00636DF87}" type="datetimeFigureOut">
              <a:rPr lang="en-IN" smtClean="0"/>
              <a:t>11-10-2020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B6D489-2DD2-4057-B0E5-D1444506B42A}" type="slidenum">
              <a:rPr lang="en-IN" smtClean="0"/>
              <a:t>‹#›</a:t>
            </a:fld>
            <a:endParaRPr lang="en-IN"/>
          </a:p>
        </p:txBody>
      </p:sp>
    </p:spTree>
    <p:extLst>
      <p:ext uri="{BB962C8B-B14F-4D97-AF65-F5344CB8AC3E}">
        <p14:creationId xmlns:p14="http://schemas.microsoft.com/office/powerpoint/2010/main" val="2921317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6174FC0-E74E-484D-AD20-63B00636DF87}" type="datetimeFigureOut">
              <a:rPr lang="en-IN" smtClean="0"/>
              <a:t>11-10-2020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B6D489-2DD2-4057-B0E5-D1444506B42A}" type="slidenum">
              <a:rPr lang="en-IN" smtClean="0"/>
              <a:t>‹#›</a:t>
            </a:fld>
            <a:endParaRPr lang="en-IN"/>
          </a:p>
        </p:txBody>
      </p:sp>
    </p:spTree>
    <p:extLst>
      <p:ext uri="{BB962C8B-B14F-4D97-AF65-F5344CB8AC3E}">
        <p14:creationId xmlns:p14="http://schemas.microsoft.com/office/powerpoint/2010/main" val="1473307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6174FC0-E74E-484D-AD20-63B00636DF87}" type="datetimeFigureOut">
              <a:rPr lang="en-IN" smtClean="0"/>
              <a:t>11-10-2020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B6D489-2DD2-4057-B0E5-D1444506B42A}" type="slidenum">
              <a:rPr lang="en-IN" smtClean="0"/>
              <a:t>‹#›</a:t>
            </a:fld>
            <a:endParaRPr lang="en-IN"/>
          </a:p>
        </p:txBody>
      </p:sp>
    </p:spTree>
    <p:extLst>
      <p:ext uri="{BB962C8B-B14F-4D97-AF65-F5344CB8AC3E}">
        <p14:creationId xmlns:p14="http://schemas.microsoft.com/office/powerpoint/2010/main" val="247521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6174FC0-E74E-484D-AD20-63B00636DF87}" type="datetimeFigureOut">
              <a:rPr lang="en-IN" smtClean="0"/>
              <a:t>11-10-2020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B6D489-2DD2-4057-B0E5-D1444506B42A}" type="slidenum">
              <a:rPr lang="en-IN" smtClean="0"/>
              <a:t>‹#›</a:t>
            </a:fld>
            <a:endParaRPr lang="en-IN"/>
          </a:p>
        </p:txBody>
      </p:sp>
    </p:spTree>
    <p:extLst>
      <p:ext uri="{BB962C8B-B14F-4D97-AF65-F5344CB8AC3E}">
        <p14:creationId xmlns:p14="http://schemas.microsoft.com/office/powerpoint/2010/main" val="239825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74FC0-E74E-484D-AD20-63B00636DF87}" type="datetimeFigureOut">
              <a:rPr lang="en-IN" smtClean="0"/>
              <a:t>11-10-2020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B6D489-2DD2-4057-B0E5-D1444506B42A}" type="slidenum">
              <a:rPr lang="en-IN" smtClean="0"/>
              <a:t>‹#›</a:t>
            </a:fld>
            <a:endParaRPr lang="en-IN"/>
          </a:p>
        </p:txBody>
      </p:sp>
    </p:spTree>
    <p:extLst>
      <p:ext uri="{BB962C8B-B14F-4D97-AF65-F5344CB8AC3E}">
        <p14:creationId xmlns:p14="http://schemas.microsoft.com/office/powerpoint/2010/main" val="1558709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174FC0-E74E-484D-AD20-63B00636DF87}" type="datetimeFigureOut">
              <a:rPr lang="en-IN" smtClean="0"/>
              <a:t>11-10-2020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B6D489-2DD2-4057-B0E5-D1444506B42A}" type="slidenum">
              <a:rPr lang="en-IN" smtClean="0"/>
              <a:t>‹#›</a:t>
            </a:fld>
            <a:endParaRPr lang="en-IN"/>
          </a:p>
        </p:txBody>
      </p:sp>
    </p:spTree>
    <p:extLst>
      <p:ext uri="{BB962C8B-B14F-4D97-AF65-F5344CB8AC3E}">
        <p14:creationId xmlns:p14="http://schemas.microsoft.com/office/powerpoint/2010/main" val="346870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174FC0-E74E-484D-AD20-63B00636DF87}" type="datetimeFigureOut">
              <a:rPr lang="en-IN" smtClean="0"/>
              <a:t>11-10-2020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B6D489-2DD2-4057-B0E5-D1444506B42A}" type="slidenum">
              <a:rPr lang="en-IN" smtClean="0"/>
              <a:t>‹#›</a:t>
            </a:fld>
            <a:endParaRPr lang="en-IN"/>
          </a:p>
        </p:txBody>
      </p:sp>
    </p:spTree>
    <p:extLst>
      <p:ext uri="{BB962C8B-B14F-4D97-AF65-F5344CB8AC3E}">
        <p14:creationId xmlns:p14="http://schemas.microsoft.com/office/powerpoint/2010/main" val="3818393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74FC0-E74E-484D-AD20-63B00636DF87}" type="datetimeFigureOut">
              <a:rPr lang="en-IN" smtClean="0"/>
              <a:t>11-10-2020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B6D489-2DD2-4057-B0E5-D1444506B42A}" type="slidenum">
              <a:rPr lang="en-IN" smtClean="0"/>
              <a:t>‹#›</a:t>
            </a:fld>
            <a:endParaRPr lang="en-IN"/>
          </a:p>
        </p:txBody>
      </p:sp>
    </p:spTree>
    <p:extLst>
      <p:ext uri="{BB962C8B-B14F-4D97-AF65-F5344CB8AC3E}">
        <p14:creationId xmlns:p14="http://schemas.microsoft.com/office/powerpoint/2010/main" val="278724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8331" y="207963"/>
            <a:ext cx="9144000" cy="1526244"/>
          </a:xfrm>
        </p:spPr>
        <p:txBody>
          <a:bodyPr>
            <a:normAutofit/>
          </a:bodyPr>
          <a:lstStyle/>
          <a:p>
            <a:r>
              <a:rPr lang="en-IN" dirty="0" smtClean="0"/>
              <a:t>UNIT VI</a:t>
            </a:r>
            <a:endParaRPr lang="en-IN" dirty="0"/>
          </a:p>
        </p:txBody>
      </p:sp>
      <p:sp>
        <p:nvSpPr>
          <p:cNvPr id="3" name="Subtitle 2"/>
          <p:cNvSpPr>
            <a:spLocks noGrp="1"/>
          </p:cNvSpPr>
          <p:nvPr>
            <p:ph type="subTitle" idx="1"/>
          </p:nvPr>
        </p:nvSpPr>
        <p:spPr>
          <a:xfrm>
            <a:off x="814552" y="2349062"/>
            <a:ext cx="9144000" cy="3224048"/>
          </a:xfrm>
        </p:spPr>
        <p:txBody>
          <a:bodyPr/>
          <a:lstStyle/>
          <a:p>
            <a:r>
              <a:rPr lang="en-IN" sz="5400" dirty="0" smtClean="0">
                <a:latin typeface="Times New Roman" panose="02020603050405020304" pitchFamily="18" charset="0"/>
                <a:cs typeface="Times New Roman" panose="02020603050405020304" pitchFamily="18" charset="0"/>
              </a:rPr>
              <a:t>RAID</a:t>
            </a:r>
            <a:r>
              <a:rPr lang="en-IN" dirty="0" smtClean="0"/>
              <a:t> </a:t>
            </a:r>
          </a:p>
          <a:p>
            <a:pPr algn="l"/>
            <a:endParaRPr lang="en-IN" dirty="0"/>
          </a:p>
        </p:txBody>
      </p:sp>
    </p:spTree>
    <p:extLst>
      <p:ext uri="{BB962C8B-B14F-4D97-AF65-F5344CB8AC3E}">
        <p14:creationId xmlns:p14="http://schemas.microsoft.com/office/powerpoint/2010/main" val="586863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07540" y="449151"/>
            <a:ext cx="9141563" cy="6062007"/>
          </a:xfrm>
          <a:prstGeom prst="rect">
            <a:avLst/>
          </a:prstGeom>
        </p:spPr>
      </p:pic>
    </p:spTree>
    <p:extLst>
      <p:ext uri="{BB962C8B-B14F-4D97-AF65-F5344CB8AC3E}">
        <p14:creationId xmlns:p14="http://schemas.microsoft.com/office/powerpoint/2010/main" val="3687791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98635" y="362607"/>
            <a:ext cx="10105696" cy="6053959"/>
          </a:xfrm>
        </p:spPr>
        <p:txBody>
          <a:bodyPr/>
          <a:lstStyle/>
          <a:p>
            <a:pPr algn="l"/>
            <a:r>
              <a:rPr lang="en-US" b="1" dirty="0"/>
              <a:t>Minimum number of disks:</a:t>
            </a:r>
            <a:r>
              <a:rPr lang="en-US" dirty="0"/>
              <a:t> 3</a:t>
            </a:r>
            <a:r>
              <a:rPr lang="en-US" dirty="0" smtClean="0"/>
              <a:t/>
            </a:r>
            <a:br>
              <a:rPr lang="en-US" dirty="0" smtClean="0"/>
            </a:br>
            <a:endParaRPr lang="en-US" dirty="0" smtClean="0"/>
          </a:p>
          <a:p>
            <a:pPr algn="l"/>
            <a:r>
              <a:rPr lang="en-US" b="1" dirty="0" smtClean="0"/>
              <a:t>Pros</a:t>
            </a:r>
            <a:r>
              <a:rPr lang="en-US" b="1" dirty="0"/>
              <a:t>:</a:t>
            </a:r>
            <a:r>
              <a:rPr lang="en-US" dirty="0"/>
              <a:t> Fault tolerance and increased performance (lower than RAID 0)</a:t>
            </a:r>
            <a:r>
              <a:rPr lang="en-US" dirty="0" smtClean="0"/>
              <a:t/>
            </a:r>
            <a:br>
              <a:rPr lang="en-US" dirty="0" smtClean="0"/>
            </a:br>
            <a:r>
              <a:rPr lang="en-US" b="1" dirty="0"/>
              <a:t>Cons:</a:t>
            </a:r>
            <a:r>
              <a:rPr lang="en-US" dirty="0"/>
              <a:t> Lower performance with servers performing large amounts of write operations because of parity overhead.</a:t>
            </a:r>
            <a:r>
              <a:rPr lang="en-US" dirty="0" smtClean="0"/>
              <a:t/>
            </a:r>
            <a:br>
              <a:rPr lang="en-US" dirty="0" smtClean="0"/>
            </a:br>
            <a:r>
              <a:rPr lang="en-US" b="1" dirty="0"/>
              <a:t>Ideal use:</a:t>
            </a:r>
            <a:r>
              <a:rPr lang="en-US" dirty="0"/>
              <a:t> File storage servers and application servers.</a:t>
            </a:r>
            <a:endParaRPr lang="en-IN" dirty="0"/>
          </a:p>
        </p:txBody>
      </p:sp>
    </p:spTree>
    <p:extLst>
      <p:ext uri="{BB962C8B-B14F-4D97-AF65-F5344CB8AC3E}">
        <p14:creationId xmlns:p14="http://schemas.microsoft.com/office/powerpoint/2010/main" val="26730140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1338" y="472966"/>
            <a:ext cx="10562896" cy="6053958"/>
          </a:xfrm>
        </p:spPr>
        <p:txBody>
          <a:bodyPr/>
          <a:lstStyle/>
          <a:p>
            <a:r>
              <a:rPr lang="en-US" b="1" dirty="0"/>
              <a:t>RAID 6 (Striping with double parity):</a:t>
            </a:r>
          </a:p>
          <a:p>
            <a:pPr algn="just"/>
            <a:r>
              <a:rPr lang="en-US" dirty="0"/>
              <a:t>Raid 6 is similar to RAID 5, however, it provides increased reliability as it stores an extra parity block</a:t>
            </a:r>
            <a:r>
              <a:rPr lang="en-US" dirty="0" smtClean="0"/>
              <a:t>.</a:t>
            </a:r>
          </a:p>
          <a:p>
            <a:pPr algn="just"/>
            <a:r>
              <a:rPr lang="en-US" dirty="0" smtClean="0"/>
              <a:t>That </a:t>
            </a:r>
            <a:r>
              <a:rPr lang="en-US" dirty="0"/>
              <a:t>effectively means that it is possible for two drives to fail at once without breaking the array.</a:t>
            </a:r>
          </a:p>
          <a:p>
            <a:endParaRPr lang="en-IN" dirty="0"/>
          </a:p>
        </p:txBody>
      </p:sp>
    </p:spTree>
    <p:extLst>
      <p:ext uri="{BB962C8B-B14F-4D97-AF65-F5344CB8AC3E}">
        <p14:creationId xmlns:p14="http://schemas.microsoft.com/office/powerpoint/2010/main" val="2233311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34788" y="321549"/>
            <a:ext cx="9365046" cy="6576747"/>
          </a:xfrm>
          <a:prstGeom prst="rect">
            <a:avLst/>
          </a:prstGeom>
        </p:spPr>
      </p:pic>
    </p:spTree>
    <p:extLst>
      <p:ext uri="{BB962C8B-B14F-4D97-AF65-F5344CB8AC3E}">
        <p14:creationId xmlns:p14="http://schemas.microsoft.com/office/powerpoint/2010/main" val="10858706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930166"/>
            <a:ext cx="9144000" cy="4327634"/>
          </a:xfrm>
        </p:spPr>
        <p:txBody>
          <a:bodyPr/>
          <a:lstStyle/>
          <a:p>
            <a:pPr algn="l"/>
            <a:r>
              <a:rPr lang="en-US" b="1" dirty="0"/>
              <a:t>Minimum number of disks:</a:t>
            </a:r>
            <a:r>
              <a:rPr lang="en-US" dirty="0"/>
              <a:t> 4</a:t>
            </a:r>
            <a:r>
              <a:rPr lang="en-US" dirty="0" smtClean="0"/>
              <a:t/>
            </a:r>
            <a:br>
              <a:rPr lang="en-US" dirty="0" smtClean="0"/>
            </a:br>
            <a:r>
              <a:rPr lang="en-US" b="1" dirty="0"/>
              <a:t>Pros:</a:t>
            </a:r>
            <a:r>
              <a:rPr lang="en-US" dirty="0"/>
              <a:t> Even higher redundancy than RAID 5. Increased read performance</a:t>
            </a:r>
            <a:r>
              <a:rPr lang="en-US" dirty="0" smtClean="0"/>
              <a:t>.</a:t>
            </a:r>
          </a:p>
          <a:p>
            <a:pPr algn="l"/>
            <a:r>
              <a:rPr lang="en-US" dirty="0" smtClean="0"/>
              <a:t/>
            </a:r>
            <a:br>
              <a:rPr lang="en-US" dirty="0" smtClean="0"/>
            </a:br>
            <a:r>
              <a:rPr lang="en-US" b="1" dirty="0"/>
              <a:t>Cons:</a:t>
            </a:r>
            <a:r>
              <a:rPr lang="en-US" dirty="0"/>
              <a:t> Lower performance with servers performing large amounts of write operations because of parity overhead</a:t>
            </a:r>
            <a:r>
              <a:rPr lang="en-US" dirty="0" smtClean="0"/>
              <a:t>.</a:t>
            </a:r>
          </a:p>
          <a:p>
            <a:pPr algn="l"/>
            <a:r>
              <a:rPr lang="en-US" dirty="0" smtClean="0"/>
              <a:t/>
            </a:r>
            <a:br>
              <a:rPr lang="en-US" dirty="0" smtClean="0"/>
            </a:br>
            <a:r>
              <a:rPr lang="en-US" b="1" dirty="0"/>
              <a:t>Ideal use:</a:t>
            </a:r>
            <a:r>
              <a:rPr lang="en-US" dirty="0"/>
              <a:t> Large file storage servers and application servers.</a:t>
            </a:r>
            <a:endParaRPr lang="en-IN" dirty="0"/>
          </a:p>
        </p:txBody>
      </p:sp>
    </p:spTree>
    <p:extLst>
      <p:ext uri="{BB962C8B-B14F-4D97-AF65-F5344CB8AC3E}">
        <p14:creationId xmlns:p14="http://schemas.microsoft.com/office/powerpoint/2010/main" val="18811436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8372" y="567559"/>
            <a:ext cx="10289628" cy="6053958"/>
          </a:xfrm>
        </p:spPr>
        <p:txBody>
          <a:bodyPr/>
          <a:lstStyle/>
          <a:p>
            <a:r>
              <a:rPr lang="en-US" b="1" dirty="0"/>
              <a:t>RAID 10 (Striping + Mirroring):</a:t>
            </a:r>
          </a:p>
          <a:p>
            <a:pPr algn="just"/>
            <a:r>
              <a:rPr lang="en-US" dirty="0"/>
              <a:t>RAID 10 combines the mirroring of RAID 1 with the striping of RAID 0. </a:t>
            </a:r>
            <a:endParaRPr lang="en-US" dirty="0" smtClean="0"/>
          </a:p>
          <a:p>
            <a:pPr algn="just"/>
            <a:r>
              <a:rPr lang="en-US" dirty="0" smtClean="0"/>
              <a:t>Or </a:t>
            </a:r>
            <a:r>
              <a:rPr lang="en-US" dirty="0"/>
              <a:t>in other words, it combines the redundancy of RAID 1 with the increased performance of RAID 0. </a:t>
            </a:r>
            <a:endParaRPr lang="en-US" dirty="0" smtClean="0"/>
          </a:p>
          <a:p>
            <a:pPr algn="just"/>
            <a:r>
              <a:rPr lang="en-US" dirty="0" smtClean="0"/>
              <a:t>It </a:t>
            </a:r>
            <a:r>
              <a:rPr lang="en-US" dirty="0"/>
              <a:t>is best suitable for environments where both high performance and security is required.</a:t>
            </a:r>
          </a:p>
          <a:p>
            <a:endParaRPr lang="en-IN" dirty="0"/>
          </a:p>
        </p:txBody>
      </p:sp>
    </p:spTree>
    <p:extLst>
      <p:ext uri="{BB962C8B-B14F-4D97-AF65-F5344CB8AC3E}">
        <p14:creationId xmlns:p14="http://schemas.microsoft.com/office/powerpoint/2010/main" val="19836449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42368" y="845424"/>
            <a:ext cx="9488542" cy="6285785"/>
          </a:xfrm>
          <a:prstGeom prst="rect">
            <a:avLst/>
          </a:prstGeom>
        </p:spPr>
      </p:pic>
    </p:spTree>
    <p:extLst>
      <p:ext uri="{BB962C8B-B14F-4D97-AF65-F5344CB8AC3E}">
        <p14:creationId xmlns:p14="http://schemas.microsoft.com/office/powerpoint/2010/main" val="28917709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6745" y="709447"/>
            <a:ext cx="9911255" cy="5912069"/>
          </a:xfrm>
        </p:spPr>
        <p:txBody>
          <a:bodyPr/>
          <a:lstStyle/>
          <a:p>
            <a:pPr algn="l"/>
            <a:r>
              <a:rPr lang="en-US" b="1" dirty="0"/>
              <a:t>Minimum number of disks:</a:t>
            </a:r>
            <a:r>
              <a:rPr lang="en-US" dirty="0"/>
              <a:t> </a:t>
            </a:r>
            <a:r>
              <a:rPr lang="en-US" dirty="0" smtClean="0"/>
              <a:t>4</a:t>
            </a:r>
          </a:p>
          <a:p>
            <a:pPr algn="l"/>
            <a:r>
              <a:rPr lang="en-US" dirty="0" smtClean="0"/>
              <a:t/>
            </a:r>
            <a:br>
              <a:rPr lang="en-US" dirty="0" smtClean="0"/>
            </a:br>
            <a:r>
              <a:rPr lang="en-US" b="1" dirty="0"/>
              <a:t>Pros:</a:t>
            </a:r>
            <a:r>
              <a:rPr lang="en-US" dirty="0"/>
              <a:t> Very high performance. Fault tolerance.</a:t>
            </a:r>
            <a:r>
              <a:rPr lang="en-US" dirty="0" smtClean="0"/>
              <a:t/>
            </a:r>
            <a:br>
              <a:rPr lang="en-US" dirty="0" smtClean="0"/>
            </a:br>
            <a:r>
              <a:rPr lang="en-US" b="1" dirty="0"/>
              <a:t>Cons:</a:t>
            </a:r>
            <a:r>
              <a:rPr lang="en-US" dirty="0"/>
              <a:t> Lower usable capacity/High cost. Limited scalability</a:t>
            </a:r>
            <a:r>
              <a:rPr lang="en-US" dirty="0" smtClean="0"/>
              <a:t/>
            </a:r>
            <a:br>
              <a:rPr lang="en-US" dirty="0" smtClean="0"/>
            </a:br>
            <a:r>
              <a:rPr lang="en-US" b="1" dirty="0"/>
              <a:t>Ideal use:</a:t>
            </a:r>
            <a:r>
              <a:rPr lang="en-US" dirty="0"/>
              <a:t> Highly utilized database servers/ servers performing a lot of write operations.</a:t>
            </a:r>
            <a:endParaRPr lang="en-IN" dirty="0"/>
          </a:p>
        </p:txBody>
      </p:sp>
    </p:spTree>
    <p:extLst>
      <p:ext uri="{BB962C8B-B14F-4D97-AF65-F5344CB8AC3E}">
        <p14:creationId xmlns:p14="http://schemas.microsoft.com/office/powerpoint/2010/main" val="2446111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25214" y="488731"/>
            <a:ext cx="9942786" cy="5943600"/>
          </a:xfrm>
        </p:spPr>
        <p:txBody>
          <a:bodyPr>
            <a:normAutofit/>
          </a:bodyPr>
          <a:lstStyle/>
          <a:p>
            <a:pPr algn="just">
              <a:lnSpc>
                <a:spcPct val="150000"/>
              </a:lnSpc>
            </a:pPr>
            <a:r>
              <a:rPr lang="en-US" sz="3200" dirty="0"/>
              <a:t>RAID (redundant array of independent disks; originally redundant array of inexpensive disks) is a way of storing the same data in different places on multiple hard disks to protect data in the case of a drive failure. However, not all RAID levels provide redundancy.</a:t>
            </a:r>
            <a:endParaRPr lang="en-IN" sz="3200" dirty="0"/>
          </a:p>
        </p:txBody>
      </p:sp>
    </p:spTree>
    <p:extLst>
      <p:ext uri="{BB962C8B-B14F-4D97-AF65-F5344CB8AC3E}">
        <p14:creationId xmlns:p14="http://schemas.microsoft.com/office/powerpoint/2010/main" val="14052304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1945" y="472965"/>
            <a:ext cx="11198771" cy="6006663"/>
          </a:xfrm>
        </p:spPr>
        <p:txBody>
          <a:bodyPr/>
          <a:lstStyle/>
          <a:p>
            <a:r>
              <a:rPr lang="en-US" b="1" dirty="0"/>
              <a:t>RAID 0 (Disk striping):</a:t>
            </a:r>
          </a:p>
          <a:p>
            <a:pPr algn="just"/>
            <a:r>
              <a:rPr lang="en-US" dirty="0"/>
              <a:t>RAID 0 splits data across any number of disks allowing higher data throughput. An individual file is read from multiple disks giving it access to the speed and capacity of all of them. </a:t>
            </a:r>
            <a:endParaRPr lang="en-US" dirty="0" smtClean="0"/>
          </a:p>
          <a:p>
            <a:pPr algn="just"/>
            <a:r>
              <a:rPr lang="en-US" dirty="0" smtClean="0"/>
              <a:t>This </a:t>
            </a:r>
            <a:r>
              <a:rPr lang="en-US" dirty="0"/>
              <a:t>RAID level is often referred to as striping and has the benefit of increased performance. </a:t>
            </a:r>
            <a:endParaRPr lang="en-US" dirty="0" smtClean="0"/>
          </a:p>
          <a:p>
            <a:pPr algn="just"/>
            <a:r>
              <a:rPr lang="en-US" dirty="0" smtClean="0"/>
              <a:t>However</a:t>
            </a:r>
            <a:r>
              <a:rPr lang="en-US" dirty="0"/>
              <a:t>, it does not facilitate any kind of redundancy and fault tolerance as it does not duplicate data or store any parity information (more on parity later). </a:t>
            </a:r>
            <a:endParaRPr lang="en-US" dirty="0" smtClean="0"/>
          </a:p>
          <a:p>
            <a:pPr algn="just"/>
            <a:r>
              <a:rPr lang="en-US" dirty="0" smtClean="0"/>
              <a:t>Both </a:t>
            </a:r>
            <a:r>
              <a:rPr lang="en-US" dirty="0"/>
              <a:t>disks appear as a single partition, so when one of them fails, it breaks the array and results in data loss</a:t>
            </a:r>
            <a:r>
              <a:rPr lang="en-US" dirty="0" smtClean="0"/>
              <a:t>.</a:t>
            </a:r>
          </a:p>
          <a:p>
            <a:pPr algn="just"/>
            <a:r>
              <a:rPr lang="en-US" dirty="0" smtClean="0"/>
              <a:t> </a:t>
            </a:r>
            <a:r>
              <a:rPr lang="en-US" dirty="0"/>
              <a:t>RAID 0 is usually implemented  for caching live streams and other files where speed is important and reliability/data loss is secondary.  </a:t>
            </a:r>
          </a:p>
          <a:p>
            <a:pPr algn="just"/>
            <a:endParaRPr lang="en-IN" dirty="0"/>
          </a:p>
        </p:txBody>
      </p:sp>
    </p:spTree>
    <p:extLst>
      <p:ext uri="{BB962C8B-B14F-4D97-AF65-F5344CB8AC3E}">
        <p14:creationId xmlns:p14="http://schemas.microsoft.com/office/powerpoint/2010/main" val="2965574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22027" y="277209"/>
            <a:ext cx="6589987" cy="7650645"/>
          </a:xfrm>
          <a:prstGeom prst="rect">
            <a:avLst/>
          </a:prstGeom>
        </p:spPr>
      </p:pic>
    </p:spTree>
    <p:extLst>
      <p:ext uri="{BB962C8B-B14F-4D97-AF65-F5344CB8AC3E}">
        <p14:creationId xmlns:p14="http://schemas.microsoft.com/office/powerpoint/2010/main" val="3727558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3999" y="630621"/>
            <a:ext cx="9228083" cy="5801710"/>
          </a:xfrm>
        </p:spPr>
        <p:txBody>
          <a:bodyPr/>
          <a:lstStyle/>
          <a:p>
            <a:pPr algn="l"/>
            <a:r>
              <a:rPr lang="en-US" b="1" dirty="0"/>
              <a:t>Minimum number of disks:</a:t>
            </a:r>
            <a:r>
              <a:rPr lang="en-US" dirty="0"/>
              <a:t> </a:t>
            </a:r>
            <a:r>
              <a:rPr lang="en-US" dirty="0" smtClean="0"/>
              <a:t>2</a:t>
            </a:r>
          </a:p>
          <a:p>
            <a:pPr algn="l"/>
            <a:r>
              <a:rPr lang="en-US" dirty="0" smtClean="0"/>
              <a:t/>
            </a:r>
            <a:br>
              <a:rPr lang="en-US" dirty="0" smtClean="0"/>
            </a:br>
            <a:r>
              <a:rPr lang="en-US" b="1" dirty="0"/>
              <a:t>Pros:</a:t>
            </a:r>
            <a:r>
              <a:rPr lang="en-US" dirty="0"/>
              <a:t> Increased performance (Write and read speeds).</a:t>
            </a:r>
            <a:r>
              <a:rPr lang="en-US" dirty="0" smtClean="0"/>
              <a:t/>
            </a:r>
            <a:br>
              <a:rPr lang="en-US" dirty="0" smtClean="0"/>
            </a:br>
            <a:r>
              <a:rPr lang="en-US" b="1" dirty="0"/>
              <a:t>Cons:</a:t>
            </a:r>
            <a:r>
              <a:rPr lang="en-US" dirty="0"/>
              <a:t> No redundancy.</a:t>
            </a:r>
            <a:r>
              <a:rPr lang="en-US" dirty="0" smtClean="0"/>
              <a:t/>
            </a:r>
            <a:br>
              <a:rPr lang="en-US" dirty="0" smtClean="0"/>
            </a:br>
            <a:r>
              <a:rPr lang="en-US" b="1" dirty="0"/>
              <a:t>Business use:</a:t>
            </a:r>
            <a:r>
              <a:rPr lang="en-US" dirty="0"/>
              <a:t> Live streaming, IPTV, VOD Edge Server</a:t>
            </a:r>
            <a:endParaRPr lang="en-IN" dirty="0"/>
          </a:p>
        </p:txBody>
      </p:sp>
    </p:spTree>
    <p:extLst>
      <p:ext uri="{BB962C8B-B14F-4D97-AF65-F5344CB8AC3E}">
        <p14:creationId xmlns:p14="http://schemas.microsoft.com/office/powerpoint/2010/main" val="1174842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1339" y="441433"/>
            <a:ext cx="10357944" cy="6258911"/>
          </a:xfrm>
        </p:spPr>
        <p:txBody>
          <a:bodyPr/>
          <a:lstStyle/>
          <a:p>
            <a:r>
              <a:rPr lang="en-US" b="1" dirty="0"/>
              <a:t>RAID 1 (Disk Mirroring):</a:t>
            </a:r>
          </a:p>
          <a:p>
            <a:pPr algn="just"/>
            <a:r>
              <a:rPr lang="en-US" dirty="0"/>
              <a:t>RAID 1 writes and reads identical data to pairs of drives</a:t>
            </a:r>
            <a:r>
              <a:rPr lang="en-US" dirty="0" smtClean="0"/>
              <a:t>.</a:t>
            </a:r>
          </a:p>
          <a:p>
            <a:pPr algn="just"/>
            <a:r>
              <a:rPr lang="en-US" dirty="0" smtClean="0"/>
              <a:t> </a:t>
            </a:r>
            <a:r>
              <a:rPr lang="en-US" dirty="0"/>
              <a:t>This process is often called data mirroring and it’s primary function is to provide redundancy</a:t>
            </a:r>
            <a:r>
              <a:rPr lang="en-US" dirty="0" smtClean="0"/>
              <a:t>.</a:t>
            </a:r>
          </a:p>
          <a:p>
            <a:pPr algn="just"/>
            <a:r>
              <a:rPr lang="en-US" dirty="0" smtClean="0"/>
              <a:t> </a:t>
            </a:r>
            <a:r>
              <a:rPr lang="en-US" dirty="0"/>
              <a:t>If any of the disks in the array fails, the system can still access data from the remaining disk(s). </a:t>
            </a:r>
            <a:endParaRPr lang="en-US" dirty="0" smtClean="0"/>
          </a:p>
          <a:p>
            <a:pPr algn="just"/>
            <a:r>
              <a:rPr lang="en-US" dirty="0" smtClean="0"/>
              <a:t>Once </a:t>
            </a:r>
            <a:r>
              <a:rPr lang="en-US" dirty="0"/>
              <a:t>you replace the faulty disk with a new one, the data is copied to it from the functioning disk(s) to rebuild the array</a:t>
            </a:r>
            <a:r>
              <a:rPr lang="en-US" dirty="0" smtClean="0"/>
              <a:t>.</a:t>
            </a:r>
          </a:p>
          <a:p>
            <a:pPr algn="just"/>
            <a:r>
              <a:rPr lang="en-US" dirty="0" smtClean="0"/>
              <a:t>RAID </a:t>
            </a:r>
            <a:r>
              <a:rPr lang="en-US" dirty="0"/>
              <a:t>1 is the easiest way to create failover storage.</a:t>
            </a:r>
          </a:p>
          <a:p>
            <a:endParaRPr lang="en-IN" dirty="0"/>
          </a:p>
        </p:txBody>
      </p:sp>
    </p:spTree>
    <p:extLst>
      <p:ext uri="{BB962C8B-B14F-4D97-AF65-F5344CB8AC3E}">
        <p14:creationId xmlns:p14="http://schemas.microsoft.com/office/powerpoint/2010/main" val="25505395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28345" y="255380"/>
            <a:ext cx="6731876" cy="6698456"/>
          </a:xfrm>
          <a:prstGeom prst="rect">
            <a:avLst/>
          </a:prstGeom>
        </p:spPr>
      </p:pic>
    </p:spTree>
    <p:extLst>
      <p:ext uri="{BB962C8B-B14F-4D97-AF65-F5344CB8AC3E}">
        <p14:creationId xmlns:p14="http://schemas.microsoft.com/office/powerpoint/2010/main" val="125782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61697" y="646385"/>
            <a:ext cx="9706303" cy="5722883"/>
          </a:xfrm>
        </p:spPr>
        <p:txBody>
          <a:bodyPr/>
          <a:lstStyle/>
          <a:p>
            <a:pPr algn="l"/>
            <a:r>
              <a:rPr lang="en-US" b="1" dirty="0"/>
              <a:t>Minimum number of disks:</a:t>
            </a:r>
            <a:r>
              <a:rPr lang="en-US" dirty="0"/>
              <a:t> 2</a:t>
            </a:r>
            <a:r>
              <a:rPr lang="en-US" dirty="0" smtClean="0"/>
              <a:t/>
            </a:r>
            <a:br>
              <a:rPr lang="en-US" dirty="0" smtClean="0"/>
            </a:br>
            <a:r>
              <a:rPr lang="en-US" b="1" dirty="0"/>
              <a:t>Pros:</a:t>
            </a:r>
            <a:r>
              <a:rPr lang="en-US" dirty="0"/>
              <a:t> Fault tolerance and easy data recovery. Increased read performance</a:t>
            </a:r>
            <a:r>
              <a:rPr lang="en-US" dirty="0" smtClean="0"/>
              <a:t>.</a:t>
            </a:r>
          </a:p>
          <a:p>
            <a:pPr algn="l"/>
            <a:r>
              <a:rPr lang="en-US" dirty="0" smtClean="0"/>
              <a:t/>
            </a:r>
            <a:br>
              <a:rPr lang="en-US" dirty="0" smtClean="0"/>
            </a:br>
            <a:r>
              <a:rPr lang="en-US" b="1" dirty="0"/>
              <a:t>Cons:</a:t>
            </a:r>
            <a:r>
              <a:rPr lang="en-US" dirty="0"/>
              <a:t> Lower usable capacity. Higher cost per megabyte (double the amounts of drives is required to achieve desired capacity</a:t>
            </a:r>
            <a:r>
              <a:rPr lang="en-US" dirty="0" smtClean="0"/>
              <a:t>).</a:t>
            </a:r>
          </a:p>
          <a:p>
            <a:pPr algn="l"/>
            <a:r>
              <a:rPr lang="en-US" dirty="0" smtClean="0"/>
              <a:t/>
            </a:r>
            <a:br>
              <a:rPr lang="en-US" dirty="0" smtClean="0"/>
            </a:br>
            <a:r>
              <a:rPr lang="en-US" b="1" dirty="0"/>
              <a:t>Business use:</a:t>
            </a:r>
            <a:r>
              <a:rPr lang="en-US" dirty="0"/>
              <a:t> Standard application servers where data redundancy and availability is important.</a:t>
            </a:r>
            <a:endParaRPr lang="en-IN" dirty="0"/>
          </a:p>
        </p:txBody>
      </p:sp>
    </p:spTree>
    <p:extLst>
      <p:ext uri="{BB962C8B-B14F-4D97-AF65-F5344CB8AC3E}">
        <p14:creationId xmlns:p14="http://schemas.microsoft.com/office/powerpoint/2010/main" val="19912194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51793" y="457200"/>
            <a:ext cx="10862441" cy="6211614"/>
          </a:xfrm>
        </p:spPr>
        <p:txBody>
          <a:bodyPr/>
          <a:lstStyle/>
          <a:p>
            <a:r>
              <a:rPr lang="en-US" b="1" dirty="0"/>
              <a:t>RAID 5 (Striping with parity):</a:t>
            </a:r>
          </a:p>
          <a:p>
            <a:pPr algn="just"/>
            <a:r>
              <a:rPr lang="en-US" dirty="0"/>
              <a:t>RAID 5 stripes data blocks across multiple disks like RAID 0, however, it also stores parity information (Small amount of data that can accurately describe larger amounts of data) which is used to recover the data in case of disk failure. </a:t>
            </a:r>
            <a:endParaRPr lang="en-US" dirty="0" smtClean="0"/>
          </a:p>
          <a:p>
            <a:pPr algn="just"/>
            <a:r>
              <a:rPr lang="en-US" dirty="0" smtClean="0"/>
              <a:t>This </a:t>
            </a:r>
            <a:r>
              <a:rPr lang="en-US" dirty="0"/>
              <a:t>level offers both speed (data is accessed from multiple disks) and redundancy as parity data is stored across all of the disks</a:t>
            </a:r>
            <a:r>
              <a:rPr lang="en-US" dirty="0" smtClean="0"/>
              <a:t>.</a:t>
            </a:r>
          </a:p>
          <a:p>
            <a:pPr algn="just"/>
            <a:r>
              <a:rPr lang="en-US" dirty="0" smtClean="0"/>
              <a:t> </a:t>
            </a:r>
            <a:r>
              <a:rPr lang="en-US" dirty="0"/>
              <a:t>If any of the disks in the array fails, data is recreated from the remaining distributed data and parity blocks</a:t>
            </a:r>
            <a:r>
              <a:rPr lang="en-US" dirty="0" smtClean="0"/>
              <a:t>.</a:t>
            </a:r>
          </a:p>
          <a:p>
            <a:pPr algn="just"/>
            <a:r>
              <a:rPr lang="en-US" dirty="0" smtClean="0"/>
              <a:t> </a:t>
            </a:r>
            <a:r>
              <a:rPr lang="en-US" dirty="0"/>
              <a:t>It uses approximately one-third of the available disk capacity for storing parity information.</a:t>
            </a:r>
          </a:p>
          <a:p>
            <a:endParaRPr lang="en-IN" dirty="0"/>
          </a:p>
        </p:txBody>
      </p:sp>
    </p:spTree>
    <p:extLst>
      <p:ext uri="{BB962C8B-B14F-4D97-AF65-F5344CB8AC3E}">
        <p14:creationId xmlns:p14="http://schemas.microsoft.com/office/powerpoint/2010/main" val="35682211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493</Words>
  <Application>Microsoft Office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UNIT VI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VI</dc:title>
  <dc:creator>Admin</dc:creator>
  <cp:lastModifiedBy>Admin</cp:lastModifiedBy>
  <cp:revision>16</cp:revision>
  <dcterms:created xsi:type="dcterms:W3CDTF">2018-06-21T01:10:34Z</dcterms:created>
  <dcterms:modified xsi:type="dcterms:W3CDTF">2020-10-11T15:18:29Z</dcterms:modified>
</cp:coreProperties>
</file>