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9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0DE336-D84B-482B-9158-9F985B956DEE}" type="datetimeFigureOut">
              <a:rPr lang="en-IN" smtClean="0"/>
              <a:t>24-10-2018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6D3E6D-0121-4F75-8174-15A282E9BB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040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0BB9563-EF1C-42C5-9D28-72AEDF3A530C}" type="slidenum">
              <a:rPr lang="en-US" altLang="en-US" sz="1200" smtClean="0"/>
              <a:pPr/>
              <a:t>1</a:t>
            </a:fld>
            <a:endParaRPr lang="en-US" altLang="en-US" sz="1200" smtClean="0"/>
          </a:p>
        </p:txBody>
      </p:sp>
      <p:sp>
        <p:nvSpPr>
          <p:cNvPr id="460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64996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55832DE-222A-45B1-A1C0-BD1FBEB460C4}" type="slidenum">
              <a:rPr lang="en-US" altLang="en-US" sz="1200" smtClean="0"/>
              <a:pPr/>
              <a:t>2</a:t>
            </a:fld>
            <a:endParaRPr lang="en-US" altLang="en-US" sz="1200" smtClean="0"/>
          </a:p>
        </p:txBody>
      </p:sp>
      <p:sp>
        <p:nvSpPr>
          <p:cNvPr id="481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18687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0329B4C-07B1-4FB8-BF3C-9056EDC4A7F0}" type="slidenum">
              <a:rPr lang="en-US" altLang="en-US" sz="1200" smtClean="0"/>
              <a:pPr/>
              <a:t>5</a:t>
            </a:fld>
            <a:endParaRPr lang="en-US" altLang="en-US" sz="1200" smtClean="0"/>
          </a:p>
        </p:txBody>
      </p:sp>
      <p:sp>
        <p:nvSpPr>
          <p:cNvPr id="522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578735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9E4F742-20B8-40DA-9183-8ABE980E9E48}" type="slidenum">
              <a:rPr lang="en-US" altLang="en-US" sz="1200" smtClean="0"/>
              <a:pPr/>
              <a:t>6</a:t>
            </a:fld>
            <a:endParaRPr lang="en-US" altLang="en-US" sz="1200" smtClean="0"/>
          </a:p>
        </p:txBody>
      </p:sp>
      <p:sp>
        <p:nvSpPr>
          <p:cNvPr id="542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767169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B1FA7BE-1BA5-4465-968F-8172E6B2F5D9}" type="slidenum">
              <a:rPr lang="en-US" altLang="en-US" sz="1200" smtClean="0"/>
              <a:pPr/>
              <a:t>7</a:t>
            </a:fld>
            <a:endParaRPr lang="en-US" altLang="en-US" sz="1200" smtClean="0"/>
          </a:p>
        </p:txBody>
      </p:sp>
      <p:sp>
        <p:nvSpPr>
          <p:cNvPr id="563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030134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9C29F81-0FC2-4A36-B876-988A59D4A565}" type="slidenum">
              <a:rPr lang="en-US" altLang="en-US" sz="1200" smtClean="0"/>
              <a:pPr/>
              <a:t>8</a:t>
            </a:fld>
            <a:endParaRPr lang="en-US" altLang="en-US" sz="1200" smtClean="0"/>
          </a:p>
        </p:txBody>
      </p:sp>
      <p:sp>
        <p:nvSpPr>
          <p:cNvPr id="583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707963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F5F46A5-1615-4E7E-A87A-82994D93E0BA}" type="slidenum">
              <a:rPr lang="en-US" altLang="en-US" sz="1200" smtClean="0"/>
              <a:pPr/>
              <a:t>9</a:t>
            </a:fld>
            <a:endParaRPr lang="en-US" altLang="en-US" sz="1200" smtClean="0"/>
          </a:p>
        </p:txBody>
      </p:sp>
      <p:sp>
        <p:nvSpPr>
          <p:cNvPr id="604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190071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6FE5-41AE-4720-9A23-05E93E55AE0B}" type="datetimeFigureOut">
              <a:rPr lang="en-IN" smtClean="0"/>
              <a:t>24-10-2018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42B2-FB38-43E3-8058-A3267D2EC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284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6FE5-41AE-4720-9A23-05E93E55AE0B}" type="datetimeFigureOut">
              <a:rPr lang="en-IN" smtClean="0"/>
              <a:t>24-10-2018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42B2-FB38-43E3-8058-A3267D2EC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88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6FE5-41AE-4720-9A23-05E93E55AE0B}" type="datetimeFigureOut">
              <a:rPr lang="en-IN" smtClean="0"/>
              <a:t>24-10-2018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42B2-FB38-43E3-8058-A3267D2EC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98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6FE5-41AE-4720-9A23-05E93E55AE0B}" type="datetimeFigureOut">
              <a:rPr lang="en-IN" smtClean="0"/>
              <a:t>24-10-2018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42B2-FB38-43E3-8058-A3267D2EC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822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6FE5-41AE-4720-9A23-05E93E55AE0B}" type="datetimeFigureOut">
              <a:rPr lang="en-IN" smtClean="0"/>
              <a:t>24-10-2018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42B2-FB38-43E3-8058-A3267D2EC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719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6FE5-41AE-4720-9A23-05E93E55AE0B}" type="datetimeFigureOut">
              <a:rPr lang="en-IN" smtClean="0"/>
              <a:t>24-10-2018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42B2-FB38-43E3-8058-A3267D2EC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031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6FE5-41AE-4720-9A23-05E93E55AE0B}" type="datetimeFigureOut">
              <a:rPr lang="en-IN" smtClean="0"/>
              <a:t>24-10-2018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42B2-FB38-43E3-8058-A3267D2EC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537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6FE5-41AE-4720-9A23-05E93E55AE0B}" type="datetimeFigureOut">
              <a:rPr lang="en-IN" smtClean="0"/>
              <a:t>24-10-2018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42B2-FB38-43E3-8058-A3267D2EC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2709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6FE5-41AE-4720-9A23-05E93E55AE0B}" type="datetimeFigureOut">
              <a:rPr lang="en-IN" smtClean="0"/>
              <a:t>24-10-2018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42B2-FB38-43E3-8058-A3267D2EC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201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6FE5-41AE-4720-9A23-05E93E55AE0B}" type="datetimeFigureOut">
              <a:rPr lang="en-IN" smtClean="0"/>
              <a:t>24-10-2018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42B2-FB38-43E3-8058-A3267D2EC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7937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6FE5-41AE-4720-9A23-05E93E55AE0B}" type="datetimeFigureOut">
              <a:rPr lang="en-IN" smtClean="0"/>
              <a:t>24-10-2018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42B2-FB38-43E3-8058-A3267D2EC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022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36FE5-41AE-4720-9A23-05E93E55AE0B}" type="datetimeFigureOut">
              <a:rPr lang="en-IN" smtClean="0"/>
              <a:t>24-10-2018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E42B2-FB38-43E3-8058-A3267D2EC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334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RAID</a:t>
            </a:r>
          </a:p>
        </p:txBody>
      </p:sp>
      <p:sp>
        <p:nvSpPr>
          <p:cNvPr id="4505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mtClean="0"/>
              <a:t>Redundant Array of Independent Disks </a:t>
            </a:r>
          </a:p>
          <a:p>
            <a:r>
              <a:rPr lang="en-GB" altLang="en-US" smtClean="0"/>
              <a:t>Redundant Array of Inexpensive Disks</a:t>
            </a:r>
          </a:p>
          <a:p>
            <a:r>
              <a:rPr lang="en-GB" altLang="en-US" smtClean="0"/>
              <a:t>6 levels in common use</a:t>
            </a:r>
          </a:p>
          <a:p>
            <a:r>
              <a:rPr lang="en-GB" altLang="en-US" smtClean="0"/>
              <a:t>Not a hierarchy—but different design architectures with 3 common characteristics:</a:t>
            </a:r>
          </a:p>
          <a:p>
            <a:pPr lvl="1"/>
            <a:r>
              <a:rPr lang="en-GB" altLang="en-US" smtClean="0"/>
              <a:t>Set of physical disks viewed as single logical drive by O/S</a:t>
            </a:r>
          </a:p>
          <a:p>
            <a:pPr lvl="1"/>
            <a:r>
              <a:rPr lang="en-GB" altLang="en-US" smtClean="0"/>
              <a:t>Data distributed across physical drives of an array</a:t>
            </a:r>
          </a:p>
          <a:p>
            <a:pPr lvl="1"/>
            <a:r>
              <a:rPr lang="en-GB" altLang="en-US" smtClean="0"/>
              <a:t>Can use redundant capacity to store parity information, which guarantees data recoverability in case of a disk failure (except RAID 0)</a:t>
            </a:r>
          </a:p>
          <a:p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44964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RAID 6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mtClean="0"/>
              <a:t>Two parity calculations</a:t>
            </a:r>
          </a:p>
          <a:p>
            <a:r>
              <a:rPr lang="en-GB" altLang="en-US" smtClean="0"/>
              <a:t>Stored in separate blocks on different disks</a:t>
            </a:r>
          </a:p>
          <a:p>
            <a:r>
              <a:rPr lang="en-GB" altLang="en-US" smtClean="0"/>
              <a:t>User requirement of N disks needs N+2</a:t>
            </a:r>
          </a:p>
          <a:p>
            <a:r>
              <a:rPr lang="en-GB" altLang="en-US" smtClean="0"/>
              <a:t>High data availability</a:t>
            </a:r>
          </a:p>
          <a:p>
            <a:pPr lvl="1"/>
            <a:r>
              <a:rPr lang="en-GB" altLang="en-US" smtClean="0"/>
              <a:t>Three disks need to fail for data loss</a:t>
            </a:r>
          </a:p>
          <a:p>
            <a:pPr lvl="1"/>
            <a:r>
              <a:rPr lang="en-GB" altLang="en-US" smtClean="0"/>
              <a:t>Significant write penalty</a:t>
            </a:r>
          </a:p>
        </p:txBody>
      </p:sp>
    </p:spTree>
    <p:extLst>
      <p:ext uri="{BB962C8B-B14F-4D97-AF65-F5344CB8AC3E}">
        <p14:creationId xmlns:p14="http://schemas.microsoft.com/office/powerpoint/2010/main" val="276948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RAID 0, 1, 2</a:t>
            </a:r>
          </a:p>
        </p:txBody>
      </p:sp>
      <p:pic>
        <p:nvPicPr>
          <p:cNvPr id="6246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24" r="8820" b="11423"/>
          <a:stretch>
            <a:fillRect/>
          </a:stretch>
        </p:blipFill>
        <p:spPr bwMode="auto">
          <a:xfrm>
            <a:off x="2057400" y="1157289"/>
            <a:ext cx="7924800" cy="556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081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RAID 3 &amp; 4</a:t>
            </a:r>
          </a:p>
        </p:txBody>
      </p:sp>
      <p:pic>
        <p:nvPicPr>
          <p:cNvPr id="6349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0" t="3935" r="25615" b="54071"/>
          <a:stretch>
            <a:fillRect/>
          </a:stretch>
        </p:blipFill>
        <p:spPr bwMode="auto">
          <a:xfrm>
            <a:off x="2819400" y="1419225"/>
            <a:ext cx="6248400" cy="4833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205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RAID 5 &amp; 6</a:t>
            </a:r>
          </a:p>
        </p:txBody>
      </p:sp>
      <p:pic>
        <p:nvPicPr>
          <p:cNvPr id="6451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744" r="13509" b="7191"/>
          <a:stretch>
            <a:fillRect/>
          </a:stretch>
        </p:blipFill>
        <p:spPr bwMode="auto">
          <a:xfrm>
            <a:off x="2133600" y="1239838"/>
            <a:ext cx="7543800" cy="519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766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RAID Levels</a:t>
            </a:r>
          </a:p>
        </p:txBody>
      </p:sp>
      <p:pic>
        <p:nvPicPr>
          <p:cNvPr id="65539" name="Picture 5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0200" y="1295400"/>
            <a:ext cx="8915400" cy="4984750"/>
          </a:xfrm>
          <a:noFill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764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RAID 0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altLang="en-US" smtClean="0"/>
              <a:t>No redundancy</a:t>
            </a:r>
          </a:p>
          <a:p>
            <a:r>
              <a:rPr lang="en-GB" altLang="en-US" smtClean="0"/>
              <a:t>Data striped across all disks</a:t>
            </a:r>
          </a:p>
          <a:p>
            <a:r>
              <a:rPr lang="en-GB" altLang="en-US" smtClean="0"/>
              <a:t>Round Robin striping</a:t>
            </a:r>
          </a:p>
          <a:p>
            <a:r>
              <a:rPr lang="en-GB" altLang="en-US" smtClean="0"/>
              <a:t>Increase speed</a:t>
            </a:r>
          </a:p>
          <a:p>
            <a:pPr lvl="1"/>
            <a:r>
              <a:rPr lang="en-GB" altLang="en-US" smtClean="0"/>
              <a:t>Multiple data requests probably not on same disk</a:t>
            </a:r>
          </a:p>
          <a:p>
            <a:pPr lvl="1"/>
            <a:r>
              <a:rPr lang="en-GB" altLang="en-US" smtClean="0"/>
              <a:t>Disks seek in parallel</a:t>
            </a:r>
          </a:p>
          <a:p>
            <a:pPr lvl="1"/>
            <a:r>
              <a:rPr lang="en-GB" altLang="en-US" smtClean="0"/>
              <a:t>A set of data is likely to be striped across multiple disks</a:t>
            </a:r>
          </a:p>
          <a:p>
            <a:r>
              <a:rPr lang="en-GB" altLang="en-US" sz="1600" b="1"/>
              <a:t>disk striping:</a:t>
            </a:r>
            <a:r>
              <a:rPr lang="en-GB" altLang="en-US" sz="1600"/>
              <a:t> The procedure of combining a set of same-size disk partitions that reside on separate disks (from 2 to 32 disks) into a single volume, forming a virtual "stripe" across the disks that the operating system recognizes as a single drive. Disk striping enables multiple I/O operations in the same volume to proceed concurrently, thus offering enhanced performance. Microsoft Press« Computer and Internet Dictionary, 4th Edition, </a:t>
            </a:r>
            <a:r>
              <a:rPr lang="en-US" altLang="en-US" sz="1600">
                <a:cs typeface="Tahoma" panose="020B0604030504040204" pitchFamily="34" charset="0"/>
              </a:rPr>
              <a:t>©</a:t>
            </a:r>
            <a:r>
              <a:rPr lang="en-GB" altLang="en-US" sz="1600"/>
              <a:t>2000 Microsoft Corporation. All rights reserved.</a:t>
            </a:r>
          </a:p>
          <a:p>
            <a:endParaRPr lang="en-GB" altLang="en-US" sz="1600"/>
          </a:p>
        </p:txBody>
      </p:sp>
    </p:spTree>
    <p:extLst>
      <p:ext uri="{BB962C8B-B14F-4D97-AF65-F5344CB8AC3E}">
        <p14:creationId xmlns:p14="http://schemas.microsoft.com/office/powerpoint/2010/main" val="196630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RAID 0 Striping</a:t>
            </a:r>
          </a:p>
        </p:txBody>
      </p:sp>
      <p:pic>
        <p:nvPicPr>
          <p:cNvPr id="49155" name="Picture 7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71800" y="2286001"/>
            <a:ext cx="6858000" cy="3248025"/>
          </a:xfrm>
          <a:noFill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744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RAID 0 Logical Disk</a:t>
            </a:r>
          </a:p>
        </p:txBody>
      </p:sp>
      <p:pic>
        <p:nvPicPr>
          <p:cNvPr id="50179" name="Picture 5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0" y="1208088"/>
            <a:ext cx="7086600" cy="5014912"/>
          </a:xfrm>
          <a:noFill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069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RAID 1</a:t>
            </a:r>
          </a:p>
        </p:txBody>
      </p:sp>
      <p:sp>
        <p:nvSpPr>
          <p:cNvPr id="5120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mtClean="0"/>
              <a:t>Mirrored Disks</a:t>
            </a:r>
          </a:p>
          <a:p>
            <a:r>
              <a:rPr lang="en-GB" altLang="en-US" smtClean="0"/>
              <a:t>Data is striped across disks</a:t>
            </a:r>
          </a:p>
          <a:p>
            <a:r>
              <a:rPr lang="en-GB" altLang="en-US" smtClean="0"/>
              <a:t>2 copies of each stripe on separate disks</a:t>
            </a:r>
          </a:p>
          <a:p>
            <a:r>
              <a:rPr lang="en-GB" altLang="en-US" smtClean="0"/>
              <a:t>Read from either to speed up reads</a:t>
            </a:r>
          </a:p>
          <a:p>
            <a:r>
              <a:rPr lang="en-GB" altLang="en-US" smtClean="0"/>
              <a:t>Write to both at the same time in parallel</a:t>
            </a:r>
          </a:p>
          <a:p>
            <a:r>
              <a:rPr lang="en-GB" altLang="en-US" smtClean="0"/>
              <a:t>Recovery is simple</a:t>
            </a:r>
          </a:p>
          <a:p>
            <a:pPr lvl="1"/>
            <a:r>
              <a:rPr lang="en-GB" altLang="en-US" smtClean="0"/>
              <a:t>Swap faulty disk &amp; re-mirror</a:t>
            </a:r>
          </a:p>
          <a:p>
            <a:pPr lvl="1"/>
            <a:r>
              <a:rPr lang="en-GB" altLang="en-US" smtClean="0"/>
              <a:t>No down time</a:t>
            </a:r>
          </a:p>
          <a:p>
            <a:r>
              <a:rPr lang="en-GB" altLang="en-US" smtClean="0"/>
              <a:t>Expensive—two complete sets of drives</a:t>
            </a:r>
          </a:p>
        </p:txBody>
      </p:sp>
    </p:spTree>
    <p:extLst>
      <p:ext uri="{BB962C8B-B14F-4D97-AF65-F5344CB8AC3E}">
        <p14:creationId xmlns:p14="http://schemas.microsoft.com/office/powerpoint/2010/main" val="78851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RAID 2</a:t>
            </a:r>
          </a:p>
        </p:txBody>
      </p:sp>
      <p:sp>
        <p:nvSpPr>
          <p:cNvPr id="5325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mtClean="0"/>
              <a:t>Disks are synchronized</a:t>
            </a:r>
          </a:p>
          <a:p>
            <a:r>
              <a:rPr lang="en-GB" altLang="en-US" smtClean="0"/>
              <a:t>Very small stripes</a:t>
            </a:r>
          </a:p>
          <a:p>
            <a:pPr lvl="1"/>
            <a:r>
              <a:rPr lang="en-GB" altLang="en-US" smtClean="0"/>
              <a:t>Often single byte/word</a:t>
            </a:r>
          </a:p>
          <a:p>
            <a:r>
              <a:rPr lang="en-GB" altLang="en-US" smtClean="0"/>
              <a:t>Error correction calculated across corresponding bits on disks</a:t>
            </a:r>
          </a:p>
          <a:p>
            <a:r>
              <a:rPr lang="en-GB" altLang="en-US" i="1" smtClean="0"/>
              <a:t>Multiple</a:t>
            </a:r>
            <a:r>
              <a:rPr lang="en-GB" altLang="en-US" smtClean="0"/>
              <a:t> parity disks store Hamming code error correction in corresponding positions</a:t>
            </a:r>
          </a:p>
          <a:p>
            <a:r>
              <a:rPr lang="en-GB" altLang="en-US" smtClean="0"/>
              <a:t>Lots of redundancy</a:t>
            </a:r>
          </a:p>
          <a:p>
            <a:pPr lvl="1"/>
            <a:r>
              <a:rPr lang="en-GB" altLang="en-US" smtClean="0"/>
              <a:t>Expensive</a:t>
            </a:r>
          </a:p>
          <a:p>
            <a:pPr lvl="1"/>
            <a:r>
              <a:rPr lang="en-GB" altLang="en-US" smtClean="0"/>
              <a:t>Not commercially available</a:t>
            </a:r>
          </a:p>
        </p:txBody>
      </p:sp>
    </p:spTree>
    <p:extLst>
      <p:ext uri="{BB962C8B-B14F-4D97-AF65-F5344CB8AC3E}">
        <p14:creationId xmlns:p14="http://schemas.microsoft.com/office/powerpoint/2010/main" val="195800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RAID 3</a:t>
            </a:r>
          </a:p>
        </p:txBody>
      </p:sp>
      <p:sp>
        <p:nvSpPr>
          <p:cNvPr id="5529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mtClean="0"/>
              <a:t>Similar to RAID 2</a:t>
            </a:r>
          </a:p>
          <a:p>
            <a:r>
              <a:rPr lang="en-GB" altLang="en-US" smtClean="0"/>
              <a:t>Only </a:t>
            </a:r>
            <a:r>
              <a:rPr lang="en-GB" altLang="en-US" i="1" smtClean="0"/>
              <a:t>one</a:t>
            </a:r>
            <a:r>
              <a:rPr lang="en-GB" altLang="en-US" smtClean="0"/>
              <a:t> redundant parity disk, no matter how large the array</a:t>
            </a:r>
          </a:p>
          <a:p>
            <a:r>
              <a:rPr lang="en-GB" altLang="en-US" smtClean="0"/>
              <a:t>Simple parity bit for each set of corresponding bits</a:t>
            </a:r>
          </a:p>
          <a:p>
            <a:r>
              <a:rPr lang="en-GB" altLang="en-US" smtClean="0"/>
              <a:t>Data on failed drive can be reconstructed from surviving data and parity info</a:t>
            </a:r>
          </a:p>
          <a:p>
            <a:r>
              <a:rPr lang="en-GB" altLang="en-US" smtClean="0"/>
              <a:t>Very high transfer rates</a:t>
            </a:r>
          </a:p>
        </p:txBody>
      </p:sp>
    </p:spTree>
    <p:extLst>
      <p:ext uri="{BB962C8B-B14F-4D97-AF65-F5344CB8AC3E}">
        <p14:creationId xmlns:p14="http://schemas.microsoft.com/office/powerpoint/2010/main" val="94715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RAID 4</a:t>
            </a:r>
          </a:p>
        </p:txBody>
      </p:sp>
      <p:sp>
        <p:nvSpPr>
          <p:cNvPr id="5734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mtClean="0"/>
              <a:t>Each disk operates independently</a:t>
            </a:r>
          </a:p>
          <a:p>
            <a:r>
              <a:rPr lang="en-GB" altLang="en-US" smtClean="0"/>
              <a:t>Good for high I/O request rate</a:t>
            </a:r>
          </a:p>
          <a:p>
            <a:r>
              <a:rPr lang="en-GB" altLang="en-US" smtClean="0"/>
              <a:t>Large stripes</a:t>
            </a:r>
          </a:p>
          <a:p>
            <a:r>
              <a:rPr lang="en-GB" altLang="en-US" smtClean="0"/>
              <a:t>Bit by bit parity calculated across stripes on each disk</a:t>
            </a:r>
          </a:p>
          <a:p>
            <a:r>
              <a:rPr lang="en-GB" altLang="en-US" smtClean="0"/>
              <a:t>Parity stored on parity disk</a:t>
            </a:r>
          </a:p>
          <a:p>
            <a:r>
              <a:rPr lang="en-GB" altLang="en-US" smtClean="0"/>
              <a:t>Not commercially available</a:t>
            </a:r>
          </a:p>
        </p:txBody>
      </p:sp>
    </p:spTree>
    <p:extLst>
      <p:ext uri="{BB962C8B-B14F-4D97-AF65-F5344CB8AC3E}">
        <p14:creationId xmlns:p14="http://schemas.microsoft.com/office/powerpoint/2010/main" val="56312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RAID 5</a:t>
            </a:r>
          </a:p>
        </p:txBody>
      </p:sp>
      <p:sp>
        <p:nvSpPr>
          <p:cNvPr id="5939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mtClean="0"/>
              <a:t>Like RAID 4</a:t>
            </a:r>
          </a:p>
          <a:p>
            <a:r>
              <a:rPr lang="en-GB" altLang="en-US" smtClean="0"/>
              <a:t>Parity striped across all disks</a:t>
            </a:r>
          </a:p>
          <a:p>
            <a:r>
              <a:rPr lang="en-GB" altLang="en-US" smtClean="0"/>
              <a:t>Round robin allocation for parity stripe</a:t>
            </a:r>
          </a:p>
          <a:p>
            <a:r>
              <a:rPr lang="en-GB" altLang="en-US" smtClean="0"/>
              <a:t>Avoids RAID 4 bottleneck at parity disk</a:t>
            </a:r>
          </a:p>
          <a:p>
            <a:r>
              <a:rPr lang="en-GB" altLang="en-US" smtClean="0"/>
              <a:t>Commonly used in network servers</a:t>
            </a:r>
          </a:p>
          <a:p>
            <a:endParaRPr lang="en-GB" altLang="en-US" smtClean="0"/>
          </a:p>
          <a:p>
            <a:r>
              <a:rPr lang="en-GB" altLang="en-US" smtClean="0"/>
              <a:t>N.B. DOES NOT MEAN 5 DISKS!!!!!</a:t>
            </a:r>
          </a:p>
        </p:txBody>
      </p:sp>
    </p:spTree>
    <p:extLst>
      <p:ext uri="{BB962C8B-B14F-4D97-AF65-F5344CB8AC3E}">
        <p14:creationId xmlns:p14="http://schemas.microsoft.com/office/powerpoint/2010/main" val="283914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457</Words>
  <Application>Microsoft Office PowerPoint</Application>
  <PresentationFormat>Widescreen</PresentationFormat>
  <Paragraphs>77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Tahoma</vt:lpstr>
      <vt:lpstr>Times New Roman</vt:lpstr>
      <vt:lpstr>Office Theme</vt:lpstr>
      <vt:lpstr>RAID</vt:lpstr>
      <vt:lpstr>RAID 0</vt:lpstr>
      <vt:lpstr>RAID 0 Striping</vt:lpstr>
      <vt:lpstr>RAID 0 Logical Disk</vt:lpstr>
      <vt:lpstr>RAID 1</vt:lpstr>
      <vt:lpstr>RAID 2</vt:lpstr>
      <vt:lpstr>RAID 3</vt:lpstr>
      <vt:lpstr>RAID 4</vt:lpstr>
      <vt:lpstr>RAID 5</vt:lpstr>
      <vt:lpstr>RAID 6</vt:lpstr>
      <vt:lpstr>RAID 0, 1, 2</vt:lpstr>
      <vt:lpstr>RAID 3 &amp; 4</vt:lpstr>
      <vt:lpstr>RAID 5 &amp; 6</vt:lpstr>
      <vt:lpstr>RAID Levels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RAID</dc:title>
  <dc:creator>Admin</dc:creator>
  <cp:lastModifiedBy>Admin</cp:lastModifiedBy>
  <cp:revision>1</cp:revision>
  <dcterms:created xsi:type="dcterms:W3CDTF">2018-10-24T13:56:11Z</dcterms:created>
  <dcterms:modified xsi:type="dcterms:W3CDTF">2018-10-24T13:56:28Z</dcterms:modified>
</cp:coreProperties>
</file>