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7" r:id="rId4"/>
    <p:sldId id="309" r:id="rId5"/>
    <p:sldId id="285" r:id="rId6"/>
    <p:sldId id="259" r:id="rId7"/>
    <p:sldId id="260" r:id="rId8"/>
    <p:sldId id="261" r:id="rId9"/>
    <p:sldId id="286" r:id="rId10"/>
    <p:sldId id="262" r:id="rId11"/>
    <p:sldId id="263" r:id="rId12"/>
    <p:sldId id="265" r:id="rId13"/>
    <p:sldId id="266" r:id="rId14"/>
    <p:sldId id="264" r:id="rId15"/>
    <p:sldId id="267" r:id="rId16"/>
    <p:sldId id="268" r:id="rId17"/>
    <p:sldId id="307" r:id="rId18"/>
    <p:sldId id="269" r:id="rId19"/>
    <p:sldId id="270" r:id="rId20"/>
    <p:sldId id="271" r:id="rId21"/>
    <p:sldId id="287" r:id="rId22"/>
    <p:sldId id="272" r:id="rId23"/>
    <p:sldId id="273" r:id="rId24"/>
    <p:sldId id="274" r:id="rId25"/>
    <p:sldId id="275" r:id="rId26"/>
    <p:sldId id="276" r:id="rId27"/>
    <p:sldId id="288" r:id="rId28"/>
    <p:sldId id="277" r:id="rId29"/>
    <p:sldId id="289" r:id="rId30"/>
    <p:sldId id="290" r:id="rId31"/>
    <p:sldId id="278" r:id="rId32"/>
    <p:sldId id="279" r:id="rId33"/>
    <p:sldId id="280" r:id="rId34"/>
    <p:sldId id="281" r:id="rId35"/>
    <p:sldId id="284" r:id="rId36"/>
    <p:sldId id="292" r:id="rId37"/>
    <p:sldId id="308"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B4C49F9-26B9-4A42-99E3-0723D3B3AD92}"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402380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4C49F9-26B9-4A42-99E3-0723D3B3AD92}"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235535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4C49F9-26B9-4A42-99E3-0723D3B3AD92}"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2174669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it-IT"/>
              <a:t>Dr. V.Saritha, Associate Professor, SCOPE, VIT University</a:t>
            </a:r>
            <a:endParaRPr lang="en-IN"/>
          </a:p>
        </p:txBody>
      </p:sp>
      <p:sp>
        <p:nvSpPr>
          <p:cNvPr id="6" name="Slide Number Placeholder 5"/>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151580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8243"/>
            <a:ext cx="12192000" cy="1325563"/>
          </a:xfrm>
          <a:solidFill>
            <a:schemeClr val="tx1">
              <a:lumMod val="75000"/>
              <a:lumOff val="25000"/>
            </a:schemeClr>
          </a:solidFill>
        </p:spPr>
        <p:txBody>
          <a:bodyPr/>
          <a:lstStyle>
            <a:lvl1pP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a:xfrm>
            <a:off x="208547" y="1540042"/>
            <a:ext cx="11774906" cy="4828674"/>
          </a:xfrm>
        </p:spPr>
        <p:txBody>
          <a:bodyPr/>
          <a:lstStyle>
            <a:lvl1pPr marL="228600" indent="-228600">
              <a:buSzPct val="80000"/>
              <a:buFont typeface="Wingdings" panose="05000000000000000000" pitchFamily="2" charset="2"/>
              <a:buChar char="§"/>
              <a:defRPr/>
            </a:lvl1pPr>
            <a:lvl2pPr marL="685800" indent="-228600">
              <a:buSzPct val="80000"/>
              <a:buFont typeface="Wingdings" panose="05000000000000000000" pitchFamily="2" charset="2"/>
              <a:buChar char="§"/>
              <a:defRPr/>
            </a:lvl2pPr>
            <a:lvl3pPr marL="1143000" indent="-228600">
              <a:buSzPct val="80000"/>
              <a:buFont typeface="Wingdings" panose="05000000000000000000" pitchFamily="2" charset="2"/>
              <a:buChar char="§"/>
              <a:defRPr/>
            </a:lvl3pPr>
            <a:lvl4pPr marL="1600200" indent="-228600">
              <a:buSzPct val="80000"/>
              <a:buFont typeface="Wingdings" panose="05000000000000000000" pitchFamily="2" charset="2"/>
              <a:buChar char="§"/>
              <a:defRPr/>
            </a:lvl4pPr>
            <a:lvl5pPr marL="2057400" indent="-228600">
              <a:buSzPct val="8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a:xfrm>
            <a:off x="0" y="6513095"/>
            <a:ext cx="12192000" cy="328192"/>
          </a:xfrm>
          <a:solidFill>
            <a:schemeClr val="tx1">
              <a:lumMod val="85000"/>
              <a:lumOff val="15000"/>
            </a:schemeClr>
          </a:solidFill>
        </p:spPr>
        <p:txBody>
          <a:bodyPr/>
          <a:lstStyle>
            <a:lvl1pPr>
              <a:defRPr sz="1800">
                <a:solidFill>
                  <a:schemeClr val="bg1"/>
                </a:solidFill>
              </a:defRPr>
            </a:lvl1pPr>
          </a:lstStyle>
          <a:p>
            <a:r>
              <a:rPr lang="en-US" dirty="0"/>
              <a:t>Dr. </a:t>
            </a:r>
            <a:r>
              <a:rPr lang="en-US" dirty="0" err="1"/>
              <a:t>V.Saritha</a:t>
            </a:r>
            <a:r>
              <a:rPr lang="en-US" dirty="0"/>
              <a:t>, Associate Professor, SCOPE, VIT University</a:t>
            </a:r>
          </a:p>
        </p:txBody>
      </p:sp>
    </p:spTree>
    <p:extLst>
      <p:ext uri="{BB962C8B-B14F-4D97-AF65-F5344CB8AC3E}">
        <p14:creationId xmlns:p14="http://schemas.microsoft.com/office/powerpoint/2010/main" val="2281408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it-IT"/>
              <a:t>Dr. V.Saritha, Associate Professor, SCOPE, VIT University</a:t>
            </a:r>
            <a:endParaRPr lang="en-IN"/>
          </a:p>
        </p:txBody>
      </p:sp>
      <p:sp>
        <p:nvSpPr>
          <p:cNvPr id="6" name="Slide Number Placeholder 5"/>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4065719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it-IT"/>
              <a:t>Dr. V.Saritha, Associate Professor, SCOPE, VIT University</a:t>
            </a:r>
            <a:endParaRPr lang="en-IN"/>
          </a:p>
        </p:txBody>
      </p:sp>
      <p:sp>
        <p:nvSpPr>
          <p:cNvPr id="7" name="Slide Number Placeholder 6"/>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1428945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it-IT"/>
              <a:t>Dr. V.Saritha, Associate Professor, SCOPE, VIT University</a:t>
            </a:r>
            <a:endParaRPr lang="en-IN"/>
          </a:p>
        </p:txBody>
      </p:sp>
      <p:sp>
        <p:nvSpPr>
          <p:cNvPr id="9" name="Slide Number Placeholder 8"/>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342815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it-IT"/>
              <a:t>Dr. V.Saritha, Associate Professor, SCOPE, VIT University</a:t>
            </a:r>
            <a:endParaRPr lang="en-IN"/>
          </a:p>
        </p:txBody>
      </p:sp>
      <p:sp>
        <p:nvSpPr>
          <p:cNvPr id="5" name="Slide Number Placeholder 4"/>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591443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it-IT"/>
              <a:t>Dr. V.Saritha, Associate Professor, SCOPE, VIT University</a:t>
            </a:r>
            <a:endParaRPr lang="en-IN"/>
          </a:p>
        </p:txBody>
      </p:sp>
      <p:sp>
        <p:nvSpPr>
          <p:cNvPr id="4" name="Slide Number Placeholder 3"/>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1670150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it-IT"/>
              <a:t>Dr. V.Saritha, Associate Professor, SCOPE, VIT University</a:t>
            </a:r>
            <a:endParaRPr lang="en-IN"/>
          </a:p>
        </p:txBody>
      </p:sp>
      <p:sp>
        <p:nvSpPr>
          <p:cNvPr id="7" name="Slide Number Placeholder 6"/>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240681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4C49F9-26B9-4A42-99E3-0723D3B3AD92}"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2404311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it-IT"/>
              <a:t>Dr. V.Saritha, Associate Professor, SCOPE, VIT University</a:t>
            </a:r>
            <a:endParaRPr lang="en-IN"/>
          </a:p>
        </p:txBody>
      </p:sp>
      <p:sp>
        <p:nvSpPr>
          <p:cNvPr id="7" name="Slide Number Placeholder 6"/>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998504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it-IT"/>
              <a:t>Dr. V.Saritha, Associate Professor, SCOPE, VIT University</a:t>
            </a:r>
            <a:endParaRPr lang="en-IN"/>
          </a:p>
        </p:txBody>
      </p:sp>
      <p:sp>
        <p:nvSpPr>
          <p:cNvPr id="6" name="Slide Number Placeholder 5"/>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3010637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it-IT"/>
              <a:t>Dr. V.Saritha, Associate Professor, SCOPE, VIT University</a:t>
            </a:r>
            <a:endParaRPr lang="en-IN"/>
          </a:p>
        </p:txBody>
      </p:sp>
      <p:sp>
        <p:nvSpPr>
          <p:cNvPr id="6" name="Slide Number Placeholder 5"/>
          <p:cNvSpPr>
            <a:spLocks noGrp="1"/>
          </p:cNvSpPr>
          <p:nvPr>
            <p:ph type="sldNum" sz="quarter" idx="12"/>
          </p:nvPr>
        </p:nvSpPr>
        <p:spPr/>
        <p:txBody>
          <a:bodyPr/>
          <a:lstStyle/>
          <a:p>
            <a:fld id="{5C2E0FDD-E7D0-45C3-A130-259484689FC3}" type="slidenum">
              <a:rPr lang="en-IN" smtClean="0"/>
              <a:t>‹#›</a:t>
            </a:fld>
            <a:endParaRPr lang="en-IN"/>
          </a:p>
        </p:txBody>
      </p:sp>
    </p:spTree>
    <p:extLst>
      <p:ext uri="{BB962C8B-B14F-4D97-AF65-F5344CB8AC3E}">
        <p14:creationId xmlns:p14="http://schemas.microsoft.com/office/powerpoint/2010/main" val="70961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4C49F9-26B9-4A42-99E3-0723D3B3AD92}"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146833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B4C49F9-26B9-4A42-99E3-0723D3B3AD92}"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11857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B4C49F9-26B9-4A42-99E3-0723D3B3AD92}" type="datetimeFigureOut">
              <a:rPr lang="en-IN" smtClean="0"/>
              <a:t>22-10-2018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184740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B4C49F9-26B9-4A42-99E3-0723D3B3AD92}" type="datetimeFigureOut">
              <a:rPr lang="en-IN" smtClean="0"/>
              <a:t>22-10-2018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150437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C49F9-26B9-4A42-99E3-0723D3B3AD92}" type="datetimeFigureOut">
              <a:rPr lang="en-IN" smtClean="0"/>
              <a:t>22-10-2018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300198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4C49F9-26B9-4A42-99E3-0723D3B3AD92}"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136963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4C49F9-26B9-4A42-99E3-0723D3B3AD92}"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C2F12-2581-49A8-A798-48D4844A37FA}" type="slidenum">
              <a:rPr lang="en-IN" smtClean="0"/>
              <a:t>‹#›</a:t>
            </a:fld>
            <a:endParaRPr lang="en-IN"/>
          </a:p>
        </p:txBody>
      </p:sp>
    </p:spTree>
    <p:extLst>
      <p:ext uri="{BB962C8B-B14F-4D97-AF65-F5344CB8AC3E}">
        <p14:creationId xmlns:p14="http://schemas.microsoft.com/office/powerpoint/2010/main" val="417859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C49F9-26B9-4A42-99E3-0723D3B3AD92}" type="datetimeFigureOut">
              <a:rPr lang="en-IN" smtClean="0"/>
              <a:t>22-10-2018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C2F12-2581-49A8-A798-48D4844A37FA}" type="slidenum">
              <a:rPr lang="en-IN" smtClean="0"/>
              <a:t>‹#›</a:t>
            </a:fld>
            <a:endParaRPr lang="en-IN"/>
          </a:p>
        </p:txBody>
      </p:sp>
    </p:spTree>
    <p:extLst>
      <p:ext uri="{BB962C8B-B14F-4D97-AF65-F5344CB8AC3E}">
        <p14:creationId xmlns:p14="http://schemas.microsoft.com/office/powerpoint/2010/main" val="215077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V.Saritha, Associate Professor, SCOPE, VIT University</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E0FDD-E7D0-45C3-A130-259484689FC3}" type="slidenum">
              <a:rPr lang="en-IN" smtClean="0"/>
              <a:t>‹#›</a:t>
            </a:fld>
            <a:endParaRPr lang="en-IN"/>
          </a:p>
        </p:txBody>
      </p:sp>
    </p:spTree>
    <p:extLst>
      <p:ext uri="{BB962C8B-B14F-4D97-AF65-F5344CB8AC3E}">
        <p14:creationId xmlns:p14="http://schemas.microsoft.com/office/powerpoint/2010/main" val="477688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solidFill>
                  <a:srgbClr val="FF0000"/>
                </a:solidFill>
              </a:rPr>
              <a:t>Single Cycle Data path</a:t>
            </a:r>
            <a:endParaRPr lang="en-IN" b="1" dirty="0"/>
          </a:p>
        </p:txBody>
      </p:sp>
    </p:spTree>
    <p:extLst>
      <p:ext uri="{BB962C8B-B14F-4D97-AF65-F5344CB8AC3E}">
        <p14:creationId xmlns:p14="http://schemas.microsoft.com/office/powerpoint/2010/main" val="280983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R-format instructions</a:t>
            </a:r>
          </a:p>
        </p:txBody>
      </p:sp>
      <p:sp>
        <p:nvSpPr>
          <p:cNvPr id="3" name="Content Placeholder 2"/>
          <p:cNvSpPr>
            <a:spLocks noGrp="1"/>
          </p:cNvSpPr>
          <p:nvPr>
            <p:ph idx="1"/>
          </p:nvPr>
        </p:nvSpPr>
        <p:spPr/>
        <p:txBody>
          <a:bodyPr>
            <a:normAutofit/>
          </a:bodyPr>
          <a:lstStyle/>
          <a:p>
            <a:r>
              <a:rPr lang="en-IN" sz="3200" dirty="0"/>
              <a:t>They all read two registers, perform an ALU operation on the contents of the registers, and write the result to a register. </a:t>
            </a:r>
          </a:p>
          <a:p>
            <a:r>
              <a:rPr lang="en-IN" sz="3200" dirty="0"/>
              <a:t>We call these instructions either </a:t>
            </a:r>
            <a:r>
              <a:rPr lang="en-IN" sz="3200" i="1" dirty="0"/>
              <a:t>R-type instructions </a:t>
            </a:r>
            <a:r>
              <a:rPr lang="en-IN" sz="3200" dirty="0"/>
              <a:t>or </a:t>
            </a:r>
            <a:r>
              <a:rPr lang="en-IN" sz="3200" i="1" dirty="0"/>
              <a:t>arithmetic-logical instructions</a:t>
            </a:r>
          </a:p>
          <a:p>
            <a:r>
              <a:rPr lang="en-IN" sz="3200" dirty="0"/>
              <a:t>This instruction class includes add, sub, AND, OR and SLT (Set on Less Than)</a:t>
            </a:r>
          </a:p>
        </p:txBody>
      </p:sp>
    </p:spTree>
    <p:extLst>
      <p:ext uri="{BB962C8B-B14F-4D97-AF65-F5344CB8AC3E}">
        <p14:creationId xmlns:p14="http://schemas.microsoft.com/office/powerpoint/2010/main" val="209855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Arithmetic and Logical Operations</a:t>
            </a:r>
          </a:p>
        </p:txBody>
      </p:sp>
      <p:pic>
        <p:nvPicPr>
          <p:cNvPr id="5" name="Content Placeholder 4"/>
          <p:cNvPicPr>
            <a:picLocks noGrp="1" noChangeAspect="1"/>
          </p:cNvPicPr>
          <p:nvPr>
            <p:ph idx="1"/>
          </p:nvPr>
        </p:nvPicPr>
        <p:blipFill>
          <a:blip r:embed="rId2"/>
          <a:stretch>
            <a:fillRect/>
          </a:stretch>
        </p:blipFill>
        <p:spPr>
          <a:xfrm>
            <a:off x="1279157" y="2355572"/>
            <a:ext cx="9633686" cy="4072419"/>
          </a:xfrm>
          <a:prstGeom prst="rect">
            <a:avLst/>
          </a:prstGeom>
        </p:spPr>
      </p:pic>
      <p:sp>
        <p:nvSpPr>
          <p:cNvPr id="9" name="Content Placeholder 2"/>
          <p:cNvSpPr txBox="1">
            <a:spLocks/>
          </p:cNvSpPr>
          <p:nvPr/>
        </p:nvSpPr>
        <p:spPr>
          <a:xfrm>
            <a:off x="208547" y="1407522"/>
            <a:ext cx="11774906" cy="48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t>The two elements needed to implement R-format ALU operations are the register file and the ALU</a:t>
            </a:r>
            <a:endParaRPr lang="en-IN" sz="3600" dirty="0"/>
          </a:p>
        </p:txBody>
      </p:sp>
    </p:spTree>
    <p:extLst>
      <p:ext uri="{BB962C8B-B14F-4D97-AF65-F5344CB8AC3E}">
        <p14:creationId xmlns:p14="http://schemas.microsoft.com/office/powerpoint/2010/main" val="298223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Memory Instructions</a:t>
            </a:r>
          </a:p>
        </p:txBody>
      </p:sp>
      <p:sp>
        <p:nvSpPr>
          <p:cNvPr id="3" name="Content Placeholder 2"/>
          <p:cNvSpPr>
            <a:spLocks noGrp="1"/>
          </p:cNvSpPr>
          <p:nvPr>
            <p:ph idx="1"/>
          </p:nvPr>
        </p:nvSpPr>
        <p:spPr/>
        <p:txBody>
          <a:bodyPr>
            <a:normAutofit/>
          </a:bodyPr>
          <a:lstStyle/>
          <a:p>
            <a:r>
              <a:rPr lang="en-IN" sz="3200" dirty="0"/>
              <a:t>The two units needed to implement loads and stores, in addition to the register file and ALU, are the data memory unit and the sign extension unit.</a:t>
            </a:r>
          </a:p>
        </p:txBody>
      </p:sp>
      <p:pic>
        <p:nvPicPr>
          <p:cNvPr id="5" name="Picture 4"/>
          <p:cNvPicPr>
            <a:picLocks noChangeAspect="1"/>
          </p:cNvPicPr>
          <p:nvPr/>
        </p:nvPicPr>
        <p:blipFill>
          <a:blip r:embed="rId2"/>
          <a:stretch>
            <a:fillRect/>
          </a:stretch>
        </p:blipFill>
        <p:spPr>
          <a:xfrm>
            <a:off x="3457423" y="2551124"/>
            <a:ext cx="7344493" cy="3823086"/>
          </a:xfrm>
          <a:prstGeom prst="rect">
            <a:avLst/>
          </a:prstGeom>
        </p:spPr>
      </p:pic>
    </p:spTree>
    <p:extLst>
      <p:ext uri="{BB962C8B-B14F-4D97-AF65-F5344CB8AC3E}">
        <p14:creationId xmlns:p14="http://schemas.microsoft.com/office/powerpoint/2010/main" val="321372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Branch Instruction</a:t>
            </a:r>
          </a:p>
        </p:txBody>
      </p:sp>
      <p:sp>
        <p:nvSpPr>
          <p:cNvPr id="3" name="Content Placeholder 2"/>
          <p:cNvSpPr>
            <a:spLocks noGrp="1"/>
          </p:cNvSpPr>
          <p:nvPr>
            <p:ph idx="1"/>
          </p:nvPr>
        </p:nvSpPr>
        <p:spPr/>
        <p:txBody>
          <a:bodyPr>
            <a:noAutofit/>
          </a:bodyPr>
          <a:lstStyle/>
          <a:p>
            <a:r>
              <a:rPr lang="en-IN" sz="3200" dirty="0"/>
              <a:t>The </a:t>
            </a:r>
            <a:r>
              <a:rPr lang="en-IN" sz="3200" dirty="0" err="1"/>
              <a:t>beq</a:t>
            </a:r>
            <a:r>
              <a:rPr lang="en-IN" sz="3200" dirty="0"/>
              <a:t> (Branch if equal) instruction has three operands, two registers that are compared for equality, and a 16-bit off set used to compute the </a:t>
            </a:r>
            <a:r>
              <a:rPr lang="en-IN" sz="3200" b="1" dirty="0"/>
              <a:t>branch target address </a:t>
            </a:r>
            <a:r>
              <a:rPr lang="en-IN" sz="3200" dirty="0"/>
              <a:t>relative to the branch instruction address. </a:t>
            </a:r>
          </a:p>
          <a:p>
            <a:r>
              <a:rPr lang="en-IN" sz="3200" dirty="0"/>
              <a:t>Its form is </a:t>
            </a:r>
            <a:r>
              <a:rPr lang="en-IN" sz="3200" dirty="0" err="1"/>
              <a:t>beq</a:t>
            </a:r>
            <a:r>
              <a:rPr lang="en-IN" sz="3200" dirty="0"/>
              <a:t> $t1,$t2,offset. </a:t>
            </a:r>
          </a:p>
          <a:p>
            <a:r>
              <a:rPr lang="en-IN" sz="3200" dirty="0"/>
              <a:t>To implement this instruction, we must compute the branch target address by adding the sign-extended offset field of the instruction to the PC.</a:t>
            </a:r>
          </a:p>
          <a:p>
            <a:r>
              <a:rPr lang="en-IN" sz="3200" dirty="0"/>
              <a:t>MIPS instructions are 32 bits = 4 bytes, so the branch offset is specified as a multiple of 4, i.e. a branch offset of 1 = 4 bytes.</a:t>
            </a:r>
          </a:p>
          <a:p>
            <a:endParaRPr lang="en-IN" sz="3200" dirty="0"/>
          </a:p>
        </p:txBody>
      </p:sp>
    </p:spTree>
    <p:extLst>
      <p:ext uri="{BB962C8B-B14F-4D97-AF65-F5344CB8AC3E}">
        <p14:creationId xmlns:p14="http://schemas.microsoft.com/office/powerpoint/2010/main" val="174000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Branch Instructions</a:t>
            </a:r>
          </a:p>
        </p:txBody>
      </p:sp>
      <p:sp>
        <p:nvSpPr>
          <p:cNvPr id="6" name="Content Placeholder 5"/>
          <p:cNvSpPr>
            <a:spLocks noGrp="1"/>
          </p:cNvSpPr>
          <p:nvPr>
            <p:ph idx="1"/>
          </p:nvPr>
        </p:nvSpPr>
        <p:spPr>
          <a:xfrm>
            <a:off x="208547" y="1460530"/>
            <a:ext cx="5241860" cy="4828674"/>
          </a:xfrm>
        </p:spPr>
        <p:txBody>
          <a:bodyPr>
            <a:noAutofit/>
          </a:bodyPr>
          <a:lstStyle/>
          <a:p>
            <a:r>
              <a:rPr lang="en-IN" dirty="0"/>
              <a:t>The datapath for a branch uses </a:t>
            </a:r>
          </a:p>
          <a:p>
            <a:pPr lvl="1"/>
            <a:r>
              <a:rPr lang="en-IN" sz="2800" dirty="0"/>
              <a:t>The ALU to evaluate the branch condition </a:t>
            </a:r>
          </a:p>
          <a:p>
            <a:pPr lvl="1"/>
            <a:r>
              <a:rPr lang="en-IN" sz="2800" dirty="0"/>
              <a:t>A separate adder to compute the branch target as the sum of the incremented PC and the sign-extended, lower 16 bits of the instruction (the branch displacement), </a:t>
            </a:r>
          </a:p>
          <a:p>
            <a:pPr lvl="1"/>
            <a:r>
              <a:rPr lang="en-IN" sz="2800" dirty="0"/>
              <a:t>shifted left 2 bits. (increases the effective range of the offset by a factor of 4. </a:t>
            </a:r>
          </a:p>
        </p:txBody>
      </p:sp>
      <p:pic>
        <p:nvPicPr>
          <p:cNvPr id="7" name="Picture 6"/>
          <p:cNvPicPr>
            <a:picLocks noChangeAspect="1"/>
          </p:cNvPicPr>
          <p:nvPr/>
        </p:nvPicPr>
        <p:blipFill>
          <a:blip r:embed="rId2"/>
          <a:stretch>
            <a:fillRect/>
          </a:stretch>
        </p:blipFill>
        <p:spPr>
          <a:xfrm>
            <a:off x="5450407" y="1607095"/>
            <a:ext cx="6486046" cy="4713555"/>
          </a:xfrm>
          <a:prstGeom prst="rect">
            <a:avLst/>
          </a:prstGeom>
        </p:spPr>
      </p:pic>
    </p:spTree>
    <p:extLst>
      <p:ext uri="{BB962C8B-B14F-4D97-AF65-F5344CB8AC3E}">
        <p14:creationId xmlns:p14="http://schemas.microsoft.com/office/powerpoint/2010/main" val="181940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Single Cycle Datapath</a:t>
            </a:r>
          </a:p>
        </p:txBody>
      </p:sp>
      <p:sp>
        <p:nvSpPr>
          <p:cNvPr id="3" name="Content Placeholder 2"/>
          <p:cNvSpPr>
            <a:spLocks noGrp="1"/>
          </p:cNvSpPr>
          <p:nvPr>
            <p:ph idx="1"/>
          </p:nvPr>
        </p:nvSpPr>
        <p:spPr/>
        <p:txBody>
          <a:bodyPr>
            <a:normAutofit/>
          </a:bodyPr>
          <a:lstStyle/>
          <a:p>
            <a:r>
              <a:rPr lang="en-IN" dirty="0"/>
              <a:t>Now that we have examined the datapath components needed for the individual instruction classes, we can combine them into a single datapath and add the control to complete the implementation. </a:t>
            </a:r>
          </a:p>
          <a:p>
            <a:r>
              <a:rPr lang="en-IN" dirty="0"/>
              <a:t>This simplest datapath will attempt to execute all instructions in one clock cycle. </a:t>
            </a:r>
          </a:p>
          <a:p>
            <a:r>
              <a:rPr lang="en-IN" dirty="0"/>
              <a:t>This means that no datapath resource can be used more than once per instruction, so any element needed more than once must be duplicated. </a:t>
            </a:r>
          </a:p>
          <a:p>
            <a:r>
              <a:rPr lang="en-IN" dirty="0"/>
              <a:t>We therefore need a memory for instructions separate from one for data.</a:t>
            </a:r>
          </a:p>
          <a:p>
            <a:r>
              <a:rPr lang="en-IN" dirty="0"/>
              <a:t>To share a datapath element between two different instruction classes, we may need to allow multiple connections to the input of an element, using a multiplexor and control signal to select among the multiple inputs.</a:t>
            </a:r>
          </a:p>
        </p:txBody>
      </p:sp>
    </p:spTree>
    <p:extLst>
      <p:ext uri="{BB962C8B-B14F-4D97-AF65-F5344CB8AC3E}">
        <p14:creationId xmlns:p14="http://schemas.microsoft.com/office/powerpoint/2010/main" val="2452505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Building a Datapath</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sz="3200" dirty="0"/>
              <a:t>The operations of arithmetic-logical (or R-type) instructions and the memory instructions datapath are quite similar. </a:t>
            </a:r>
          </a:p>
          <a:p>
            <a:r>
              <a:rPr lang="en-IN" sz="3200" dirty="0"/>
              <a:t>The key differences are the following:</a:t>
            </a:r>
          </a:p>
          <a:p>
            <a:pPr lvl="1"/>
            <a:r>
              <a:rPr lang="en-IN" sz="2800" dirty="0"/>
              <a:t>The arithmetic-logical instructions use the ALU, with the inputs coming from the two registers. </a:t>
            </a:r>
          </a:p>
          <a:p>
            <a:pPr lvl="1"/>
            <a:r>
              <a:rPr lang="en-IN" sz="2800" dirty="0"/>
              <a:t>The memory instructions can also use the ALU to do the address calculation, although the second input is the sign extended 16-bit off set field from the instruction.</a:t>
            </a:r>
          </a:p>
          <a:p>
            <a:r>
              <a:rPr lang="en-IN" sz="3200" dirty="0"/>
              <a:t>The value stored into a destination register comes from the ALU (for an R-type instruction) or the memory (for a load).</a:t>
            </a:r>
          </a:p>
        </p:txBody>
      </p:sp>
    </p:spTree>
    <p:extLst>
      <p:ext uri="{BB962C8B-B14F-4D97-AF65-F5344CB8AC3E}">
        <p14:creationId xmlns:p14="http://schemas.microsoft.com/office/powerpoint/2010/main" val="2351652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datapath for the memory instructions and the R-type instructions.</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112238" y="1499138"/>
            <a:ext cx="9967525" cy="4910648"/>
          </a:xfrm>
          <a:prstGeom prst="rect">
            <a:avLst/>
          </a:prstGeom>
        </p:spPr>
      </p:pic>
    </p:spTree>
    <p:extLst>
      <p:ext uri="{BB962C8B-B14F-4D97-AF65-F5344CB8AC3E}">
        <p14:creationId xmlns:p14="http://schemas.microsoft.com/office/powerpoint/2010/main" val="405930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95"/>
            <a:ext cx="12192000" cy="1325563"/>
          </a:xfrm>
          <a:noFill/>
        </p:spPr>
        <p:txBody>
          <a:bodyPr>
            <a:normAutofit/>
          </a:bodyPr>
          <a:lstStyle/>
          <a:p>
            <a:r>
              <a:rPr lang="en-IN" sz="3600" b="1" dirty="0">
                <a:solidFill>
                  <a:srgbClr val="FF0000"/>
                </a:solidFill>
              </a:rPr>
              <a:t>The simple datapath for the core MIPS architecture combines the elements required by different instruction classes.</a:t>
            </a:r>
            <a:endParaRPr lang="en-IN" sz="3600"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509283" y="1560250"/>
            <a:ext cx="7173434" cy="4788424"/>
          </a:xfrm>
          <a:prstGeom prst="rect">
            <a:avLst/>
          </a:prstGeom>
        </p:spPr>
      </p:pic>
    </p:spTree>
    <p:extLst>
      <p:ext uri="{BB962C8B-B14F-4D97-AF65-F5344CB8AC3E}">
        <p14:creationId xmlns:p14="http://schemas.microsoft.com/office/powerpoint/2010/main" val="523565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Control Unit</a:t>
            </a:r>
          </a:p>
        </p:txBody>
      </p:sp>
      <p:sp>
        <p:nvSpPr>
          <p:cNvPr id="3" name="Content Placeholder 2"/>
          <p:cNvSpPr>
            <a:spLocks noGrp="1"/>
          </p:cNvSpPr>
          <p:nvPr>
            <p:ph idx="1"/>
          </p:nvPr>
        </p:nvSpPr>
        <p:spPr/>
        <p:txBody>
          <a:bodyPr>
            <a:normAutofit/>
          </a:bodyPr>
          <a:lstStyle/>
          <a:p>
            <a:r>
              <a:rPr lang="en-IN" sz="3200" dirty="0"/>
              <a:t>Multiple levels of decoding—that is, the main control unit generates the </a:t>
            </a:r>
            <a:r>
              <a:rPr lang="en-IN" sz="3200" dirty="0" err="1"/>
              <a:t>ALUOp</a:t>
            </a:r>
            <a:r>
              <a:rPr lang="en-IN" sz="3200" dirty="0"/>
              <a:t> bits, which then are used as input to the ALU control that generates the actual signals to control the ALU unit</a:t>
            </a:r>
          </a:p>
          <a:p>
            <a:r>
              <a:rPr lang="en-IN" sz="3200" dirty="0"/>
              <a:t>Using multiple levels of control can reduce the size of the main control unit. </a:t>
            </a:r>
          </a:p>
          <a:p>
            <a:r>
              <a:rPr lang="en-IN" sz="3200" dirty="0"/>
              <a:t>Using several smaller control units may also potentially increase the speed of the control unit. </a:t>
            </a:r>
          </a:p>
          <a:p>
            <a:r>
              <a:rPr lang="en-IN" sz="3200" dirty="0"/>
              <a:t>Such optimizations are important, since the speed of the control unit is often critical to clock cycle time.</a:t>
            </a:r>
          </a:p>
        </p:txBody>
      </p:sp>
    </p:spTree>
    <p:extLst>
      <p:ext uri="{BB962C8B-B14F-4D97-AF65-F5344CB8AC3E}">
        <p14:creationId xmlns:p14="http://schemas.microsoft.com/office/powerpoint/2010/main" val="43658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solidFill>
                  <a:srgbClr val="FF0000"/>
                </a:solidFill>
              </a:rPr>
              <a:t>	</a:t>
            </a:r>
            <a:r>
              <a:rPr lang="en-IN" b="1" dirty="0">
                <a:solidFill>
                  <a:srgbClr val="FF0000"/>
                </a:solidFill>
              </a:rPr>
              <a:t>MIPS</a:t>
            </a:r>
          </a:p>
        </p:txBody>
      </p:sp>
      <p:sp>
        <p:nvSpPr>
          <p:cNvPr id="3" name="Content Placeholder 2"/>
          <p:cNvSpPr>
            <a:spLocks noGrp="1"/>
          </p:cNvSpPr>
          <p:nvPr>
            <p:ph idx="1"/>
          </p:nvPr>
        </p:nvSpPr>
        <p:spPr/>
        <p:txBody>
          <a:bodyPr>
            <a:normAutofit/>
          </a:bodyPr>
          <a:lstStyle/>
          <a:p>
            <a:r>
              <a:rPr lang="en-IN" sz="3200" dirty="0"/>
              <a:t>MIPS (originally an acronym for Microprocessor without Interlocked Pipeline Stages) is a reduced instruction set computer (RISC)</a:t>
            </a:r>
          </a:p>
          <a:p>
            <a:r>
              <a:rPr lang="en-IN" sz="3200" dirty="0"/>
              <a:t>Single-cycle implementation also called single clock cycle implementation. </a:t>
            </a:r>
          </a:p>
          <a:p>
            <a:r>
              <a:rPr lang="en-IN" sz="3200" dirty="0"/>
              <a:t>An implementation in which an instruction is executed in one clock cycle. </a:t>
            </a:r>
          </a:p>
          <a:p>
            <a:r>
              <a:rPr lang="en-IN" sz="3200" dirty="0"/>
              <a:t>While easy to understand, it is too slow to be practical.</a:t>
            </a:r>
          </a:p>
          <a:p>
            <a:r>
              <a:rPr lang="en-IN" sz="3200" dirty="0"/>
              <a:t>Separate memories for instruction and data</a:t>
            </a:r>
          </a:p>
          <a:p>
            <a:r>
              <a:rPr lang="en-IN" sz="3200" dirty="0"/>
              <a:t>Instruction Size – 32B, word length – 1B</a:t>
            </a:r>
          </a:p>
        </p:txBody>
      </p:sp>
    </p:spTree>
    <p:extLst>
      <p:ext uri="{BB962C8B-B14F-4D97-AF65-F5344CB8AC3E}">
        <p14:creationId xmlns:p14="http://schemas.microsoft.com/office/powerpoint/2010/main" val="2638133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ALU Control Lines to perform Arithmetic and Logical functions</a:t>
            </a:r>
          </a:p>
        </p:txBody>
      </p:sp>
      <p:pic>
        <p:nvPicPr>
          <p:cNvPr id="5" name="Content Placeholder 4"/>
          <p:cNvPicPr>
            <a:picLocks noGrp="1" noChangeAspect="1"/>
          </p:cNvPicPr>
          <p:nvPr>
            <p:ph idx="1"/>
          </p:nvPr>
        </p:nvPicPr>
        <p:blipFill>
          <a:blip r:embed="rId2"/>
          <a:stretch>
            <a:fillRect/>
          </a:stretch>
        </p:blipFill>
        <p:spPr>
          <a:xfrm>
            <a:off x="2754866" y="2367379"/>
            <a:ext cx="6682268" cy="3174167"/>
          </a:xfrm>
          <a:prstGeom prst="rect">
            <a:avLst/>
          </a:prstGeom>
        </p:spPr>
      </p:pic>
    </p:spTree>
    <p:extLst>
      <p:ext uri="{BB962C8B-B14F-4D97-AF65-F5344CB8AC3E}">
        <p14:creationId xmlns:p14="http://schemas.microsoft.com/office/powerpoint/2010/main" val="1513661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IN" sz="3600" b="1" dirty="0">
                <a:solidFill>
                  <a:srgbClr val="FF0000"/>
                </a:solidFill>
              </a:rPr>
              <a:t>How the ALU control bits are set depends on the </a:t>
            </a:r>
            <a:r>
              <a:rPr lang="en-IN" sz="3600" b="1" dirty="0" err="1">
                <a:solidFill>
                  <a:srgbClr val="FF0000"/>
                </a:solidFill>
              </a:rPr>
              <a:t>ALUOp</a:t>
            </a:r>
            <a:r>
              <a:rPr lang="en-IN" sz="3600" b="1" dirty="0">
                <a:solidFill>
                  <a:srgbClr val="FF0000"/>
                </a:solidFill>
              </a:rPr>
              <a:t> control bits and the different function codes for the R-type instruction.</a:t>
            </a:r>
            <a:endParaRPr lang="en-IN" sz="3600" dirty="0">
              <a:solidFill>
                <a:srgbClr val="FF0000"/>
              </a:solidFill>
            </a:endParaRPr>
          </a:p>
        </p:txBody>
      </p:sp>
      <p:pic>
        <p:nvPicPr>
          <p:cNvPr id="5" name="Picture 4"/>
          <p:cNvPicPr>
            <a:picLocks noChangeAspect="1"/>
          </p:cNvPicPr>
          <p:nvPr/>
        </p:nvPicPr>
        <p:blipFill>
          <a:blip r:embed="rId2"/>
          <a:stretch>
            <a:fillRect/>
          </a:stretch>
        </p:blipFill>
        <p:spPr>
          <a:xfrm>
            <a:off x="274008" y="1761667"/>
            <a:ext cx="11590974" cy="4050276"/>
          </a:xfrm>
          <a:prstGeom prst="rect">
            <a:avLst/>
          </a:prstGeom>
        </p:spPr>
      </p:pic>
    </p:spTree>
    <p:extLst>
      <p:ext uri="{BB962C8B-B14F-4D97-AF65-F5344CB8AC3E}">
        <p14:creationId xmlns:p14="http://schemas.microsoft.com/office/powerpoint/2010/main" val="1681711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MIPS Instruction Format</a:t>
            </a:r>
          </a:p>
        </p:txBody>
      </p:sp>
      <p:pic>
        <p:nvPicPr>
          <p:cNvPr id="5" name="Picture 4"/>
          <p:cNvPicPr>
            <a:picLocks noChangeAspect="1"/>
          </p:cNvPicPr>
          <p:nvPr/>
        </p:nvPicPr>
        <p:blipFill>
          <a:blip r:embed="rId2"/>
          <a:stretch>
            <a:fillRect/>
          </a:stretch>
        </p:blipFill>
        <p:spPr>
          <a:xfrm>
            <a:off x="1277487" y="1551477"/>
            <a:ext cx="9637024" cy="3649029"/>
          </a:xfrm>
          <a:prstGeom prst="rect">
            <a:avLst/>
          </a:prstGeom>
        </p:spPr>
      </p:pic>
      <p:pic>
        <p:nvPicPr>
          <p:cNvPr id="6" name="Picture 5"/>
          <p:cNvPicPr>
            <a:picLocks noChangeAspect="1"/>
          </p:cNvPicPr>
          <p:nvPr/>
        </p:nvPicPr>
        <p:blipFill>
          <a:blip r:embed="rId3"/>
          <a:stretch>
            <a:fillRect/>
          </a:stretch>
        </p:blipFill>
        <p:spPr>
          <a:xfrm>
            <a:off x="1324951" y="5181027"/>
            <a:ext cx="9356569" cy="869160"/>
          </a:xfrm>
          <a:prstGeom prst="rect">
            <a:avLst/>
          </a:prstGeom>
        </p:spPr>
      </p:pic>
      <p:sp>
        <p:nvSpPr>
          <p:cNvPr id="7" name="Rectangle 6"/>
          <p:cNvSpPr/>
          <p:nvPr/>
        </p:nvSpPr>
        <p:spPr>
          <a:xfrm>
            <a:off x="1281483" y="6042013"/>
            <a:ext cx="7376160" cy="369332"/>
          </a:xfrm>
          <a:prstGeom prst="rect">
            <a:avLst/>
          </a:prstGeom>
        </p:spPr>
        <p:txBody>
          <a:bodyPr>
            <a:spAutoFit/>
          </a:bodyPr>
          <a:lstStyle/>
          <a:p>
            <a:r>
              <a:rPr lang="en-IN" dirty="0">
                <a:latin typeface="ITCFranklinGothicStd-Hvy"/>
              </a:rPr>
              <a:t>d.    Instruction format for the jump instruction (opcode = 2)</a:t>
            </a:r>
            <a:endParaRPr lang="en-IN" dirty="0"/>
          </a:p>
        </p:txBody>
      </p:sp>
    </p:spTree>
    <p:extLst>
      <p:ext uri="{BB962C8B-B14F-4D97-AF65-F5344CB8AC3E}">
        <p14:creationId xmlns:p14="http://schemas.microsoft.com/office/powerpoint/2010/main" val="69451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datapath with all necessary multiplexors and all control lines identified.</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312211" y="1459822"/>
            <a:ext cx="7567579" cy="4960525"/>
          </a:xfrm>
          <a:prstGeom prst="rect">
            <a:avLst/>
          </a:prstGeom>
        </p:spPr>
      </p:pic>
    </p:spTree>
    <p:extLst>
      <p:ext uri="{BB962C8B-B14F-4D97-AF65-F5344CB8AC3E}">
        <p14:creationId xmlns:p14="http://schemas.microsoft.com/office/powerpoint/2010/main" val="586757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The effect of each of the seven control signals</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277488" y="1354171"/>
            <a:ext cx="9637024" cy="5200583"/>
          </a:xfrm>
          <a:prstGeom prst="rect">
            <a:avLst/>
          </a:prstGeom>
        </p:spPr>
      </p:pic>
    </p:spTree>
    <p:extLst>
      <p:ext uri="{BB962C8B-B14F-4D97-AF65-F5344CB8AC3E}">
        <p14:creationId xmlns:p14="http://schemas.microsoft.com/office/powerpoint/2010/main" val="3030027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simple datapath with the control unit</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800950" y="1390988"/>
            <a:ext cx="6590100" cy="5126949"/>
          </a:xfrm>
          <a:prstGeom prst="rect">
            <a:avLst/>
          </a:prstGeom>
        </p:spPr>
      </p:pic>
    </p:spTree>
    <p:extLst>
      <p:ext uri="{BB962C8B-B14F-4D97-AF65-F5344CB8AC3E}">
        <p14:creationId xmlns:p14="http://schemas.microsoft.com/office/powerpoint/2010/main" val="3146069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setting of the control lines is completely determined by the opcode fields of the instruction</a:t>
            </a:r>
            <a:endParaRPr lang="en-IN" dirty="0">
              <a:solidFill>
                <a:srgbClr val="FF0000"/>
              </a:solidFill>
            </a:endParaRP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208546" y="2386009"/>
            <a:ext cx="11774907" cy="2085981"/>
          </a:xfrm>
          <a:prstGeom prst="rect">
            <a:avLst/>
          </a:prstGeom>
        </p:spPr>
      </p:pic>
    </p:spTree>
    <p:extLst>
      <p:ext uri="{BB962C8B-B14F-4D97-AF65-F5344CB8AC3E}">
        <p14:creationId xmlns:p14="http://schemas.microsoft.com/office/powerpoint/2010/main" val="2131451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setting of the control lines is completely determined by the opcode fields of the instruction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a:t>The first row of the table corresponds to the R-format instructions (add, sub, AND, OR, and </a:t>
            </a:r>
            <a:r>
              <a:rPr lang="en-IN" dirty="0" err="1"/>
              <a:t>slt</a:t>
            </a:r>
            <a:r>
              <a:rPr lang="en-IN" dirty="0"/>
              <a:t>). </a:t>
            </a:r>
          </a:p>
          <a:p>
            <a:r>
              <a:rPr lang="en-IN" dirty="0"/>
              <a:t>For all these instructions, the source register fields are </a:t>
            </a:r>
            <a:r>
              <a:rPr lang="en-IN" dirty="0" err="1"/>
              <a:t>rs</a:t>
            </a:r>
            <a:r>
              <a:rPr lang="en-IN" dirty="0"/>
              <a:t> and </a:t>
            </a:r>
            <a:r>
              <a:rPr lang="en-IN" dirty="0" err="1"/>
              <a:t>rt</a:t>
            </a:r>
            <a:r>
              <a:rPr lang="en-IN" dirty="0"/>
              <a:t>, and the destination register field is </a:t>
            </a:r>
            <a:r>
              <a:rPr lang="en-IN" dirty="0" err="1"/>
              <a:t>rd</a:t>
            </a:r>
            <a:r>
              <a:rPr lang="en-IN" dirty="0"/>
              <a:t>; this defines how the signals </a:t>
            </a:r>
            <a:r>
              <a:rPr lang="en-IN" dirty="0" err="1"/>
              <a:t>ALUSrc</a:t>
            </a:r>
            <a:r>
              <a:rPr lang="en-IN" dirty="0"/>
              <a:t> and </a:t>
            </a:r>
            <a:r>
              <a:rPr lang="en-IN" dirty="0" err="1"/>
              <a:t>RegDst</a:t>
            </a:r>
            <a:r>
              <a:rPr lang="en-IN" dirty="0"/>
              <a:t> are set. </a:t>
            </a:r>
          </a:p>
          <a:p>
            <a:r>
              <a:rPr lang="en-IN" dirty="0"/>
              <a:t>Furthermore, an R-type instruction writes a register (</a:t>
            </a:r>
            <a:r>
              <a:rPr lang="en-IN" dirty="0" err="1"/>
              <a:t>Reg</a:t>
            </a:r>
            <a:r>
              <a:rPr lang="en-IN" dirty="0"/>
              <a:t>-Write = 1), but neither reads nor writes data memory. </a:t>
            </a:r>
          </a:p>
          <a:p>
            <a:r>
              <a:rPr lang="en-IN" dirty="0"/>
              <a:t>The </a:t>
            </a:r>
            <a:r>
              <a:rPr lang="en-IN" dirty="0" err="1"/>
              <a:t>ALUOp</a:t>
            </a:r>
            <a:r>
              <a:rPr lang="en-IN" dirty="0"/>
              <a:t> field for R-type instructions is set to 10 to indicate that the ALU control should be generated from the </a:t>
            </a:r>
            <a:r>
              <a:rPr lang="en-IN" dirty="0" err="1"/>
              <a:t>funct</a:t>
            </a:r>
            <a:r>
              <a:rPr lang="en-IN" dirty="0"/>
              <a:t> field. </a:t>
            </a:r>
          </a:p>
        </p:txBody>
      </p:sp>
    </p:spTree>
    <p:extLst>
      <p:ext uri="{BB962C8B-B14F-4D97-AF65-F5344CB8AC3E}">
        <p14:creationId xmlns:p14="http://schemas.microsoft.com/office/powerpoint/2010/main" val="1811810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Control Lines for Load and Store</a:t>
            </a:r>
          </a:p>
        </p:txBody>
      </p:sp>
      <p:sp>
        <p:nvSpPr>
          <p:cNvPr id="3" name="Content Placeholder 2"/>
          <p:cNvSpPr>
            <a:spLocks noGrp="1"/>
          </p:cNvSpPr>
          <p:nvPr>
            <p:ph idx="1"/>
          </p:nvPr>
        </p:nvSpPr>
        <p:spPr/>
        <p:txBody>
          <a:bodyPr/>
          <a:lstStyle/>
          <a:p>
            <a:r>
              <a:rPr lang="en-IN" dirty="0"/>
              <a:t>The second and third rows of this table give the control signal settings for </a:t>
            </a:r>
            <a:r>
              <a:rPr lang="en-IN" dirty="0" err="1"/>
              <a:t>lw</a:t>
            </a:r>
            <a:r>
              <a:rPr lang="en-IN" dirty="0"/>
              <a:t> and sw. </a:t>
            </a:r>
          </a:p>
          <a:p>
            <a:r>
              <a:rPr lang="en-IN" dirty="0"/>
              <a:t>These </a:t>
            </a:r>
            <a:r>
              <a:rPr lang="en-IN" dirty="0" err="1"/>
              <a:t>ALUSrc</a:t>
            </a:r>
            <a:r>
              <a:rPr lang="en-IN" dirty="0"/>
              <a:t> and </a:t>
            </a:r>
            <a:r>
              <a:rPr lang="en-IN" dirty="0" err="1"/>
              <a:t>ALUOp</a:t>
            </a:r>
            <a:r>
              <a:rPr lang="en-IN" dirty="0"/>
              <a:t> fields are set to perform the address calculation. </a:t>
            </a:r>
          </a:p>
          <a:p>
            <a:r>
              <a:rPr lang="en-IN" dirty="0"/>
              <a:t>The </a:t>
            </a:r>
            <a:r>
              <a:rPr lang="en-IN" dirty="0" err="1"/>
              <a:t>MemRead</a:t>
            </a:r>
            <a:r>
              <a:rPr lang="en-IN" dirty="0"/>
              <a:t> and </a:t>
            </a:r>
            <a:r>
              <a:rPr lang="en-IN" dirty="0" err="1"/>
              <a:t>MemWrite</a:t>
            </a:r>
            <a:r>
              <a:rPr lang="en-IN" dirty="0"/>
              <a:t> are set to perform the memory access. </a:t>
            </a:r>
          </a:p>
          <a:p>
            <a:r>
              <a:rPr lang="en-IN" dirty="0"/>
              <a:t>Finally, </a:t>
            </a:r>
            <a:r>
              <a:rPr lang="en-IN" dirty="0" err="1"/>
              <a:t>RegDst</a:t>
            </a:r>
            <a:r>
              <a:rPr lang="en-IN" dirty="0"/>
              <a:t> and </a:t>
            </a:r>
            <a:r>
              <a:rPr lang="en-IN" dirty="0" err="1"/>
              <a:t>RegWrite</a:t>
            </a:r>
            <a:r>
              <a:rPr lang="en-IN" dirty="0"/>
              <a:t> are set for a load to cause the result to be stored into the </a:t>
            </a:r>
            <a:r>
              <a:rPr lang="en-IN" dirty="0" err="1"/>
              <a:t>rt</a:t>
            </a:r>
            <a:r>
              <a:rPr lang="en-IN" dirty="0"/>
              <a:t> register. </a:t>
            </a:r>
          </a:p>
          <a:p>
            <a:endParaRPr lang="en-IN" dirty="0"/>
          </a:p>
        </p:txBody>
      </p:sp>
    </p:spTree>
    <p:extLst>
      <p:ext uri="{BB962C8B-B14F-4D97-AF65-F5344CB8AC3E}">
        <p14:creationId xmlns:p14="http://schemas.microsoft.com/office/powerpoint/2010/main" val="3256451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Control Lines for Branch Instruction</a:t>
            </a:r>
          </a:p>
        </p:txBody>
      </p:sp>
      <p:sp>
        <p:nvSpPr>
          <p:cNvPr id="3" name="Content Placeholder 2"/>
          <p:cNvSpPr>
            <a:spLocks noGrp="1"/>
          </p:cNvSpPr>
          <p:nvPr>
            <p:ph idx="1"/>
          </p:nvPr>
        </p:nvSpPr>
        <p:spPr/>
        <p:txBody>
          <a:bodyPr>
            <a:normAutofit fontScale="85000" lnSpcReduction="10000"/>
          </a:bodyPr>
          <a:lstStyle/>
          <a:p>
            <a:r>
              <a:rPr lang="en-IN" dirty="0"/>
              <a:t>The branch instruction is similar to an R-format operation, since it sends the </a:t>
            </a:r>
            <a:r>
              <a:rPr lang="en-IN" dirty="0" err="1"/>
              <a:t>rs</a:t>
            </a:r>
            <a:r>
              <a:rPr lang="en-IN" dirty="0"/>
              <a:t> and </a:t>
            </a:r>
            <a:r>
              <a:rPr lang="en-IN" dirty="0" err="1"/>
              <a:t>rt</a:t>
            </a:r>
            <a:r>
              <a:rPr lang="en-IN" dirty="0"/>
              <a:t> registers to the ALU. </a:t>
            </a:r>
          </a:p>
          <a:p>
            <a:r>
              <a:rPr lang="en-IN" dirty="0"/>
              <a:t>When the Branch control signal is 0, the PC is unconditionally replaced with PC + 4; otherwise, the PC is replaced by the branch target if the Zero output of the ALU is also high. </a:t>
            </a:r>
          </a:p>
          <a:p>
            <a:r>
              <a:rPr lang="en-IN" dirty="0">
                <a:solidFill>
                  <a:srgbClr val="FF0000"/>
                </a:solidFill>
              </a:rPr>
              <a:t>The </a:t>
            </a:r>
            <a:r>
              <a:rPr lang="en-IN" dirty="0" err="1">
                <a:solidFill>
                  <a:srgbClr val="FF0000"/>
                </a:solidFill>
              </a:rPr>
              <a:t>ALUOp</a:t>
            </a:r>
            <a:r>
              <a:rPr lang="en-IN" dirty="0">
                <a:solidFill>
                  <a:srgbClr val="FF0000"/>
                </a:solidFill>
              </a:rPr>
              <a:t> field for branch is set for a subtract (ALU control = 01), which is used to test for equality.</a:t>
            </a:r>
            <a:r>
              <a:rPr lang="en-IN" dirty="0"/>
              <a:t> </a:t>
            </a:r>
          </a:p>
          <a:p>
            <a:r>
              <a:rPr lang="en-IN" dirty="0"/>
              <a:t>Notice that the </a:t>
            </a:r>
            <a:r>
              <a:rPr lang="en-IN" dirty="0" err="1"/>
              <a:t>MemtoReg</a:t>
            </a:r>
            <a:r>
              <a:rPr lang="en-IN" dirty="0"/>
              <a:t> field is irrelevant when the </a:t>
            </a:r>
            <a:r>
              <a:rPr lang="en-IN" dirty="0" err="1"/>
              <a:t>RegWrite</a:t>
            </a:r>
            <a:r>
              <a:rPr lang="en-IN" dirty="0"/>
              <a:t> signal is 0: since the register is not being written, the value of the data on the register data write port is not used. </a:t>
            </a:r>
          </a:p>
          <a:p>
            <a:r>
              <a:rPr lang="en-IN" dirty="0"/>
              <a:t>Thus, the entry </a:t>
            </a:r>
            <a:r>
              <a:rPr lang="en-IN" dirty="0" err="1"/>
              <a:t>MemtoReg</a:t>
            </a:r>
            <a:r>
              <a:rPr lang="en-IN" dirty="0"/>
              <a:t> in the last two rows of the table is replaced with X for don’t care. </a:t>
            </a:r>
          </a:p>
          <a:p>
            <a:r>
              <a:rPr lang="en-IN" dirty="0"/>
              <a:t>Don’t cares can also be added to </a:t>
            </a:r>
            <a:r>
              <a:rPr lang="en-IN" dirty="0" err="1"/>
              <a:t>RegDst</a:t>
            </a:r>
            <a:r>
              <a:rPr lang="en-IN" dirty="0"/>
              <a:t> when </a:t>
            </a:r>
            <a:r>
              <a:rPr lang="en-IN" dirty="0" err="1"/>
              <a:t>RegWrite</a:t>
            </a:r>
            <a:r>
              <a:rPr lang="en-IN" dirty="0"/>
              <a:t> is 0. </a:t>
            </a:r>
          </a:p>
          <a:p>
            <a:r>
              <a:rPr lang="en-IN" dirty="0"/>
              <a:t>This type of don’t care must be added by the designer, since it depends on knowledge of how the datapath works.</a:t>
            </a:r>
          </a:p>
        </p:txBody>
      </p:sp>
    </p:spTree>
    <p:extLst>
      <p:ext uri="{BB962C8B-B14F-4D97-AF65-F5344CB8AC3E}">
        <p14:creationId xmlns:p14="http://schemas.microsoft.com/office/powerpoint/2010/main" val="136760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MIPS Instruction Format</a:t>
            </a:r>
          </a:p>
        </p:txBody>
      </p:sp>
      <p:pic>
        <p:nvPicPr>
          <p:cNvPr id="5" name="Picture 4"/>
          <p:cNvPicPr>
            <a:picLocks noChangeAspect="1"/>
          </p:cNvPicPr>
          <p:nvPr/>
        </p:nvPicPr>
        <p:blipFill>
          <a:blip r:embed="rId2"/>
          <a:stretch>
            <a:fillRect/>
          </a:stretch>
        </p:blipFill>
        <p:spPr>
          <a:xfrm>
            <a:off x="1277487" y="1551477"/>
            <a:ext cx="9637024" cy="3649029"/>
          </a:xfrm>
          <a:prstGeom prst="rect">
            <a:avLst/>
          </a:prstGeom>
        </p:spPr>
      </p:pic>
      <p:pic>
        <p:nvPicPr>
          <p:cNvPr id="6" name="Picture 5"/>
          <p:cNvPicPr>
            <a:picLocks noChangeAspect="1"/>
          </p:cNvPicPr>
          <p:nvPr/>
        </p:nvPicPr>
        <p:blipFill>
          <a:blip r:embed="rId3"/>
          <a:stretch>
            <a:fillRect/>
          </a:stretch>
        </p:blipFill>
        <p:spPr>
          <a:xfrm>
            <a:off x="1324951" y="5181027"/>
            <a:ext cx="9356569" cy="869160"/>
          </a:xfrm>
          <a:prstGeom prst="rect">
            <a:avLst/>
          </a:prstGeom>
        </p:spPr>
      </p:pic>
      <p:sp>
        <p:nvSpPr>
          <p:cNvPr id="7" name="Rectangle 6"/>
          <p:cNvSpPr/>
          <p:nvPr/>
        </p:nvSpPr>
        <p:spPr>
          <a:xfrm>
            <a:off x="1281483" y="6042013"/>
            <a:ext cx="7376160" cy="369332"/>
          </a:xfrm>
          <a:prstGeom prst="rect">
            <a:avLst/>
          </a:prstGeom>
        </p:spPr>
        <p:txBody>
          <a:bodyPr>
            <a:spAutoFit/>
          </a:bodyPr>
          <a:lstStyle/>
          <a:p>
            <a:r>
              <a:rPr lang="en-IN" dirty="0">
                <a:solidFill>
                  <a:prstClr val="black"/>
                </a:solidFill>
                <a:latin typeface="ITCFranklinGothicStd-Hvy"/>
              </a:rPr>
              <a:t>d.    Instruction format for the jump instruction (opcode = 2)</a:t>
            </a:r>
            <a:endParaRPr lang="en-IN" dirty="0">
              <a:solidFill>
                <a:prstClr val="black"/>
              </a:solidFill>
            </a:endParaRPr>
          </a:p>
        </p:txBody>
      </p:sp>
    </p:spTree>
    <p:extLst>
      <p:ext uri="{BB962C8B-B14F-4D97-AF65-F5344CB8AC3E}">
        <p14:creationId xmlns:p14="http://schemas.microsoft.com/office/powerpoint/2010/main" val="2005536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datapath in operation for an R-type instruction, such as </a:t>
            </a:r>
            <a:r>
              <a:rPr lang="en-IN" dirty="0">
                <a:solidFill>
                  <a:srgbClr val="FF0000"/>
                </a:solidFill>
              </a:rPr>
              <a:t>add $t1,$t2,$t3</a:t>
            </a:r>
          </a:p>
        </p:txBody>
      </p:sp>
      <p:pic>
        <p:nvPicPr>
          <p:cNvPr id="5" name="Content Placeholder 4"/>
          <p:cNvPicPr>
            <a:picLocks noGrp="1" noChangeAspect="1"/>
          </p:cNvPicPr>
          <p:nvPr>
            <p:ph idx="1"/>
          </p:nvPr>
        </p:nvPicPr>
        <p:blipFill>
          <a:blip r:embed="rId2"/>
          <a:stretch>
            <a:fillRect/>
          </a:stretch>
        </p:blipFill>
        <p:spPr>
          <a:xfrm>
            <a:off x="3080794" y="1594086"/>
            <a:ext cx="6030413" cy="4641240"/>
          </a:xfrm>
          <a:prstGeom prst="rect">
            <a:avLst/>
          </a:prstGeom>
        </p:spPr>
      </p:pic>
    </p:spTree>
    <p:extLst>
      <p:ext uri="{BB962C8B-B14F-4D97-AF65-F5344CB8AC3E}">
        <p14:creationId xmlns:p14="http://schemas.microsoft.com/office/powerpoint/2010/main" val="4061950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The datapath in operation for a load instruction</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3080794" y="1624031"/>
            <a:ext cx="6030413" cy="4660863"/>
          </a:xfrm>
          <a:prstGeom prst="rect">
            <a:avLst/>
          </a:prstGeom>
        </p:spPr>
      </p:pic>
    </p:spTree>
    <p:extLst>
      <p:ext uri="{BB962C8B-B14F-4D97-AF65-F5344CB8AC3E}">
        <p14:creationId xmlns:p14="http://schemas.microsoft.com/office/powerpoint/2010/main" val="2502848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The datapath in operation for a branch-on-equal instruction</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3080794" y="1633842"/>
            <a:ext cx="6030413" cy="4641240"/>
          </a:xfrm>
          <a:prstGeom prst="rect">
            <a:avLst/>
          </a:prstGeom>
        </p:spPr>
      </p:pic>
    </p:spTree>
    <p:extLst>
      <p:ext uri="{BB962C8B-B14F-4D97-AF65-F5344CB8AC3E}">
        <p14:creationId xmlns:p14="http://schemas.microsoft.com/office/powerpoint/2010/main" val="1859240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IN" b="1" dirty="0">
                <a:solidFill>
                  <a:srgbClr val="FF0000"/>
                </a:solidFill>
              </a:rPr>
              <a:t>The control function for the simple single-cycle implementation is completely specified by this truth table.</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843014" y="1584031"/>
            <a:ext cx="8505972" cy="4740863"/>
          </a:xfrm>
          <a:prstGeom prst="rect">
            <a:avLst/>
          </a:prstGeom>
        </p:spPr>
      </p:pic>
    </p:spTree>
    <p:extLst>
      <p:ext uri="{BB962C8B-B14F-4D97-AF65-F5344CB8AC3E}">
        <p14:creationId xmlns:p14="http://schemas.microsoft.com/office/powerpoint/2010/main" val="1451999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Why a Single-Cycle Implementation Is Not Used Today</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Although the single-cycle design will work correctly, it would not be used in modern designs because it is inefficient. </a:t>
            </a:r>
          </a:p>
          <a:p>
            <a:r>
              <a:rPr lang="en-IN" dirty="0"/>
              <a:t>To see why this is so, notice that the clock cycle must have the same length for every instruction in this single-cycle design.</a:t>
            </a:r>
          </a:p>
          <a:p>
            <a:r>
              <a:rPr lang="en-IN" dirty="0"/>
              <a:t>Of course, the longest possible path in the processor determines the clock cycle.</a:t>
            </a:r>
          </a:p>
          <a:p>
            <a:r>
              <a:rPr lang="en-IN" dirty="0"/>
              <a:t>This path is almost certainly a load instruction, which uses five functional units in series: the instruction memory, the register file, the ALU, the data memory, and the register file. </a:t>
            </a:r>
          </a:p>
          <a:p>
            <a:r>
              <a:rPr lang="en-IN" dirty="0"/>
              <a:t>Although the CPI is 1, the overall performance of a single-cycle implementation is likely to be poor, since the clock cycle is too long.</a:t>
            </a:r>
          </a:p>
          <a:p>
            <a:r>
              <a:rPr lang="en-IN" dirty="0"/>
              <a:t>Suitable for RISC but not for CISC and floating point unit.</a:t>
            </a:r>
          </a:p>
        </p:txBody>
      </p:sp>
    </p:spTree>
    <p:extLst>
      <p:ext uri="{BB962C8B-B14F-4D97-AF65-F5344CB8AC3E}">
        <p14:creationId xmlns:p14="http://schemas.microsoft.com/office/powerpoint/2010/main" val="72598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43"/>
            <a:ext cx="12192000" cy="727131"/>
          </a:xfrm>
          <a:noFill/>
        </p:spPr>
        <p:txBody>
          <a:bodyPr/>
          <a:lstStyle/>
          <a:p>
            <a:r>
              <a:rPr lang="en-IN" dirty="0"/>
              <a:t>	</a:t>
            </a:r>
            <a:r>
              <a:rPr lang="en-IN" b="1" dirty="0">
                <a:solidFill>
                  <a:srgbClr val="FF0000"/>
                </a:solidFill>
              </a:rPr>
              <a:t>Single Cycle Data Path using Pipeline Stages</a:t>
            </a:r>
          </a:p>
        </p:txBody>
      </p:sp>
      <p:pic>
        <p:nvPicPr>
          <p:cNvPr id="8" name="Content Placeholder 7"/>
          <p:cNvPicPr>
            <a:picLocks noGrp="1" noChangeAspect="1"/>
          </p:cNvPicPr>
          <p:nvPr>
            <p:ph idx="1"/>
          </p:nvPr>
        </p:nvPicPr>
        <p:blipFill>
          <a:blip r:embed="rId2"/>
          <a:stretch>
            <a:fillRect/>
          </a:stretch>
        </p:blipFill>
        <p:spPr>
          <a:xfrm>
            <a:off x="1551840" y="755374"/>
            <a:ext cx="8145801" cy="5734643"/>
          </a:xfrm>
          <a:prstGeom prst="rect">
            <a:avLst/>
          </a:prstGeom>
        </p:spPr>
      </p:pic>
    </p:spTree>
    <p:extLst>
      <p:ext uri="{BB962C8B-B14F-4D97-AF65-F5344CB8AC3E}">
        <p14:creationId xmlns:p14="http://schemas.microsoft.com/office/powerpoint/2010/main" val="1232371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30300" y="2371725"/>
            <a:ext cx="9080500" cy="1325563"/>
          </a:xfrm>
        </p:spPr>
        <p:txBody>
          <a:bodyPr>
            <a:normAutofit/>
          </a:bodyPr>
          <a:lstStyle/>
          <a:p>
            <a:r>
              <a:rPr lang="en-IN" sz="8800" b="1" dirty="0">
                <a:solidFill>
                  <a:srgbClr val="FF0000"/>
                </a:solidFill>
              </a:rPr>
              <a:t>Multicycle Datapath</a:t>
            </a:r>
            <a:endParaRPr lang="en-IN" sz="8800" b="1" dirty="0"/>
          </a:p>
        </p:txBody>
      </p:sp>
    </p:spTree>
    <p:extLst>
      <p:ext uri="{BB962C8B-B14F-4D97-AF65-F5344CB8AC3E}">
        <p14:creationId xmlns:p14="http://schemas.microsoft.com/office/powerpoint/2010/main" val="21565059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Multicycle Datapath</a:t>
            </a:r>
          </a:p>
        </p:txBody>
      </p:sp>
      <p:sp>
        <p:nvSpPr>
          <p:cNvPr id="3" name="Content Placeholder 2"/>
          <p:cNvSpPr>
            <a:spLocks noGrp="1"/>
          </p:cNvSpPr>
          <p:nvPr>
            <p:ph idx="1"/>
          </p:nvPr>
        </p:nvSpPr>
        <p:spPr/>
        <p:txBody>
          <a:bodyPr/>
          <a:lstStyle/>
          <a:p>
            <a:r>
              <a:rPr lang="en-IN" dirty="0"/>
              <a:t>The division of an instruction into five stages means a five-stage pipeline, which in turn means that up to five instructions will be in execution during any single clock cycle.</a:t>
            </a:r>
          </a:p>
          <a:p>
            <a:endParaRPr lang="en-IN" dirty="0"/>
          </a:p>
        </p:txBody>
      </p:sp>
      <p:pic>
        <p:nvPicPr>
          <p:cNvPr id="5" name="Picture 4"/>
          <p:cNvPicPr>
            <a:picLocks noChangeAspect="1"/>
          </p:cNvPicPr>
          <p:nvPr/>
        </p:nvPicPr>
        <p:blipFill>
          <a:blip r:embed="rId2"/>
          <a:stretch>
            <a:fillRect/>
          </a:stretch>
        </p:blipFill>
        <p:spPr>
          <a:xfrm>
            <a:off x="3674302" y="2561021"/>
            <a:ext cx="6221623" cy="3803297"/>
          </a:xfrm>
          <a:prstGeom prst="rect">
            <a:avLst/>
          </a:prstGeom>
        </p:spPr>
      </p:pic>
    </p:spTree>
    <p:extLst>
      <p:ext uri="{BB962C8B-B14F-4D97-AF65-F5344CB8AC3E}">
        <p14:creationId xmlns:p14="http://schemas.microsoft.com/office/powerpoint/2010/main" val="2712839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The pipelined version of the Single Cycle datapath </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715924" y="1457221"/>
            <a:ext cx="10760152" cy="4994483"/>
          </a:xfrm>
          <a:prstGeom prst="rect">
            <a:avLst/>
          </a:prstGeom>
        </p:spPr>
      </p:pic>
    </p:spTree>
    <p:extLst>
      <p:ext uri="{BB962C8B-B14F-4D97-AF65-F5344CB8AC3E}">
        <p14:creationId xmlns:p14="http://schemas.microsoft.com/office/powerpoint/2010/main" val="974313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solidFill>
                  <a:srgbClr val="FF0000"/>
                </a:solidFill>
              </a:rPr>
              <a:t>Instruction fetch Stage for Load and Store Instruction</a:t>
            </a:r>
          </a:p>
        </p:txBody>
      </p:sp>
      <p:pic>
        <p:nvPicPr>
          <p:cNvPr id="5" name="Content Placeholder 4"/>
          <p:cNvPicPr>
            <a:picLocks noGrp="1" noChangeAspect="1"/>
          </p:cNvPicPr>
          <p:nvPr>
            <p:ph idx="1"/>
          </p:nvPr>
        </p:nvPicPr>
        <p:blipFill>
          <a:blip r:embed="rId2"/>
          <a:stretch>
            <a:fillRect/>
          </a:stretch>
        </p:blipFill>
        <p:spPr>
          <a:xfrm>
            <a:off x="3149674" y="1568278"/>
            <a:ext cx="8993666" cy="4772368"/>
          </a:xfrm>
          <a:prstGeom prst="rect">
            <a:avLst/>
          </a:prstGeom>
        </p:spPr>
      </p:pic>
      <p:sp>
        <p:nvSpPr>
          <p:cNvPr id="6" name="Rectangle 5"/>
          <p:cNvSpPr/>
          <p:nvPr/>
        </p:nvSpPr>
        <p:spPr>
          <a:xfrm>
            <a:off x="101674" y="1658604"/>
            <a:ext cx="3048000" cy="4524315"/>
          </a:xfrm>
          <a:prstGeom prst="rect">
            <a:avLst/>
          </a:prstGeom>
        </p:spPr>
        <p:txBody>
          <a:bodyPr wrap="square">
            <a:spAutoFit/>
          </a:bodyPr>
          <a:lstStyle/>
          <a:p>
            <a:r>
              <a:rPr lang="en-IN" sz="2400" dirty="0">
                <a:latin typeface="MinionPro-Regular"/>
              </a:rPr>
              <a:t>The instruction being</a:t>
            </a:r>
          </a:p>
          <a:p>
            <a:r>
              <a:rPr lang="en-IN" sz="2400" dirty="0">
                <a:latin typeface="MinionPro-Regular"/>
              </a:rPr>
              <a:t>read from memory using the address in the PC and then being placed in the</a:t>
            </a:r>
          </a:p>
          <a:p>
            <a:r>
              <a:rPr lang="en-IN" sz="2400" dirty="0">
                <a:latin typeface="MinionPro-Regular"/>
              </a:rPr>
              <a:t>IF/ID pipeline register. Th e PC address is incremented by 4 and then written</a:t>
            </a:r>
          </a:p>
          <a:p>
            <a:r>
              <a:rPr lang="en-IN" sz="2400" dirty="0">
                <a:latin typeface="MinionPro-Regular"/>
              </a:rPr>
              <a:t>back into the PC to be ready for the next clock cycle.</a:t>
            </a:r>
            <a:endParaRPr lang="en-IN" sz="2400" dirty="0"/>
          </a:p>
        </p:txBody>
      </p:sp>
    </p:spTree>
    <p:extLst>
      <p:ext uri="{BB962C8B-B14F-4D97-AF65-F5344CB8AC3E}">
        <p14:creationId xmlns:p14="http://schemas.microsoft.com/office/powerpoint/2010/main" val="1806531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a:t>
            </a:r>
            <a:r>
              <a:rPr lang="en-IN" b="1" dirty="0">
                <a:solidFill>
                  <a:srgbClr val="FF0000"/>
                </a:solidFill>
              </a:rPr>
              <a:t>Classes of Instructions</a:t>
            </a:r>
          </a:p>
        </p:txBody>
      </p:sp>
      <p:sp>
        <p:nvSpPr>
          <p:cNvPr id="3" name="Content Placeholder 2"/>
          <p:cNvSpPr>
            <a:spLocks noGrp="1"/>
          </p:cNvSpPr>
          <p:nvPr>
            <p:ph idx="1"/>
          </p:nvPr>
        </p:nvSpPr>
        <p:spPr/>
        <p:txBody>
          <a:bodyPr>
            <a:normAutofit/>
          </a:bodyPr>
          <a:lstStyle/>
          <a:p>
            <a:r>
              <a:rPr lang="en-IN" sz="3600" dirty="0"/>
              <a:t>Memory-reference </a:t>
            </a:r>
          </a:p>
          <a:p>
            <a:r>
              <a:rPr lang="en-IN" sz="3600" dirty="0"/>
              <a:t>Arithmetic-logical </a:t>
            </a:r>
          </a:p>
          <a:p>
            <a:r>
              <a:rPr lang="en-IN" sz="3600" dirty="0"/>
              <a:t>Branches</a:t>
            </a:r>
          </a:p>
        </p:txBody>
      </p:sp>
    </p:spTree>
    <p:extLst>
      <p:ext uri="{BB962C8B-B14F-4D97-AF65-F5344CB8AC3E}">
        <p14:creationId xmlns:p14="http://schemas.microsoft.com/office/powerpoint/2010/main" val="664940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Instruction Decode and Register File Read Stage </a:t>
            </a:r>
          </a:p>
        </p:txBody>
      </p:sp>
      <p:sp>
        <p:nvSpPr>
          <p:cNvPr id="5" name="Rectangle 4"/>
          <p:cNvSpPr/>
          <p:nvPr/>
        </p:nvSpPr>
        <p:spPr>
          <a:xfrm>
            <a:off x="106019" y="1459182"/>
            <a:ext cx="2464904" cy="5016758"/>
          </a:xfrm>
          <a:prstGeom prst="rect">
            <a:avLst/>
          </a:prstGeom>
        </p:spPr>
        <p:txBody>
          <a:bodyPr wrap="square">
            <a:spAutoFit/>
          </a:bodyPr>
          <a:lstStyle/>
          <a:p>
            <a:r>
              <a:rPr lang="en-IN" sz="2000" dirty="0">
                <a:latin typeface="MinionPro-Regular"/>
              </a:rPr>
              <a:t>The instruction portion of the IF/ID pipeline register supplying the</a:t>
            </a:r>
          </a:p>
          <a:p>
            <a:r>
              <a:rPr lang="en-IN" sz="2000" dirty="0">
                <a:latin typeface="MinionPro-Regular"/>
              </a:rPr>
              <a:t>16-bit immediate field, which is sign-extended to 32 bits, and the register</a:t>
            </a:r>
          </a:p>
          <a:p>
            <a:r>
              <a:rPr lang="en-IN" sz="2000" dirty="0">
                <a:latin typeface="MinionPro-Regular"/>
              </a:rPr>
              <a:t>numbers to read the two registers. All three values are stored in the ID/EX</a:t>
            </a:r>
          </a:p>
          <a:p>
            <a:r>
              <a:rPr lang="en-IN" sz="2000" dirty="0">
                <a:latin typeface="MinionPro-Regular"/>
              </a:rPr>
              <a:t>pipeline register, along with the incremented PC address.</a:t>
            </a:r>
            <a:endParaRPr lang="en-IN" sz="2000" dirty="0"/>
          </a:p>
        </p:txBody>
      </p:sp>
      <p:pic>
        <p:nvPicPr>
          <p:cNvPr id="6" name="Picture 5"/>
          <p:cNvPicPr>
            <a:picLocks noChangeAspect="1"/>
          </p:cNvPicPr>
          <p:nvPr/>
        </p:nvPicPr>
        <p:blipFill>
          <a:blip r:embed="rId2"/>
          <a:stretch>
            <a:fillRect/>
          </a:stretch>
        </p:blipFill>
        <p:spPr>
          <a:xfrm>
            <a:off x="2496256" y="1353806"/>
            <a:ext cx="9669659" cy="5128571"/>
          </a:xfrm>
          <a:prstGeom prst="rect">
            <a:avLst/>
          </a:prstGeom>
        </p:spPr>
      </p:pic>
    </p:spTree>
    <p:extLst>
      <p:ext uri="{BB962C8B-B14F-4D97-AF65-F5344CB8AC3E}">
        <p14:creationId xmlns:p14="http://schemas.microsoft.com/office/powerpoint/2010/main" val="1761219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latin typeface="MinionPro-It"/>
              </a:rPr>
              <a:t> </a:t>
            </a:r>
            <a:r>
              <a:rPr lang="en-IN" dirty="0">
                <a:solidFill>
                  <a:srgbClr val="FF0000"/>
                </a:solidFill>
                <a:latin typeface="MinionPro-It"/>
              </a:rPr>
              <a:t>Execute or address calculation</a:t>
            </a:r>
            <a:endParaRPr lang="en-IN"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2796209" y="1217893"/>
            <a:ext cx="9364073" cy="5066738"/>
          </a:xfrm>
          <a:prstGeom prst="rect">
            <a:avLst/>
          </a:prstGeom>
        </p:spPr>
      </p:pic>
      <p:sp>
        <p:nvSpPr>
          <p:cNvPr id="6" name="Rectangle 5"/>
          <p:cNvSpPr/>
          <p:nvPr/>
        </p:nvSpPr>
        <p:spPr>
          <a:xfrm>
            <a:off x="66262" y="1398758"/>
            <a:ext cx="2729947" cy="3477875"/>
          </a:xfrm>
          <a:prstGeom prst="rect">
            <a:avLst/>
          </a:prstGeom>
        </p:spPr>
        <p:txBody>
          <a:bodyPr wrap="square">
            <a:spAutoFit/>
          </a:bodyPr>
          <a:lstStyle/>
          <a:p>
            <a:r>
              <a:rPr lang="en-IN" sz="2000" dirty="0">
                <a:solidFill>
                  <a:srgbClr val="000000"/>
                </a:solidFill>
                <a:latin typeface="MinionPro-Regular"/>
              </a:rPr>
              <a:t>The load instruction</a:t>
            </a:r>
          </a:p>
          <a:p>
            <a:r>
              <a:rPr lang="en-IN" sz="2000" dirty="0">
                <a:solidFill>
                  <a:srgbClr val="000000"/>
                </a:solidFill>
                <a:latin typeface="MinionPro-Regular"/>
              </a:rPr>
              <a:t>reads the contents of register 1 and the sign-extended immediate from the</a:t>
            </a:r>
          </a:p>
          <a:p>
            <a:r>
              <a:rPr lang="en-IN" sz="2000" dirty="0">
                <a:solidFill>
                  <a:srgbClr val="000000"/>
                </a:solidFill>
                <a:latin typeface="MinionPro-Regular"/>
              </a:rPr>
              <a:t>ID/EX pipeline register and adds them using the ALU. </a:t>
            </a:r>
            <a:endParaRPr lang="en-IN" sz="2000" dirty="0" smtClean="0">
              <a:solidFill>
                <a:srgbClr val="000000"/>
              </a:solidFill>
              <a:latin typeface="MinionPro-Regular"/>
            </a:endParaRPr>
          </a:p>
          <a:p>
            <a:r>
              <a:rPr lang="en-IN" sz="2000" dirty="0" smtClean="0">
                <a:solidFill>
                  <a:srgbClr val="000000"/>
                </a:solidFill>
                <a:latin typeface="MinionPro-Regular"/>
              </a:rPr>
              <a:t>That </a:t>
            </a:r>
            <a:r>
              <a:rPr lang="en-IN" sz="2000" dirty="0">
                <a:solidFill>
                  <a:srgbClr val="000000"/>
                </a:solidFill>
                <a:latin typeface="MinionPro-Regular"/>
              </a:rPr>
              <a:t>sum is placed in the EX/MEM pipeline register.</a:t>
            </a:r>
            <a:endParaRPr lang="en-IN" sz="2000" dirty="0"/>
          </a:p>
        </p:txBody>
      </p:sp>
    </p:spTree>
    <p:extLst>
      <p:ext uri="{BB962C8B-B14F-4D97-AF65-F5344CB8AC3E}">
        <p14:creationId xmlns:p14="http://schemas.microsoft.com/office/powerpoint/2010/main" val="1327395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Memory Access Stage for Load Instruction</a:t>
            </a:r>
          </a:p>
        </p:txBody>
      </p:sp>
      <p:pic>
        <p:nvPicPr>
          <p:cNvPr id="5" name="Content Placeholder 4"/>
          <p:cNvPicPr>
            <a:picLocks noGrp="1" noChangeAspect="1"/>
          </p:cNvPicPr>
          <p:nvPr>
            <p:ph idx="1"/>
          </p:nvPr>
        </p:nvPicPr>
        <p:blipFill>
          <a:blip r:embed="rId2"/>
          <a:stretch>
            <a:fillRect/>
          </a:stretch>
        </p:blipFill>
        <p:spPr>
          <a:xfrm>
            <a:off x="2600877" y="1364972"/>
            <a:ext cx="9573630" cy="5126163"/>
          </a:xfrm>
          <a:prstGeom prst="rect">
            <a:avLst/>
          </a:prstGeom>
        </p:spPr>
      </p:pic>
      <p:sp>
        <p:nvSpPr>
          <p:cNvPr id="6" name="Rectangle 5"/>
          <p:cNvSpPr/>
          <p:nvPr/>
        </p:nvSpPr>
        <p:spPr>
          <a:xfrm>
            <a:off x="39756" y="1325362"/>
            <a:ext cx="2769704" cy="5262979"/>
          </a:xfrm>
          <a:prstGeom prst="rect">
            <a:avLst/>
          </a:prstGeom>
        </p:spPr>
        <p:txBody>
          <a:bodyPr wrap="square">
            <a:spAutoFit/>
          </a:bodyPr>
          <a:lstStyle/>
          <a:p>
            <a:r>
              <a:rPr lang="en-IN" sz="2800" dirty="0">
                <a:latin typeface="MinionPro-Regular"/>
              </a:rPr>
              <a:t>The load instruction</a:t>
            </a:r>
          </a:p>
          <a:p>
            <a:r>
              <a:rPr lang="en-IN" sz="2800" dirty="0">
                <a:latin typeface="MinionPro-Regular"/>
              </a:rPr>
              <a:t>reading the data memory using the address from the EX/MEM pipeline</a:t>
            </a:r>
          </a:p>
          <a:p>
            <a:r>
              <a:rPr lang="en-IN" sz="2800" dirty="0">
                <a:latin typeface="MinionPro-Regular"/>
              </a:rPr>
              <a:t>register and loading the data into the MEM/WB pipeline register.</a:t>
            </a:r>
            <a:endParaRPr lang="en-IN" sz="2800" dirty="0"/>
          </a:p>
        </p:txBody>
      </p:sp>
    </p:spTree>
    <p:extLst>
      <p:ext uri="{BB962C8B-B14F-4D97-AF65-F5344CB8AC3E}">
        <p14:creationId xmlns:p14="http://schemas.microsoft.com/office/powerpoint/2010/main" val="193192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dirty="0">
                <a:solidFill>
                  <a:srgbClr val="FF0000"/>
                </a:solidFill>
              </a:rPr>
              <a:t>Write Back Stage for Load Instruction</a:t>
            </a:r>
          </a:p>
        </p:txBody>
      </p:sp>
      <p:pic>
        <p:nvPicPr>
          <p:cNvPr id="5" name="Content Placeholder 4"/>
          <p:cNvPicPr>
            <a:picLocks noGrp="1" noChangeAspect="1"/>
          </p:cNvPicPr>
          <p:nvPr>
            <p:ph idx="1"/>
          </p:nvPr>
        </p:nvPicPr>
        <p:blipFill>
          <a:blip r:embed="rId2"/>
          <a:stretch>
            <a:fillRect/>
          </a:stretch>
        </p:blipFill>
        <p:spPr>
          <a:xfrm>
            <a:off x="2275921" y="1303156"/>
            <a:ext cx="9893033" cy="5249605"/>
          </a:xfrm>
          <a:prstGeom prst="rect">
            <a:avLst/>
          </a:prstGeom>
        </p:spPr>
      </p:pic>
      <p:sp>
        <p:nvSpPr>
          <p:cNvPr id="6" name="Rectangle 5"/>
          <p:cNvSpPr/>
          <p:nvPr/>
        </p:nvSpPr>
        <p:spPr>
          <a:xfrm>
            <a:off x="79512" y="1433318"/>
            <a:ext cx="2275921" cy="5016758"/>
          </a:xfrm>
          <a:prstGeom prst="rect">
            <a:avLst/>
          </a:prstGeom>
        </p:spPr>
        <p:txBody>
          <a:bodyPr wrap="square">
            <a:spAutoFit/>
          </a:bodyPr>
          <a:lstStyle/>
          <a:p>
            <a:r>
              <a:rPr lang="en-IN" sz="3200" dirty="0">
                <a:latin typeface="MinionPro-Regular"/>
              </a:rPr>
              <a:t>Reading</a:t>
            </a:r>
          </a:p>
          <a:p>
            <a:r>
              <a:rPr lang="en-IN" sz="3200" dirty="0">
                <a:latin typeface="MinionPro-Regular"/>
              </a:rPr>
              <a:t>the data from the MEM/WB pipeline register and writing it into the register</a:t>
            </a:r>
          </a:p>
          <a:p>
            <a:r>
              <a:rPr lang="en-IN" sz="3200" dirty="0">
                <a:latin typeface="MinionPro-Regular"/>
              </a:rPr>
              <a:t>file</a:t>
            </a:r>
            <a:endParaRPr lang="en-IN" sz="3200" dirty="0"/>
          </a:p>
        </p:txBody>
      </p:sp>
    </p:spTree>
    <p:extLst>
      <p:ext uri="{BB962C8B-B14F-4D97-AF65-F5344CB8AC3E}">
        <p14:creationId xmlns:p14="http://schemas.microsoft.com/office/powerpoint/2010/main" val="1770645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sz="4800" b="1" dirty="0">
                <a:solidFill>
                  <a:srgbClr val="FF0000"/>
                </a:solidFill>
              </a:rPr>
              <a:t>Control lines for Pipelined Datapath</a:t>
            </a:r>
          </a:p>
        </p:txBody>
      </p:sp>
      <p:sp>
        <p:nvSpPr>
          <p:cNvPr id="3" name="Content Placeholder 2"/>
          <p:cNvSpPr>
            <a:spLocks noGrp="1"/>
          </p:cNvSpPr>
          <p:nvPr>
            <p:ph idx="1"/>
          </p:nvPr>
        </p:nvSpPr>
        <p:spPr/>
        <p:txBody>
          <a:bodyPr>
            <a:normAutofit/>
          </a:bodyPr>
          <a:lstStyle/>
          <a:p>
            <a:r>
              <a:rPr lang="en-IN" dirty="0"/>
              <a:t>Divide the control lines into five groups according to the pipeline stage.</a:t>
            </a:r>
          </a:p>
          <a:p>
            <a:r>
              <a:rPr lang="en-IN" i="1" dirty="0"/>
              <a:t>Instruction fetch: </a:t>
            </a:r>
          </a:p>
          <a:p>
            <a:pPr lvl="1"/>
            <a:r>
              <a:rPr lang="en-IN" dirty="0"/>
              <a:t>The control signals to read instruction memory and to write the PC are always asserted, so there is nothing special to control in this pipeline stage.</a:t>
            </a:r>
          </a:p>
          <a:p>
            <a:r>
              <a:rPr lang="en-IN" i="1" dirty="0"/>
              <a:t>Instruction decode/register file read: </a:t>
            </a:r>
          </a:p>
          <a:p>
            <a:pPr lvl="1"/>
            <a:r>
              <a:rPr lang="en-IN" dirty="0"/>
              <a:t>As in the previous stage, the same thing happens at every clock cycle, so there are no optional control lines to set.</a:t>
            </a:r>
          </a:p>
          <a:p>
            <a:r>
              <a:rPr lang="en-IN" i="1" dirty="0"/>
              <a:t>Execution/address calculation: </a:t>
            </a:r>
          </a:p>
          <a:p>
            <a:pPr lvl="1"/>
            <a:r>
              <a:rPr lang="en-IN" dirty="0"/>
              <a:t>The signals to be set are </a:t>
            </a:r>
            <a:r>
              <a:rPr lang="en-IN" dirty="0" err="1"/>
              <a:t>RegDst</a:t>
            </a:r>
            <a:r>
              <a:rPr lang="en-IN" dirty="0"/>
              <a:t>, </a:t>
            </a:r>
            <a:r>
              <a:rPr lang="en-IN" dirty="0" err="1"/>
              <a:t>ALUOp</a:t>
            </a:r>
            <a:r>
              <a:rPr lang="en-IN" dirty="0"/>
              <a:t>, and </a:t>
            </a:r>
            <a:r>
              <a:rPr lang="en-IN" dirty="0" err="1"/>
              <a:t>ALUSrc</a:t>
            </a:r>
            <a:r>
              <a:rPr lang="en-IN" dirty="0"/>
              <a:t>. </a:t>
            </a:r>
          </a:p>
          <a:p>
            <a:pPr lvl="1"/>
            <a:r>
              <a:rPr lang="en-IN" dirty="0"/>
              <a:t>The signals select the Result register, the ALU operation, and either Read data 2 or a sign-extended immediate for the ALU.</a:t>
            </a:r>
          </a:p>
        </p:txBody>
      </p:sp>
    </p:spTree>
    <p:extLst>
      <p:ext uri="{BB962C8B-B14F-4D97-AF65-F5344CB8AC3E}">
        <p14:creationId xmlns:p14="http://schemas.microsoft.com/office/powerpoint/2010/main" val="1086289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Control lines for Pipelined Datapath</a:t>
            </a:r>
          </a:p>
        </p:txBody>
      </p:sp>
      <p:sp>
        <p:nvSpPr>
          <p:cNvPr id="3" name="Content Placeholder 2"/>
          <p:cNvSpPr>
            <a:spLocks noGrp="1"/>
          </p:cNvSpPr>
          <p:nvPr>
            <p:ph idx="1"/>
          </p:nvPr>
        </p:nvSpPr>
        <p:spPr/>
        <p:txBody>
          <a:bodyPr>
            <a:normAutofit/>
          </a:bodyPr>
          <a:lstStyle/>
          <a:p>
            <a:r>
              <a:rPr lang="en-IN" sz="3200" i="1" dirty="0"/>
              <a:t>Memory access: </a:t>
            </a:r>
          </a:p>
          <a:p>
            <a:pPr lvl="1"/>
            <a:r>
              <a:rPr lang="en-IN" sz="2800" dirty="0"/>
              <a:t>The control lines set in this stage are Branch, </a:t>
            </a:r>
            <a:r>
              <a:rPr lang="en-IN" sz="2800" dirty="0" err="1"/>
              <a:t>MemRead</a:t>
            </a:r>
            <a:r>
              <a:rPr lang="en-IN" sz="2800" dirty="0"/>
              <a:t>, and </a:t>
            </a:r>
            <a:r>
              <a:rPr lang="en-IN" sz="2800" dirty="0" err="1"/>
              <a:t>MemWrite</a:t>
            </a:r>
            <a:r>
              <a:rPr lang="en-IN" sz="2800" dirty="0"/>
              <a:t>. </a:t>
            </a:r>
          </a:p>
          <a:p>
            <a:pPr lvl="1"/>
            <a:r>
              <a:rPr lang="en-IN" sz="2800" dirty="0"/>
              <a:t>The branch equal, load, and store instructions set these signals, respectively. </a:t>
            </a:r>
          </a:p>
          <a:p>
            <a:pPr lvl="1"/>
            <a:r>
              <a:rPr lang="en-IN" sz="2800" dirty="0" err="1"/>
              <a:t>PCSrc</a:t>
            </a:r>
            <a:r>
              <a:rPr lang="en-IN" sz="2800" dirty="0"/>
              <a:t> selects the next sequential address unless control asserts Branch and the ALU result was 0.</a:t>
            </a:r>
          </a:p>
          <a:p>
            <a:r>
              <a:rPr lang="en-IN" sz="3200" i="1" dirty="0"/>
              <a:t>Write-back: </a:t>
            </a:r>
          </a:p>
          <a:p>
            <a:pPr lvl="1"/>
            <a:r>
              <a:rPr lang="en-IN" sz="2800" dirty="0"/>
              <a:t>The two control lines are </a:t>
            </a:r>
            <a:r>
              <a:rPr lang="en-IN" sz="2800" dirty="0" err="1"/>
              <a:t>MemtoReg</a:t>
            </a:r>
            <a:r>
              <a:rPr lang="en-IN" sz="2800" dirty="0"/>
              <a:t>, which decides between sending the ALU result or the memory value to the register file, and Reg-Write, which writes the chosen value.</a:t>
            </a:r>
          </a:p>
        </p:txBody>
      </p:sp>
    </p:spTree>
    <p:extLst>
      <p:ext uri="{BB962C8B-B14F-4D97-AF65-F5344CB8AC3E}">
        <p14:creationId xmlns:p14="http://schemas.microsoft.com/office/powerpoint/2010/main" val="4038738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sz="4800" b="1" dirty="0">
                <a:solidFill>
                  <a:srgbClr val="FF0000"/>
                </a:solidFill>
              </a:rPr>
              <a:t>Control lines for Pipelined Datapath</a:t>
            </a:r>
            <a:endParaRPr lang="en-IN" b="1"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780116" y="1521001"/>
            <a:ext cx="8631769" cy="4866923"/>
          </a:xfrm>
          <a:prstGeom prst="rect">
            <a:avLst/>
          </a:prstGeom>
        </p:spPr>
      </p:pic>
    </p:spTree>
    <p:extLst>
      <p:ext uri="{BB962C8B-B14F-4D97-AF65-F5344CB8AC3E}">
        <p14:creationId xmlns:p14="http://schemas.microsoft.com/office/powerpoint/2010/main" val="5970617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IN" b="1" dirty="0">
                <a:solidFill>
                  <a:srgbClr val="FF0000"/>
                </a:solidFill>
              </a:rPr>
              <a:t>The values of the control lines have been </a:t>
            </a:r>
            <a:r>
              <a:rPr lang="en-IN" b="1" dirty="0" err="1">
                <a:solidFill>
                  <a:srgbClr val="FF0000"/>
                </a:solidFill>
              </a:rPr>
              <a:t>shuffl</a:t>
            </a:r>
            <a:r>
              <a:rPr lang="en-IN" b="1" dirty="0">
                <a:solidFill>
                  <a:srgbClr val="FF0000"/>
                </a:solidFill>
              </a:rPr>
              <a:t> </a:t>
            </a:r>
            <a:r>
              <a:rPr lang="en-IN" b="1" dirty="0" err="1">
                <a:solidFill>
                  <a:srgbClr val="FF0000"/>
                </a:solidFill>
              </a:rPr>
              <a:t>ed</a:t>
            </a:r>
            <a:r>
              <a:rPr lang="en-IN" b="1" dirty="0">
                <a:solidFill>
                  <a:srgbClr val="FF0000"/>
                </a:solidFill>
              </a:rPr>
              <a:t> into three groups corresponding to the last three pipeline stages</a:t>
            </a:r>
            <a:endParaRPr lang="en-IN" sz="3600" dirty="0">
              <a:solidFill>
                <a:srgbClr val="FF0000"/>
              </a:solidFill>
            </a:endParaRPr>
          </a:p>
        </p:txBody>
      </p:sp>
      <p:pic>
        <p:nvPicPr>
          <p:cNvPr id="7" name="Content Placeholder 6"/>
          <p:cNvPicPr>
            <a:picLocks noGrp="1" noChangeAspect="1"/>
          </p:cNvPicPr>
          <p:nvPr>
            <p:ph idx="1"/>
          </p:nvPr>
        </p:nvPicPr>
        <p:blipFill>
          <a:blip r:embed="rId2"/>
          <a:stretch>
            <a:fillRect/>
          </a:stretch>
        </p:blipFill>
        <p:spPr>
          <a:xfrm>
            <a:off x="97513" y="2568119"/>
            <a:ext cx="11948713" cy="2772686"/>
          </a:xfrm>
          <a:prstGeom prst="rect">
            <a:avLst/>
          </a:prstGeom>
        </p:spPr>
      </p:pic>
    </p:spTree>
    <p:extLst>
      <p:ext uri="{BB962C8B-B14F-4D97-AF65-F5344CB8AC3E}">
        <p14:creationId xmlns:p14="http://schemas.microsoft.com/office/powerpoint/2010/main" val="2088335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sz="4800" b="1" dirty="0">
                <a:solidFill>
                  <a:srgbClr val="FF0000"/>
                </a:solidFill>
              </a:rPr>
              <a:t>The Control lines for the Final three stages</a:t>
            </a:r>
          </a:p>
        </p:txBody>
      </p:sp>
      <p:pic>
        <p:nvPicPr>
          <p:cNvPr id="5" name="Content Placeholder 4"/>
          <p:cNvPicPr>
            <a:picLocks noGrp="1" noChangeAspect="1"/>
          </p:cNvPicPr>
          <p:nvPr>
            <p:ph idx="1"/>
          </p:nvPr>
        </p:nvPicPr>
        <p:blipFill>
          <a:blip r:embed="rId2"/>
          <a:stretch>
            <a:fillRect/>
          </a:stretch>
        </p:blipFill>
        <p:spPr>
          <a:xfrm>
            <a:off x="1922993" y="1455209"/>
            <a:ext cx="8346014" cy="4998507"/>
          </a:xfrm>
          <a:prstGeom prst="rect">
            <a:avLst/>
          </a:prstGeom>
        </p:spPr>
      </p:pic>
    </p:spTree>
    <p:extLst>
      <p:ext uri="{BB962C8B-B14F-4D97-AF65-F5344CB8AC3E}">
        <p14:creationId xmlns:p14="http://schemas.microsoft.com/office/powerpoint/2010/main" val="23713962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760"/>
            <a:ext cx="12192000" cy="942989"/>
          </a:xfrm>
          <a:noFill/>
        </p:spPr>
        <p:txBody>
          <a:bodyPr>
            <a:noAutofit/>
          </a:bodyPr>
          <a:lstStyle/>
          <a:p>
            <a:r>
              <a:rPr lang="en-IN" sz="4000" b="1" dirty="0">
                <a:solidFill>
                  <a:srgbClr val="FF0000"/>
                </a:solidFill>
              </a:rPr>
              <a:t>The pipelined datapath with the control signals connected to the control portions of the pipeline registers.</a:t>
            </a:r>
          </a:p>
        </p:txBody>
      </p:sp>
      <p:pic>
        <p:nvPicPr>
          <p:cNvPr id="5" name="Content Placeholder 4"/>
          <p:cNvPicPr>
            <a:picLocks noGrp="1" noChangeAspect="1"/>
          </p:cNvPicPr>
          <p:nvPr>
            <p:ph idx="1"/>
          </p:nvPr>
        </p:nvPicPr>
        <p:blipFill>
          <a:blip r:embed="rId2"/>
          <a:stretch>
            <a:fillRect/>
          </a:stretch>
        </p:blipFill>
        <p:spPr>
          <a:xfrm>
            <a:off x="2259001" y="1009253"/>
            <a:ext cx="7673998" cy="5513543"/>
          </a:xfrm>
          <a:prstGeom prst="rect">
            <a:avLst/>
          </a:prstGeom>
        </p:spPr>
      </p:pic>
    </p:spTree>
    <p:extLst>
      <p:ext uri="{BB962C8B-B14F-4D97-AF65-F5344CB8AC3E}">
        <p14:creationId xmlns:p14="http://schemas.microsoft.com/office/powerpoint/2010/main" val="322687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solidFill>
                  <a:srgbClr val="FF0000"/>
                </a:solidFill>
              </a:rPr>
              <a:t>	</a:t>
            </a:r>
            <a:r>
              <a:rPr lang="en-IN" sz="4800" b="1" dirty="0">
                <a:solidFill>
                  <a:srgbClr val="FF0000"/>
                </a:solidFill>
              </a:rPr>
              <a:t>Introduction</a:t>
            </a:r>
          </a:p>
        </p:txBody>
      </p:sp>
      <p:sp>
        <p:nvSpPr>
          <p:cNvPr id="3" name="Content Placeholder 2"/>
          <p:cNvSpPr>
            <a:spLocks noGrp="1"/>
          </p:cNvSpPr>
          <p:nvPr>
            <p:ph idx="1"/>
          </p:nvPr>
        </p:nvSpPr>
        <p:spPr/>
        <p:txBody>
          <a:bodyPr>
            <a:normAutofit/>
          </a:bodyPr>
          <a:lstStyle/>
          <a:p>
            <a:r>
              <a:rPr lang="en-IN" sz="3600" dirty="0"/>
              <a:t>For </a:t>
            </a:r>
            <a:r>
              <a:rPr lang="en-IN" sz="3600" dirty="0">
                <a:solidFill>
                  <a:srgbClr val="FF0000"/>
                </a:solidFill>
              </a:rPr>
              <a:t>every instruction</a:t>
            </a:r>
            <a:r>
              <a:rPr lang="en-IN" sz="3600" dirty="0"/>
              <a:t>, the first two steps are identical:</a:t>
            </a:r>
          </a:p>
          <a:p>
            <a:pPr lvl="1"/>
            <a:r>
              <a:rPr lang="en-IN" sz="3200" dirty="0"/>
              <a:t>Send the </a:t>
            </a:r>
            <a:r>
              <a:rPr lang="en-IN" sz="3200" i="1" dirty="0">
                <a:solidFill>
                  <a:srgbClr val="FF0000"/>
                </a:solidFill>
              </a:rPr>
              <a:t>program counter </a:t>
            </a:r>
            <a:r>
              <a:rPr lang="en-IN" sz="3200" dirty="0">
                <a:solidFill>
                  <a:srgbClr val="FF0000"/>
                </a:solidFill>
              </a:rPr>
              <a:t>(PC) </a:t>
            </a:r>
            <a:r>
              <a:rPr lang="en-IN" sz="3200" dirty="0"/>
              <a:t>to the instruction memory and fetch the instruction from that memory.</a:t>
            </a:r>
          </a:p>
          <a:p>
            <a:pPr lvl="1"/>
            <a:r>
              <a:rPr lang="en-IN" sz="3200" dirty="0"/>
              <a:t>Read one or two registers, using fields of the instruction to select the registers to read. For the load word instruction, we need to read only one register, but most other instructions require reading two registers.</a:t>
            </a:r>
          </a:p>
        </p:txBody>
      </p:sp>
    </p:spTree>
    <p:extLst>
      <p:ext uri="{BB962C8B-B14F-4D97-AF65-F5344CB8AC3E}">
        <p14:creationId xmlns:p14="http://schemas.microsoft.com/office/powerpoint/2010/main" val="225998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solidFill>
                  <a:srgbClr val="FF0000"/>
                </a:solidFill>
              </a:rPr>
              <a:t>	</a:t>
            </a:r>
            <a:r>
              <a:rPr lang="en-IN" sz="5400" b="1" dirty="0">
                <a:solidFill>
                  <a:srgbClr val="FF0000"/>
                </a:solidFill>
              </a:rPr>
              <a:t>References</a:t>
            </a:r>
          </a:p>
        </p:txBody>
      </p:sp>
      <p:sp>
        <p:nvSpPr>
          <p:cNvPr id="3" name="Content Placeholder 2"/>
          <p:cNvSpPr>
            <a:spLocks noGrp="1"/>
          </p:cNvSpPr>
          <p:nvPr>
            <p:ph idx="1"/>
          </p:nvPr>
        </p:nvSpPr>
        <p:spPr/>
        <p:txBody>
          <a:bodyPr/>
          <a:lstStyle/>
          <a:p>
            <a:r>
              <a:rPr lang="en-IN" dirty="0"/>
              <a:t>David A. Patterson and . John L. Hennessy “Computer Organization and Design-The Hardware/Software Interface” 5th edition, Morgan Kaufmann, 2011. </a:t>
            </a:r>
          </a:p>
        </p:txBody>
      </p:sp>
    </p:spTree>
    <p:extLst>
      <p:ext uri="{BB962C8B-B14F-4D97-AF65-F5344CB8AC3E}">
        <p14:creationId xmlns:p14="http://schemas.microsoft.com/office/powerpoint/2010/main" val="3787249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sz="4800" b="1" dirty="0">
                <a:solidFill>
                  <a:srgbClr val="FF0000"/>
                </a:solidFill>
              </a:rPr>
              <a:t>Introduction</a:t>
            </a:r>
          </a:p>
        </p:txBody>
      </p:sp>
      <p:sp>
        <p:nvSpPr>
          <p:cNvPr id="3" name="Content Placeholder 2"/>
          <p:cNvSpPr>
            <a:spLocks noGrp="1"/>
          </p:cNvSpPr>
          <p:nvPr>
            <p:ph idx="1"/>
          </p:nvPr>
        </p:nvSpPr>
        <p:spPr/>
        <p:txBody>
          <a:bodyPr>
            <a:normAutofit/>
          </a:bodyPr>
          <a:lstStyle/>
          <a:p>
            <a:r>
              <a:rPr lang="en-IN" sz="3600" dirty="0"/>
              <a:t>After these two steps, the actions required to complete the instruction depend on the instruction class. </a:t>
            </a:r>
          </a:p>
          <a:p>
            <a:r>
              <a:rPr lang="en-IN" sz="3600" dirty="0"/>
              <a:t>Fortunately, for each of the three instruction classes (memory-reference, arithmetic-logical, and branches), the actions are largely the same, independent of the exact instruction.</a:t>
            </a:r>
          </a:p>
          <a:p>
            <a:r>
              <a:rPr lang="en-IN" sz="3600" dirty="0"/>
              <a:t>For example, all instruction classes, except jump, use the arithmetic-logical unit (ALU) after reading the registers.</a:t>
            </a:r>
          </a:p>
        </p:txBody>
      </p:sp>
    </p:spTree>
    <p:extLst>
      <p:ext uri="{BB962C8B-B14F-4D97-AF65-F5344CB8AC3E}">
        <p14:creationId xmlns:p14="http://schemas.microsoft.com/office/powerpoint/2010/main" val="250671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Use of ALU in various classes of instructions</a:t>
            </a:r>
          </a:p>
        </p:txBody>
      </p:sp>
      <p:sp>
        <p:nvSpPr>
          <p:cNvPr id="3" name="Content Placeholder 2"/>
          <p:cNvSpPr>
            <a:spLocks noGrp="1"/>
          </p:cNvSpPr>
          <p:nvPr>
            <p:ph idx="1"/>
          </p:nvPr>
        </p:nvSpPr>
        <p:spPr/>
        <p:txBody>
          <a:bodyPr>
            <a:normAutofit/>
          </a:bodyPr>
          <a:lstStyle/>
          <a:p>
            <a:r>
              <a:rPr lang="en-IN" sz="3600" dirty="0"/>
              <a:t>The </a:t>
            </a:r>
            <a:r>
              <a:rPr lang="en-IN" sz="3600" b="1" dirty="0">
                <a:solidFill>
                  <a:schemeClr val="accent1">
                    <a:lumMod val="75000"/>
                  </a:schemeClr>
                </a:solidFill>
              </a:rPr>
              <a:t>memory-reference instructions </a:t>
            </a:r>
            <a:r>
              <a:rPr lang="en-IN" sz="3600" dirty="0"/>
              <a:t>use the </a:t>
            </a:r>
            <a:r>
              <a:rPr lang="en-IN" sz="3600" b="1" dirty="0">
                <a:solidFill>
                  <a:srgbClr val="FF0000"/>
                </a:solidFill>
              </a:rPr>
              <a:t>ALU</a:t>
            </a:r>
            <a:r>
              <a:rPr lang="en-IN" sz="3600" dirty="0"/>
              <a:t> for an </a:t>
            </a:r>
            <a:r>
              <a:rPr lang="en-IN" sz="3600" dirty="0">
                <a:solidFill>
                  <a:srgbClr val="FF0000"/>
                </a:solidFill>
              </a:rPr>
              <a:t>address calculation </a:t>
            </a:r>
          </a:p>
          <a:p>
            <a:r>
              <a:rPr lang="en-IN" sz="3600" dirty="0"/>
              <a:t>The </a:t>
            </a:r>
            <a:r>
              <a:rPr lang="en-IN" sz="3600" b="1" dirty="0">
                <a:solidFill>
                  <a:schemeClr val="accent1">
                    <a:lumMod val="75000"/>
                  </a:schemeClr>
                </a:solidFill>
              </a:rPr>
              <a:t>arithmetic-logical</a:t>
            </a:r>
            <a:r>
              <a:rPr lang="en-IN" sz="3600" dirty="0"/>
              <a:t> instructions for the operation execution </a:t>
            </a:r>
          </a:p>
          <a:p>
            <a:r>
              <a:rPr lang="en-IN" sz="3600" b="1" dirty="0">
                <a:solidFill>
                  <a:srgbClr val="FF0000"/>
                </a:solidFill>
              </a:rPr>
              <a:t>Branches</a:t>
            </a:r>
            <a:r>
              <a:rPr lang="en-IN" sz="3600" dirty="0"/>
              <a:t> for </a:t>
            </a:r>
            <a:r>
              <a:rPr lang="en-IN" sz="3600" dirty="0">
                <a:solidFill>
                  <a:srgbClr val="FF0000"/>
                </a:solidFill>
              </a:rPr>
              <a:t>comparison</a:t>
            </a:r>
            <a:r>
              <a:rPr lang="en-IN" sz="3600" dirty="0"/>
              <a:t>. </a:t>
            </a:r>
          </a:p>
        </p:txBody>
      </p:sp>
    </p:spTree>
    <p:extLst>
      <p:ext uri="{BB962C8B-B14F-4D97-AF65-F5344CB8AC3E}">
        <p14:creationId xmlns:p14="http://schemas.microsoft.com/office/powerpoint/2010/main" val="209010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dirty="0"/>
              <a:t>	</a:t>
            </a:r>
            <a:r>
              <a:rPr lang="en-IN" b="1" dirty="0">
                <a:solidFill>
                  <a:srgbClr val="FF0000"/>
                </a:solidFill>
              </a:rPr>
              <a:t>Actions after using ALU</a:t>
            </a:r>
          </a:p>
        </p:txBody>
      </p:sp>
      <p:sp>
        <p:nvSpPr>
          <p:cNvPr id="3" name="Content Placeholder 2"/>
          <p:cNvSpPr>
            <a:spLocks noGrp="1"/>
          </p:cNvSpPr>
          <p:nvPr>
            <p:ph idx="1"/>
          </p:nvPr>
        </p:nvSpPr>
        <p:spPr/>
        <p:txBody>
          <a:bodyPr/>
          <a:lstStyle/>
          <a:p>
            <a:r>
              <a:rPr lang="en-IN" dirty="0"/>
              <a:t>After using the ALU, the actions required to complete various instruction classes differ. </a:t>
            </a:r>
          </a:p>
          <a:p>
            <a:r>
              <a:rPr lang="en-IN" dirty="0"/>
              <a:t>A memory-reference instruction will need to access the memory either to read data for a load or write data for a store. </a:t>
            </a:r>
          </a:p>
          <a:p>
            <a:r>
              <a:rPr lang="en-IN" dirty="0"/>
              <a:t>An arithmetic-logical or load instruction must write the data from the ALU or memory back into a register. </a:t>
            </a:r>
          </a:p>
          <a:p>
            <a:r>
              <a:rPr lang="en-IN" dirty="0"/>
              <a:t>Lastly, for a branch instruction, we may need to change the next instruction address based on the comparison; otherwise, the PC should be incremented by 4 to get the address of the next instruction.</a:t>
            </a:r>
          </a:p>
          <a:p>
            <a:endParaRPr lang="en-IN" dirty="0"/>
          </a:p>
        </p:txBody>
      </p:sp>
    </p:spTree>
    <p:extLst>
      <p:ext uri="{BB962C8B-B14F-4D97-AF65-F5344CB8AC3E}">
        <p14:creationId xmlns:p14="http://schemas.microsoft.com/office/powerpoint/2010/main" val="285725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IN" b="1" dirty="0">
                <a:solidFill>
                  <a:srgbClr val="FF0000"/>
                </a:solidFill>
              </a:rPr>
              <a:t>Data Path for fetching instructions and incrementing the program counter</a:t>
            </a:r>
          </a:p>
        </p:txBody>
      </p:sp>
      <p:sp>
        <p:nvSpPr>
          <p:cNvPr id="3" name="Content Placeholder 2"/>
          <p:cNvSpPr>
            <a:spLocks noGrp="1"/>
          </p:cNvSpPr>
          <p:nvPr>
            <p:ph idx="1"/>
          </p:nvPr>
        </p:nvSpPr>
        <p:spPr/>
        <p:txBody>
          <a:bodyPr/>
          <a:lstStyle/>
          <a:p>
            <a:r>
              <a:rPr lang="en-IN" dirty="0"/>
              <a:t>Memory Unit</a:t>
            </a:r>
          </a:p>
          <a:p>
            <a:r>
              <a:rPr lang="en-IN" dirty="0"/>
              <a:t>PC</a:t>
            </a:r>
          </a:p>
          <a:p>
            <a:r>
              <a:rPr lang="en-IN" dirty="0"/>
              <a:t>Adder to increment PC</a:t>
            </a:r>
          </a:p>
          <a:p>
            <a:endParaRPr lang="en-IN" dirty="0"/>
          </a:p>
        </p:txBody>
      </p:sp>
      <p:pic>
        <p:nvPicPr>
          <p:cNvPr id="5" name="Picture 4"/>
          <p:cNvPicPr>
            <a:picLocks noChangeAspect="1"/>
          </p:cNvPicPr>
          <p:nvPr/>
        </p:nvPicPr>
        <p:blipFill>
          <a:blip r:embed="rId2"/>
          <a:stretch>
            <a:fillRect/>
          </a:stretch>
        </p:blipFill>
        <p:spPr>
          <a:xfrm>
            <a:off x="7663243" y="1860924"/>
            <a:ext cx="4136891" cy="3162656"/>
          </a:xfrm>
          <a:prstGeom prst="rect">
            <a:avLst/>
          </a:prstGeom>
        </p:spPr>
      </p:pic>
      <p:pic>
        <p:nvPicPr>
          <p:cNvPr id="7" name="Picture 6"/>
          <p:cNvPicPr>
            <a:picLocks noChangeAspect="1"/>
          </p:cNvPicPr>
          <p:nvPr/>
        </p:nvPicPr>
        <p:blipFill>
          <a:blip r:embed="rId3"/>
          <a:stretch>
            <a:fillRect/>
          </a:stretch>
        </p:blipFill>
        <p:spPr>
          <a:xfrm>
            <a:off x="209436" y="3727740"/>
            <a:ext cx="7452918" cy="2185477"/>
          </a:xfrm>
          <a:prstGeom prst="rect">
            <a:avLst/>
          </a:prstGeom>
        </p:spPr>
      </p:pic>
    </p:spTree>
    <p:extLst>
      <p:ext uri="{BB962C8B-B14F-4D97-AF65-F5344CB8AC3E}">
        <p14:creationId xmlns:p14="http://schemas.microsoft.com/office/powerpoint/2010/main" val="3857904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1988</Words>
  <Application>Microsoft Office PowerPoint</Application>
  <PresentationFormat>Widescreen</PresentationFormat>
  <Paragraphs>159</Paragraphs>
  <Slides>50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50</vt:i4>
      </vt:variant>
    </vt:vector>
  </HeadingPairs>
  <TitlesOfParts>
    <vt:vector size="59" baseType="lpstr">
      <vt:lpstr>Arial</vt:lpstr>
      <vt:lpstr>Calibri</vt:lpstr>
      <vt:lpstr>Calibri Light</vt:lpstr>
      <vt:lpstr>ITCFranklinGothicStd-Hvy</vt:lpstr>
      <vt:lpstr>MinionPro-It</vt:lpstr>
      <vt:lpstr>MinionPro-Regular</vt:lpstr>
      <vt:lpstr>Wingdings</vt:lpstr>
      <vt:lpstr>Office Theme</vt:lpstr>
      <vt:lpstr>1_Office Theme</vt:lpstr>
      <vt:lpstr>Single Cycle Data path</vt:lpstr>
      <vt:lpstr> MIPS</vt:lpstr>
      <vt:lpstr> MIPS Instruction Format</vt:lpstr>
      <vt:lpstr> Classes of Instructions</vt:lpstr>
      <vt:lpstr> Introduction</vt:lpstr>
      <vt:lpstr> Introduction</vt:lpstr>
      <vt:lpstr> Use of ALU in various classes of instructions</vt:lpstr>
      <vt:lpstr> Actions after using ALU</vt:lpstr>
      <vt:lpstr>Data Path for fetching instructions and incrementing the program counter</vt:lpstr>
      <vt:lpstr> R-format instructions</vt:lpstr>
      <vt:lpstr> Arithmetic and Logical Operations</vt:lpstr>
      <vt:lpstr> Memory Instructions</vt:lpstr>
      <vt:lpstr> Branch Instruction</vt:lpstr>
      <vt:lpstr> Branch Instructions</vt:lpstr>
      <vt:lpstr> Single Cycle Datapath</vt:lpstr>
      <vt:lpstr> Building a Datapath</vt:lpstr>
      <vt:lpstr>The datapath for the memory instructions and the R-type instructions.</vt:lpstr>
      <vt:lpstr>The simple datapath for the core MIPS architecture combines the elements required by different instruction classes.</vt:lpstr>
      <vt:lpstr> Control Unit</vt:lpstr>
      <vt:lpstr> ALU Control Lines to perform Arithmetic and Logical functions</vt:lpstr>
      <vt:lpstr>How the ALU control bits are set depends on the ALUOp control bits and the different function codes for the R-type instruction.</vt:lpstr>
      <vt:lpstr> MIPS Instruction Format</vt:lpstr>
      <vt:lpstr>The datapath with all necessary multiplexors and all control lines identified.</vt:lpstr>
      <vt:lpstr> The effect of each of the seven control signals</vt:lpstr>
      <vt:lpstr>The simple datapath with the control unit</vt:lpstr>
      <vt:lpstr>The setting of the control lines is completely determined by the opcode fields of the instruction</vt:lpstr>
      <vt:lpstr>The setting of the control lines is completely determined by the opcode fields of the instruction</vt:lpstr>
      <vt:lpstr> Control Lines for Load and Store</vt:lpstr>
      <vt:lpstr> Control Lines for Branch Instruction</vt:lpstr>
      <vt:lpstr>The datapath in operation for an R-type instruction, such as add $t1,$t2,$t3</vt:lpstr>
      <vt:lpstr> The datapath in operation for a load instruction</vt:lpstr>
      <vt:lpstr> The datapath in operation for a branch-on-equal instruction</vt:lpstr>
      <vt:lpstr>The control function for the simple single-cycle implementation is completely specified by this truth table.</vt:lpstr>
      <vt:lpstr>Why a Single-Cycle Implementation Is Not Used Today</vt:lpstr>
      <vt:lpstr> Single Cycle Data Path using Pipeline Stages</vt:lpstr>
      <vt:lpstr>Multicycle Datapath</vt:lpstr>
      <vt:lpstr> Multicycle Datapath</vt:lpstr>
      <vt:lpstr>The pipelined version of the Single Cycle datapath </vt:lpstr>
      <vt:lpstr>Instruction fetch Stage for Load and Store Instruction</vt:lpstr>
      <vt:lpstr> Instruction Decode and Register File Read Stage </vt:lpstr>
      <vt:lpstr>  Execute or address calculation</vt:lpstr>
      <vt:lpstr> Memory Access Stage for Load Instruction</vt:lpstr>
      <vt:lpstr> Write Back Stage for Load Instruction</vt:lpstr>
      <vt:lpstr> Control lines for Pipelined Datapath</vt:lpstr>
      <vt:lpstr> Control lines for Pipelined Datapath</vt:lpstr>
      <vt:lpstr> Control lines for Pipelined Datapath</vt:lpstr>
      <vt:lpstr>The values of the control lines have been shuffl ed into three groups corresponding to the last three pipeline stages</vt:lpstr>
      <vt:lpstr> The Control lines for the Final three stages</vt:lpstr>
      <vt:lpstr>The pipelined datapath with the control signals connected to the control portions of the pipeline registers.</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saritha krishna</dc:creator>
  <cp:lastModifiedBy>Admin</cp:lastModifiedBy>
  <cp:revision>197</cp:revision>
  <dcterms:created xsi:type="dcterms:W3CDTF">2016-07-25T05:24:18Z</dcterms:created>
  <dcterms:modified xsi:type="dcterms:W3CDTF">2018-10-22T17:47:06Z</dcterms:modified>
</cp:coreProperties>
</file>