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95" r:id="rId3"/>
    <p:sldId id="296" r:id="rId4"/>
    <p:sldId id="268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4" r:id="rId15"/>
    <p:sldId id="282" r:id="rId16"/>
    <p:sldId id="279" r:id="rId17"/>
    <p:sldId id="280" r:id="rId18"/>
    <p:sldId id="294" r:id="rId19"/>
    <p:sldId id="270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6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02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CD427-2E9B-4697-9376-D477FB745D4A}" type="datetimeFigureOut">
              <a:rPr lang="en-IN" smtClean="0"/>
              <a:t>06-10-2018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1596E-5E33-4A73-A5D5-8BD43A806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930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1596E-5E33-4A73-A5D5-8BD43A8063D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858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1F5A-C17A-4EA2-8BA9-6E3619B93F46}" type="datetimeFigureOut">
              <a:rPr lang="en-IN" smtClean="0"/>
              <a:t>06-10-2018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BDD-3BF9-4FCF-98ED-B4713E8599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1F5A-C17A-4EA2-8BA9-6E3619B93F46}" type="datetimeFigureOut">
              <a:rPr lang="en-IN" smtClean="0"/>
              <a:t>06-10-2018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BDD-3BF9-4FCF-98ED-B4713E8599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1F5A-C17A-4EA2-8BA9-6E3619B93F46}" type="datetimeFigureOut">
              <a:rPr lang="en-IN" smtClean="0"/>
              <a:t>06-10-2018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BDD-3BF9-4FCF-98ED-B4713E8599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1F5A-C17A-4EA2-8BA9-6E3619B93F46}" type="datetimeFigureOut">
              <a:rPr lang="en-IN" smtClean="0"/>
              <a:t>06-10-2018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BDD-3BF9-4FCF-98ED-B4713E8599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1F5A-C17A-4EA2-8BA9-6E3619B93F46}" type="datetimeFigureOut">
              <a:rPr lang="en-IN" smtClean="0"/>
              <a:t>06-10-2018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BDD-3BF9-4FCF-98ED-B4713E8599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1F5A-C17A-4EA2-8BA9-6E3619B93F46}" type="datetimeFigureOut">
              <a:rPr lang="en-IN" smtClean="0"/>
              <a:t>06-10-2018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BDD-3BF9-4FCF-98ED-B4713E8599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1F5A-C17A-4EA2-8BA9-6E3619B93F46}" type="datetimeFigureOut">
              <a:rPr lang="en-IN" smtClean="0"/>
              <a:t>06-10-2018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BDD-3BF9-4FCF-98ED-B4713E8599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1F5A-C17A-4EA2-8BA9-6E3619B93F46}" type="datetimeFigureOut">
              <a:rPr lang="en-IN" smtClean="0"/>
              <a:t>06-10-2018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BDD-3BF9-4FCF-98ED-B4713E8599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1F5A-C17A-4EA2-8BA9-6E3619B93F46}" type="datetimeFigureOut">
              <a:rPr lang="en-IN" smtClean="0"/>
              <a:t>06-10-2018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BDD-3BF9-4FCF-98ED-B4713E85997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1F5A-C17A-4EA2-8BA9-6E3619B93F46}" type="datetimeFigureOut">
              <a:rPr lang="en-IN" smtClean="0"/>
              <a:t>06-10-2018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9BDD-3BF9-4FCF-98ED-B4713E85997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1F5A-C17A-4EA2-8BA9-6E3619B93F46}" type="datetimeFigureOut">
              <a:rPr lang="en-IN" smtClean="0"/>
              <a:t>06-10-2018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159BDD-3BF9-4FCF-98ED-B4713E85997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3159BDD-3BF9-4FCF-98ED-B4713E85997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D511F5A-C17A-4EA2-8BA9-6E3619B93F46}" type="datetimeFigureOut">
              <a:rPr lang="en-IN" smtClean="0"/>
              <a:t>06-10-2018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124744"/>
            <a:ext cx="7543800" cy="1163960"/>
          </a:xfrm>
        </p:spPr>
        <p:txBody>
          <a:bodyPr/>
          <a:lstStyle/>
          <a:p>
            <a:r>
              <a:rPr lang="en-IN" dirty="0" smtClean="0"/>
              <a:t>Module 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2276872"/>
            <a:ext cx="3816424" cy="504056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 to Pipelining</a:t>
            </a:r>
            <a:endParaRPr lang="en-I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Prepared By: I. Mala Serene, AP(SG), SCOPE,VIT</a:t>
            </a:r>
          </a:p>
        </p:txBody>
      </p:sp>
      <p:sp>
        <p:nvSpPr>
          <p:cNvPr id="5" name="Rectangle 4"/>
          <p:cNvSpPr/>
          <p:nvPr/>
        </p:nvSpPr>
        <p:spPr>
          <a:xfrm>
            <a:off x="-13523" y="3212976"/>
            <a:ext cx="8424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Enhancements </a:t>
            </a: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models - Flynn’s taxonomy of parallel machine models ( SISD, SIMD, MISD, MIMD)- Introduction to Pipelining- Pipelined data path-Introduction to hazards. </a:t>
            </a:r>
            <a:r>
              <a:rPr lang="en-IN" dirty="0">
                <a:solidFill>
                  <a:srgbClr val="FF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738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Pipelining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85938"/>
            <a:ext cx="7776864" cy="448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Prepared By: I. Mala Serene, AP(SG), SCOPE,VIT</a:t>
            </a:r>
          </a:p>
        </p:txBody>
      </p:sp>
    </p:spTree>
    <p:extLst>
      <p:ext uri="{BB962C8B-B14F-4D97-AF65-F5344CB8AC3E}">
        <p14:creationId xmlns:p14="http://schemas.microsoft.com/office/powerpoint/2010/main" val="52488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49815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751" y="3861048"/>
            <a:ext cx="51054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Prepared By: I. Mala Serene, AP(SG), SCOPE,VIT</a:t>
            </a:r>
          </a:p>
        </p:txBody>
      </p:sp>
    </p:spTree>
    <p:extLst>
      <p:ext uri="{BB962C8B-B14F-4D97-AF65-F5344CB8AC3E}">
        <p14:creationId xmlns:p14="http://schemas.microsoft.com/office/powerpoint/2010/main" val="11272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620000" cy="706090"/>
          </a:xfrm>
        </p:spPr>
        <p:txBody>
          <a:bodyPr/>
          <a:lstStyle/>
          <a:p>
            <a:r>
              <a:rPr lang="en-IN" sz="3200" dirty="0" smtClean="0">
                <a:solidFill>
                  <a:srgbClr val="FF0000"/>
                </a:solidFill>
              </a:rPr>
              <a:t>Example of pipelining processing</a:t>
            </a: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5385196" cy="474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Prepared By: I. Mala Serene, AP(SG), SCOPE,VIT</a:t>
            </a:r>
          </a:p>
        </p:txBody>
      </p:sp>
      <p:sp>
        <p:nvSpPr>
          <p:cNvPr id="3" name="Rectangle 2"/>
          <p:cNvSpPr/>
          <p:nvPr/>
        </p:nvSpPr>
        <p:spPr>
          <a:xfrm>
            <a:off x="6012160" y="1988840"/>
            <a:ext cx="1656184" cy="64807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2B0290"/>
                </a:solidFill>
              </a:rPr>
              <a:t>R1 to R5 are registers</a:t>
            </a:r>
            <a:endParaRPr lang="en-IN" dirty="0">
              <a:solidFill>
                <a:srgbClr val="2B029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6136" y="3282195"/>
            <a:ext cx="2088232" cy="794877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2B0290"/>
                </a:solidFill>
              </a:rPr>
              <a:t>MUL and ADD are combinational circuits registers</a:t>
            </a:r>
            <a:endParaRPr lang="en-IN" dirty="0">
              <a:solidFill>
                <a:srgbClr val="2B02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75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62672" cy="634082"/>
          </a:xfrm>
        </p:spPr>
        <p:txBody>
          <a:bodyPr/>
          <a:lstStyle/>
          <a:p>
            <a:r>
              <a:rPr lang="en-IN" sz="2800" dirty="0" smtClean="0">
                <a:solidFill>
                  <a:srgbClr val="FF0000"/>
                </a:solidFill>
              </a:rPr>
              <a:t>Content of registers in Pipeline example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95936" y="116632"/>
            <a:ext cx="4464496" cy="6264696"/>
          </a:xfrm>
        </p:spPr>
        <p:txBody>
          <a:bodyPr>
            <a:normAutofit fontScale="85000" lnSpcReduction="20000"/>
          </a:bodyPr>
          <a:lstStyle/>
          <a:p>
            <a:r>
              <a:rPr lang="en-IN" sz="2300" dirty="0" smtClean="0">
                <a:solidFill>
                  <a:srgbClr val="FF0000"/>
                </a:solidFill>
              </a:rPr>
              <a:t>First clock Pulse:</a:t>
            </a:r>
          </a:p>
          <a:p>
            <a:pPr lvl="1"/>
            <a:r>
              <a:rPr lang="en-IN" sz="2300" dirty="0" smtClean="0"/>
              <a:t>Transfers the A</a:t>
            </a:r>
            <a:r>
              <a:rPr lang="en-IN" sz="2300" baseline="-25000" dirty="0" smtClean="0"/>
              <a:t>1</a:t>
            </a:r>
            <a:r>
              <a:rPr lang="en-IN" sz="2300" dirty="0" smtClean="0"/>
              <a:t> and B</a:t>
            </a:r>
            <a:r>
              <a:rPr lang="en-IN" sz="2300" baseline="-25000" dirty="0" smtClean="0"/>
              <a:t>1</a:t>
            </a:r>
            <a:r>
              <a:rPr lang="en-IN" sz="2300" dirty="0" smtClean="0"/>
              <a:t> to R</a:t>
            </a:r>
            <a:r>
              <a:rPr lang="en-IN" sz="2300" baseline="-25000" dirty="0" smtClean="0"/>
              <a:t>1</a:t>
            </a:r>
            <a:r>
              <a:rPr lang="en-IN" sz="2300" dirty="0" smtClean="0"/>
              <a:t> and R</a:t>
            </a:r>
            <a:r>
              <a:rPr lang="en-IN" sz="2300" baseline="-25000" dirty="0" smtClean="0"/>
              <a:t>2</a:t>
            </a:r>
          </a:p>
          <a:p>
            <a:r>
              <a:rPr lang="en-IN" sz="2300" dirty="0" smtClean="0">
                <a:solidFill>
                  <a:srgbClr val="FF0000"/>
                </a:solidFill>
              </a:rPr>
              <a:t>Second Clock Pulse:</a:t>
            </a:r>
          </a:p>
          <a:p>
            <a:r>
              <a:rPr lang="en-IN" sz="2300" dirty="0" smtClean="0"/>
              <a:t>Transfers the product of R</a:t>
            </a:r>
            <a:r>
              <a:rPr lang="en-IN" sz="2300" baseline="-25000" dirty="0" smtClean="0"/>
              <a:t>1</a:t>
            </a:r>
            <a:r>
              <a:rPr lang="en-IN" sz="2300" dirty="0" smtClean="0"/>
              <a:t> and R</a:t>
            </a:r>
            <a:r>
              <a:rPr lang="en-IN" sz="2300" baseline="-25000" dirty="0" smtClean="0"/>
              <a:t>2</a:t>
            </a:r>
            <a:r>
              <a:rPr lang="en-IN" sz="2300" dirty="0" smtClean="0"/>
              <a:t> into R</a:t>
            </a:r>
            <a:r>
              <a:rPr lang="en-IN" sz="2300" baseline="-25000" dirty="0" smtClean="0"/>
              <a:t>3 </a:t>
            </a:r>
            <a:r>
              <a:rPr lang="en-IN" sz="2300" dirty="0" smtClean="0"/>
              <a:t>and C into R</a:t>
            </a:r>
            <a:r>
              <a:rPr lang="en-IN" sz="2300" baseline="-25000" dirty="0" smtClean="0"/>
              <a:t>4</a:t>
            </a:r>
          </a:p>
          <a:p>
            <a:r>
              <a:rPr lang="en-IN" sz="2300" dirty="0" smtClean="0"/>
              <a:t>Same clock pulse transfers A</a:t>
            </a:r>
            <a:r>
              <a:rPr lang="en-IN" sz="2300" baseline="-25000" dirty="0" smtClean="0"/>
              <a:t>2</a:t>
            </a:r>
            <a:r>
              <a:rPr lang="en-IN" sz="2300" dirty="0" smtClean="0"/>
              <a:t> and B</a:t>
            </a:r>
            <a:r>
              <a:rPr lang="en-IN" sz="2300" baseline="-25000" dirty="0" smtClean="0"/>
              <a:t>2</a:t>
            </a:r>
            <a:r>
              <a:rPr lang="en-IN" sz="2300" dirty="0" smtClean="0"/>
              <a:t> into R</a:t>
            </a:r>
            <a:r>
              <a:rPr lang="en-IN" sz="2300" baseline="-25000" dirty="0" smtClean="0"/>
              <a:t>1</a:t>
            </a:r>
            <a:r>
              <a:rPr lang="en-IN" sz="2300" dirty="0" smtClean="0"/>
              <a:t> and R</a:t>
            </a:r>
            <a:r>
              <a:rPr lang="en-IN" sz="2300" baseline="-25000" dirty="0" smtClean="0"/>
              <a:t>2</a:t>
            </a:r>
          </a:p>
          <a:p>
            <a:r>
              <a:rPr lang="en-IN" sz="2300" dirty="0" smtClean="0">
                <a:solidFill>
                  <a:srgbClr val="FF0000"/>
                </a:solidFill>
              </a:rPr>
              <a:t>Third Clock Pulse:</a:t>
            </a:r>
          </a:p>
          <a:p>
            <a:r>
              <a:rPr lang="en-IN" sz="2300" dirty="0" smtClean="0"/>
              <a:t>Operates on all segments simultaneously</a:t>
            </a:r>
          </a:p>
          <a:p>
            <a:r>
              <a:rPr lang="en-IN" sz="2300" dirty="0" smtClean="0"/>
              <a:t>Places A</a:t>
            </a:r>
            <a:r>
              <a:rPr lang="en-IN" sz="2300" baseline="-25000" dirty="0"/>
              <a:t>3</a:t>
            </a:r>
            <a:r>
              <a:rPr lang="en-IN" sz="2300" dirty="0" smtClean="0"/>
              <a:t> </a:t>
            </a:r>
            <a:r>
              <a:rPr lang="en-IN" sz="2300" dirty="0"/>
              <a:t>and </a:t>
            </a:r>
            <a:r>
              <a:rPr lang="en-IN" sz="2300" dirty="0" smtClean="0"/>
              <a:t>B</a:t>
            </a:r>
            <a:r>
              <a:rPr lang="en-IN" sz="2300" baseline="-25000" dirty="0" smtClean="0"/>
              <a:t>3</a:t>
            </a:r>
            <a:r>
              <a:rPr lang="en-IN" sz="2300" dirty="0" smtClean="0"/>
              <a:t> </a:t>
            </a:r>
            <a:r>
              <a:rPr lang="en-IN" sz="2300" dirty="0"/>
              <a:t>into R</a:t>
            </a:r>
            <a:r>
              <a:rPr lang="en-IN" sz="2300" baseline="-25000" dirty="0"/>
              <a:t>1</a:t>
            </a:r>
            <a:r>
              <a:rPr lang="en-IN" sz="2300" dirty="0"/>
              <a:t> and R</a:t>
            </a:r>
            <a:r>
              <a:rPr lang="en-IN" sz="2300" baseline="-25000" dirty="0"/>
              <a:t>2</a:t>
            </a:r>
            <a:endParaRPr lang="en-IN" sz="2300" dirty="0" smtClean="0"/>
          </a:p>
          <a:p>
            <a:r>
              <a:rPr lang="en-IN" sz="2300" dirty="0"/>
              <a:t>Transfers the product of R</a:t>
            </a:r>
            <a:r>
              <a:rPr lang="en-IN" sz="2300" baseline="-25000" dirty="0"/>
              <a:t>1</a:t>
            </a:r>
            <a:r>
              <a:rPr lang="en-IN" sz="2300" dirty="0"/>
              <a:t> and R</a:t>
            </a:r>
            <a:r>
              <a:rPr lang="en-IN" sz="2300" baseline="-25000" dirty="0"/>
              <a:t>2</a:t>
            </a:r>
            <a:r>
              <a:rPr lang="en-IN" sz="2300" dirty="0"/>
              <a:t> into R</a:t>
            </a:r>
            <a:r>
              <a:rPr lang="en-IN" sz="2300" baseline="-25000" dirty="0"/>
              <a:t>3 </a:t>
            </a:r>
            <a:r>
              <a:rPr lang="en-IN" sz="2300" dirty="0"/>
              <a:t>and C into </a:t>
            </a:r>
            <a:r>
              <a:rPr lang="en-IN" sz="2300" dirty="0" smtClean="0"/>
              <a:t>R</a:t>
            </a:r>
            <a:r>
              <a:rPr lang="en-IN" sz="2300" baseline="-25000" dirty="0" smtClean="0"/>
              <a:t>4</a:t>
            </a:r>
          </a:p>
          <a:p>
            <a:r>
              <a:rPr lang="en-IN" sz="2300" dirty="0" smtClean="0"/>
              <a:t>Places the sum of R</a:t>
            </a:r>
            <a:r>
              <a:rPr lang="en-IN" sz="2300" baseline="-25000" dirty="0" smtClean="0"/>
              <a:t>3</a:t>
            </a:r>
            <a:r>
              <a:rPr lang="en-IN" sz="2300" dirty="0" smtClean="0"/>
              <a:t> and R</a:t>
            </a:r>
            <a:r>
              <a:rPr lang="en-IN" sz="2300" baseline="-25000" dirty="0" smtClean="0"/>
              <a:t>4</a:t>
            </a:r>
            <a:r>
              <a:rPr lang="en-IN" sz="2300" dirty="0" smtClean="0"/>
              <a:t> into R</a:t>
            </a:r>
            <a:r>
              <a:rPr lang="en-IN" sz="2300" baseline="-25000" dirty="0" smtClean="0"/>
              <a:t>5</a:t>
            </a:r>
          </a:p>
          <a:p>
            <a:r>
              <a:rPr lang="en-IN" sz="2300" dirty="0" smtClean="0">
                <a:solidFill>
                  <a:srgbClr val="2B0290"/>
                </a:solidFill>
              </a:rPr>
              <a:t>From there on each clock produces  a new output and moves the data one step  down the pipeline.</a:t>
            </a:r>
          </a:p>
          <a:p>
            <a:r>
              <a:rPr lang="en-IN" sz="2300" dirty="0" smtClean="0">
                <a:solidFill>
                  <a:srgbClr val="2B0290"/>
                </a:solidFill>
              </a:rPr>
              <a:t>This happens as long as new input data flow into the system</a:t>
            </a:r>
          </a:p>
          <a:p>
            <a:r>
              <a:rPr lang="en-IN" sz="2300" dirty="0" smtClean="0">
                <a:solidFill>
                  <a:srgbClr val="2B0290"/>
                </a:solidFill>
              </a:rPr>
              <a:t>When input data not available, the clock must continue until the last output emerges out of the pipeline</a:t>
            </a:r>
            <a:endParaRPr lang="en-IN" sz="2300" dirty="0">
              <a:solidFill>
                <a:srgbClr val="2B0290"/>
              </a:solidFill>
            </a:endParaRP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3995936" cy="416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Prepared By: I. Mala Serene, AP(SG), SCOPE,VIT</a:t>
            </a:r>
          </a:p>
        </p:txBody>
      </p:sp>
    </p:spTree>
    <p:extLst>
      <p:ext uri="{BB962C8B-B14F-4D97-AF65-F5344CB8AC3E}">
        <p14:creationId xmlns:p14="http://schemas.microsoft.com/office/powerpoint/2010/main" val="110309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9484" y="0"/>
            <a:ext cx="8357195" cy="3456384"/>
            <a:chOff x="-45899" y="1556792"/>
            <a:chExt cx="8357195" cy="3456384"/>
          </a:xfrm>
        </p:grpSpPr>
        <p:grpSp>
          <p:nvGrpSpPr>
            <p:cNvPr id="5" name="Group 4"/>
            <p:cNvGrpSpPr/>
            <p:nvPr/>
          </p:nvGrpSpPr>
          <p:grpSpPr>
            <a:xfrm>
              <a:off x="740006" y="2027816"/>
              <a:ext cx="7571290" cy="2287248"/>
              <a:chOff x="0" y="1965888"/>
              <a:chExt cx="7571290" cy="228724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95536" y="2636912"/>
                <a:ext cx="720080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rgbClr val="2B0290"/>
                    </a:solidFill>
                  </a:rPr>
                  <a:t>S</a:t>
                </a:r>
                <a:r>
                  <a:rPr lang="en-IN" dirty="0" smtClean="0">
                    <a:solidFill>
                      <a:srgbClr val="2B0290"/>
                    </a:solidFill>
                  </a:rPr>
                  <a:t>1</a:t>
                </a:r>
                <a:endParaRPr lang="en-IN" dirty="0">
                  <a:solidFill>
                    <a:srgbClr val="2B029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15244" y="2646008"/>
                <a:ext cx="360040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91126" y="2668960"/>
                <a:ext cx="720080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406742" y="2631944"/>
                <a:ext cx="360040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162318" y="2668960"/>
                <a:ext cx="720080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055289" y="2632153"/>
                <a:ext cx="720080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201714" y="2631942"/>
                <a:ext cx="360040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401417" y="3248883"/>
                <a:ext cx="407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dirty="0" smtClean="0">
                    <a:solidFill>
                      <a:srgbClr val="2B0290"/>
                    </a:solidFill>
                  </a:rPr>
                  <a:t>S2</a:t>
                </a:r>
                <a:endParaRPr lang="en-IN" dirty="0">
                  <a:solidFill>
                    <a:srgbClr val="2B0290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286464" y="3248883"/>
                <a:ext cx="407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dirty="0" smtClean="0">
                    <a:solidFill>
                      <a:srgbClr val="2B0290"/>
                    </a:solidFill>
                  </a:rPr>
                  <a:t>S3</a:t>
                </a:r>
                <a:endParaRPr lang="en-IN" dirty="0">
                  <a:solidFill>
                    <a:srgbClr val="2B0290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297238" y="2668960"/>
                <a:ext cx="360040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180660" y="3230269"/>
                <a:ext cx="407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dirty="0" smtClean="0">
                    <a:solidFill>
                      <a:srgbClr val="2B0290"/>
                    </a:solidFill>
                  </a:rPr>
                  <a:t>S4</a:t>
                </a:r>
                <a:endParaRPr lang="en-IN" dirty="0">
                  <a:solidFill>
                    <a:srgbClr val="2B0290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448564" y="3249092"/>
                <a:ext cx="426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dirty="0" smtClean="0">
                    <a:solidFill>
                      <a:srgbClr val="2B0290"/>
                    </a:solidFill>
                  </a:rPr>
                  <a:t>R1</a:t>
                </a:r>
                <a:endParaRPr lang="en-IN" dirty="0">
                  <a:solidFill>
                    <a:srgbClr val="2B029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355105" y="3207319"/>
                <a:ext cx="426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dirty="0" smtClean="0">
                    <a:solidFill>
                      <a:srgbClr val="2B0290"/>
                    </a:solidFill>
                  </a:rPr>
                  <a:t>R2</a:t>
                </a:r>
                <a:endParaRPr lang="en-IN" dirty="0">
                  <a:solidFill>
                    <a:srgbClr val="2B0290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219066" y="3170723"/>
                <a:ext cx="426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dirty="0" smtClean="0">
                    <a:solidFill>
                      <a:srgbClr val="2B0290"/>
                    </a:solidFill>
                  </a:rPr>
                  <a:t>R3</a:t>
                </a:r>
                <a:endParaRPr lang="en-IN" dirty="0">
                  <a:solidFill>
                    <a:srgbClr val="2B0290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144570" y="3211865"/>
                <a:ext cx="426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dirty="0" smtClean="0">
                    <a:solidFill>
                      <a:srgbClr val="2B0290"/>
                    </a:solidFill>
                  </a:rPr>
                  <a:t>R4</a:t>
                </a:r>
                <a:endParaRPr lang="en-IN" dirty="0">
                  <a:solidFill>
                    <a:srgbClr val="2B029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endCxn id="9" idx="1"/>
              </p:cNvCxnSpPr>
              <p:nvPr/>
            </p:nvCxnSpPr>
            <p:spPr>
              <a:xfrm>
                <a:off x="0" y="3429000"/>
                <a:ext cx="39553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1085542" y="3380718"/>
                <a:ext cx="39553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1875284" y="3380718"/>
                <a:ext cx="39553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3011206" y="3396741"/>
                <a:ext cx="39553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3766782" y="3380718"/>
                <a:ext cx="39553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882398" y="3380718"/>
                <a:ext cx="39553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5645786" y="3355598"/>
                <a:ext cx="39553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6749034" y="3316622"/>
                <a:ext cx="39553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7768" y="1988840"/>
                <a:ext cx="7160162" cy="0"/>
              </a:xfrm>
              <a:prstGeom prst="line">
                <a:avLst/>
              </a:prstGeom>
              <a:ln w="57150">
                <a:solidFill>
                  <a:srgbClr val="2B02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1661924" y="1988840"/>
                <a:ext cx="0" cy="680120"/>
              </a:xfrm>
              <a:prstGeom prst="straightConnector1">
                <a:avLst/>
              </a:prstGeom>
              <a:ln w="28575">
                <a:solidFill>
                  <a:srgbClr val="2B029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3568465" y="1988840"/>
                <a:ext cx="0" cy="680120"/>
              </a:xfrm>
              <a:prstGeom prst="straightConnector1">
                <a:avLst/>
              </a:prstGeom>
              <a:ln w="28575">
                <a:solidFill>
                  <a:srgbClr val="2B029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5477258" y="1988840"/>
                <a:ext cx="0" cy="680120"/>
              </a:xfrm>
              <a:prstGeom prst="straightConnector1">
                <a:avLst/>
              </a:prstGeom>
              <a:ln w="28575">
                <a:solidFill>
                  <a:srgbClr val="2B029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7343454" y="1965888"/>
                <a:ext cx="0" cy="680120"/>
              </a:xfrm>
              <a:prstGeom prst="straightConnector1">
                <a:avLst/>
              </a:prstGeom>
              <a:ln w="28575">
                <a:solidFill>
                  <a:srgbClr val="2B029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Isosceles Triangle 36"/>
              <p:cNvSpPr/>
              <p:nvPr/>
            </p:nvSpPr>
            <p:spPr>
              <a:xfrm rot="10800000">
                <a:off x="1515244" y="2644712"/>
                <a:ext cx="360040" cy="3522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0800000">
                <a:off x="3388445" y="2641250"/>
                <a:ext cx="360040" cy="3522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10800000">
                <a:off x="5285746" y="2646008"/>
                <a:ext cx="360040" cy="3522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10800000">
                <a:off x="7211250" y="2646008"/>
                <a:ext cx="360040" cy="3522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0" y="1556792"/>
              <a:ext cx="1259632" cy="471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rgbClr val="FF0000"/>
                  </a:solidFill>
                </a:rPr>
                <a:t>Clock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-45899" y="3522976"/>
              <a:ext cx="983673" cy="471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rgbClr val="FF0000"/>
                  </a:solidFill>
                </a:rPr>
                <a:t>Input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5290" y="4653136"/>
              <a:ext cx="3781994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rgbClr val="FF0000"/>
                  </a:solidFill>
                </a:rPr>
                <a:t>Four-segment pipeline</a:t>
              </a:r>
              <a:endParaRPr lang="en-IN" dirty="0">
                <a:solidFill>
                  <a:srgbClr val="FF0000"/>
                </a:solidFill>
              </a:endParaRPr>
            </a:p>
          </p:txBody>
        </p:sp>
      </p:grp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179513" y="3573016"/>
            <a:ext cx="8158198" cy="282778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operands pass through all four segments in a fixed sequence.</a:t>
            </a:r>
          </a:p>
          <a:p>
            <a:r>
              <a:rPr lang="en-IN" dirty="0" smtClean="0"/>
              <a:t>S</a:t>
            </a:r>
            <a:r>
              <a:rPr lang="en-IN" baseline="-25000" dirty="0" smtClean="0"/>
              <a:t>i</a:t>
            </a:r>
            <a:r>
              <a:rPr lang="en-IN" dirty="0"/>
              <a:t> </a:t>
            </a:r>
            <a:r>
              <a:rPr lang="en-IN" dirty="0" smtClean="0">
                <a:sym typeface="Wingdings" pitchFamily="2" charset="2"/>
              </a:rPr>
              <a:t> combinational circuit, performs a sub operation over a data stream flowing through the pipe.</a:t>
            </a:r>
          </a:p>
          <a:p>
            <a:r>
              <a:rPr lang="en-IN" dirty="0" smtClean="0">
                <a:sym typeface="Wingdings" pitchFamily="2" charset="2"/>
              </a:rPr>
              <a:t>R</a:t>
            </a:r>
            <a:r>
              <a:rPr lang="en-IN" baseline="-25000" dirty="0" smtClean="0">
                <a:sym typeface="Wingdings" pitchFamily="2" charset="2"/>
              </a:rPr>
              <a:t>i </a:t>
            </a:r>
            <a:r>
              <a:rPr lang="en-IN" dirty="0" smtClean="0">
                <a:sym typeface="Wingdings" pitchFamily="2" charset="2"/>
              </a:rPr>
              <a:t> registers, holds the intermediate results between the stages.</a:t>
            </a:r>
          </a:p>
          <a:p>
            <a:r>
              <a:rPr lang="en-IN" dirty="0" smtClean="0">
                <a:sym typeface="Wingdings" pitchFamily="2" charset="2"/>
              </a:rPr>
              <a:t>Information flows between adjacent stages under the control of common clock applied to the registers simultaneously.</a:t>
            </a:r>
          </a:p>
          <a:p>
            <a:r>
              <a:rPr lang="en-IN" dirty="0" smtClean="0">
                <a:sym typeface="Wingdings" pitchFamily="2" charset="2"/>
              </a:rPr>
              <a:t>Task total operation performed going through all the segments in the pipeline.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9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0" y="0"/>
            <a:ext cx="2897832" cy="1143000"/>
          </a:xfrm>
        </p:spPr>
        <p:txBody>
          <a:bodyPr/>
          <a:lstStyle/>
          <a:p>
            <a:r>
              <a:rPr lang="en-IN" sz="2800" dirty="0" smtClean="0">
                <a:solidFill>
                  <a:srgbClr val="2B0290"/>
                </a:solidFill>
              </a:rPr>
              <a:t>Space time diagram for 4-segment pipeline</a:t>
            </a:r>
            <a:endParaRPr lang="en-IN" sz="2800" dirty="0">
              <a:solidFill>
                <a:srgbClr val="2B029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55976" y="116632"/>
            <a:ext cx="4032448" cy="6284168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 smtClean="0"/>
              <a:t>Fig shows the segment utilization as a function of time.</a:t>
            </a:r>
          </a:p>
          <a:p>
            <a:r>
              <a:rPr lang="en-IN" sz="2400" dirty="0" smtClean="0"/>
              <a:t>X axis</a:t>
            </a:r>
            <a:r>
              <a:rPr lang="en-IN" sz="2400" dirty="0" smtClean="0">
                <a:sym typeface="Wingdings" pitchFamily="2" charset="2"/>
              </a:rPr>
              <a:t> time in clock cycles</a:t>
            </a:r>
          </a:p>
          <a:p>
            <a:r>
              <a:rPr lang="en-IN" sz="2400" dirty="0" smtClean="0">
                <a:sym typeface="Wingdings" pitchFamily="2" charset="2"/>
              </a:rPr>
              <a:t>Y axis  segment number</a:t>
            </a:r>
          </a:p>
          <a:p>
            <a:r>
              <a:rPr lang="en-IN" sz="2400" dirty="0" smtClean="0">
                <a:sym typeface="Wingdings" pitchFamily="2" charset="2"/>
              </a:rPr>
              <a:t>Six tasks executed in 4 segments</a:t>
            </a:r>
          </a:p>
          <a:p>
            <a:r>
              <a:rPr lang="en-IN" sz="2400" dirty="0" smtClean="0">
                <a:sym typeface="Wingdings" pitchFamily="2" charset="2"/>
              </a:rPr>
              <a:t>Initially task1 is handled by segment 1</a:t>
            </a:r>
          </a:p>
          <a:p>
            <a:r>
              <a:rPr lang="en-IN" sz="2400" dirty="0" smtClean="0">
                <a:sym typeface="Wingdings" pitchFamily="2" charset="2"/>
              </a:rPr>
              <a:t>After the first clock , seg.2 is busy with T</a:t>
            </a:r>
            <a:r>
              <a:rPr lang="en-IN" sz="2400" baseline="-25000" dirty="0" smtClean="0">
                <a:sym typeface="Wingdings" pitchFamily="2" charset="2"/>
              </a:rPr>
              <a:t>1 </a:t>
            </a:r>
            <a:r>
              <a:rPr lang="en-IN" sz="2400" dirty="0" smtClean="0">
                <a:sym typeface="Wingdings" pitchFamily="2" charset="2"/>
              </a:rPr>
              <a:t>, while seg1 is busy with T2.</a:t>
            </a:r>
          </a:p>
          <a:p>
            <a:r>
              <a:rPr lang="en-IN" sz="2400" dirty="0" smtClean="0">
                <a:sym typeface="Wingdings" pitchFamily="2" charset="2"/>
              </a:rPr>
              <a:t>First task is completed after 4</a:t>
            </a:r>
            <a:r>
              <a:rPr lang="en-IN" sz="2400" baseline="30000" dirty="0" smtClean="0">
                <a:sym typeface="Wingdings" pitchFamily="2" charset="2"/>
              </a:rPr>
              <a:t>th</a:t>
            </a:r>
            <a:r>
              <a:rPr lang="en-IN" sz="2400" dirty="0" smtClean="0">
                <a:sym typeface="Wingdings" pitchFamily="2" charset="2"/>
              </a:rPr>
              <a:t> cycles.</a:t>
            </a:r>
          </a:p>
          <a:p>
            <a:r>
              <a:rPr lang="en-IN" sz="2400" dirty="0" smtClean="0">
                <a:sym typeface="Wingdings" pitchFamily="2" charset="2"/>
              </a:rPr>
              <a:t>No matter how many segments there are in the system, once the pipeline is full, it takes only one clock period to obtain the output.</a:t>
            </a:r>
            <a:endParaRPr lang="en-IN" dirty="0" smtClean="0">
              <a:sym typeface="Wingdings" pitchFamily="2" charset="2"/>
            </a:endParaRPr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85" y="1340767"/>
            <a:ext cx="3420291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Prepared By: I. Mala Serene, AP(SG), SCOPE,VIT</a:t>
            </a:r>
          </a:p>
        </p:txBody>
      </p:sp>
      <p:sp>
        <p:nvSpPr>
          <p:cNvPr id="3" name="Rectangle 2"/>
          <p:cNvSpPr/>
          <p:nvPr/>
        </p:nvSpPr>
        <p:spPr>
          <a:xfrm>
            <a:off x="21285" y="2054536"/>
            <a:ext cx="914400" cy="568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2B0290"/>
                </a:solidFill>
              </a:rPr>
              <a:t>Seg1</a:t>
            </a:r>
            <a:endParaRPr lang="en-IN" dirty="0">
              <a:solidFill>
                <a:srgbClr val="2B029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285" y="2655316"/>
            <a:ext cx="914400" cy="568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2B0290"/>
                </a:solidFill>
              </a:rPr>
              <a:t>Seg 2</a:t>
            </a:r>
            <a:endParaRPr lang="en-IN" dirty="0">
              <a:solidFill>
                <a:srgbClr val="2B029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37" y="3356992"/>
            <a:ext cx="914400" cy="568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2B0290"/>
                </a:solidFill>
              </a:rPr>
              <a:t>Seg3</a:t>
            </a:r>
            <a:endParaRPr lang="en-IN" dirty="0">
              <a:solidFill>
                <a:srgbClr val="2B029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285" y="4005064"/>
            <a:ext cx="914400" cy="568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2B0290"/>
                </a:solidFill>
              </a:rPr>
              <a:t>Seg4</a:t>
            </a:r>
            <a:endParaRPr lang="en-IN" dirty="0">
              <a:solidFill>
                <a:srgbClr val="2B029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23734" y="1426244"/>
            <a:ext cx="50405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59832" y="980728"/>
            <a:ext cx="1296144" cy="445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Clock cycles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59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35150" y="116607"/>
            <a:ext cx="4724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200" b="1" dirty="0">
                <a:solidFill>
                  <a:srgbClr val="660033"/>
                </a:solidFill>
                <a:latin typeface="Impact" pitchFamily="34" charset="0"/>
              </a:rPr>
              <a:t>Speedup and Efficiency      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64704"/>
            <a:ext cx="838842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a pipeline processor: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k-stage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pipeline processes 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 a clock cycle time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used to execute 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tasks.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time required for the first task T</a:t>
            </a:r>
            <a:r>
              <a:rPr lang="en-US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complete the operation = k*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(if k segments in the pipe)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time required to complete (n-1) tasks = (n-1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Therefore to complete  n tasks using a k-segment pipeline requires =k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(n-1) clock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cycles.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the non-pipelined processor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 to  complete each task =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baseline="-25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Total time required to complete n tasks=n*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baseline="-25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Speed up = non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pipelining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processing/pipelining processing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0000"/>
                </a:solidFill>
              </a:rPr>
              <a:t>		           </a:t>
            </a:r>
            <a:endParaRPr lang="en-US" sz="20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sz="2000" b="1" dirty="0">
              <a:latin typeface="Bookman Old Style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i="1" dirty="0">
                <a:solidFill>
                  <a:srgbClr val="000000"/>
                </a:solidFill>
              </a:rPr>
              <a:t>                                                               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Prepared By: I. Mala Serene, AP(SG), SCOPE,VIT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699792" y="5445224"/>
                <a:ext cx="2880320" cy="691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/>
                        </a:rPr>
                        <m:t>𝑆</m:t>
                      </m:r>
                      <m:r>
                        <a:rPr lang="en-I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i="1"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den>
                      </m:f>
                      <m:r>
                        <a:rPr lang="en-I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(</m:t>
                          </m:r>
                          <m:r>
                            <a:rPr lang="en-IN" i="1">
                              <a:latin typeface="Cambria Math"/>
                            </a:rPr>
                            <m:t>𝑘</m:t>
                          </m:r>
                          <m:r>
                            <a:rPr lang="en-IN" i="1">
                              <a:latin typeface="Cambria Math"/>
                            </a:rPr>
                            <m:t>+(</m:t>
                          </m:r>
                          <m:r>
                            <a:rPr lang="en-IN" i="1">
                              <a:latin typeface="Cambria Math"/>
                            </a:rPr>
                            <m:t>𝑛</m:t>
                          </m:r>
                          <m:r>
                            <a:rPr lang="en-IN" i="1">
                              <a:latin typeface="Cambria Math"/>
                            </a:rPr>
                            <m:t>−1))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445224"/>
                <a:ext cx="2880320" cy="6915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57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Prepared By: I. Mala Serene, AP(SG), SCOPE,VIT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44537"/>
          </a:xfrm>
        </p:spPr>
        <p:txBody>
          <a:bodyPr/>
          <a:lstStyle/>
          <a:p>
            <a:r>
              <a:rPr lang="en-IN" dirty="0" smtClean="0"/>
              <a:t>Speed up cont.,</a:t>
            </a:r>
            <a:endParaRPr lang="en-IN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107504" y="1162050"/>
            <a:ext cx="8280920" cy="531495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As the number of tasks increases, n becomes much larger than k-1, and approaches the value of n. </a:t>
            </a:r>
          </a:p>
          <a:p>
            <a:r>
              <a:rPr lang="en-IN" sz="2800" dirty="0" smtClean="0"/>
              <a:t>Under this condition, speed up becomes 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S= t</a:t>
            </a:r>
            <a:r>
              <a:rPr lang="en-IN" sz="2800" baseline="-25000" dirty="0" smtClean="0">
                <a:solidFill>
                  <a:srgbClr val="FF0000"/>
                </a:solidFill>
              </a:rPr>
              <a:t>n</a:t>
            </a:r>
            <a:r>
              <a:rPr lang="en-IN" sz="2800" dirty="0" smtClean="0">
                <a:solidFill>
                  <a:srgbClr val="FF0000"/>
                </a:solidFill>
              </a:rPr>
              <a:t> / t</a:t>
            </a:r>
            <a:r>
              <a:rPr lang="en-IN" sz="2800" baseline="-25000" dirty="0" smtClean="0">
                <a:solidFill>
                  <a:srgbClr val="FF0000"/>
                </a:solidFill>
              </a:rPr>
              <a:t>p</a:t>
            </a:r>
          </a:p>
          <a:p>
            <a:r>
              <a:rPr lang="en-IN" sz="2800" dirty="0" smtClean="0"/>
              <a:t>Assume the time taken for pipeline and non pipeline circuits are same then </a:t>
            </a:r>
            <a:r>
              <a:rPr lang="en-IN" sz="2800" dirty="0">
                <a:solidFill>
                  <a:srgbClr val="FF0000"/>
                </a:solidFill>
              </a:rPr>
              <a:t>t</a:t>
            </a:r>
            <a:r>
              <a:rPr lang="en-IN" sz="2800" baseline="-25000" dirty="0">
                <a:solidFill>
                  <a:srgbClr val="FF0000"/>
                </a:solidFill>
              </a:rPr>
              <a:t>n </a:t>
            </a:r>
            <a:r>
              <a:rPr lang="en-IN" sz="2800" dirty="0">
                <a:solidFill>
                  <a:srgbClr val="FF0000"/>
                </a:solidFill>
              </a:rPr>
              <a:t>=</a:t>
            </a:r>
            <a:r>
              <a:rPr lang="en-IN" sz="2800" dirty="0" smtClean="0">
                <a:solidFill>
                  <a:srgbClr val="FF0000"/>
                </a:solidFill>
              </a:rPr>
              <a:t>k*</a:t>
            </a:r>
            <a:r>
              <a:rPr lang="en-IN" sz="2800" dirty="0" err="1" smtClean="0">
                <a:solidFill>
                  <a:srgbClr val="FF0000"/>
                </a:solidFill>
              </a:rPr>
              <a:t>t</a:t>
            </a:r>
            <a:r>
              <a:rPr lang="en-IN" sz="2800" baseline="-25000" dirty="0" err="1" smtClean="0">
                <a:solidFill>
                  <a:srgbClr val="FF0000"/>
                </a:solidFill>
              </a:rPr>
              <a:t>p</a:t>
            </a:r>
            <a:endParaRPr lang="en-IN" sz="2800" baseline="-25000" dirty="0">
              <a:solidFill>
                <a:srgbClr val="FF0000"/>
              </a:solidFill>
            </a:endParaRPr>
          </a:p>
          <a:p>
            <a:r>
              <a:rPr lang="en-IN" sz="2800" dirty="0" smtClean="0"/>
              <a:t>Speed up reduces to= </a:t>
            </a:r>
            <a:r>
              <a:rPr lang="en-IN" sz="2800" dirty="0" smtClean="0">
                <a:solidFill>
                  <a:srgbClr val="FF0000"/>
                </a:solidFill>
              </a:rPr>
              <a:t>S= (k*t</a:t>
            </a:r>
            <a:r>
              <a:rPr lang="en-IN" sz="2800" baseline="-25000" dirty="0" smtClean="0">
                <a:solidFill>
                  <a:srgbClr val="FF0000"/>
                </a:solidFill>
              </a:rPr>
              <a:t>p</a:t>
            </a:r>
            <a:r>
              <a:rPr lang="en-IN" sz="2800" dirty="0" smtClean="0">
                <a:solidFill>
                  <a:srgbClr val="FF0000"/>
                </a:solidFill>
              </a:rPr>
              <a:t>)/t</a:t>
            </a:r>
            <a:r>
              <a:rPr lang="en-IN" sz="2800" baseline="-25000" dirty="0" smtClean="0">
                <a:solidFill>
                  <a:srgbClr val="FF0000"/>
                </a:solidFill>
              </a:rPr>
              <a:t>p</a:t>
            </a:r>
            <a:r>
              <a:rPr lang="en-IN" sz="2800" dirty="0" smtClean="0">
                <a:solidFill>
                  <a:srgbClr val="FF0000"/>
                </a:solidFill>
              </a:rPr>
              <a:t>= k</a:t>
            </a:r>
          </a:p>
          <a:p>
            <a:r>
              <a:rPr lang="en-IN" sz="2800" dirty="0" smtClean="0"/>
              <a:t>This shows that the theoretical maximum speedup that a pipeline can provide is k, where k is the number of segments in the pipeline.</a:t>
            </a:r>
            <a:endParaRPr lang="en-IN" sz="2800" baseline="-25000" dirty="0" smtClean="0"/>
          </a:p>
          <a:p>
            <a:endParaRPr lang="en-IN" sz="2800" baseline="-25000" dirty="0" smtClean="0"/>
          </a:p>
          <a:p>
            <a:endParaRPr lang="en-IN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5661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g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3244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94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457200" y="5715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effectLst/>
              </a:rPr>
              <a:t>Advantages/Disadvantages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457200" y="15621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Advantages: 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effectLst/>
                <a:latin typeface="Times New Roman" pitchFamily="18" charset="0"/>
                <a:cs typeface="Times New Roman" pitchFamily="18" charset="0"/>
              </a:rPr>
              <a:t>  More efficient use of processor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effectLst/>
                <a:latin typeface="Times New Roman" pitchFamily="18" charset="0"/>
                <a:cs typeface="Times New Roman" pitchFamily="18" charset="0"/>
              </a:rPr>
              <a:t>  Quicker time of execution of large number of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effectLst/>
                <a:latin typeface="Times New Roman" pitchFamily="18" charset="0"/>
                <a:cs typeface="Times New Roman" pitchFamily="18" charset="0"/>
              </a:rPr>
              <a:t>     instructions</a:t>
            </a:r>
          </a:p>
          <a:p>
            <a:pPr>
              <a:lnSpc>
                <a:spcPct val="80000"/>
              </a:lnSpc>
            </a:pPr>
            <a:endParaRPr lang="en-US" sz="28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Disadvantages: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effectLst/>
                <a:latin typeface="Times New Roman" pitchFamily="18" charset="0"/>
                <a:cs typeface="Times New Roman" pitchFamily="18" charset="0"/>
              </a:rPr>
              <a:t>  Pipelining involves adding hardware to the chip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effectLst/>
                <a:latin typeface="Times New Roman" pitchFamily="18" charset="0"/>
                <a:cs typeface="Times New Roman" pitchFamily="18" charset="0"/>
              </a:rPr>
              <a:t>  Inability to continuously run the pipeline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effectLst/>
                <a:latin typeface="Times New Roman" pitchFamily="18" charset="0"/>
                <a:cs typeface="Times New Roman" pitchFamily="18" charset="0"/>
              </a:rPr>
              <a:t>     at full speed because of pipeline hazards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effectLst/>
                <a:latin typeface="Times New Roman" pitchFamily="18" charset="0"/>
                <a:cs typeface="Times New Roman" pitchFamily="18" charset="0"/>
              </a:rPr>
              <a:t>     which disrupt the smooth execution of the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effectLst/>
                <a:latin typeface="Times New Roman" pitchFamily="18" charset="0"/>
                <a:cs typeface="Times New Roman" pitchFamily="18" charset="0"/>
              </a:rPr>
              <a:t>     pipeline.</a:t>
            </a:r>
            <a:r>
              <a:rPr lang="en-US" sz="20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Prepared By: I. Mala Serene, AP(SG), SCOPE,VIT</a:t>
            </a:r>
          </a:p>
        </p:txBody>
      </p:sp>
    </p:spTree>
    <p:extLst>
      <p:ext uri="{BB962C8B-B14F-4D97-AF65-F5344CB8AC3E}">
        <p14:creationId xmlns:p14="http://schemas.microsoft.com/office/powerpoint/2010/main" val="30380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/>
              <a:t>Parallel Processing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7504" y="1268760"/>
            <a:ext cx="8208912" cy="51320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smtClean="0"/>
              <a:t>Definition:</a:t>
            </a:r>
          </a:p>
          <a:p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is used to provide the simultaneous data-processing tasks to increase the computational speed of a computer system.</a:t>
            </a:r>
          </a:p>
          <a:p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To perform concurrent data processing to achieve faster execution time.</a:t>
            </a:r>
          </a:p>
          <a:p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For Example: </a:t>
            </a:r>
          </a:p>
          <a:p>
            <a:pPr lvl="1"/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When an instruction is being executed in the ALU, the next instruction can be read from memory </a:t>
            </a:r>
          </a:p>
          <a:p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System may </a:t>
            </a:r>
            <a:r>
              <a:rPr lang="en-I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have two or more ALU’s  </a:t>
            </a: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and able to execute two or more instructions at the same time.</a:t>
            </a:r>
          </a:p>
          <a:p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System may </a:t>
            </a:r>
            <a:r>
              <a:rPr lang="en-I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have two or more processor</a:t>
            </a: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 operating concurrently</a:t>
            </a:r>
          </a:p>
          <a:p>
            <a:pPr marL="114300" indent="0">
              <a:buFont typeface="Arial" pitchFamily="34" charset="0"/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Prepared By: I. Mala Serene, AP(SG), SCOPE,VIT</a:t>
            </a:r>
          </a:p>
        </p:txBody>
      </p:sp>
    </p:spTree>
    <p:extLst>
      <p:ext uri="{BB962C8B-B14F-4D97-AF65-F5344CB8AC3E}">
        <p14:creationId xmlns:p14="http://schemas.microsoft.com/office/powerpoint/2010/main" val="280875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217488"/>
            <a:ext cx="9144000" cy="568325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rgbClr val="FF0000"/>
                </a:solidFill>
              </a:rPr>
              <a:t>MAJOR  HAZARDS  IN  PIPELINED  EXECUTION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66700" y="860425"/>
            <a:ext cx="7277185" cy="156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571500" lvl="1" defTabSz="762000">
              <a:lnSpc>
                <a:spcPct val="40000"/>
              </a:lnSpc>
              <a:spcBef>
                <a:spcPct val="40000"/>
              </a:spcBef>
            </a:pPr>
            <a:r>
              <a:rPr lang="en-US" altLang="ko-KR" sz="1800" u="sng" dirty="0">
                <a:solidFill>
                  <a:srgbClr val="FF0000"/>
                </a:solidFill>
              </a:rPr>
              <a:t>Structural hazards(Resource Conflicts)</a:t>
            </a:r>
            <a:r>
              <a:rPr lang="en-US" altLang="ko-KR" sz="1800" dirty="0"/>
              <a:t> </a:t>
            </a:r>
          </a:p>
          <a:p>
            <a:pPr marL="571500" lvl="1" defTabSz="762000">
              <a:lnSpc>
                <a:spcPct val="40000"/>
              </a:lnSpc>
              <a:spcBef>
                <a:spcPct val="40000"/>
              </a:spcBef>
            </a:pPr>
            <a:r>
              <a:rPr lang="en-US" altLang="ko-KR" sz="1800" dirty="0"/>
              <a:t>caused by access to memory by two segments at the same time.</a:t>
            </a:r>
          </a:p>
          <a:p>
            <a:pPr marL="571500" lvl="1" defTabSz="762000">
              <a:lnSpc>
                <a:spcPct val="40000"/>
              </a:lnSpc>
              <a:spcBef>
                <a:spcPct val="40000"/>
              </a:spcBef>
            </a:pPr>
            <a:r>
              <a:rPr lang="en-US" altLang="ko-KR" sz="1800" dirty="0"/>
              <a:t>Most of these conflicts can be resolved by using separate  instruction </a:t>
            </a:r>
          </a:p>
          <a:p>
            <a:pPr marL="571500" lvl="1" defTabSz="762000">
              <a:lnSpc>
                <a:spcPct val="40000"/>
              </a:lnSpc>
              <a:spcBef>
                <a:spcPct val="40000"/>
              </a:spcBef>
            </a:pPr>
            <a:r>
              <a:rPr lang="en-US" altLang="ko-KR" sz="1800" dirty="0"/>
              <a:t>and data memories.</a:t>
            </a:r>
          </a:p>
          <a:p>
            <a:pPr marL="571500" lvl="1" defTabSz="762000">
              <a:lnSpc>
                <a:spcPct val="40000"/>
              </a:lnSpc>
              <a:spcBef>
                <a:spcPct val="40000"/>
              </a:spcBef>
            </a:pPr>
            <a:r>
              <a:rPr lang="en-US" altLang="ko-KR" sz="1800" u="sng" dirty="0">
                <a:solidFill>
                  <a:srgbClr val="FF0000"/>
                </a:solidFill>
              </a:rPr>
              <a:t>Data hazards (Data Dependency Conflicts)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</a:p>
          <a:p>
            <a:pPr marL="571500" lvl="1" defTabSz="762000">
              <a:lnSpc>
                <a:spcPct val="40000"/>
              </a:lnSpc>
              <a:spcBef>
                <a:spcPct val="40000"/>
              </a:spcBef>
            </a:pPr>
            <a:r>
              <a:rPr lang="en-US" altLang="ko-KR" sz="1800" dirty="0"/>
              <a:t>An instruction scheduled to be executed in the pipeline requires the </a:t>
            </a:r>
          </a:p>
          <a:p>
            <a:pPr marL="571500" lvl="1" defTabSz="762000">
              <a:lnSpc>
                <a:spcPct val="40000"/>
              </a:lnSpc>
              <a:spcBef>
                <a:spcPct val="40000"/>
              </a:spcBef>
            </a:pPr>
            <a:r>
              <a:rPr lang="en-US" altLang="ko-KR" sz="1800" dirty="0"/>
              <a:t>	result of a previous instruction, which is not yet available</a:t>
            </a:r>
          </a:p>
        </p:txBody>
      </p:sp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2324100" y="4705350"/>
            <a:ext cx="4968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1200">
                <a:solidFill>
                  <a:srgbClr val="000000"/>
                </a:solidFill>
              </a:rPr>
              <a:t>JMP</a:t>
            </a:r>
          </a:p>
        </p:txBody>
      </p:sp>
      <p:sp>
        <p:nvSpPr>
          <p:cNvPr id="5" name="Line 33"/>
          <p:cNvSpPr>
            <a:spLocks noChangeShapeType="1"/>
          </p:cNvSpPr>
          <p:nvPr/>
        </p:nvSpPr>
        <p:spPr bwMode="auto">
          <a:xfrm>
            <a:off x="2376488" y="4652963"/>
            <a:ext cx="2219325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Line 34"/>
          <p:cNvSpPr>
            <a:spLocks noChangeShapeType="1"/>
          </p:cNvSpPr>
          <p:nvPr/>
        </p:nvSpPr>
        <p:spPr bwMode="auto">
          <a:xfrm>
            <a:off x="2376488" y="4956175"/>
            <a:ext cx="2219325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Line 35"/>
          <p:cNvSpPr>
            <a:spLocks noChangeShapeType="1"/>
          </p:cNvSpPr>
          <p:nvPr/>
        </p:nvSpPr>
        <p:spPr bwMode="auto">
          <a:xfrm>
            <a:off x="2379663" y="4659313"/>
            <a:ext cx="0" cy="296862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Line 36"/>
          <p:cNvSpPr>
            <a:spLocks noChangeShapeType="1"/>
          </p:cNvSpPr>
          <p:nvPr/>
        </p:nvSpPr>
        <p:spPr bwMode="auto">
          <a:xfrm>
            <a:off x="2820988" y="4659313"/>
            <a:ext cx="0" cy="296862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37"/>
          <p:cNvSpPr>
            <a:spLocks noChangeShapeType="1"/>
          </p:cNvSpPr>
          <p:nvPr/>
        </p:nvSpPr>
        <p:spPr bwMode="auto">
          <a:xfrm>
            <a:off x="3262313" y="4659313"/>
            <a:ext cx="0" cy="296862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844800" y="4705350"/>
            <a:ext cx="3365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1200">
                <a:solidFill>
                  <a:srgbClr val="000000"/>
                </a:solidFill>
              </a:rPr>
              <a:t>ID</a:t>
            </a: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3271838" y="4705350"/>
            <a:ext cx="3952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120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2" name="Rectangle 40"/>
          <p:cNvSpPr>
            <a:spLocks noChangeArrowheads="1"/>
          </p:cNvSpPr>
          <p:nvPr/>
        </p:nvSpPr>
        <p:spPr bwMode="auto">
          <a:xfrm>
            <a:off x="3765550" y="4705350"/>
            <a:ext cx="2730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12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4156075" y="4705350"/>
            <a:ext cx="3952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120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4" name="Line 42"/>
          <p:cNvSpPr>
            <a:spLocks noChangeShapeType="1"/>
          </p:cNvSpPr>
          <p:nvPr/>
        </p:nvSpPr>
        <p:spPr bwMode="auto">
          <a:xfrm>
            <a:off x="3703638" y="4659313"/>
            <a:ext cx="0" cy="296862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>
            <a:off x="4144963" y="4659313"/>
            <a:ext cx="0" cy="296862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Freeform 45"/>
          <p:cNvSpPr>
            <a:spLocks/>
          </p:cNvSpPr>
          <p:nvPr/>
        </p:nvSpPr>
        <p:spPr bwMode="auto">
          <a:xfrm>
            <a:off x="2820988" y="5094288"/>
            <a:ext cx="1689100" cy="287337"/>
          </a:xfrm>
          <a:custGeom>
            <a:avLst/>
            <a:gdLst>
              <a:gd name="T0" fmla="*/ 0 w 1041"/>
              <a:gd name="T1" fmla="*/ 80 h 185"/>
              <a:gd name="T2" fmla="*/ 0 w 1041"/>
              <a:gd name="T3" fmla="*/ 48 h 185"/>
              <a:gd name="T4" fmla="*/ 64 w 1041"/>
              <a:gd name="T5" fmla="*/ 16 h 185"/>
              <a:gd name="T6" fmla="*/ 168 w 1041"/>
              <a:gd name="T7" fmla="*/ 0 h 185"/>
              <a:gd name="T8" fmla="*/ 216 w 1041"/>
              <a:gd name="T9" fmla="*/ 0 h 185"/>
              <a:gd name="T10" fmla="*/ 304 w 1041"/>
              <a:gd name="T11" fmla="*/ 24 h 185"/>
              <a:gd name="T12" fmla="*/ 384 w 1041"/>
              <a:gd name="T13" fmla="*/ 24 h 185"/>
              <a:gd name="T14" fmla="*/ 440 w 1041"/>
              <a:gd name="T15" fmla="*/ 0 h 185"/>
              <a:gd name="T16" fmla="*/ 552 w 1041"/>
              <a:gd name="T17" fmla="*/ 0 h 185"/>
              <a:gd name="T18" fmla="*/ 584 w 1041"/>
              <a:gd name="T19" fmla="*/ 24 h 185"/>
              <a:gd name="T20" fmla="*/ 688 w 1041"/>
              <a:gd name="T21" fmla="*/ 32 h 185"/>
              <a:gd name="T22" fmla="*/ 760 w 1041"/>
              <a:gd name="T23" fmla="*/ 32 h 185"/>
              <a:gd name="T24" fmla="*/ 840 w 1041"/>
              <a:gd name="T25" fmla="*/ 16 h 185"/>
              <a:gd name="T26" fmla="*/ 936 w 1041"/>
              <a:gd name="T27" fmla="*/ 0 h 185"/>
              <a:gd name="T28" fmla="*/ 960 w 1041"/>
              <a:gd name="T29" fmla="*/ 32 h 185"/>
              <a:gd name="T30" fmla="*/ 1024 w 1041"/>
              <a:gd name="T31" fmla="*/ 64 h 185"/>
              <a:gd name="T32" fmla="*/ 1040 w 1041"/>
              <a:gd name="T33" fmla="*/ 104 h 185"/>
              <a:gd name="T34" fmla="*/ 1040 w 1041"/>
              <a:gd name="T35" fmla="*/ 136 h 185"/>
              <a:gd name="T36" fmla="*/ 960 w 1041"/>
              <a:gd name="T37" fmla="*/ 168 h 185"/>
              <a:gd name="T38" fmla="*/ 936 w 1041"/>
              <a:gd name="T39" fmla="*/ 176 h 185"/>
              <a:gd name="T40" fmla="*/ 840 w 1041"/>
              <a:gd name="T41" fmla="*/ 176 h 185"/>
              <a:gd name="T42" fmla="*/ 760 w 1041"/>
              <a:gd name="T43" fmla="*/ 168 h 185"/>
              <a:gd name="T44" fmla="*/ 688 w 1041"/>
              <a:gd name="T45" fmla="*/ 152 h 185"/>
              <a:gd name="T46" fmla="*/ 584 w 1041"/>
              <a:gd name="T47" fmla="*/ 160 h 185"/>
              <a:gd name="T48" fmla="*/ 552 w 1041"/>
              <a:gd name="T49" fmla="*/ 176 h 185"/>
              <a:gd name="T50" fmla="*/ 440 w 1041"/>
              <a:gd name="T51" fmla="*/ 184 h 185"/>
              <a:gd name="T52" fmla="*/ 384 w 1041"/>
              <a:gd name="T53" fmla="*/ 152 h 185"/>
              <a:gd name="T54" fmla="*/ 304 w 1041"/>
              <a:gd name="T55" fmla="*/ 152 h 185"/>
              <a:gd name="T56" fmla="*/ 216 w 1041"/>
              <a:gd name="T57" fmla="*/ 168 h 185"/>
              <a:gd name="T58" fmla="*/ 168 w 1041"/>
              <a:gd name="T59" fmla="*/ 168 h 185"/>
              <a:gd name="T60" fmla="*/ 64 w 1041"/>
              <a:gd name="T61" fmla="*/ 168 h 185"/>
              <a:gd name="T62" fmla="*/ 32 w 1041"/>
              <a:gd name="T63" fmla="*/ 136 h 185"/>
              <a:gd name="T64" fmla="*/ 16 w 1041"/>
              <a:gd name="T65" fmla="*/ 104 h 185"/>
              <a:gd name="T66" fmla="*/ 0 w 1041"/>
              <a:gd name="T67" fmla="*/ 104 h 18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041"/>
              <a:gd name="T103" fmla="*/ 0 h 185"/>
              <a:gd name="T104" fmla="*/ 1041 w 1041"/>
              <a:gd name="T105" fmla="*/ 185 h 185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041" h="185">
                <a:moveTo>
                  <a:pt x="0" y="80"/>
                </a:moveTo>
                <a:lnTo>
                  <a:pt x="0" y="48"/>
                </a:lnTo>
                <a:lnTo>
                  <a:pt x="64" y="16"/>
                </a:lnTo>
                <a:lnTo>
                  <a:pt x="168" y="0"/>
                </a:lnTo>
                <a:lnTo>
                  <a:pt x="216" y="0"/>
                </a:lnTo>
                <a:lnTo>
                  <a:pt x="304" y="24"/>
                </a:lnTo>
                <a:lnTo>
                  <a:pt x="384" y="24"/>
                </a:lnTo>
                <a:lnTo>
                  <a:pt x="440" y="0"/>
                </a:lnTo>
                <a:lnTo>
                  <a:pt x="552" y="0"/>
                </a:lnTo>
                <a:lnTo>
                  <a:pt x="584" y="24"/>
                </a:lnTo>
                <a:lnTo>
                  <a:pt x="688" y="32"/>
                </a:lnTo>
                <a:lnTo>
                  <a:pt x="760" y="32"/>
                </a:lnTo>
                <a:lnTo>
                  <a:pt x="840" y="16"/>
                </a:lnTo>
                <a:lnTo>
                  <a:pt x="936" y="0"/>
                </a:lnTo>
                <a:lnTo>
                  <a:pt x="960" y="32"/>
                </a:lnTo>
                <a:lnTo>
                  <a:pt x="1024" y="64"/>
                </a:lnTo>
                <a:lnTo>
                  <a:pt x="1040" y="104"/>
                </a:lnTo>
                <a:lnTo>
                  <a:pt x="1040" y="136"/>
                </a:lnTo>
                <a:lnTo>
                  <a:pt x="960" y="168"/>
                </a:lnTo>
                <a:lnTo>
                  <a:pt x="936" y="176"/>
                </a:lnTo>
                <a:lnTo>
                  <a:pt x="840" y="176"/>
                </a:lnTo>
                <a:lnTo>
                  <a:pt x="760" y="168"/>
                </a:lnTo>
                <a:lnTo>
                  <a:pt x="688" y="152"/>
                </a:lnTo>
                <a:lnTo>
                  <a:pt x="584" y="160"/>
                </a:lnTo>
                <a:lnTo>
                  <a:pt x="552" y="176"/>
                </a:lnTo>
                <a:lnTo>
                  <a:pt x="440" y="184"/>
                </a:lnTo>
                <a:lnTo>
                  <a:pt x="384" y="152"/>
                </a:lnTo>
                <a:lnTo>
                  <a:pt x="304" y="152"/>
                </a:lnTo>
                <a:lnTo>
                  <a:pt x="216" y="168"/>
                </a:lnTo>
                <a:lnTo>
                  <a:pt x="168" y="168"/>
                </a:lnTo>
                <a:lnTo>
                  <a:pt x="64" y="168"/>
                </a:lnTo>
                <a:lnTo>
                  <a:pt x="32" y="136"/>
                </a:lnTo>
                <a:lnTo>
                  <a:pt x="16" y="104"/>
                </a:lnTo>
                <a:lnTo>
                  <a:pt x="0" y="104"/>
                </a:lnTo>
              </a:path>
            </a:pathLst>
          </a:custGeom>
          <a:noFill/>
          <a:ln w="25399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46"/>
          <p:cNvSpPr>
            <a:spLocks noChangeArrowheads="1"/>
          </p:cNvSpPr>
          <p:nvPr/>
        </p:nvSpPr>
        <p:spPr bwMode="auto">
          <a:xfrm>
            <a:off x="3208338" y="5129213"/>
            <a:ext cx="685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1200">
                <a:solidFill>
                  <a:srgbClr val="000000"/>
                </a:solidFill>
              </a:rPr>
              <a:t>bubble</a:t>
            </a:r>
          </a:p>
        </p:txBody>
      </p:sp>
      <p:sp>
        <p:nvSpPr>
          <p:cNvPr id="18" name="Line 47"/>
          <p:cNvSpPr>
            <a:spLocks noChangeShapeType="1"/>
          </p:cNvSpPr>
          <p:nvPr/>
        </p:nvSpPr>
        <p:spPr bwMode="auto">
          <a:xfrm flipH="1" flipV="1">
            <a:off x="2808288" y="5170488"/>
            <a:ext cx="12700" cy="74612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Rectangle 48"/>
          <p:cNvSpPr>
            <a:spLocks noChangeArrowheads="1"/>
          </p:cNvSpPr>
          <p:nvPr/>
        </p:nvSpPr>
        <p:spPr bwMode="auto">
          <a:xfrm>
            <a:off x="4633913" y="5129213"/>
            <a:ext cx="3206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1200">
                <a:solidFill>
                  <a:srgbClr val="000000"/>
                </a:solidFill>
              </a:rPr>
              <a:t>IF</a:t>
            </a:r>
          </a:p>
        </p:txBody>
      </p:sp>
      <p:sp>
        <p:nvSpPr>
          <p:cNvPr id="20" name="Line 49"/>
          <p:cNvSpPr>
            <a:spLocks noChangeShapeType="1"/>
          </p:cNvSpPr>
          <p:nvPr/>
        </p:nvSpPr>
        <p:spPr bwMode="auto">
          <a:xfrm>
            <a:off x="4573588" y="5094288"/>
            <a:ext cx="2219325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50"/>
          <p:cNvSpPr>
            <a:spLocks noChangeShapeType="1"/>
          </p:cNvSpPr>
          <p:nvPr/>
        </p:nvSpPr>
        <p:spPr bwMode="auto">
          <a:xfrm>
            <a:off x="4573588" y="5381625"/>
            <a:ext cx="2219325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Line 51"/>
          <p:cNvSpPr>
            <a:spLocks noChangeShapeType="1"/>
          </p:cNvSpPr>
          <p:nvPr/>
        </p:nvSpPr>
        <p:spPr bwMode="auto">
          <a:xfrm>
            <a:off x="4586288" y="5083175"/>
            <a:ext cx="0" cy="29845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52"/>
          <p:cNvSpPr>
            <a:spLocks noChangeShapeType="1"/>
          </p:cNvSpPr>
          <p:nvPr/>
        </p:nvSpPr>
        <p:spPr bwMode="auto">
          <a:xfrm>
            <a:off x="5027613" y="5083175"/>
            <a:ext cx="0" cy="29845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Line 53"/>
          <p:cNvSpPr>
            <a:spLocks noChangeShapeType="1"/>
          </p:cNvSpPr>
          <p:nvPr/>
        </p:nvSpPr>
        <p:spPr bwMode="auto">
          <a:xfrm>
            <a:off x="5468938" y="5083175"/>
            <a:ext cx="0" cy="29845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Rectangle 54"/>
          <p:cNvSpPr>
            <a:spLocks noChangeArrowheads="1"/>
          </p:cNvSpPr>
          <p:nvPr/>
        </p:nvSpPr>
        <p:spPr bwMode="auto">
          <a:xfrm>
            <a:off x="5049838" y="5129213"/>
            <a:ext cx="3365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1200">
                <a:solidFill>
                  <a:srgbClr val="000000"/>
                </a:solidFill>
              </a:rPr>
              <a:t>ID</a:t>
            </a:r>
          </a:p>
        </p:txBody>
      </p:sp>
      <p:sp>
        <p:nvSpPr>
          <p:cNvPr id="26" name="Rectangle 55"/>
          <p:cNvSpPr>
            <a:spLocks noChangeArrowheads="1"/>
          </p:cNvSpPr>
          <p:nvPr/>
        </p:nvSpPr>
        <p:spPr bwMode="auto">
          <a:xfrm>
            <a:off x="5453063" y="5129213"/>
            <a:ext cx="3968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1200">
                <a:solidFill>
                  <a:srgbClr val="000000"/>
                </a:solidFill>
              </a:rPr>
              <a:t>OF</a:t>
            </a:r>
          </a:p>
        </p:txBody>
      </p:sp>
      <p:sp>
        <p:nvSpPr>
          <p:cNvPr id="27" name="Rectangle 56"/>
          <p:cNvSpPr>
            <a:spLocks noChangeArrowheads="1"/>
          </p:cNvSpPr>
          <p:nvPr/>
        </p:nvSpPr>
        <p:spPr bwMode="auto">
          <a:xfrm>
            <a:off x="5919788" y="5127625"/>
            <a:ext cx="4048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1200">
                <a:solidFill>
                  <a:srgbClr val="000000"/>
                </a:solidFill>
              </a:rPr>
              <a:t>OE</a:t>
            </a:r>
          </a:p>
        </p:txBody>
      </p:sp>
      <p:sp>
        <p:nvSpPr>
          <p:cNvPr id="28" name="Rectangle 57"/>
          <p:cNvSpPr>
            <a:spLocks noChangeArrowheads="1"/>
          </p:cNvSpPr>
          <p:nvPr/>
        </p:nvSpPr>
        <p:spPr bwMode="auto">
          <a:xfrm>
            <a:off x="6359525" y="5127625"/>
            <a:ext cx="4048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1200">
                <a:solidFill>
                  <a:srgbClr val="000000"/>
                </a:solidFill>
              </a:rPr>
              <a:t>OS</a:t>
            </a:r>
          </a:p>
        </p:txBody>
      </p:sp>
      <p:sp>
        <p:nvSpPr>
          <p:cNvPr id="29" name="Line 58"/>
          <p:cNvSpPr>
            <a:spLocks noChangeShapeType="1"/>
          </p:cNvSpPr>
          <p:nvPr/>
        </p:nvSpPr>
        <p:spPr bwMode="auto">
          <a:xfrm>
            <a:off x="5908675" y="5083175"/>
            <a:ext cx="0" cy="29845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Line 59"/>
          <p:cNvSpPr>
            <a:spLocks noChangeShapeType="1"/>
          </p:cNvSpPr>
          <p:nvPr/>
        </p:nvSpPr>
        <p:spPr bwMode="auto">
          <a:xfrm>
            <a:off x="6351588" y="5083175"/>
            <a:ext cx="0" cy="29845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Line 60"/>
          <p:cNvSpPr>
            <a:spLocks noChangeShapeType="1"/>
          </p:cNvSpPr>
          <p:nvPr/>
        </p:nvSpPr>
        <p:spPr bwMode="auto">
          <a:xfrm>
            <a:off x="6792913" y="5083175"/>
            <a:ext cx="0" cy="31750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" name="Rectangle 61"/>
          <p:cNvSpPr>
            <a:spLocks noChangeArrowheads="1"/>
          </p:cNvSpPr>
          <p:nvPr/>
        </p:nvSpPr>
        <p:spPr bwMode="auto">
          <a:xfrm>
            <a:off x="4764088" y="4740275"/>
            <a:ext cx="226536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1200">
                <a:solidFill>
                  <a:srgbClr val="000000"/>
                </a:solidFill>
              </a:rPr>
              <a:t>Branch address dependency</a:t>
            </a:r>
          </a:p>
        </p:txBody>
      </p:sp>
      <p:sp>
        <p:nvSpPr>
          <p:cNvPr id="33" name="Rectangle 66"/>
          <p:cNvSpPr>
            <a:spLocks noChangeArrowheads="1"/>
          </p:cNvSpPr>
          <p:nvPr/>
        </p:nvSpPr>
        <p:spPr bwMode="auto">
          <a:xfrm>
            <a:off x="635000" y="5778500"/>
            <a:ext cx="39179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85000"/>
              </a:lnSpc>
            </a:pPr>
            <a:r>
              <a:rPr lang="en-US" altLang="ko-KR" sz="1800" b="0"/>
              <a:t>Hazards in pipelines may make it      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 b="0"/>
              <a:t>necessary to </a:t>
            </a:r>
            <a:r>
              <a:rPr lang="en-US" altLang="ko-KR" sz="1800" i="1"/>
              <a:t>stall</a:t>
            </a:r>
            <a:r>
              <a:rPr lang="en-US" altLang="ko-KR" sz="1800"/>
              <a:t>  </a:t>
            </a:r>
            <a:r>
              <a:rPr lang="en-US" altLang="ko-KR" sz="1800" b="0"/>
              <a:t>the pipeline</a:t>
            </a:r>
          </a:p>
        </p:txBody>
      </p:sp>
      <p:sp>
        <p:nvSpPr>
          <p:cNvPr id="34" name="Rectangle 67"/>
          <p:cNvSpPr>
            <a:spLocks noChangeArrowheads="1"/>
          </p:cNvSpPr>
          <p:nvPr/>
        </p:nvSpPr>
        <p:spPr bwMode="auto">
          <a:xfrm>
            <a:off x="576263" y="5789613"/>
            <a:ext cx="3746500" cy="534987"/>
          </a:xfrm>
          <a:prstGeom prst="rect">
            <a:avLst/>
          </a:prstGeom>
          <a:noFill/>
          <a:ln w="253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68"/>
          <p:cNvSpPr>
            <a:spLocks noChangeArrowheads="1"/>
          </p:cNvSpPr>
          <p:nvPr/>
        </p:nvSpPr>
        <p:spPr bwMode="auto">
          <a:xfrm>
            <a:off x="4799013" y="5778500"/>
            <a:ext cx="40957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85000"/>
              </a:lnSpc>
            </a:pPr>
            <a:r>
              <a:rPr lang="en-US" altLang="ko-KR" sz="1800" b="0" dirty="0"/>
              <a:t>Pipeline Interlock: 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 b="0" dirty="0"/>
              <a:t>  Detect Hazards Stall until it is cleared</a:t>
            </a:r>
          </a:p>
          <a:p>
            <a:pPr defTabSz="762000" eaLnBrk="1" hangingPunct="1">
              <a:lnSpc>
                <a:spcPct val="85000"/>
              </a:lnSpc>
            </a:pPr>
            <a:endParaRPr lang="en-US" altLang="ko-KR" sz="1800" b="0" dirty="0"/>
          </a:p>
        </p:txBody>
      </p:sp>
      <p:sp>
        <p:nvSpPr>
          <p:cNvPr id="36" name="Rectangle 69"/>
          <p:cNvSpPr>
            <a:spLocks noChangeArrowheads="1"/>
          </p:cNvSpPr>
          <p:nvPr/>
        </p:nvSpPr>
        <p:spPr bwMode="auto">
          <a:xfrm>
            <a:off x="4857750" y="5792788"/>
            <a:ext cx="3602682" cy="528637"/>
          </a:xfrm>
          <a:prstGeom prst="rect">
            <a:avLst/>
          </a:prstGeom>
          <a:noFill/>
          <a:ln w="253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70"/>
          <p:cNvSpPr>
            <a:spLocks noChangeArrowheads="1"/>
          </p:cNvSpPr>
          <p:nvPr/>
        </p:nvSpPr>
        <p:spPr bwMode="auto">
          <a:xfrm>
            <a:off x="4437063" y="6040438"/>
            <a:ext cx="350837" cy="106362"/>
          </a:xfrm>
          <a:prstGeom prst="rightArrow">
            <a:avLst>
              <a:gd name="adj1" fmla="val 50000"/>
              <a:gd name="adj2" fmla="val 164941"/>
            </a:avLst>
          </a:prstGeom>
          <a:noFill/>
          <a:ln w="253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3390900" y="2955925"/>
            <a:ext cx="5127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120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3449638" y="2908300"/>
            <a:ext cx="1851025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>
            <a:off x="3435350" y="3228975"/>
            <a:ext cx="1852613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3449638" y="2908300"/>
            <a:ext cx="0" cy="32067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>
            <a:off x="4381500" y="2908300"/>
            <a:ext cx="0" cy="32067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3940175" y="2955925"/>
            <a:ext cx="4032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1200">
                <a:solidFill>
                  <a:srgbClr val="000000"/>
                </a:solidFill>
              </a:rPr>
              <a:t>DA</a:t>
            </a:r>
          </a:p>
        </p:txBody>
      </p:sp>
      <p:sp>
        <p:nvSpPr>
          <p:cNvPr id="45" name="Rectangle 11"/>
          <p:cNvSpPr>
            <a:spLocks noChangeArrowheads="1"/>
          </p:cNvSpPr>
          <p:nvPr/>
        </p:nvSpPr>
        <p:spPr bwMode="auto">
          <a:xfrm>
            <a:off x="4367213" y="2955925"/>
            <a:ext cx="4460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1200">
                <a:solidFill>
                  <a:srgbClr val="000000"/>
                </a:solidFill>
              </a:rPr>
              <a:t>B,C</a:t>
            </a:r>
          </a:p>
        </p:txBody>
      </p:sp>
      <p:sp>
        <p:nvSpPr>
          <p:cNvPr id="46" name="Rectangle 12"/>
          <p:cNvSpPr>
            <a:spLocks noChangeArrowheads="1"/>
          </p:cNvSpPr>
          <p:nvPr/>
        </p:nvSpPr>
        <p:spPr bwMode="auto">
          <a:xfrm>
            <a:off x="4910138" y="2955925"/>
            <a:ext cx="2730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12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47" name="Line 13"/>
          <p:cNvSpPr>
            <a:spLocks noChangeShapeType="1"/>
          </p:cNvSpPr>
          <p:nvPr/>
        </p:nvSpPr>
        <p:spPr bwMode="auto">
          <a:xfrm>
            <a:off x="4848225" y="2908300"/>
            <a:ext cx="0" cy="32067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3884613" y="3413125"/>
            <a:ext cx="4460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1200">
                <a:solidFill>
                  <a:srgbClr val="000000"/>
                </a:solidFill>
              </a:rPr>
              <a:t>INC</a:t>
            </a:r>
          </a:p>
        </p:txBody>
      </p:sp>
      <p:sp>
        <p:nvSpPr>
          <p:cNvPr id="49" name="Line 16"/>
          <p:cNvSpPr>
            <a:spLocks noChangeShapeType="1"/>
          </p:cNvSpPr>
          <p:nvPr/>
        </p:nvSpPr>
        <p:spPr bwMode="auto">
          <a:xfrm flipV="1">
            <a:off x="3911600" y="3357563"/>
            <a:ext cx="936625" cy="952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Line 17"/>
          <p:cNvSpPr>
            <a:spLocks noChangeShapeType="1"/>
          </p:cNvSpPr>
          <p:nvPr/>
        </p:nvSpPr>
        <p:spPr bwMode="auto">
          <a:xfrm>
            <a:off x="3900488" y="3686175"/>
            <a:ext cx="947737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" name="Line 19"/>
          <p:cNvSpPr>
            <a:spLocks noChangeShapeType="1"/>
          </p:cNvSpPr>
          <p:nvPr/>
        </p:nvSpPr>
        <p:spPr bwMode="auto">
          <a:xfrm>
            <a:off x="4381500" y="3365500"/>
            <a:ext cx="0" cy="32067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" name="Line 20"/>
          <p:cNvSpPr>
            <a:spLocks noChangeShapeType="1"/>
          </p:cNvSpPr>
          <p:nvPr/>
        </p:nvSpPr>
        <p:spPr bwMode="auto">
          <a:xfrm>
            <a:off x="4848225" y="3365500"/>
            <a:ext cx="0" cy="32067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" name="Rectangle 21"/>
          <p:cNvSpPr>
            <a:spLocks noChangeArrowheads="1"/>
          </p:cNvSpPr>
          <p:nvPr/>
        </p:nvSpPr>
        <p:spPr bwMode="auto">
          <a:xfrm>
            <a:off x="4403725" y="3413125"/>
            <a:ext cx="4032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1200">
                <a:solidFill>
                  <a:srgbClr val="000000"/>
                </a:solidFill>
              </a:rPr>
              <a:t>DA</a:t>
            </a:r>
          </a:p>
        </p:txBody>
      </p:sp>
      <p:sp>
        <p:nvSpPr>
          <p:cNvPr id="54" name="Rectangle 22"/>
          <p:cNvSpPr>
            <a:spLocks noChangeArrowheads="1"/>
          </p:cNvSpPr>
          <p:nvPr/>
        </p:nvSpPr>
        <p:spPr bwMode="auto">
          <a:xfrm>
            <a:off x="6308725" y="3413125"/>
            <a:ext cx="3571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1200">
                <a:solidFill>
                  <a:srgbClr val="000000"/>
                </a:solidFill>
              </a:rPr>
              <a:t>+1</a:t>
            </a:r>
          </a:p>
        </p:txBody>
      </p:sp>
      <p:sp>
        <p:nvSpPr>
          <p:cNvPr id="55" name="Line 23"/>
          <p:cNvSpPr>
            <a:spLocks noChangeShapeType="1"/>
          </p:cNvSpPr>
          <p:nvPr/>
        </p:nvSpPr>
        <p:spPr bwMode="auto">
          <a:xfrm>
            <a:off x="6246813" y="3365500"/>
            <a:ext cx="0" cy="32067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" name="Line 25"/>
          <p:cNvSpPr>
            <a:spLocks noChangeShapeType="1"/>
          </p:cNvSpPr>
          <p:nvPr/>
        </p:nvSpPr>
        <p:spPr bwMode="auto">
          <a:xfrm>
            <a:off x="5778500" y="3367088"/>
            <a:ext cx="931863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>
            <a:off x="5778500" y="3686175"/>
            <a:ext cx="947738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" name="Line 27"/>
          <p:cNvSpPr>
            <a:spLocks noChangeShapeType="1"/>
          </p:cNvSpPr>
          <p:nvPr/>
        </p:nvSpPr>
        <p:spPr bwMode="auto">
          <a:xfrm>
            <a:off x="5781675" y="3365500"/>
            <a:ext cx="0" cy="32067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" name="Rectangle 28"/>
          <p:cNvSpPr>
            <a:spLocks noChangeArrowheads="1"/>
          </p:cNvSpPr>
          <p:nvPr/>
        </p:nvSpPr>
        <p:spPr bwMode="auto">
          <a:xfrm>
            <a:off x="5845175" y="3413125"/>
            <a:ext cx="3778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1200">
                <a:solidFill>
                  <a:srgbClr val="000000"/>
                </a:solidFill>
              </a:rPr>
              <a:t>R1</a:t>
            </a:r>
          </a:p>
        </p:txBody>
      </p:sp>
      <p:sp>
        <p:nvSpPr>
          <p:cNvPr id="60" name="Freeform 29"/>
          <p:cNvSpPr>
            <a:spLocks/>
          </p:cNvSpPr>
          <p:nvPr/>
        </p:nvSpPr>
        <p:spPr bwMode="auto">
          <a:xfrm>
            <a:off x="4848225" y="3376613"/>
            <a:ext cx="935038" cy="309562"/>
          </a:xfrm>
          <a:custGeom>
            <a:avLst/>
            <a:gdLst>
              <a:gd name="T0" fmla="*/ 0 w 545"/>
              <a:gd name="T1" fmla="*/ 80 h 185"/>
              <a:gd name="T2" fmla="*/ 0 w 545"/>
              <a:gd name="T3" fmla="*/ 48 h 185"/>
              <a:gd name="T4" fmla="*/ 32 w 545"/>
              <a:gd name="T5" fmla="*/ 16 h 185"/>
              <a:gd name="T6" fmla="*/ 88 w 545"/>
              <a:gd name="T7" fmla="*/ 0 h 185"/>
              <a:gd name="T8" fmla="*/ 112 w 545"/>
              <a:gd name="T9" fmla="*/ 0 h 185"/>
              <a:gd name="T10" fmla="*/ 160 w 545"/>
              <a:gd name="T11" fmla="*/ 24 h 185"/>
              <a:gd name="T12" fmla="*/ 200 w 545"/>
              <a:gd name="T13" fmla="*/ 24 h 185"/>
              <a:gd name="T14" fmla="*/ 232 w 545"/>
              <a:gd name="T15" fmla="*/ 0 h 185"/>
              <a:gd name="T16" fmla="*/ 288 w 545"/>
              <a:gd name="T17" fmla="*/ 0 h 185"/>
              <a:gd name="T18" fmla="*/ 304 w 545"/>
              <a:gd name="T19" fmla="*/ 24 h 185"/>
              <a:gd name="T20" fmla="*/ 360 w 545"/>
              <a:gd name="T21" fmla="*/ 32 h 185"/>
              <a:gd name="T22" fmla="*/ 400 w 545"/>
              <a:gd name="T23" fmla="*/ 32 h 185"/>
              <a:gd name="T24" fmla="*/ 440 w 545"/>
              <a:gd name="T25" fmla="*/ 16 h 185"/>
              <a:gd name="T26" fmla="*/ 488 w 545"/>
              <a:gd name="T27" fmla="*/ 0 h 185"/>
              <a:gd name="T28" fmla="*/ 504 w 545"/>
              <a:gd name="T29" fmla="*/ 32 h 185"/>
              <a:gd name="T30" fmla="*/ 536 w 545"/>
              <a:gd name="T31" fmla="*/ 64 h 185"/>
              <a:gd name="T32" fmla="*/ 544 w 545"/>
              <a:gd name="T33" fmla="*/ 104 h 185"/>
              <a:gd name="T34" fmla="*/ 544 w 545"/>
              <a:gd name="T35" fmla="*/ 136 h 185"/>
              <a:gd name="T36" fmla="*/ 504 w 545"/>
              <a:gd name="T37" fmla="*/ 168 h 185"/>
              <a:gd name="T38" fmla="*/ 488 w 545"/>
              <a:gd name="T39" fmla="*/ 176 h 185"/>
              <a:gd name="T40" fmla="*/ 440 w 545"/>
              <a:gd name="T41" fmla="*/ 176 h 185"/>
              <a:gd name="T42" fmla="*/ 400 w 545"/>
              <a:gd name="T43" fmla="*/ 168 h 185"/>
              <a:gd name="T44" fmla="*/ 360 w 545"/>
              <a:gd name="T45" fmla="*/ 152 h 185"/>
              <a:gd name="T46" fmla="*/ 304 w 545"/>
              <a:gd name="T47" fmla="*/ 160 h 185"/>
              <a:gd name="T48" fmla="*/ 288 w 545"/>
              <a:gd name="T49" fmla="*/ 176 h 185"/>
              <a:gd name="T50" fmla="*/ 232 w 545"/>
              <a:gd name="T51" fmla="*/ 184 h 185"/>
              <a:gd name="T52" fmla="*/ 200 w 545"/>
              <a:gd name="T53" fmla="*/ 152 h 185"/>
              <a:gd name="T54" fmla="*/ 160 w 545"/>
              <a:gd name="T55" fmla="*/ 152 h 185"/>
              <a:gd name="T56" fmla="*/ 112 w 545"/>
              <a:gd name="T57" fmla="*/ 168 h 185"/>
              <a:gd name="T58" fmla="*/ 88 w 545"/>
              <a:gd name="T59" fmla="*/ 168 h 185"/>
              <a:gd name="T60" fmla="*/ 32 w 545"/>
              <a:gd name="T61" fmla="*/ 168 h 185"/>
              <a:gd name="T62" fmla="*/ 16 w 545"/>
              <a:gd name="T63" fmla="*/ 136 h 185"/>
              <a:gd name="T64" fmla="*/ 8 w 545"/>
              <a:gd name="T65" fmla="*/ 104 h 185"/>
              <a:gd name="T66" fmla="*/ 0 w 545"/>
              <a:gd name="T67" fmla="*/ 104 h 18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545"/>
              <a:gd name="T103" fmla="*/ 0 h 185"/>
              <a:gd name="T104" fmla="*/ 545 w 545"/>
              <a:gd name="T105" fmla="*/ 185 h 185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545" h="185">
                <a:moveTo>
                  <a:pt x="0" y="80"/>
                </a:moveTo>
                <a:lnTo>
                  <a:pt x="0" y="48"/>
                </a:lnTo>
                <a:lnTo>
                  <a:pt x="32" y="16"/>
                </a:lnTo>
                <a:lnTo>
                  <a:pt x="88" y="0"/>
                </a:lnTo>
                <a:lnTo>
                  <a:pt x="112" y="0"/>
                </a:lnTo>
                <a:lnTo>
                  <a:pt x="160" y="24"/>
                </a:lnTo>
                <a:lnTo>
                  <a:pt x="200" y="24"/>
                </a:lnTo>
                <a:lnTo>
                  <a:pt x="232" y="0"/>
                </a:lnTo>
                <a:lnTo>
                  <a:pt x="288" y="0"/>
                </a:lnTo>
                <a:lnTo>
                  <a:pt x="304" y="24"/>
                </a:lnTo>
                <a:lnTo>
                  <a:pt x="360" y="32"/>
                </a:lnTo>
                <a:lnTo>
                  <a:pt x="400" y="32"/>
                </a:lnTo>
                <a:lnTo>
                  <a:pt x="440" y="16"/>
                </a:lnTo>
                <a:lnTo>
                  <a:pt x="488" y="0"/>
                </a:lnTo>
                <a:lnTo>
                  <a:pt x="504" y="32"/>
                </a:lnTo>
                <a:lnTo>
                  <a:pt x="536" y="64"/>
                </a:lnTo>
                <a:lnTo>
                  <a:pt x="544" y="104"/>
                </a:lnTo>
                <a:lnTo>
                  <a:pt x="544" y="136"/>
                </a:lnTo>
                <a:lnTo>
                  <a:pt x="504" y="168"/>
                </a:lnTo>
                <a:lnTo>
                  <a:pt x="488" y="176"/>
                </a:lnTo>
                <a:lnTo>
                  <a:pt x="440" y="176"/>
                </a:lnTo>
                <a:lnTo>
                  <a:pt x="400" y="168"/>
                </a:lnTo>
                <a:lnTo>
                  <a:pt x="360" y="152"/>
                </a:lnTo>
                <a:lnTo>
                  <a:pt x="304" y="160"/>
                </a:lnTo>
                <a:lnTo>
                  <a:pt x="288" y="176"/>
                </a:lnTo>
                <a:lnTo>
                  <a:pt x="232" y="184"/>
                </a:lnTo>
                <a:lnTo>
                  <a:pt x="200" y="152"/>
                </a:lnTo>
                <a:lnTo>
                  <a:pt x="160" y="152"/>
                </a:lnTo>
                <a:lnTo>
                  <a:pt x="112" y="168"/>
                </a:lnTo>
                <a:lnTo>
                  <a:pt x="88" y="168"/>
                </a:lnTo>
                <a:lnTo>
                  <a:pt x="32" y="168"/>
                </a:lnTo>
                <a:lnTo>
                  <a:pt x="16" y="136"/>
                </a:lnTo>
                <a:lnTo>
                  <a:pt x="8" y="104"/>
                </a:lnTo>
                <a:lnTo>
                  <a:pt x="0" y="104"/>
                </a:lnTo>
              </a:path>
            </a:pathLst>
          </a:custGeom>
          <a:noFill/>
          <a:ln w="25399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Rectangle 30"/>
          <p:cNvSpPr>
            <a:spLocks noChangeArrowheads="1"/>
          </p:cNvSpPr>
          <p:nvPr/>
        </p:nvSpPr>
        <p:spPr bwMode="auto">
          <a:xfrm>
            <a:off x="4954588" y="3413125"/>
            <a:ext cx="685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1200">
                <a:solidFill>
                  <a:srgbClr val="000000"/>
                </a:solidFill>
              </a:rPr>
              <a:t>bubble</a:t>
            </a:r>
          </a:p>
        </p:txBody>
      </p:sp>
      <p:sp>
        <p:nvSpPr>
          <p:cNvPr id="62" name="Rectangle 31"/>
          <p:cNvSpPr>
            <a:spLocks noChangeArrowheads="1"/>
          </p:cNvSpPr>
          <p:nvPr/>
        </p:nvSpPr>
        <p:spPr bwMode="auto">
          <a:xfrm>
            <a:off x="5646738" y="2947988"/>
            <a:ext cx="1444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en-US" altLang="ko-KR" sz="1200">
                <a:solidFill>
                  <a:srgbClr val="000000"/>
                </a:solidFill>
              </a:rPr>
              <a:t>Data dependency</a:t>
            </a:r>
          </a:p>
        </p:txBody>
      </p:sp>
      <p:sp>
        <p:nvSpPr>
          <p:cNvPr id="63" name="Line 65"/>
          <p:cNvSpPr>
            <a:spLocks noChangeShapeType="1"/>
          </p:cNvSpPr>
          <p:nvPr/>
        </p:nvSpPr>
        <p:spPr bwMode="auto">
          <a:xfrm>
            <a:off x="5337175" y="3043238"/>
            <a:ext cx="603250" cy="280987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4" name="Line 72"/>
          <p:cNvSpPr>
            <a:spLocks noChangeShapeType="1"/>
          </p:cNvSpPr>
          <p:nvPr/>
        </p:nvSpPr>
        <p:spPr bwMode="auto">
          <a:xfrm>
            <a:off x="3922713" y="2901950"/>
            <a:ext cx="0" cy="34925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5" name="Line 73"/>
          <p:cNvSpPr>
            <a:spLocks noChangeShapeType="1"/>
          </p:cNvSpPr>
          <p:nvPr/>
        </p:nvSpPr>
        <p:spPr bwMode="auto">
          <a:xfrm>
            <a:off x="5280025" y="2901950"/>
            <a:ext cx="0" cy="34925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6" name="Line 75"/>
          <p:cNvSpPr>
            <a:spLocks noChangeShapeType="1"/>
          </p:cNvSpPr>
          <p:nvPr/>
        </p:nvSpPr>
        <p:spPr bwMode="auto">
          <a:xfrm>
            <a:off x="6707188" y="3365500"/>
            <a:ext cx="0" cy="32067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" name="Line 76"/>
          <p:cNvSpPr>
            <a:spLocks noChangeShapeType="1"/>
          </p:cNvSpPr>
          <p:nvPr/>
        </p:nvSpPr>
        <p:spPr bwMode="auto">
          <a:xfrm>
            <a:off x="3908425" y="3365500"/>
            <a:ext cx="0" cy="33972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8" name="Rectangle 77"/>
          <p:cNvSpPr>
            <a:spLocks noChangeArrowheads="1"/>
          </p:cNvSpPr>
          <p:nvPr/>
        </p:nvSpPr>
        <p:spPr bwMode="auto">
          <a:xfrm>
            <a:off x="1327150" y="3044825"/>
            <a:ext cx="20637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571500" lvl="1" defTabSz="762000">
              <a:lnSpc>
                <a:spcPct val="50000"/>
              </a:lnSpc>
              <a:spcBef>
                <a:spcPct val="40000"/>
              </a:spcBef>
            </a:pPr>
            <a:r>
              <a:rPr lang="en-US" altLang="ko-KR" sz="1800"/>
              <a:t>R1 &lt;- B + C</a:t>
            </a:r>
          </a:p>
          <a:p>
            <a:pPr marL="571500" lvl="1" defTabSz="762000">
              <a:lnSpc>
                <a:spcPct val="50000"/>
              </a:lnSpc>
              <a:spcBef>
                <a:spcPct val="40000"/>
              </a:spcBef>
            </a:pPr>
            <a:r>
              <a:rPr lang="en-US" altLang="ko-KR" sz="1800"/>
              <a:t>R1 &lt;- R1 + 1</a:t>
            </a:r>
          </a:p>
        </p:txBody>
      </p:sp>
      <p:sp>
        <p:nvSpPr>
          <p:cNvPr id="69" name="Rectangle 78"/>
          <p:cNvSpPr>
            <a:spLocks noChangeArrowheads="1"/>
          </p:cNvSpPr>
          <p:nvPr/>
        </p:nvSpPr>
        <p:spPr bwMode="auto">
          <a:xfrm>
            <a:off x="209550" y="3775075"/>
            <a:ext cx="8020050" cy="90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571500" lvl="1" defTabSz="762000">
              <a:lnSpc>
                <a:spcPct val="40000"/>
              </a:lnSpc>
              <a:spcBef>
                <a:spcPct val="40000"/>
              </a:spcBef>
            </a:pPr>
            <a:r>
              <a:rPr lang="en-US" altLang="ko-KR" sz="1800" u="sng" dirty="0">
                <a:solidFill>
                  <a:srgbClr val="FF0000"/>
                </a:solidFill>
              </a:rPr>
              <a:t>Control hazards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</a:p>
          <a:p>
            <a:pPr marL="571500" lvl="1" defTabSz="762000">
              <a:lnSpc>
                <a:spcPct val="40000"/>
              </a:lnSpc>
              <a:spcBef>
                <a:spcPct val="40000"/>
              </a:spcBef>
            </a:pPr>
            <a:endParaRPr lang="en-US" altLang="ko-KR" sz="1800" dirty="0"/>
          </a:p>
          <a:p>
            <a:pPr marL="571500" lvl="1" defTabSz="762000">
              <a:lnSpc>
                <a:spcPct val="40000"/>
              </a:lnSpc>
              <a:spcBef>
                <a:spcPct val="40000"/>
              </a:spcBef>
            </a:pPr>
            <a:r>
              <a:rPr lang="en-US" altLang="ko-KR" sz="1800" dirty="0"/>
              <a:t>   Branches and other instructions that change the PC</a:t>
            </a:r>
          </a:p>
          <a:p>
            <a:pPr marL="571500" lvl="1" defTabSz="762000">
              <a:lnSpc>
                <a:spcPct val="40000"/>
              </a:lnSpc>
              <a:spcBef>
                <a:spcPct val="40000"/>
              </a:spcBef>
            </a:pPr>
            <a:r>
              <a:rPr lang="en-US" altLang="ko-KR" sz="1800" dirty="0"/>
              <a:t>   make the fetch of the next instruction to be delayed</a:t>
            </a:r>
          </a:p>
        </p:txBody>
      </p:sp>
      <p:sp>
        <p:nvSpPr>
          <p:cNvPr id="70" name="Line 82"/>
          <p:cNvSpPr>
            <a:spLocks noChangeShapeType="1"/>
          </p:cNvSpPr>
          <p:nvPr/>
        </p:nvSpPr>
        <p:spPr bwMode="auto">
          <a:xfrm>
            <a:off x="4583113" y="4678363"/>
            <a:ext cx="0" cy="296862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" name="Line 83"/>
          <p:cNvSpPr>
            <a:spLocks noChangeShapeType="1"/>
          </p:cNvSpPr>
          <p:nvPr/>
        </p:nvSpPr>
        <p:spPr bwMode="auto">
          <a:xfrm>
            <a:off x="4648200" y="4819650"/>
            <a:ext cx="22860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52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6672"/>
            <a:ext cx="8136904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5"/>
          <p:cNvSpPr txBox="1">
            <a:spLocks/>
          </p:cNvSpPr>
          <p:nvPr/>
        </p:nvSpPr>
        <p:spPr>
          <a:xfrm>
            <a:off x="258479" y="58614"/>
            <a:ext cx="7427168" cy="4180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smtClean="0">
                <a:solidFill>
                  <a:srgbClr val="FF0000"/>
                </a:solidFill>
              </a:rPr>
              <a:t>Problem 1: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73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7452320" cy="803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smtClean="0">
                <a:solidFill>
                  <a:srgbClr val="FF0000"/>
                </a:solidFill>
              </a:rPr>
              <a:t>Problem 1 Solution</a:t>
            </a: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87616"/>
            <a:ext cx="7416824" cy="4207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03440"/>
            <a:ext cx="8136904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93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7504" y="116632"/>
            <a:ext cx="7620000" cy="6340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/>
              <a:t>Problem2: </a:t>
            </a:r>
            <a:endParaRPr lang="en-IN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067403" cy="78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8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>
                <a:solidFill>
                  <a:srgbClr val="FF0000"/>
                </a:solidFill>
              </a:rPr>
              <a:t>Problem 2 Solution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497"/>
            <a:ext cx="9067403" cy="78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8460432" cy="387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52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/>
              <a:t>Problem 3:</a:t>
            </a:r>
            <a:endParaRPr lang="en-IN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784887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79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>
                <a:solidFill>
                  <a:srgbClr val="FF0000"/>
                </a:solidFill>
              </a:rPr>
              <a:t>Problem 3 Solution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18" y="2060848"/>
            <a:ext cx="784887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15" y="3068960"/>
            <a:ext cx="75342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1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16632"/>
            <a:ext cx="7620000" cy="6340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Problem 4</a:t>
            </a:r>
            <a:endParaRPr lang="en-IN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6" y="716276"/>
            <a:ext cx="7992888" cy="2943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59800"/>
            <a:ext cx="3384377" cy="3009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56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7427168" cy="5720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>
                <a:solidFill>
                  <a:srgbClr val="FF0000"/>
                </a:solidFill>
              </a:rPr>
              <a:t>Problem 5 Solution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9" y="846683"/>
            <a:ext cx="7992888" cy="2943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92" y="3790206"/>
            <a:ext cx="8210550" cy="3061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30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Computer System Architecture by Morris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mano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Prepared By: I. Mala Serene, AP(SG), SCOPE,VIT</a:t>
            </a:r>
          </a:p>
        </p:txBody>
      </p:sp>
    </p:spTree>
    <p:extLst>
      <p:ext uri="{BB962C8B-B14F-4D97-AF65-F5344CB8AC3E}">
        <p14:creationId xmlns:p14="http://schemas.microsoft.com/office/powerpoint/2010/main" val="25539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>
                <a:solidFill>
                  <a:schemeClr val="tx1"/>
                </a:solidFill>
              </a:rPr>
              <a:t>Purpose of parallel Processing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7504" y="1340768"/>
            <a:ext cx="8352928" cy="5060032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speed up </a:t>
            </a:r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the computer processing capability</a:t>
            </a:r>
          </a:p>
          <a:p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Increase its </a:t>
            </a:r>
            <a:r>
              <a:rPr lang="en-IN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throughput</a:t>
            </a:r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amount of processing  that can be accomplished during a given interval of time.  </a:t>
            </a:r>
          </a:p>
          <a:p>
            <a:r>
              <a:rPr lang="en-IN" sz="28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IN" sz="2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Drawback</a:t>
            </a:r>
            <a:r>
              <a:rPr lang="en-IN" sz="28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</a:t>
            </a:r>
          </a:p>
          <a:p>
            <a:pPr lvl="1"/>
            <a:r>
              <a:rPr lang="en-IN" sz="28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amount of hardware increases with parallel processing, so the cost of the system increases</a:t>
            </a:r>
          </a:p>
          <a:p>
            <a:pPr lvl="1"/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But the technology develop have reduced the cost of hardware. So parallel processing becomes economically feasible.</a:t>
            </a:r>
          </a:p>
          <a:p>
            <a:pPr lvl="1"/>
            <a:endParaRPr lang="en-IN" smtClean="0"/>
          </a:p>
          <a:p>
            <a:pPr lvl="1"/>
            <a:endParaRPr lang="en-IN" smtClean="0"/>
          </a:p>
          <a:p>
            <a:pPr lvl="1"/>
            <a:endParaRPr lang="en-IN" smtClean="0"/>
          </a:p>
          <a:p>
            <a:endParaRPr lang="en-IN" smtClean="0"/>
          </a:p>
          <a:p>
            <a:endParaRPr lang="en-IN" smtClean="0"/>
          </a:p>
          <a:p>
            <a:endParaRPr lang="en-IN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Prepared By: I. Mala Serene, AP(SG), SCOPE,VIT</a:t>
            </a:r>
          </a:p>
        </p:txBody>
      </p:sp>
    </p:spTree>
    <p:extLst>
      <p:ext uri="{BB962C8B-B14F-4D97-AF65-F5344CB8AC3E}">
        <p14:creationId xmlns:p14="http://schemas.microsoft.com/office/powerpoint/2010/main" val="358802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Pipelining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208912" cy="4800600"/>
          </a:xfrm>
        </p:spPr>
        <p:txBody>
          <a:bodyPr/>
          <a:lstStyle/>
          <a:p>
            <a:r>
              <a:rPr lang="en-I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Pipelining?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technique used in advanced microprocessors where the microprocessor begins executing a second instruction before the first has been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completed.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Pipeline is a series of stages, where some work is done at each stage. The work is not finished until it has passed through all stages.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Prepared By: I. Mala Serene, AP(SG), SCOPE,VIT</a:t>
            </a:r>
          </a:p>
        </p:txBody>
      </p:sp>
    </p:spTree>
    <p:extLst>
      <p:ext uri="{BB962C8B-B14F-4D97-AF65-F5344CB8AC3E}">
        <p14:creationId xmlns:p14="http://schemas.microsoft.com/office/powerpoint/2010/main" val="405955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07504" y="1143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r>
              <a:rPr lang="en-US" sz="3600" b="1" dirty="0">
                <a:effectLst/>
                <a:latin typeface="Times New Roman" pitchFamily="18" charset="0"/>
                <a:cs typeface="Times New Roman" pitchFamily="18" charset="0"/>
              </a:rPr>
              <a:t>How Pipelines Works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57200" y="17145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The pipeline is divided into segments and each segment can execute it operation concurrently with the other segments. </a:t>
            </a:r>
            <a:endParaRPr lang="en-US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Once </a:t>
            </a:r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a segment completes an operations, it passes the result to the next segment in the pipeline and fetches the next operations from the preceding segment.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Prepared By: I. Mala Serene, AP(SG), SCOPE,VIT</a:t>
            </a:r>
          </a:p>
        </p:txBody>
      </p:sp>
    </p:spTree>
    <p:extLst>
      <p:ext uri="{BB962C8B-B14F-4D97-AF65-F5344CB8AC3E}">
        <p14:creationId xmlns:p14="http://schemas.microsoft.com/office/powerpoint/2010/main" val="245660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39"/>
          <p:cNvSpPr>
            <a:spLocks noGrp="1"/>
          </p:cNvSpPr>
          <p:nvPr/>
        </p:nvSpPr>
        <p:spPr bwMode="auto">
          <a:xfrm>
            <a:off x="3162300" y="600594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/>
              <a:t>Appendix A - Pipelining 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104900" y="152400"/>
            <a:ext cx="716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What Is Pipelining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647700" y="1828800"/>
            <a:ext cx="4902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/>
            <a:r>
              <a:rPr lang="en-US" sz="2400"/>
              <a:t>Laundry Example</a:t>
            </a:r>
          </a:p>
          <a:p>
            <a:pPr marL="285750" indent="-285750"/>
            <a:r>
              <a:rPr lang="en-US" sz="2400"/>
              <a:t>Ann, Brian, Cathy, Dave </a:t>
            </a:r>
            <a:br>
              <a:rPr lang="en-US" sz="2400"/>
            </a:br>
            <a:r>
              <a:rPr lang="en-US" sz="2400"/>
              <a:t>each have one load of clothes </a:t>
            </a:r>
            <a:br>
              <a:rPr lang="en-US" sz="2400"/>
            </a:br>
            <a:r>
              <a:rPr lang="en-US" sz="2400"/>
              <a:t>to wash, dry, and fold</a:t>
            </a:r>
          </a:p>
          <a:p>
            <a:pPr marL="285750" indent="-285750"/>
            <a:r>
              <a:rPr lang="en-US" sz="2400"/>
              <a:t>Washer takes 30 minutes</a:t>
            </a:r>
          </a:p>
          <a:p>
            <a:pPr marL="285750" indent="-285750">
              <a:buFontTx/>
              <a:buNone/>
            </a:pPr>
            <a:endParaRPr lang="en-US" sz="2400"/>
          </a:p>
          <a:p>
            <a:pPr marL="285750" indent="-285750"/>
            <a:r>
              <a:rPr lang="en-US" sz="2400"/>
              <a:t>Dryer takes 40 minutes</a:t>
            </a:r>
          </a:p>
          <a:p>
            <a:pPr marL="285750" indent="-285750">
              <a:buFontTx/>
              <a:buNone/>
            </a:pPr>
            <a:endParaRPr lang="en-US" sz="2400"/>
          </a:p>
          <a:p>
            <a:pPr marL="285750" indent="-285750"/>
            <a:r>
              <a:rPr lang="en-US" sz="2400"/>
              <a:t>“Folder” takes 20 minutes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756400" y="3822700"/>
            <a:ext cx="673100" cy="800100"/>
            <a:chOff x="4228" y="2820"/>
            <a:chExt cx="424" cy="504"/>
          </a:xfrm>
        </p:grpSpPr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4228" y="2820"/>
              <a:ext cx="424" cy="504"/>
              <a:chOff x="4228" y="2820"/>
              <a:chExt cx="424" cy="504"/>
            </a:xfrm>
          </p:grpSpPr>
          <p:sp>
            <p:nvSpPr>
              <p:cNvPr id="39" name="AutoShape 6"/>
              <p:cNvSpPr>
                <a:spLocks noChangeArrowheads="1"/>
              </p:cNvSpPr>
              <p:nvPr/>
            </p:nvSpPr>
            <p:spPr bwMode="auto">
              <a:xfrm>
                <a:off x="4228" y="2900"/>
                <a:ext cx="424" cy="424"/>
              </a:xfrm>
              <a:prstGeom prst="cube">
                <a:avLst>
                  <a:gd name="adj" fmla="val 24986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40" name="AutoShape 7"/>
              <p:cNvSpPr>
                <a:spLocks noChangeArrowheads="1"/>
              </p:cNvSpPr>
              <p:nvPr/>
            </p:nvSpPr>
            <p:spPr bwMode="auto">
              <a:xfrm>
                <a:off x="4324" y="2820"/>
                <a:ext cx="328" cy="88"/>
              </a:xfrm>
              <a:prstGeom prst="cube">
                <a:avLst>
                  <a:gd name="adj" fmla="val 24986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</p:grp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356" y="2860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8" name="AutoShape 9"/>
            <p:cNvSpPr>
              <a:spLocks noChangeArrowheads="1"/>
            </p:cNvSpPr>
            <p:nvPr/>
          </p:nvSpPr>
          <p:spPr bwMode="auto">
            <a:xfrm>
              <a:off x="4280" y="3096"/>
              <a:ext cx="224" cy="96"/>
            </a:xfrm>
            <a:prstGeom prst="octagon">
              <a:avLst>
                <a:gd name="adj" fmla="val 29278"/>
              </a:avLst>
            </a:prstGeom>
            <a:solidFill>
              <a:srgbClr val="A2C1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900873" y="4756150"/>
            <a:ext cx="661988" cy="649288"/>
            <a:chOff x="4319" y="3408"/>
            <a:chExt cx="417" cy="409"/>
          </a:xfrm>
        </p:grpSpPr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4321" y="3601"/>
              <a:ext cx="415" cy="216"/>
              <a:chOff x="4321" y="3601"/>
              <a:chExt cx="415" cy="216"/>
            </a:xfrm>
          </p:grpSpPr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4523" y="3602"/>
                <a:ext cx="96" cy="215"/>
              </a:xfrm>
              <a:custGeom>
                <a:avLst/>
                <a:gdLst>
                  <a:gd name="T0" fmla="*/ 69 w 96"/>
                  <a:gd name="T1" fmla="*/ 0 h 215"/>
                  <a:gd name="T2" fmla="*/ 95 w 96"/>
                  <a:gd name="T3" fmla="*/ 0 h 215"/>
                  <a:gd name="T4" fmla="*/ 26 w 96"/>
                  <a:gd name="T5" fmla="*/ 214 h 215"/>
                  <a:gd name="T6" fmla="*/ 0 w 96"/>
                  <a:gd name="T7" fmla="*/ 214 h 215"/>
                  <a:gd name="T8" fmla="*/ 69 w 96"/>
                  <a:gd name="T9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4518" y="3601"/>
                <a:ext cx="218" cy="12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4517" y="3692"/>
                <a:ext cx="218" cy="13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4321" y="3692"/>
                <a:ext cx="116" cy="13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</p:grpSp>
        <p:grpSp>
          <p:nvGrpSpPr>
            <p:cNvPr id="29" name="Group 28"/>
            <p:cNvGrpSpPr>
              <a:grpSpLocks/>
            </p:cNvGrpSpPr>
            <p:nvPr/>
          </p:nvGrpSpPr>
          <p:grpSpPr bwMode="auto">
            <a:xfrm>
              <a:off x="4319" y="3408"/>
              <a:ext cx="217" cy="409"/>
              <a:chOff x="4319" y="3408"/>
              <a:chExt cx="217" cy="409"/>
            </a:xfrm>
          </p:grpSpPr>
          <p:sp>
            <p:nvSpPr>
              <p:cNvPr id="30" name="Oval 29"/>
              <p:cNvSpPr>
                <a:spLocks noChangeArrowheads="1"/>
              </p:cNvSpPr>
              <p:nvPr/>
            </p:nvSpPr>
            <p:spPr bwMode="auto">
              <a:xfrm>
                <a:off x="4403" y="3408"/>
                <a:ext cx="55" cy="55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4319" y="3485"/>
                <a:ext cx="217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9 w 217"/>
                  <a:gd name="T13" fmla="*/ 183 h 332"/>
                  <a:gd name="T14" fmla="*/ 14 w 217"/>
                  <a:gd name="T15" fmla="*/ 186 h 332"/>
                  <a:gd name="T16" fmla="*/ 17 w 217"/>
                  <a:gd name="T17" fmla="*/ 186 h 332"/>
                  <a:gd name="T18" fmla="*/ 23 w 217"/>
                  <a:gd name="T19" fmla="*/ 186 h 332"/>
                  <a:gd name="T20" fmla="*/ 141 w 217"/>
                  <a:gd name="T21" fmla="*/ 331 h 332"/>
                  <a:gd name="T22" fmla="*/ 178 w 217"/>
                  <a:gd name="T23" fmla="*/ 159 h 332"/>
                  <a:gd name="T24" fmla="*/ 177 w 217"/>
                  <a:gd name="T25" fmla="*/ 155 h 332"/>
                  <a:gd name="T26" fmla="*/ 176 w 217"/>
                  <a:gd name="T27" fmla="*/ 152 h 332"/>
                  <a:gd name="T28" fmla="*/ 173 w 217"/>
                  <a:gd name="T29" fmla="*/ 149 h 332"/>
                  <a:gd name="T30" fmla="*/ 170 w 217"/>
                  <a:gd name="T31" fmla="*/ 147 h 332"/>
                  <a:gd name="T32" fmla="*/ 166 w 217"/>
                  <a:gd name="T33" fmla="*/ 145 h 332"/>
                  <a:gd name="T34" fmla="*/ 161 w 217"/>
                  <a:gd name="T35" fmla="*/ 145 h 332"/>
                  <a:gd name="T36" fmla="*/ 157 w 217"/>
                  <a:gd name="T37" fmla="*/ 145 h 332"/>
                  <a:gd name="T38" fmla="*/ 153 w 217"/>
                  <a:gd name="T39" fmla="*/ 145 h 332"/>
                  <a:gd name="T40" fmla="*/ 104 w 217"/>
                  <a:gd name="T41" fmla="*/ 84 h 332"/>
                  <a:gd name="T42" fmla="*/ 201 w 217"/>
                  <a:gd name="T43" fmla="*/ 104 h 332"/>
                  <a:gd name="T44" fmla="*/ 204 w 217"/>
                  <a:gd name="T45" fmla="*/ 103 h 332"/>
                  <a:gd name="T46" fmla="*/ 207 w 217"/>
                  <a:gd name="T47" fmla="*/ 103 h 332"/>
                  <a:gd name="T48" fmla="*/ 211 w 217"/>
                  <a:gd name="T49" fmla="*/ 100 h 332"/>
                  <a:gd name="T50" fmla="*/ 214 w 217"/>
                  <a:gd name="T51" fmla="*/ 97 h 332"/>
                  <a:gd name="T52" fmla="*/ 215 w 217"/>
                  <a:gd name="T53" fmla="*/ 93 h 332"/>
                  <a:gd name="T54" fmla="*/ 216 w 217"/>
                  <a:gd name="T55" fmla="*/ 88 h 332"/>
                  <a:gd name="T56" fmla="*/ 215 w 217"/>
                  <a:gd name="T57" fmla="*/ 83 h 332"/>
                  <a:gd name="T58" fmla="*/ 213 w 217"/>
                  <a:gd name="T59" fmla="*/ 79 h 332"/>
                  <a:gd name="T60" fmla="*/ 210 w 217"/>
                  <a:gd name="T61" fmla="*/ 76 h 332"/>
                  <a:gd name="T62" fmla="*/ 206 w 217"/>
                  <a:gd name="T63" fmla="*/ 73 h 332"/>
                  <a:gd name="T64" fmla="*/ 203 w 217"/>
                  <a:gd name="T65" fmla="*/ 72 h 332"/>
                  <a:gd name="T66" fmla="*/ 137 w 217"/>
                  <a:gd name="T67" fmla="*/ 72 h 332"/>
                  <a:gd name="T68" fmla="*/ 125 w 217"/>
                  <a:gd name="T69" fmla="*/ 47 h 332"/>
                  <a:gd name="T70" fmla="*/ 126 w 217"/>
                  <a:gd name="T71" fmla="*/ 41 h 332"/>
                  <a:gd name="T72" fmla="*/ 127 w 217"/>
                  <a:gd name="T73" fmla="*/ 34 h 332"/>
                  <a:gd name="T74" fmla="*/ 127 w 217"/>
                  <a:gd name="T75" fmla="*/ 27 h 332"/>
                  <a:gd name="T76" fmla="*/ 125 w 217"/>
                  <a:gd name="T77" fmla="*/ 21 h 332"/>
                  <a:gd name="T78" fmla="*/ 123 w 217"/>
                  <a:gd name="T79" fmla="*/ 17 h 332"/>
                  <a:gd name="T80" fmla="*/ 120 w 217"/>
                  <a:gd name="T81" fmla="*/ 12 h 332"/>
                  <a:gd name="T82" fmla="*/ 115 w 217"/>
                  <a:gd name="T83" fmla="*/ 8 h 332"/>
                  <a:gd name="T84" fmla="*/ 110 w 217"/>
                  <a:gd name="T85" fmla="*/ 4 h 332"/>
                  <a:gd name="T86" fmla="*/ 104 w 217"/>
                  <a:gd name="T87" fmla="*/ 1 h 332"/>
                  <a:gd name="T88" fmla="*/ 97 w 217"/>
                  <a:gd name="T89" fmla="*/ 0 h 332"/>
                  <a:gd name="T90" fmla="*/ 91 w 217"/>
                  <a:gd name="T91" fmla="*/ 0 h 332"/>
                  <a:gd name="T92" fmla="*/ 84 w 217"/>
                  <a:gd name="T93" fmla="*/ 1 h 332"/>
                  <a:gd name="T94" fmla="*/ 77 w 217"/>
                  <a:gd name="T95" fmla="*/ 3 h 332"/>
                  <a:gd name="T96" fmla="*/ 70 w 217"/>
                  <a:gd name="T97" fmla="*/ 7 h 332"/>
                  <a:gd name="T98" fmla="*/ 66 w 217"/>
                  <a:gd name="T99" fmla="*/ 13 h 332"/>
                  <a:gd name="T100" fmla="*/ 62 w 217"/>
                  <a:gd name="T101" fmla="*/ 19 h 332"/>
                  <a:gd name="T102" fmla="*/ 59 w 217"/>
                  <a:gd name="T103" fmla="*/ 25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</p:grp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31000" y="2749550"/>
            <a:ext cx="673100" cy="800100"/>
            <a:chOff x="4212" y="2144"/>
            <a:chExt cx="424" cy="504"/>
          </a:xfrm>
        </p:grpSpPr>
        <p:grpSp>
          <p:nvGrpSpPr>
            <p:cNvPr id="22" name="Group 21"/>
            <p:cNvGrpSpPr>
              <a:grpSpLocks/>
            </p:cNvGrpSpPr>
            <p:nvPr/>
          </p:nvGrpSpPr>
          <p:grpSpPr bwMode="auto">
            <a:xfrm>
              <a:off x="4212" y="2144"/>
              <a:ext cx="424" cy="504"/>
              <a:chOff x="4212" y="2144"/>
              <a:chExt cx="424" cy="504"/>
            </a:xfrm>
          </p:grpSpPr>
          <p:grpSp>
            <p:nvGrpSpPr>
              <p:cNvPr id="24" name="Group 23"/>
              <p:cNvGrpSpPr>
                <a:grpSpLocks/>
              </p:cNvGrpSpPr>
              <p:nvPr/>
            </p:nvGrpSpPr>
            <p:grpSpPr bwMode="auto">
              <a:xfrm>
                <a:off x="4212" y="2144"/>
                <a:ext cx="424" cy="504"/>
                <a:chOff x="4212" y="2144"/>
                <a:chExt cx="424" cy="504"/>
              </a:xfrm>
            </p:grpSpPr>
            <p:sp>
              <p:nvSpPr>
                <p:cNvPr id="26" name="AutoShape 22"/>
                <p:cNvSpPr>
                  <a:spLocks noChangeArrowheads="1"/>
                </p:cNvSpPr>
                <p:nvPr/>
              </p:nvSpPr>
              <p:spPr bwMode="auto">
                <a:xfrm>
                  <a:off x="4212" y="2224"/>
                  <a:ext cx="424" cy="424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27" name="AutoShape 23"/>
                <p:cNvSpPr>
                  <a:spLocks noChangeArrowheads="1"/>
                </p:cNvSpPr>
                <p:nvPr/>
              </p:nvSpPr>
              <p:spPr bwMode="auto">
                <a:xfrm>
                  <a:off x="4308" y="2144"/>
                  <a:ext cx="328" cy="88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  <p:sp>
            <p:nvSpPr>
              <p:cNvPr id="25" name="AutoShape 24"/>
              <p:cNvSpPr>
                <a:spLocks noChangeArrowheads="1"/>
              </p:cNvSpPr>
              <p:nvPr/>
            </p:nvSpPr>
            <p:spPr bwMode="auto">
              <a:xfrm>
                <a:off x="4296" y="2260"/>
                <a:ext cx="224" cy="32"/>
              </a:xfrm>
              <a:prstGeom prst="parallelogram">
                <a:avLst>
                  <a:gd name="adj" fmla="val 174903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</p:grp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540" y="2184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905507" y="2057400"/>
            <a:ext cx="2224091" cy="534988"/>
            <a:chOff x="3692" y="1708"/>
            <a:chExt cx="1401" cy="337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3692" y="1708"/>
              <a:ext cx="329" cy="337"/>
              <a:chOff x="3692" y="1708"/>
              <a:chExt cx="329" cy="337"/>
            </a:xfrm>
          </p:grpSpPr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692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743" y="1759"/>
                <a:ext cx="25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/>
                  <a:t>A</a:t>
                </a:r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4052" y="1708"/>
              <a:ext cx="329" cy="337"/>
              <a:chOff x="4052" y="1708"/>
              <a:chExt cx="329" cy="337"/>
            </a:xfrm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4052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4103" y="1759"/>
                <a:ext cx="25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/>
                  <a:t>B</a:t>
                </a:r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4412" y="1708"/>
              <a:ext cx="329" cy="337"/>
              <a:chOff x="4412" y="1708"/>
              <a:chExt cx="329" cy="337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4412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4463" y="1759"/>
                <a:ext cx="25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/>
                  <a:t>C</a:t>
                </a:r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4764" y="1708"/>
              <a:ext cx="329" cy="337"/>
              <a:chOff x="4764" y="1708"/>
              <a:chExt cx="329" cy="337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4764" y="17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4815" y="1759"/>
                <a:ext cx="25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/>
                  <a:t>D</a:t>
                </a:r>
              </a:p>
            </p:txBody>
          </p:sp>
        </p:grpSp>
      </p:grp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Prepared By: I. Mala Serene, AP(SG), SCOPE,VIT</a:t>
            </a:r>
          </a:p>
        </p:txBody>
      </p:sp>
    </p:spTree>
    <p:extLst>
      <p:ext uri="{BB962C8B-B14F-4D97-AF65-F5344CB8AC3E}">
        <p14:creationId xmlns:p14="http://schemas.microsoft.com/office/powerpoint/2010/main" val="67979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924719" y="28575"/>
            <a:ext cx="716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What Is Pipelining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5267883" y="2589935"/>
            <a:ext cx="3250573" cy="108036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Tx/>
              <a:buNone/>
            </a:pPr>
            <a:r>
              <a:rPr lang="en-US" sz="1600" dirty="0">
                <a:solidFill>
                  <a:srgbClr val="FF0000"/>
                </a:solidFill>
              </a:rPr>
              <a:t>Sequential laundry takes 6 hours for 4 loads</a:t>
            </a:r>
          </a:p>
          <a:p>
            <a:pPr marL="285750" indent="-285750">
              <a:buFontTx/>
              <a:buNone/>
            </a:pPr>
            <a:r>
              <a:rPr lang="en-US" sz="1600" dirty="0">
                <a:solidFill>
                  <a:srgbClr val="FF0000"/>
                </a:solidFill>
              </a:rPr>
              <a:t>If they learned pipelining, how long would  laundry take? 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835819" y="2543175"/>
            <a:ext cx="522288" cy="534988"/>
            <a:chOff x="532" y="1620"/>
            <a:chExt cx="329" cy="337"/>
          </a:xfrm>
        </p:grpSpPr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532" y="162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583" y="1671"/>
              <a:ext cx="25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/>
                <a:t>A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823119" y="3368675"/>
            <a:ext cx="522288" cy="534988"/>
            <a:chOff x="524" y="2140"/>
            <a:chExt cx="329" cy="337"/>
          </a:xfrm>
        </p:grpSpPr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524" y="214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auto">
            <a:xfrm>
              <a:off x="575" y="2191"/>
              <a:ext cx="25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/>
                <a:t>B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797719" y="4105275"/>
            <a:ext cx="522288" cy="534988"/>
            <a:chOff x="508" y="2604"/>
            <a:chExt cx="329" cy="337"/>
          </a:xfrm>
        </p:grpSpPr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508" y="260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auto">
            <a:xfrm>
              <a:off x="559" y="2655"/>
              <a:ext cx="25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/>
                <a:t>C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785019" y="4854575"/>
            <a:ext cx="522288" cy="534988"/>
            <a:chOff x="500" y="3076"/>
            <a:chExt cx="329" cy="337"/>
          </a:xfrm>
        </p:grpSpPr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500" y="307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auto">
            <a:xfrm>
              <a:off x="551" y="3127"/>
              <a:ext cx="25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/>
                <a:t>D</a:t>
              </a: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9232" y="2052638"/>
            <a:ext cx="520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/>
              <a:t>30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502569" y="2041525"/>
            <a:ext cx="1498600" cy="0"/>
            <a:chOff x="952" y="1304"/>
            <a:chExt cx="944" cy="0"/>
          </a:xfrm>
        </p:grpSpPr>
        <p:sp>
          <p:nvSpPr>
            <p:cNvPr id="135" name="Line 18"/>
            <p:cNvSpPr>
              <a:spLocks noChangeShapeType="1"/>
            </p:cNvSpPr>
            <p:nvPr/>
          </p:nvSpPr>
          <p:spPr bwMode="auto">
            <a:xfrm>
              <a:off x="952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36" name="Line 19"/>
            <p:cNvSpPr>
              <a:spLocks noChangeShapeType="1"/>
            </p:cNvSpPr>
            <p:nvPr/>
          </p:nvSpPr>
          <p:spPr bwMode="auto">
            <a:xfrm>
              <a:off x="1280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37" name="Line 20"/>
            <p:cNvSpPr>
              <a:spLocks noChangeShapeType="1"/>
            </p:cNvSpPr>
            <p:nvPr/>
          </p:nvSpPr>
          <p:spPr bwMode="auto">
            <a:xfrm>
              <a:off x="1680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53432" y="2052638"/>
            <a:ext cx="520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/>
              <a:t>40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574132" y="2052638"/>
            <a:ext cx="520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/>
              <a:t>20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1997869" y="18700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2632869" y="18700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>
            <a:off x="3039269" y="18700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044032" y="2052638"/>
            <a:ext cx="520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/>
              <a:t>30</a:t>
            </a:r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3077369" y="2041525"/>
            <a:ext cx="1498600" cy="0"/>
            <a:chOff x="1944" y="1304"/>
            <a:chExt cx="944" cy="0"/>
          </a:xfrm>
        </p:grpSpPr>
        <p:sp>
          <p:nvSpPr>
            <p:cNvPr id="132" name="Line 28"/>
            <p:cNvSpPr>
              <a:spLocks noChangeShapeType="1"/>
            </p:cNvSpPr>
            <p:nvPr/>
          </p:nvSpPr>
          <p:spPr bwMode="auto">
            <a:xfrm>
              <a:off x="1944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33" name="Line 29"/>
            <p:cNvSpPr>
              <a:spLocks noChangeShapeType="1"/>
            </p:cNvSpPr>
            <p:nvPr/>
          </p:nvSpPr>
          <p:spPr bwMode="auto">
            <a:xfrm>
              <a:off x="2272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34" name="Line 30"/>
            <p:cNvSpPr>
              <a:spLocks noChangeShapeType="1"/>
            </p:cNvSpPr>
            <p:nvPr/>
          </p:nvSpPr>
          <p:spPr bwMode="auto">
            <a:xfrm>
              <a:off x="2672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628232" y="2052638"/>
            <a:ext cx="520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/>
              <a:t>40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148932" y="2052638"/>
            <a:ext cx="520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/>
              <a:t>20</a:t>
            </a:r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>
            <a:off x="3572669" y="18700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>
            <a:off x="4207669" y="18700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>
            <a:off x="4614069" y="18700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618832" y="2052638"/>
            <a:ext cx="520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/>
              <a:t>30</a:t>
            </a:r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4652169" y="2041525"/>
            <a:ext cx="1498600" cy="0"/>
            <a:chOff x="2936" y="1304"/>
            <a:chExt cx="944" cy="0"/>
          </a:xfrm>
        </p:grpSpPr>
        <p:sp>
          <p:nvSpPr>
            <p:cNvPr id="129" name="Line 38"/>
            <p:cNvSpPr>
              <a:spLocks noChangeShapeType="1"/>
            </p:cNvSpPr>
            <p:nvPr/>
          </p:nvSpPr>
          <p:spPr bwMode="auto">
            <a:xfrm>
              <a:off x="2936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30" name="Line 39"/>
            <p:cNvSpPr>
              <a:spLocks noChangeShapeType="1"/>
            </p:cNvSpPr>
            <p:nvPr/>
          </p:nvSpPr>
          <p:spPr bwMode="auto">
            <a:xfrm>
              <a:off x="3264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31" name="Line 40"/>
            <p:cNvSpPr>
              <a:spLocks noChangeShapeType="1"/>
            </p:cNvSpPr>
            <p:nvPr/>
          </p:nvSpPr>
          <p:spPr bwMode="auto">
            <a:xfrm>
              <a:off x="3664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203032" y="2052638"/>
            <a:ext cx="520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/>
              <a:t>40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723732" y="2052638"/>
            <a:ext cx="520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/>
              <a:t>20</a:t>
            </a: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>
            <a:off x="5147469" y="18700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9" name="Line 44"/>
          <p:cNvSpPr>
            <a:spLocks noChangeShapeType="1"/>
          </p:cNvSpPr>
          <p:nvPr/>
        </p:nvSpPr>
        <p:spPr bwMode="auto">
          <a:xfrm>
            <a:off x="5782469" y="18700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30" name="Line 45"/>
          <p:cNvSpPr>
            <a:spLocks noChangeShapeType="1"/>
          </p:cNvSpPr>
          <p:nvPr/>
        </p:nvSpPr>
        <p:spPr bwMode="auto">
          <a:xfrm>
            <a:off x="6188869" y="18700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193632" y="2052638"/>
            <a:ext cx="520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/>
              <a:t>30</a:t>
            </a:r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226969" y="2041525"/>
            <a:ext cx="1498600" cy="0"/>
            <a:chOff x="3928" y="1304"/>
            <a:chExt cx="944" cy="0"/>
          </a:xfrm>
        </p:grpSpPr>
        <p:sp>
          <p:nvSpPr>
            <p:cNvPr id="126" name="Line 48"/>
            <p:cNvSpPr>
              <a:spLocks noChangeShapeType="1"/>
            </p:cNvSpPr>
            <p:nvPr/>
          </p:nvSpPr>
          <p:spPr bwMode="auto">
            <a:xfrm>
              <a:off x="3928" y="1304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27" name="Line 49"/>
            <p:cNvSpPr>
              <a:spLocks noChangeShapeType="1"/>
            </p:cNvSpPr>
            <p:nvPr/>
          </p:nvSpPr>
          <p:spPr bwMode="auto">
            <a:xfrm>
              <a:off x="4256" y="1304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28" name="Line 50"/>
            <p:cNvSpPr>
              <a:spLocks noChangeShapeType="1"/>
            </p:cNvSpPr>
            <p:nvPr/>
          </p:nvSpPr>
          <p:spPr bwMode="auto">
            <a:xfrm>
              <a:off x="4656" y="130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777832" y="2052638"/>
            <a:ext cx="520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/>
              <a:t>40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298532" y="2052638"/>
            <a:ext cx="520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/>
              <a:t>20</a:t>
            </a:r>
          </a:p>
        </p:txBody>
      </p:sp>
      <p:sp>
        <p:nvSpPr>
          <p:cNvPr id="35" name="Line 53"/>
          <p:cNvSpPr>
            <a:spLocks noChangeShapeType="1"/>
          </p:cNvSpPr>
          <p:nvPr/>
        </p:nvSpPr>
        <p:spPr bwMode="auto">
          <a:xfrm>
            <a:off x="6722269" y="18700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36" name="Line 54"/>
          <p:cNvSpPr>
            <a:spLocks noChangeShapeType="1"/>
          </p:cNvSpPr>
          <p:nvPr/>
        </p:nvSpPr>
        <p:spPr bwMode="auto">
          <a:xfrm>
            <a:off x="7357269" y="18700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37" name="Line 55"/>
          <p:cNvSpPr>
            <a:spLocks noChangeShapeType="1"/>
          </p:cNvSpPr>
          <p:nvPr/>
        </p:nvSpPr>
        <p:spPr bwMode="auto">
          <a:xfrm>
            <a:off x="7763669" y="18700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1483521" y="2441575"/>
            <a:ext cx="1535115" cy="711200"/>
            <a:chOff x="940" y="1556"/>
            <a:chExt cx="967" cy="448"/>
          </a:xfrm>
        </p:grpSpPr>
        <p:grpSp>
          <p:nvGrpSpPr>
            <p:cNvPr id="108" name="Group 107"/>
            <p:cNvGrpSpPr>
              <a:grpSpLocks/>
            </p:cNvGrpSpPr>
            <p:nvPr/>
          </p:nvGrpSpPr>
          <p:grpSpPr bwMode="auto">
            <a:xfrm>
              <a:off x="940" y="1556"/>
              <a:ext cx="305" cy="448"/>
              <a:chOff x="940" y="1556"/>
              <a:chExt cx="305" cy="448"/>
            </a:xfrm>
          </p:grpSpPr>
          <p:grpSp>
            <p:nvGrpSpPr>
              <p:cNvPr id="122" name="Group 121"/>
              <p:cNvGrpSpPr>
                <a:grpSpLocks/>
              </p:cNvGrpSpPr>
              <p:nvPr/>
            </p:nvGrpSpPr>
            <p:grpSpPr bwMode="auto">
              <a:xfrm>
                <a:off x="940" y="1556"/>
                <a:ext cx="305" cy="448"/>
                <a:chOff x="940" y="1556"/>
                <a:chExt cx="305" cy="448"/>
              </a:xfrm>
            </p:grpSpPr>
            <p:sp>
              <p:nvSpPr>
                <p:cNvPr id="124" name="AutoShape 59"/>
                <p:cNvSpPr>
                  <a:spLocks noChangeArrowheads="1"/>
                </p:cNvSpPr>
                <p:nvPr/>
              </p:nvSpPr>
              <p:spPr bwMode="auto">
                <a:xfrm>
                  <a:off x="940" y="1627"/>
                  <a:ext cx="305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125" name="AutoShape 60"/>
                <p:cNvSpPr>
                  <a:spLocks noChangeArrowheads="1"/>
                </p:cNvSpPr>
                <p:nvPr/>
              </p:nvSpPr>
              <p:spPr bwMode="auto">
                <a:xfrm>
                  <a:off x="1010" y="1556"/>
                  <a:ext cx="235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  <p:sp>
            <p:nvSpPr>
              <p:cNvPr id="123" name="AutoShape 61"/>
              <p:cNvSpPr>
                <a:spLocks noChangeArrowheads="1"/>
              </p:cNvSpPr>
              <p:nvPr/>
            </p:nvSpPr>
            <p:spPr bwMode="auto">
              <a:xfrm>
                <a:off x="1002" y="1660"/>
                <a:ext cx="158" cy="27"/>
              </a:xfrm>
              <a:prstGeom prst="parallelogram">
                <a:avLst>
                  <a:gd name="adj" fmla="val 146215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</p:grpSp>
        <p:grpSp>
          <p:nvGrpSpPr>
            <p:cNvPr id="109" name="Group 108"/>
            <p:cNvGrpSpPr>
              <a:grpSpLocks/>
            </p:cNvGrpSpPr>
            <p:nvPr/>
          </p:nvGrpSpPr>
          <p:grpSpPr bwMode="auto">
            <a:xfrm>
              <a:off x="1241" y="1556"/>
              <a:ext cx="378" cy="448"/>
              <a:chOff x="1241" y="1556"/>
              <a:chExt cx="378" cy="448"/>
            </a:xfrm>
          </p:grpSpPr>
          <p:grpSp>
            <p:nvGrpSpPr>
              <p:cNvPr id="117" name="Group 116"/>
              <p:cNvGrpSpPr>
                <a:grpSpLocks/>
              </p:cNvGrpSpPr>
              <p:nvPr/>
            </p:nvGrpSpPr>
            <p:grpSpPr bwMode="auto">
              <a:xfrm>
                <a:off x="1241" y="1556"/>
                <a:ext cx="378" cy="448"/>
                <a:chOff x="1241" y="1556"/>
                <a:chExt cx="378" cy="448"/>
              </a:xfrm>
            </p:grpSpPr>
            <p:sp>
              <p:nvSpPr>
                <p:cNvPr id="120" name="AutoShape 64"/>
                <p:cNvSpPr>
                  <a:spLocks noChangeArrowheads="1"/>
                </p:cNvSpPr>
                <p:nvPr/>
              </p:nvSpPr>
              <p:spPr bwMode="auto">
                <a:xfrm>
                  <a:off x="1241" y="1627"/>
                  <a:ext cx="378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121" name="AutoShape 65"/>
                <p:cNvSpPr>
                  <a:spLocks noChangeArrowheads="1"/>
                </p:cNvSpPr>
                <p:nvPr/>
              </p:nvSpPr>
              <p:spPr bwMode="auto">
                <a:xfrm>
                  <a:off x="1327" y="1556"/>
                  <a:ext cx="292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  <p:sp>
            <p:nvSpPr>
              <p:cNvPr id="118" name="Oval 117"/>
              <p:cNvSpPr>
                <a:spLocks noChangeArrowheads="1"/>
              </p:cNvSpPr>
              <p:nvPr/>
            </p:nvSpPr>
            <p:spPr bwMode="auto">
              <a:xfrm>
                <a:off x="1356" y="1592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119" name="AutoShape 67"/>
              <p:cNvSpPr>
                <a:spLocks noChangeArrowheads="1"/>
              </p:cNvSpPr>
              <p:nvPr/>
            </p:nvSpPr>
            <p:spPr bwMode="auto">
              <a:xfrm>
                <a:off x="1288" y="1802"/>
                <a:ext cx="198" cy="84"/>
              </a:xfrm>
              <a:prstGeom prst="octagon">
                <a:avLst>
                  <a:gd name="adj" fmla="val 29278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</p:grp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1805" y="1785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1801" y="1785"/>
              <a:ext cx="106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1808" y="1866"/>
              <a:ext cx="82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1625" y="1866"/>
              <a:ext cx="103" cy="11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1623" y="1613"/>
              <a:ext cx="194" cy="364"/>
              <a:chOff x="1623" y="1613"/>
              <a:chExt cx="194" cy="364"/>
            </a:xfrm>
          </p:grpSpPr>
          <p:sp>
            <p:nvSpPr>
              <p:cNvPr id="115" name="Oval 114"/>
              <p:cNvSpPr>
                <a:spLocks noChangeArrowheads="1"/>
              </p:cNvSpPr>
              <p:nvPr/>
            </p:nvSpPr>
            <p:spPr bwMode="auto">
              <a:xfrm>
                <a:off x="1699" y="1613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116" name="Freeform 115"/>
              <p:cNvSpPr>
                <a:spLocks/>
              </p:cNvSpPr>
              <p:nvPr/>
            </p:nvSpPr>
            <p:spPr bwMode="auto">
              <a:xfrm>
                <a:off x="1623" y="1681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</p:grpSp>
      </p:grp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107282" y="947738"/>
            <a:ext cx="8921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/>
              <a:t>6 PM</a:t>
            </a:r>
          </a:p>
        </p:txBody>
      </p:sp>
      <p:sp>
        <p:nvSpPr>
          <p:cNvPr id="40" name="Line 76"/>
          <p:cNvSpPr>
            <a:spLocks noChangeShapeType="1"/>
          </p:cNvSpPr>
          <p:nvPr/>
        </p:nvSpPr>
        <p:spPr bwMode="auto">
          <a:xfrm>
            <a:off x="1470819" y="1533525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41" name="Line 77"/>
          <p:cNvSpPr>
            <a:spLocks noChangeShapeType="1"/>
          </p:cNvSpPr>
          <p:nvPr/>
        </p:nvSpPr>
        <p:spPr bwMode="auto">
          <a:xfrm>
            <a:off x="1464469" y="14001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339182" y="960438"/>
            <a:ext cx="3508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/>
              <a:t>7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405982" y="960438"/>
            <a:ext cx="3508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/>
              <a:t>8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421982" y="960438"/>
            <a:ext cx="3508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/>
              <a:t>9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361782" y="973138"/>
            <a:ext cx="520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/>
              <a:t>10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453982" y="960438"/>
            <a:ext cx="520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/>
              <a:t>11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128669" y="947738"/>
            <a:ext cx="1447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/>
              <a:t>Midnight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3007523" y="3178175"/>
            <a:ext cx="1535115" cy="711200"/>
            <a:chOff x="1900" y="2020"/>
            <a:chExt cx="967" cy="448"/>
          </a:xfrm>
        </p:grpSpPr>
        <p:grpSp>
          <p:nvGrpSpPr>
            <p:cNvPr id="90" name="Group 89"/>
            <p:cNvGrpSpPr>
              <a:grpSpLocks/>
            </p:cNvGrpSpPr>
            <p:nvPr/>
          </p:nvGrpSpPr>
          <p:grpSpPr bwMode="auto">
            <a:xfrm>
              <a:off x="1900" y="2020"/>
              <a:ext cx="305" cy="448"/>
              <a:chOff x="1900" y="2020"/>
              <a:chExt cx="305" cy="448"/>
            </a:xfrm>
          </p:grpSpPr>
          <p:grpSp>
            <p:nvGrpSpPr>
              <p:cNvPr id="104" name="Group 103"/>
              <p:cNvGrpSpPr>
                <a:grpSpLocks/>
              </p:cNvGrpSpPr>
              <p:nvPr/>
            </p:nvGrpSpPr>
            <p:grpSpPr bwMode="auto">
              <a:xfrm>
                <a:off x="1900" y="2020"/>
                <a:ext cx="305" cy="448"/>
                <a:chOff x="1900" y="2020"/>
                <a:chExt cx="305" cy="448"/>
              </a:xfrm>
            </p:grpSpPr>
            <p:sp>
              <p:nvSpPr>
                <p:cNvPr id="106" name="AutoShape 87"/>
                <p:cNvSpPr>
                  <a:spLocks noChangeArrowheads="1"/>
                </p:cNvSpPr>
                <p:nvPr/>
              </p:nvSpPr>
              <p:spPr bwMode="auto">
                <a:xfrm>
                  <a:off x="1900" y="2091"/>
                  <a:ext cx="305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107" name="AutoShape 88"/>
                <p:cNvSpPr>
                  <a:spLocks noChangeArrowheads="1"/>
                </p:cNvSpPr>
                <p:nvPr/>
              </p:nvSpPr>
              <p:spPr bwMode="auto">
                <a:xfrm>
                  <a:off x="1970" y="2020"/>
                  <a:ext cx="235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  <p:sp>
            <p:nvSpPr>
              <p:cNvPr id="105" name="AutoShape 89"/>
              <p:cNvSpPr>
                <a:spLocks noChangeArrowheads="1"/>
              </p:cNvSpPr>
              <p:nvPr/>
            </p:nvSpPr>
            <p:spPr bwMode="auto">
              <a:xfrm>
                <a:off x="1962" y="2124"/>
                <a:ext cx="158" cy="27"/>
              </a:xfrm>
              <a:prstGeom prst="parallelogram">
                <a:avLst>
                  <a:gd name="adj" fmla="val 146215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</p:grpSp>
        <p:grpSp>
          <p:nvGrpSpPr>
            <p:cNvPr id="91" name="Group 90"/>
            <p:cNvGrpSpPr>
              <a:grpSpLocks/>
            </p:cNvGrpSpPr>
            <p:nvPr/>
          </p:nvGrpSpPr>
          <p:grpSpPr bwMode="auto">
            <a:xfrm>
              <a:off x="2201" y="2020"/>
              <a:ext cx="378" cy="448"/>
              <a:chOff x="2201" y="2020"/>
              <a:chExt cx="378" cy="448"/>
            </a:xfrm>
          </p:grpSpPr>
          <p:grpSp>
            <p:nvGrpSpPr>
              <p:cNvPr id="99" name="Group 98"/>
              <p:cNvGrpSpPr>
                <a:grpSpLocks/>
              </p:cNvGrpSpPr>
              <p:nvPr/>
            </p:nvGrpSpPr>
            <p:grpSpPr bwMode="auto">
              <a:xfrm>
                <a:off x="2201" y="2020"/>
                <a:ext cx="378" cy="448"/>
                <a:chOff x="2201" y="2020"/>
                <a:chExt cx="378" cy="448"/>
              </a:xfrm>
            </p:grpSpPr>
            <p:sp>
              <p:nvSpPr>
                <p:cNvPr id="102" name="AutoShape 92"/>
                <p:cNvSpPr>
                  <a:spLocks noChangeArrowheads="1"/>
                </p:cNvSpPr>
                <p:nvPr/>
              </p:nvSpPr>
              <p:spPr bwMode="auto">
                <a:xfrm>
                  <a:off x="2201" y="2091"/>
                  <a:ext cx="378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103" name="AutoShape 93"/>
                <p:cNvSpPr>
                  <a:spLocks noChangeArrowheads="1"/>
                </p:cNvSpPr>
                <p:nvPr/>
              </p:nvSpPr>
              <p:spPr bwMode="auto">
                <a:xfrm>
                  <a:off x="2287" y="2020"/>
                  <a:ext cx="292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  <p:sp>
            <p:nvSpPr>
              <p:cNvPr id="100" name="Oval 99"/>
              <p:cNvSpPr>
                <a:spLocks noChangeArrowheads="1"/>
              </p:cNvSpPr>
              <p:nvPr/>
            </p:nvSpPr>
            <p:spPr bwMode="auto">
              <a:xfrm>
                <a:off x="2316" y="2056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101" name="AutoShape 95"/>
              <p:cNvSpPr>
                <a:spLocks noChangeArrowheads="1"/>
              </p:cNvSpPr>
              <p:nvPr/>
            </p:nvSpPr>
            <p:spPr bwMode="auto">
              <a:xfrm>
                <a:off x="2248" y="2266"/>
                <a:ext cx="198" cy="84"/>
              </a:xfrm>
              <a:prstGeom prst="octagon">
                <a:avLst>
                  <a:gd name="adj" fmla="val 29278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</p:grp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2765" y="2249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2761" y="2249"/>
              <a:ext cx="106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2768" y="2330"/>
              <a:ext cx="82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2585" y="2330"/>
              <a:ext cx="103" cy="11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grpSp>
          <p:nvGrpSpPr>
            <p:cNvPr id="96" name="Group 95"/>
            <p:cNvGrpSpPr>
              <a:grpSpLocks/>
            </p:cNvGrpSpPr>
            <p:nvPr/>
          </p:nvGrpSpPr>
          <p:grpSpPr bwMode="auto">
            <a:xfrm>
              <a:off x="2583" y="2077"/>
              <a:ext cx="194" cy="364"/>
              <a:chOff x="2583" y="2077"/>
              <a:chExt cx="194" cy="364"/>
            </a:xfrm>
          </p:grpSpPr>
          <p:sp>
            <p:nvSpPr>
              <p:cNvPr id="97" name="Oval 96"/>
              <p:cNvSpPr>
                <a:spLocks noChangeArrowheads="1"/>
              </p:cNvSpPr>
              <p:nvPr/>
            </p:nvSpPr>
            <p:spPr bwMode="auto">
              <a:xfrm>
                <a:off x="2659" y="2077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98" name="Freeform 97"/>
              <p:cNvSpPr>
                <a:spLocks/>
              </p:cNvSpPr>
              <p:nvPr/>
            </p:nvSpPr>
            <p:spPr bwMode="auto">
              <a:xfrm>
                <a:off x="2583" y="2145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</p:grp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4455325" y="3889375"/>
            <a:ext cx="1535115" cy="711200"/>
            <a:chOff x="2812" y="2468"/>
            <a:chExt cx="967" cy="448"/>
          </a:xfrm>
        </p:grpSpPr>
        <p:grpSp>
          <p:nvGrpSpPr>
            <p:cNvPr id="72" name="Group 71"/>
            <p:cNvGrpSpPr>
              <a:grpSpLocks/>
            </p:cNvGrpSpPr>
            <p:nvPr/>
          </p:nvGrpSpPr>
          <p:grpSpPr bwMode="auto">
            <a:xfrm>
              <a:off x="2812" y="2468"/>
              <a:ext cx="305" cy="448"/>
              <a:chOff x="2812" y="2468"/>
              <a:chExt cx="305" cy="448"/>
            </a:xfrm>
          </p:grpSpPr>
          <p:grpSp>
            <p:nvGrpSpPr>
              <p:cNvPr id="86" name="Group 85"/>
              <p:cNvGrpSpPr>
                <a:grpSpLocks/>
              </p:cNvGrpSpPr>
              <p:nvPr/>
            </p:nvGrpSpPr>
            <p:grpSpPr bwMode="auto">
              <a:xfrm>
                <a:off x="2812" y="2468"/>
                <a:ext cx="305" cy="448"/>
                <a:chOff x="2812" y="2468"/>
                <a:chExt cx="305" cy="448"/>
              </a:xfrm>
            </p:grpSpPr>
            <p:sp>
              <p:nvSpPr>
                <p:cNvPr id="88" name="AutoShape 106"/>
                <p:cNvSpPr>
                  <a:spLocks noChangeArrowheads="1"/>
                </p:cNvSpPr>
                <p:nvPr/>
              </p:nvSpPr>
              <p:spPr bwMode="auto">
                <a:xfrm>
                  <a:off x="2812" y="2539"/>
                  <a:ext cx="305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89" name="AutoShape 107"/>
                <p:cNvSpPr>
                  <a:spLocks noChangeArrowheads="1"/>
                </p:cNvSpPr>
                <p:nvPr/>
              </p:nvSpPr>
              <p:spPr bwMode="auto">
                <a:xfrm>
                  <a:off x="2882" y="2468"/>
                  <a:ext cx="235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  <p:sp>
            <p:nvSpPr>
              <p:cNvPr id="87" name="AutoShape 108"/>
              <p:cNvSpPr>
                <a:spLocks noChangeArrowheads="1"/>
              </p:cNvSpPr>
              <p:nvPr/>
            </p:nvSpPr>
            <p:spPr bwMode="auto">
              <a:xfrm>
                <a:off x="2874" y="2572"/>
                <a:ext cx="158" cy="27"/>
              </a:xfrm>
              <a:prstGeom prst="parallelogram">
                <a:avLst>
                  <a:gd name="adj" fmla="val 146215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</p:grpSp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3113" y="2468"/>
              <a:ext cx="378" cy="448"/>
              <a:chOff x="3113" y="2468"/>
              <a:chExt cx="378" cy="448"/>
            </a:xfrm>
          </p:grpSpPr>
          <p:grpSp>
            <p:nvGrpSpPr>
              <p:cNvPr id="81" name="Group 80"/>
              <p:cNvGrpSpPr>
                <a:grpSpLocks/>
              </p:cNvGrpSpPr>
              <p:nvPr/>
            </p:nvGrpSpPr>
            <p:grpSpPr bwMode="auto">
              <a:xfrm>
                <a:off x="3113" y="2468"/>
                <a:ext cx="378" cy="448"/>
                <a:chOff x="3113" y="2468"/>
                <a:chExt cx="378" cy="448"/>
              </a:xfrm>
            </p:grpSpPr>
            <p:sp>
              <p:nvSpPr>
                <p:cNvPr id="84" name="AutoShape 111"/>
                <p:cNvSpPr>
                  <a:spLocks noChangeArrowheads="1"/>
                </p:cNvSpPr>
                <p:nvPr/>
              </p:nvSpPr>
              <p:spPr bwMode="auto">
                <a:xfrm>
                  <a:off x="3113" y="2539"/>
                  <a:ext cx="378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85" name="AutoShape 112"/>
                <p:cNvSpPr>
                  <a:spLocks noChangeArrowheads="1"/>
                </p:cNvSpPr>
                <p:nvPr/>
              </p:nvSpPr>
              <p:spPr bwMode="auto">
                <a:xfrm>
                  <a:off x="3199" y="2468"/>
                  <a:ext cx="292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  <p:sp>
            <p:nvSpPr>
              <p:cNvPr id="82" name="Oval 81"/>
              <p:cNvSpPr>
                <a:spLocks noChangeArrowheads="1"/>
              </p:cNvSpPr>
              <p:nvPr/>
            </p:nvSpPr>
            <p:spPr bwMode="auto">
              <a:xfrm>
                <a:off x="3228" y="2504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83" name="AutoShape 114"/>
              <p:cNvSpPr>
                <a:spLocks noChangeArrowheads="1"/>
              </p:cNvSpPr>
              <p:nvPr/>
            </p:nvSpPr>
            <p:spPr bwMode="auto">
              <a:xfrm>
                <a:off x="3160" y="2714"/>
                <a:ext cx="198" cy="84"/>
              </a:xfrm>
              <a:prstGeom prst="octagon">
                <a:avLst>
                  <a:gd name="adj" fmla="val 29278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</p:grp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3677" y="2697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3673" y="2697"/>
              <a:ext cx="106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3680" y="2778"/>
              <a:ext cx="82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3497" y="2778"/>
              <a:ext cx="103" cy="11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grpSp>
          <p:nvGrpSpPr>
            <p:cNvPr id="78" name="Group 77"/>
            <p:cNvGrpSpPr>
              <a:grpSpLocks/>
            </p:cNvGrpSpPr>
            <p:nvPr/>
          </p:nvGrpSpPr>
          <p:grpSpPr bwMode="auto">
            <a:xfrm>
              <a:off x="3495" y="2525"/>
              <a:ext cx="194" cy="364"/>
              <a:chOff x="3495" y="2525"/>
              <a:chExt cx="194" cy="364"/>
            </a:xfrm>
          </p:grpSpPr>
          <p:sp>
            <p:nvSpPr>
              <p:cNvPr id="79" name="Oval 78"/>
              <p:cNvSpPr>
                <a:spLocks noChangeArrowheads="1"/>
              </p:cNvSpPr>
              <p:nvPr/>
            </p:nvSpPr>
            <p:spPr bwMode="auto">
              <a:xfrm>
                <a:off x="3571" y="2525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80" name="Freeform 79"/>
              <p:cNvSpPr>
                <a:spLocks/>
              </p:cNvSpPr>
              <p:nvPr/>
            </p:nvSpPr>
            <p:spPr bwMode="auto">
              <a:xfrm>
                <a:off x="3495" y="2593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</p:grp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6106327" y="4676775"/>
            <a:ext cx="1535115" cy="711200"/>
            <a:chOff x="3852" y="2964"/>
            <a:chExt cx="967" cy="448"/>
          </a:xfrm>
        </p:grpSpPr>
        <p:grpSp>
          <p:nvGrpSpPr>
            <p:cNvPr id="54" name="Group 53"/>
            <p:cNvGrpSpPr>
              <a:grpSpLocks/>
            </p:cNvGrpSpPr>
            <p:nvPr/>
          </p:nvGrpSpPr>
          <p:grpSpPr bwMode="auto">
            <a:xfrm>
              <a:off x="3852" y="2964"/>
              <a:ext cx="305" cy="448"/>
              <a:chOff x="3852" y="2964"/>
              <a:chExt cx="305" cy="448"/>
            </a:xfrm>
          </p:grpSpPr>
          <p:grpSp>
            <p:nvGrpSpPr>
              <p:cNvPr id="68" name="Group 67"/>
              <p:cNvGrpSpPr>
                <a:grpSpLocks/>
              </p:cNvGrpSpPr>
              <p:nvPr/>
            </p:nvGrpSpPr>
            <p:grpSpPr bwMode="auto">
              <a:xfrm>
                <a:off x="3852" y="2964"/>
                <a:ext cx="305" cy="448"/>
                <a:chOff x="3852" y="2964"/>
                <a:chExt cx="305" cy="448"/>
              </a:xfrm>
            </p:grpSpPr>
            <p:sp>
              <p:nvSpPr>
                <p:cNvPr id="70" name="AutoShape 125"/>
                <p:cNvSpPr>
                  <a:spLocks noChangeArrowheads="1"/>
                </p:cNvSpPr>
                <p:nvPr/>
              </p:nvSpPr>
              <p:spPr bwMode="auto">
                <a:xfrm>
                  <a:off x="3852" y="3035"/>
                  <a:ext cx="305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71" name="AutoShape 126"/>
                <p:cNvSpPr>
                  <a:spLocks noChangeArrowheads="1"/>
                </p:cNvSpPr>
                <p:nvPr/>
              </p:nvSpPr>
              <p:spPr bwMode="auto">
                <a:xfrm>
                  <a:off x="3922" y="2964"/>
                  <a:ext cx="235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  <p:sp>
            <p:nvSpPr>
              <p:cNvPr id="69" name="AutoShape 127"/>
              <p:cNvSpPr>
                <a:spLocks noChangeArrowheads="1"/>
              </p:cNvSpPr>
              <p:nvPr/>
            </p:nvSpPr>
            <p:spPr bwMode="auto">
              <a:xfrm>
                <a:off x="3914" y="3068"/>
                <a:ext cx="158" cy="27"/>
              </a:xfrm>
              <a:prstGeom prst="parallelogram">
                <a:avLst>
                  <a:gd name="adj" fmla="val 146215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</p:grpSp>
        <p:grpSp>
          <p:nvGrpSpPr>
            <p:cNvPr id="55" name="Group 54"/>
            <p:cNvGrpSpPr>
              <a:grpSpLocks/>
            </p:cNvGrpSpPr>
            <p:nvPr/>
          </p:nvGrpSpPr>
          <p:grpSpPr bwMode="auto">
            <a:xfrm>
              <a:off x="4153" y="2964"/>
              <a:ext cx="378" cy="448"/>
              <a:chOff x="4153" y="2964"/>
              <a:chExt cx="378" cy="448"/>
            </a:xfrm>
          </p:grpSpPr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4153" y="2964"/>
                <a:ext cx="378" cy="448"/>
                <a:chOff x="4153" y="2964"/>
                <a:chExt cx="378" cy="448"/>
              </a:xfrm>
            </p:grpSpPr>
            <p:sp>
              <p:nvSpPr>
                <p:cNvPr id="66" name="AutoShape 130"/>
                <p:cNvSpPr>
                  <a:spLocks noChangeArrowheads="1"/>
                </p:cNvSpPr>
                <p:nvPr/>
              </p:nvSpPr>
              <p:spPr bwMode="auto">
                <a:xfrm>
                  <a:off x="4153" y="3035"/>
                  <a:ext cx="378" cy="377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67" name="AutoShape 131"/>
                <p:cNvSpPr>
                  <a:spLocks noChangeArrowheads="1"/>
                </p:cNvSpPr>
                <p:nvPr/>
              </p:nvSpPr>
              <p:spPr bwMode="auto">
                <a:xfrm>
                  <a:off x="4239" y="2964"/>
                  <a:ext cx="292" cy="78"/>
                </a:xfrm>
                <a:prstGeom prst="cube">
                  <a:avLst>
                    <a:gd name="adj" fmla="val 24986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  <p:sp>
            <p:nvSpPr>
              <p:cNvPr id="64" name="Oval 63"/>
              <p:cNvSpPr>
                <a:spLocks noChangeArrowheads="1"/>
              </p:cNvSpPr>
              <p:nvPr/>
            </p:nvSpPr>
            <p:spPr bwMode="auto">
              <a:xfrm>
                <a:off x="4268" y="3000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65" name="AutoShape 133"/>
              <p:cNvSpPr>
                <a:spLocks noChangeArrowheads="1"/>
              </p:cNvSpPr>
              <p:nvPr/>
            </p:nvSpPr>
            <p:spPr bwMode="auto">
              <a:xfrm>
                <a:off x="4200" y="3210"/>
                <a:ext cx="198" cy="84"/>
              </a:xfrm>
              <a:prstGeom prst="octagon">
                <a:avLst>
                  <a:gd name="adj" fmla="val 29278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</p:grp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4717" y="3193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4713" y="3193"/>
              <a:ext cx="106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4720" y="3274"/>
              <a:ext cx="82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4537" y="3274"/>
              <a:ext cx="103" cy="11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grpSp>
          <p:nvGrpSpPr>
            <p:cNvPr id="60" name="Group 59"/>
            <p:cNvGrpSpPr>
              <a:grpSpLocks/>
            </p:cNvGrpSpPr>
            <p:nvPr/>
          </p:nvGrpSpPr>
          <p:grpSpPr bwMode="auto">
            <a:xfrm>
              <a:off x="4535" y="3021"/>
              <a:ext cx="194" cy="364"/>
              <a:chOff x="4535" y="3021"/>
              <a:chExt cx="194" cy="364"/>
            </a:xfrm>
          </p:grpSpPr>
          <p:sp>
            <p:nvSpPr>
              <p:cNvPr id="61" name="Oval 60"/>
              <p:cNvSpPr>
                <a:spLocks noChangeArrowheads="1"/>
              </p:cNvSpPr>
              <p:nvPr/>
            </p:nvSpPr>
            <p:spPr bwMode="auto">
              <a:xfrm>
                <a:off x="4611" y="3021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62" name="Freeform 61"/>
              <p:cNvSpPr>
                <a:spLocks/>
              </p:cNvSpPr>
              <p:nvPr/>
            </p:nvSpPr>
            <p:spPr bwMode="auto">
              <a:xfrm>
                <a:off x="4535" y="3089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</p:grpSp>
      </p:grp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42082" y="2425700"/>
            <a:ext cx="358775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i="1"/>
              <a:t>T</a:t>
            </a:r>
          </a:p>
          <a:p>
            <a:pPr algn="ctr"/>
            <a:r>
              <a:rPr lang="en-US" sz="1800" i="1"/>
              <a:t>a</a:t>
            </a:r>
          </a:p>
          <a:p>
            <a:pPr algn="ctr"/>
            <a:r>
              <a:rPr lang="en-US" sz="1800" i="1"/>
              <a:t>s</a:t>
            </a:r>
          </a:p>
          <a:p>
            <a:pPr algn="ctr"/>
            <a:r>
              <a:rPr lang="en-US" sz="1800" i="1"/>
              <a:t>k</a:t>
            </a:r>
          </a:p>
          <a:p>
            <a:pPr algn="ctr"/>
            <a:endParaRPr lang="en-US" sz="1800" i="1"/>
          </a:p>
          <a:p>
            <a:pPr algn="ctr"/>
            <a:r>
              <a:rPr lang="en-US" sz="1800" i="1"/>
              <a:t>O</a:t>
            </a:r>
          </a:p>
          <a:p>
            <a:pPr algn="ctr"/>
            <a:r>
              <a:rPr lang="en-US" sz="1800" i="1"/>
              <a:t>r</a:t>
            </a:r>
          </a:p>
          <a:p>
            <a:pPr algn="ctr"/>
            <a:r>
              <a:rPr lang="en-US" sz="1800" i="1"/>
              <a:t>d</a:t>
            </a:r>
          </a:p>
          <a:p>
            <a:pPr algn="ctr"/>
            <a:r>
              <a:rPr lang="en-US" sz="1800" i="1"/>
              <a:t>e</a:t>
            </a:r>
          </a:p>
          <a:p>
            <a:pPr algn="ctr"/>
            <a:r>
              <a:rPr lang="en-US" sz="1800" i="1"/>
              <a:t>r</a:t>
            </a:r>
          </a:p>
        </p:txBody>
      </p:sp>
      <p:sp>
        <p:nvSpPr>
          <p:cNvPr id="52" name="Line 142"/>
          <p:cNvSpPr>
            <a:spLocks noChangeShapeType="1"/>
          </p:cNvSpPr>
          <p:nvPr/>
        </p:nvSpPr>
        <p:spPr bwMode="auto">
          <a:xfrm>
            <a:off x="626269" y="2276475"/>
            <a:ext cx="0" cy="303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4117182" y="1498600"/>
            <a:ext cx="688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 i="1"/>
              <a:t>Time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32" y="5389563"/>
            <a:ext cx="8138962" cy="1145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Prepared By: I. Mala Serene, AP(SG), SCOPE,VIT</a:t>
            </a:r>
          </a:p>
        </p:txBody>
      </p:sp>
    </p:spTree>
    <p:extLst>
      <p:ext uri="{BB962C8B-B14F-4D97-AF65-F5344CB8AC3E}">
        <p14:creationId xmlns:p14="http://schemas.microsoft.com/office/powerpoint/2010/main" val="7908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33"/>
          <p:cNvSpPr>
            <a:spLocks noGrp="1"/>
          </p:cNvSpPr>
          <p:nvPr/>
        </p:nvSpPr>
        <p:spPr bwMode="auto">
          <a:xfrm>
            <a:off x="2998459" y="594928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/>
              <a:t>Appendix A - Pipelining </a:t>
            </a:r>
          </a:p>
        </p:txBody>
      </p:sp>
      <p:sp>
        <p:nvSpPr>
          <p:cNvPr id="3" name=" 134"/>
          <p:cNvSpPr>
            <a:spLocks noGrp="1"/>
          </p:cNvSpPr>
          <p:nvPr/>
        </p:nvSpPr>
        <p:spPr bwMode="auto">
          <a:xfrm>
            <a:off x="6471444" y="62769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E5E238DD-E594-482A-BE4A-F4D309B73AFF}" type="slidenum">
              <a:rPr lang="en-US"/>
              <a:pPr/>
              <a:t>8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908844" y="123825"/>
            <a:ext cx="716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What Is Pipelining</a:t>
            </a:r>
            <a:r>
              <a:rPr lang="en-US"/>
              <a:t> </a:t>
            </a:r>
            <a:br>
              <a:rPr lang="en-US"/>
            </a:br>
            <a:r>
              <a:rPr lang="en-US"/>
              <a:t>Start work ASAP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516831" y="3187793"/>
            <a:ext cx="3987800" cy="9906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/>
            <a:r>
              <a:rPr lang="en-US" sz="2400"/>
              <a:t>Pipelined laundry takes 3.5 hours for 4 loads 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048544" y="2905125"/>
            <a:ext cx="522288" cy="534988"/>
            <a:chOff x="712" y="1908"/>
            <a:chExt cx="329" cy="337"/>
          </a:xfrm>
        </p:grpSpPr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712" y="1908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auto">
            <a:xfrm>
              <a:off x="763" y="1959"/>
              <a:ext cx="25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/>
                <a:t>A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035844" y="3756025"/>
            <a:ext cx="522288" cy="534988"/>
            <a:chOff x="704" y="2444"/>
            <a:chExt cx="329" cy="337"/>
          </a:xfrm>
        </p:grpSpPr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704" y="244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auto">
            <a:xfrm>
              <a:off x="755" y="2495"/>
              <a:ext cx="25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/>
                <a:t>B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997744" y="4505325"/>
            <a:ext cx="522288" cy="534988"/>
            <a:chOff x="680" y="2916"/>
            <a:chExt cx="329" cy="337"/>
          </a:xfrm>
        </p:grpSpPr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680" y="291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731" y="2967"/>
              <a:ext cx="25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/>
                <a:t>C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997744" y="5229225"/>
            <a:ext cx="522288" cy="534988"/>
            <a:chOff x="680" y="3372"/>
            <a:chExt cx="329" cy="337"/>
          </a:xfrm>
        </p:grpSpPr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680" y="3372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731" y="3423"/>
              <a:ext cx="25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/>
                <a:t>D</a:t>
              </a: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20007" y="1309688"/>
            <a:ext cx="8921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/>
              <a:t>6 PM</a:t>
            </a:r>
          </a:p>
        </p:txBody>
      </p:sp>
      <p:sp>
        <p:nvSpPr>
          <p:cNvPr id="11" name="Line 1041"/>
          <p:cNvSpPr>
            <a:spLocks noChangeShapeType="1"/>
          </p:cNvSpPr>
          <p:nvPr/>
        </p:nvSpPr>
        <p:spPr bwMode="auto">
          <a:xfrm>
            <a:off x="1683544" y="1895475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2" name="Line 1042"/>
          <p:cNvSpPr>
            <a:spLocks noChangeShapeType="1"/>
          </p:cNvSpPr>
          <p:nvPr/>
        </p:nvSpPr>
        <p:spPr bwMode="auto">
          <a:xfrm>
            <a:off x="1677194" y="17621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551907" y="1322388"/>
            <a:ext cx="3508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/>
              <a:t>7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18707" y="1322388"/>
            <a:ext cx="3508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/>
              <a:t>8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634707" y="1322388"/>
            <a:ext cx="3508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/>
              <a:t>9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574507" y="1335088"/>
            <a:ext cx="520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/>
              <a:t>10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666707" y="1322388"/>
            <a:ext cx="520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/>
              <a:t>11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341394" y="1309688"/>
            <a:ext cx="1447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/>
              <a:t>Midnight</a:t>
            </a: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721644" y="2803522"/>
            <a:ext cx="3530600" cy="2940048"/>
            <a:chOff x="1136" y="1844"/>
            <a:chExt cx="2199" cy="1848"/>
          </a:xfrm>
        </p:grpSpPr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136" y="1844"/>
              <a:ext cx="967" cy="448"/>
              <a:chOff x="1136" y="1844"/>
              <a:chExt cx="967" cy="448"/>
            </a:xfrm>
          </p:grpSpPr>
          <p:grpSp>
            <p:nvGrpSpPr>
              <p:cNvPr id="109" name="Group 108"/>
              <p:cNvGrpSpPr>
                <a:grpSpLocks/>
              </p:cNvGrpSpPr>
              <p:nvPr/>
            </p:nvGrpSpPr>
            <p:grpSpPr bwMode="auto">
              <a:xfrm>
                <a:off x="1136" y="1844"/>
                <a:ext cx="305" cy="448"/>
                <a:chOff x="1136" y="1844"/>
                <a:chExt cx="305" cy="448"/>
              </a:xfrm>
            </p:grpSpPr>
            <p:grpSp>
              <p:nvGrpSpPr>
                <p:cNvPr id="123" name="Group 122"/>
                <p:cNvGrpSpPr>
                  <a:grpSpLocks/>
                </p:cNvGrpSpPr>
                <p:nvPr/>
              </p:nvGrpSpPr>
              <p:grpSpPr bwMode="auto">
                <a:xfrm>
                  <a:off x="1136" y="1844"/>
                  <a:ext cx="305" cy="448"/>
                  <a:chOff x="1136" y="1844"/>
                  <a:chExt cx="305" cy="448"/>
                </a:xfrm>
              </p:grpSpPr>
              <p:sp>
                <p:nvSpPr>
                  <p:cNvPr id="125" name="AutoShape 105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1915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26" name="AutoShape 1054"/>
                  <p:cNvSpPr>
                    <a:spLocks noChangeArrowheads="1"/>
                  </p:cNvSpPr>
                  <p:nvPr/>
                </p:nvSpPr>
                <p:spPr bwMode="auto">
                  <a:xfrm>
                    <a:off x="1206" y="1844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/>
                  </a:p>
                </p:txBody>
              </p:sp>
            </p:grpSp>
            <p:sp>
              <p:nvSpPr>
                <p:cNvPr id="124" name="AutoShape 1055"/>
                <p:cNvSpPr>
                  <a:spLocks noChangeArrowheads="1"/>
                </p:cNvSpPr>
                <p:nvPr/>
              </p:nvSpPr>
              <p:spPr bwMode="auto">
                <a:xfrm>
                  <a:off x="1198" y="1948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  <p:grpSp>
            <p:nvGrpSpPr>
              <p:cNvPr id="110" name="Group 109"/>
              <p:cNvGrpSpPr>
                <a:grpSpLocks/>
              </p:cNvGrpSpPr>
              <p:nvPr/>
            </p:nvGrpSpPr>
            <p:grpSpPr bwMode="auto">
              <a:xfrm>
                <a:off x="1437" y="1844"/>
                <a:ext cx="378" cy="448"/>
                <a:chOff x="1437" y="1844"/>
                <a:chExt cx="378" cy="448"/>
              </a:xfrm>
            </p:grpSpPr>
            <p:grpSp>
              <p:nvGrpSpPr>
                <p:cNvPr id="118" name="Group 117"/>
                <p:cNvGrpSpPr>
                  <a:grpSpLocks/>
                </p:cNvGrpSpPr>
                <p:nvPr/>
              </p:nvGrpSpPr>
              <p:grpSpPr bwMode="auto">
                <a:xfrm>
                  <a:off x="1437" y="1844"/>
                  <a:ext cx="378" cy="448"/>
                  <a:chOff x="1437" y="1844"/>
                  <a:chExt cx="378" cy="448"/>
                </a:xfrm>
              </p:grpSpPr>
              <p:sp>
                <p:nvSpPr>
                  <p:cNvPr id="121" name="AutoShape 1058"/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1915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22" name="AutoShape 1059"/>
                  <p:cNvSpPr>
                    <a:spLocks noChangeArrowheads="1"/>
                  </p:cNvSpPr>
                  <p:nvPr/>
                </p:nvSpPr>
                <p:spPr bwMode="auto">
                  <a:xfrm>
                    <a:off x="1523" y="1844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/>
                  </a:p>
                </p:txBody>
              </p:sp>
            </p:grpSp>
            <p:sp>
              <p:nvSpPr>
                <p:cNvPr id="119" name="Oval 118"/>
                <p:cNvSpPr>
                  <a:spLocks noChangeArrowheads="1"/>
                </p:cNvSpPr>
                <p:nvPr/>
              </p:nvSpPr>
              <p:spPr bwMode="auto">
                <a:xfrm>
                  <a:off x="1552" y="188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120" name="AutoShape 1061"/>
                <p:cNvSpPr>
                  <a:spLocks noChangeArrowheads="1"/>
                </p:cNvSpPr>
                <p:nvPr/>
              </p:nvSpPr>
              <p:spPr bwMode="auto">
                <a:xfrm>
                  <a:off x="1484" y="2090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  <p:sp>
            <p:nvSpPr>
              <p:cNvPr id="111" name="Freeform 110"/>
              <p:cNvSpPr>
                <a:spLocks/>
              </p:cNvSpPr>
              <p:nvPr/>
            </p:nvSpPr>
            <p:spPr bwMode="auto">
              <a:xfrm>
                <a:off x="2001" y="2073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112" name="Rectangle 111"/>
              <p:cNvSpPr>
                <a:spLocks noChangeArrowheads="1"/>
              </p:cNvSpPr>
              <p:nvPr/>
            </p:nvSpPr>
            <p:spPr bwMode="auto">
              <a:xfrm>
                <a:off x="1997" y="207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113" name="Rectangle 112"/>
              <p:cNvSpPr>
                <a:spLocks noChangeArrowheads="1"/>
              </p:cNvSpPr>
              <p:nvPr/>
            </p:nvSpPr>
            <p:spPr bwMode="auto">
              <a:xfrm>
                <a:off x="2004" y="215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114" name="Rectangle 113"/>
              <p:cNvSpPr>
                <a:spLocks noChangeArrowheads="1"/>
              </p:cNvSpPr>
              <p:nvPr/>
            </p:nvSpPr>
            <p:spPr bwMode="auto">
              <a:xfrm>
                <a:off x="1821" y="215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grpSp>
            <p:nvGrpSpPr>
              <p:cNvPr id="115" name="Group 114"/>
              <p:cNvGrpSpPr>
                <a:grpSpLocks/>
              </p:cNvGrpSpPr>
              <p:nvPr/>
            </p:nvGrpSpPr>
            <p:grpSpPr bwMode="auto">
              <a:xfrm>
                <a:off x="1819" y="1901"/>
                <a:ext cx="194" cy="364"/>
                <a:chOff x="1819" y="1901"/>
                <a:chExt cx="194" cy="364"/>
              </a:xfrm>
            </p:grpSpPr>
            <p:sp>
              <p:nvSpPr>
                <p:cNvPr id="116" name="Oval 115"/>
                <p:cNvSpPr>
                  <a:spLocks noChangeArrowheads="1"/>
                </p:cNvSpPr>
                <p:nvPr/>
              </p:nvSpPr>
              <p:spPr bwMode="auto">
                <a:xfrm>
                  <a:off x="1895" y="190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117" name="Freeform 116"/>
                <p:cNvSpPr>
                  <a:spLocks/>
                </p:cNvSpPr>
                <p:nvPr/>
              </p:nvSpPr>
              <p:spPr bwMode="auto">
                <a:xfrm>
                  <a:off x="1819" y="1969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</p:grpSp>
        <p:grpSp>
          <p:nvGrpSpPr>
            <p:cNvPr id="52" name="Group 51"/>
            <p:cNvGrpSpPr>
              <a:grpSpLocks/>
            </p:cNvGrpSpPr>
            <p:nvPr/>
          </p:nvGrpSpPr>
          <p:grpSpPr bwMode="auto">
            <a:xfrm>
              <a:off x="1536" y="2308"/>
              <a:ext cx="967" cy="448"/>
              <a:chOff x="1536" y="2308"/>
              <a:chExt cx="967" cy="448"/>
            </a:xfrm>
          </p:grpSpPr>
          <p:grpSp>
            <p:nvGrpSpPr>
              <p:cNvPr id="91" name="Group 90"/>
              <p:cNvGrpSpPr>
                <a:grpSpLocks/>
              </p:cNvGrpSpPr>
              <p:nvPr/>
            </p:nvGrpSpPr>
            <p:grpSpPr bwMode="auto">
              <a:xfrm>
                <a:off x="1536" y="2308"/>
                <a:ext cx="305" cy="448"/>
                <a:chOff x="1536" y="2308"/>
                <a:chExt cx="305" cy="448"/>
              </a:xfrm>
            </p:grpSpPr>
            <p:grpSp>
              <p:nvGrpSpPr>
                <p:cNvPr id="105" name="Group 104"/>
                <p:cNvGrpSpPr>
                  <a:grpSpLocks/>
                </p:cNvGrpSpPr>
                <p:nvPr/>
              </p:nvGrpSpPr>
              <p:grpSpPr bwMode="auto">
                <a:xfrm>
                  <a:off x="1536" y="2308"/>
                  <a:ext cx="305" cy="448"/>
                  <a:chOff x="1536" y="2308"/>
                  <a:chExt cx="305" cy="448"/>
                </a:xfrm>
              </p:grpSpPr>
              <p:sp>
                <p:nvSpPr>
                  <p:cNvPr id="107" name="AutoShape 1072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379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08" name="AutoShape 1073"/>
                  <p:cNvSpPr>
                    <a:spLocks noChangeArrowheads="1"/>
                  </p:cNvSpPr>
                  <p:nvPr/>
                </p:nvSpPr>
                <p:spPr bwMode="auto">
                  <a:xfrm>
                    <a:off x="1606" y="2308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/>
                  </a:p>
                </p:txBody>
              </p:sp>
            </p:grpSp>
            <p:sp>
              <p:nvSpPr>
                <p:cNvPr id="106" name="AutoShape 1074"/>
                <p:cNvSpPr>
                  <a:spLocks noChangeArrowheads="1"/>
                </p:cNvSpPr>
                <p:nvPr/>
              </p:nvSpPr>
              <p:spPr bwMode="auto">
                <a:xfrm>
                  <a:off x="1598" y="2412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  <p:grpSp>
            <p:nvGrpSpPr>
              <p:cNvPr id="92" name="Group 91"/>
              <p:cNvGrpSpPr>
                <a:grpSpLocks/>
              </p:cNvGrpSpPr>
              <p:nvPr/>
            </p:nvGrpSpPr>
            <p:grpSpPr bwMode="auto">
              <a:xfrm>
                <a:off x="1837" y="2308"/>
                <a:ext cx="378" cy="448"/>
                <a:chOff x="1837" y="2308"/>
                <a:chExt cx="378" cy="448"/>
              </a:xfrm>
            </p:grpSpPr>
            <p:grpSp>
              <p:nvGrpSpPr>
                <p:cNvPr id="100" name="Group 99"/>
                <p:cNvGrpSpPr>
                  <a:grpSpLocks/>
                </p:cNvGrpSpPr>
                <p:nvPr/>
              </p:nvGrpSpPr>
              <p:grpSpPr bwMode="auto">
                <a:xfrm>
                  <a:off x="1837" y="2308"/>
                  <a:ext cx="378" cy="448"/>
                  <a:chOff x="1837" y="2308"/>
                  <a:chExt cx="378" cy="448"/>
                </a:xfrm>
              </p:grpSpPr>
              <p:sp>
                <p:nvSpPr>
                  <p:cNvPr id="103" name="AutoShape 1077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2379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104" name="AutoShape 1078"/>
                  <p:cNvSpPr>
                    <a:spLocks noChangeArrowheads="1"/>
                  </p:cNvSpPr>
                  <p:nvPr/>
                </p:nvSpPr>
                <p:spPr bwMode="auto">
                  <a:xfrm>
                    <a:off x="1923" y="2308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/>
                  </a:p>
                </p:txBody>
              </p:sp>
            </p:grpSp>
            <p:sp>
              <p:nvSpPr>
                <p:cNvPr id="101" name="Oval 100"/>
                <p:cNvSpPr>
                  <a:spLocks noChangeArrowheads="1"/>
                </p:cNvSpPr>
                <p:nvPr/>
              </p:nvSpPr>
              <p:spPr bwMode="auto">
                <a:xfrm>
                  <a:off x="1952" y="2344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102" name="AutoShape 1080"/>
                <p:cNvSpPr>
                  <a:spLocks noChangeArrowheads="1"/>
                </p:cNvSpPr>
                <p:nvPr/>
              </p:nvSpPr>
              <p:spPr bwMode="auto">
                <a:xfrm>
                  <a:off x="1884" y="2554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  <p:sp>
            <p:nvSpPr>
              <p:cNvPr id="93" name="Freeform 92"/>
              <p:cNvSpPr>
                <a:spLocks/>
              </p:cNvSpPr>
              <p:nvPr/>
            </p:nvSpPr>
            <p:spPr bwMode="auto">
              <a:xfrm>
                <a:off x="2401" y="2537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94" name="Rectangle 93"/>
              <p:cNvSpPr>
                <a:spLocks noChangeArrowheads="1"/>
              </p:cNvSpPr>
              <p:nvPr/>
            </p:nvSpPr>
            <p:spPr bwMode="auto">
              <a:xfrm>
                <a:off x="2397" y="2537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95" name="Rectangle 94"/>
              <p:cNvSpPr>
                <a:spLocks noChangeArrowheads="1"/>
              </p:cNvSpPr>
              <p:nvPr/>
            </p:nvSpPr>
            <p:spPr bwMode="auto">
              <a:xfrm>
                <a:off x="2404" y="2618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96" name="Rectangle 95"/>
              <p:cNvSpPr>
                <a:spLocks noChangeArrowheads="1"/>
              </p:cNvSpPr>
              <p:nvPr/>
            </p:nvSpPr>
            <p:spPr bwMode="auto">
              <a:xfrm>
                <a:off x="2221" y="2618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grpSp>
            <p:nvGrpSpPr>
              <p:cNvPr id="97" name="Group 96"/>
              <p:cNvGrpSpPr>
                <a:grpSpLocks/>
              </p:cNvGrpSpPr>
              <p:nvPr/>
            </p:nvGrpSpPr>
            <p:grpSpPr bwMode="auto">
              <a:xfrm>
                <a:off x="2219" y="2365"/>
                <a:ext cx="194" cy="364"/>
                <a:chOff x="2219" y="2365"/>
                <a:chExt cx="194" cy="364"/>
              </a:xfrm>
            </p:grpSpPr>
            <p:sp>
              <p:nvSpPr>
                <p:cNvPr id="98" name="Oval 97"/>
                <p:cNvSpPr>
                  <a:spLocks noChangeArrowheads="1"/>
                </p:cNvSpPr>
                <p:nvPr/>
              </p:nvSpPr>
              <p:spPr bwMode="auto">
                <a:xfrm>
                  <a:off x="2295" y="2365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99" name="Freeform 98"/>
                <p:cNvSpPr>
                  <a:spLocks/>
                </p:cNvSpPr>
                <p:nvPr/>
              </p:nvSpPr>
              <p:spPr bwMode="auto">
                <a:xfrm>
                  <a:off x="2219" y="2433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</p:grpSp>
        <p:grpSp>
          <p:nvGrpSpPr>
            <p:cNvPr id="53" name="Group 52"/>
            <p:cNvGrpSpPr>
              <a:grpSpLocks/>
            </p:cNvGrpSpPr>
            <p:nvPr/>
          </p:nvGrpSpPr>
          <p:grpSpPr bwMode="auto">
            <a:xfrm>
              <a:off x="1952" y="2796"/>
              <a:ext cx="967" cy="448"/>
              <a:chOff x="1952" y="2796"/>
              <a:chExt cx="967" cy="448"/>
            </a:xfrm>
          </p:grpSpPr>
          <p:grpSp>
            <p:nvGrpSpPr>
              <p:cNvPr id="73" name="Group 72"/>
              <p:cNvGrpSpPr>
                <a:grpSpLocks/>
              </p:cNvGrpSpPr>
              <p:nvPr/>
            </p:nvGrpSpPr>
            <p:grpSpPr bwMode="auto">
              <a:xfrm>
                <a:off x="1952" y="2796"/>
                <a:ext cx="305" cy="448"/>
                <a:chOff x="1952" y="2796"/>
                <a:chExt cx="305" cy="448"/>
              </a:xfrm>
            </p:grpSpPr>
            <p:grpSp>
              <p:nvGrpSpPr>
                <p:cNvPr id="87" name="Group 86"/>
                <p:cNvGrpSpPr>
                  <a:grpSpLocks/>
                </p:cNvGrpSpPr>
                <p:nvPr/>
              </p:nvGrpSpPr>
              <p:grpSpPr bwMode="auto">
                <a:xfrm>
                  <a:off x="1952" y="2796"/>
                  <a:ext cx="305" cy="448"/>
                  <a:chOff x="1952" y="2796"/>
                  <a:chExt cx="305" cy="448"/>
                </a:xfrm>
              </p:grpSpPr>
              <p:sp>
                <p:nvSpPr>
                  <p:cNvPr id="89" name="AutoShape 1091"/>
                  <p:cNvSpPr>
                    <a:spLocks noChangeArrowheads="1"/>
                  </p:cNvSpPr>
                  <p:nvPr/>
                </p:nvSpPr>
                <p:spPr bwMode="auto">
                  <a:xfrm>
                    <a:off x="1952" y="2867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90" name="AutoShape 1092"/>
                  <p:cNvSpPr>
                    <a:spLocks noChangeArrowheads="1"/>
                  </p:cNvSpPr>
                  <p:nvPr/>
                </p:nvSpPr>
                <p:spPr bwMode="auto">
                  <a:xfrm>
                    <a:off x="2022" y="2796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/>
                  </a:p>
                </p:txBody>
              </p:sp>
            </p:grpSp>
            <p:sp>
              <p:nvSpPr>
                <p:cNvPr id="88" name="AutoShape 1093"/>
                <p:cNvSpPr>
                  <a:spLocks noChangeArrowheads="1"/>
                </p:cNvSpPr>
                <p:nvPr/>
              </p:nvSpPr>
              <p:spPr bwMode="auto">
                <a:xfrm>
                  <a:off x="2014" y="2900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  <p:grpSp>
            <p:nvGrpSpPr>
              <p:cNvPr id="74" name="Group 73"/>
              <p:cNvGrpSpPr>
                <a:grpSpLocks/>
              </p:cNvGrpSpPr>
              <p:nvPr/>
            </p:nvGrpSpPr>
            <p:grpSpPr bwMode="auto">
              <a:xfrm>
                <a:off x="2253" y="2796"/>
                <a:ext cx="378" cy="448"/>
                <a:chOff x="2253" y="2796"/>
                <a:chExt cx="378" cy="448"/>
              </a:xfrm>
            </p:grpSpPr>
            <p:grpSp>
              <p:nvGrpSpPr>
                <p:cNvPr id="82" name="Group 81"/>
                <p:cNvGrpSpPr>
                  <a:grpSpLocks/>
                </p:cNvGrpSpPr>
                <p:nvPr/>
              </p:nvGrpSpPr>
              <p:grpSpPr bwMode="auto">
                <a:xfrm>
                  <a:off x="2253" y="2796"/>
                  <a:ext cx="378" cy="448"/>
                  <a:chOff x="2253" y="2796"/>
                  <a:chExt cx="378" cy="448"/>
                </a:xfrm>
              </p:grpSpPr>
              <p:sp>
                <p:nvSpPr>
                  <p:cNvPr id="85" name="AutoShape 1096"/>
                  <p:cNvSpPr>
                    <a:spLocks noChangeArrowheads="1"/>
                  </p:cNvSpPr>
                  <p:nvPr/>
                </p:nvSpPr>
                <p:spPr bwMode="auto">
                  <a:xfrm>
                    <a:off x="2253" y="2867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86" name="AutoShape 1097"/>
                  <p:cNvSpPr>
                    <a:spLocks noChangeArrowheads="1"/>
                  </p:cNvSpPr>
                  <p:nvPr/>
                </p:nvSpPr>
                <p:spPr bwMode="auto">
                  <a:xfrm>
                    <a:off x="2339" y="2796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/>
                  </a:p>
                </p:txBody>
              </p:sp>
            </p:grpSp>
            <p:sp>
              <p:nvSpPr>
                <p:cNvPr id="83" name="Oval 82"/>
                <p:cNvSpPr>
                  <a:spLocks noChangeArrowheads="1"/>
                </p:cNvSpPr>
                <p:nvPr/>
              </p:nvSpPr>
              <p:spPr bwMode="auto">
                <a:xfrm>
                  <a:off x="2368" y="283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84" name="AutoShape 1099"/>
                <p:cNvSpPr>
                  <a:spLocks noChangeArrowheads="1"/>
                </p:cNvSpPr>
                <p:nvPr/>
              </p:nvSpPr>
              <p:spPr bwMode="auto">
                <a:xfrm>
                  <a:off x="2300" y="3042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  <p:sp>
            <p:nvSpPr>
              <p:cNvPr id="75" name="Freeform 74"/>
              <p:cNvSpPr>
                <a:spLocks/>
              </p:cNvSpPr>
              <p:nvPr/>
            </p:nvSpPr>
            <p:spPr bwMode="auto">
              <a:xfrm>
                <a:off x="2817" y="3025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>
                <a:off x="2813" y="302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77" name="Rectangle 76"/>
              <p:cNvSpPr>
                <a:spLocks noChangeArrowheads="1"/>
              </p:cNvSpPr>
              <p:nvPr/>
            </p:nvSpPr>
            <p:spPr bwMode="auto">
              <a:xfrm>
                <a:off x="2820" y="310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78" name="Rectangle 77"/>
              <p:cNvSpPr>
                <a:spLocks noChangeArrowheads="1"/>
              </p:cNvSpPr>
              <p:nvPr/>
            </p:nvSpPr>
            <p:spPr bwMode="auto">
              <a:xfrm>
                <a:off x="2637" y="310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grpSp>
            <p:nvGrpSpPr>
              <p:cNvPr id="79" name="Group 78"/>
              <p:cNvGrpSpPr>
                <a:grpSpLocks/>
              </p:cNvGrpSpPr>
              <p:nvPr/>
            </p:nvGrpSpPr>
            <p:grpSpPr bwMode="auto">
              <a:xfrm>
                <a:off x="2635" y="2853"/>
                <a:ext cx="194" cy="364"/>
                <a:chOff x="2635" y="2853"/>
                <a:chExt cx="194" cy="364"/>
              </a:xfrm>
            </p:grpSpPr>
            <p:sp>
              <p:nvSpPr>
                <p:cNvPr id="80" name="Oval 79"/>
                <p:cNvSpPr>
                  <a:spLocks noChangeArrowheads="1"/>
                </p:cNvSpPr>
                <p:nvPr/>
              </p:nvSpPr>
              <p:spPr bwMode="auto">
                <a:xfrm>
                  <a:off x="2711" y="285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81" name="Freeform 80"/>
                <p:cNvSpPr>
                  <a:spLocks/>
                </p:cNvSpPr>
                <p:nvPr/>
              </p:nvSpPr>
              <p:spPr bwMode="auto">
                <a:xfrm>
                  <a:off x="2635" y="2921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</p:grpSp>
        <p:grpSp>
          <p:nvGrpSpPr>
            <p:cNvPr id="54" name="Group 53"/>
            <p:cNvGrpSpPr>
              <a:grpSpLocks/>
            </p:cNvGrpSpPr>
            <p:nvPr/>
          </p:nvGrpSpPr>
          <p:grpSpPr bwMode="auto">
            <a:xfrm>
              <a:off x="2368" y="3244"/>
              <a:ext cx="967" cy="448"/>
              <a:chOff x="2368" y="3244"/>
              <a:chExt cx="967" cy="448"/>
            </a:xfrm>
          </p:grpSpPr>
          <p:grpSp>
            <p:nvGrpSpPr>
              <p:cNvPr id="55" name="Group 54"/>
              <p:cNvGrpSpPr>
                <a:grpSpLocks/>
              </p:cNvGrpSpPr>
              <p:nvPr/>
            </p:nvGrpSpPr>
            <p:grpSpPr bwMode="auto">
              <a:xfrm>
                <a:off x="2368" y="3244"/>
                <a:ext cx="305" cy="448"/>
                <a:chOff x="2368" y="3244"/>
                <a:chExt cx="305" cy="448"/>
              </a:xfrm>
            </p:grpSpPr>
            <p:grpSp>
              <p:nvGrpSpPr>
                <p:cNvPr id="69" name="Group 68"/>
                <p:cNvGrpSpPr>
                  <a:grpSpLocks/>
                </p:cNvGrpSpPr>
                <p:nvPr/>
              </p:nvGrpSpPr>
              <p:grpSpPr bwMode="auto">
                <a:xfrm>
                  <a:off x="2368" y="3244"/>
                  <a:ext cx="305" cy="448"/>
                  <a:chOff x="2368" y="3244"/>
                  <a:chExt cx="305" cy="448"/>
                </a:xfrm>
              </p:grpSpPr>
              <p:sp>
                <p:nvSpPr>
                  <p:cNvPr id="71" name="AutoShape 1110"/>
                  <p:cNvSpPr>
                    <a:spLocks noChangeArrowheads="1"/>
                  </p:cNvSpPr>
                  <p:nvPr/>
                </p:nvSpPr>
                <p:spPr bwMode="auto">
                  <a:xfrm>
                    <a:off x="2368" y="3315"/>
                    <a:ext cx="305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72" name="AutoShape 1111"/>
                  <p:cNvSpPr>
                    <a:spLocks noChangeArrowheads="1"/>
                  </p:cNvSpPr>
                  <p:nvPr/>
                </p:nvSpPr>
                <p:spPr bwMode="auto">
                  <a:xfrm>
                    <a:off x="2438" y="3244"/>
                    <a:ext cx="235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/>
                  </a:p>
                </p:txBody>
              </p:sp>
            </p:grpSp>
            <p:sp>
              <p:nvSpPr>
                <p:cNvPr id="70" name="AutoShape 1112"/>
                <p:cNvSpPr>
                  <a:spLocks noChangeArrowheads="1"/>
                </p:cNvSpPr>
                <p:nvPr/>
              </p:nvSpPr>
              <p:spPr bwMode="auto">
                <a:xfrm>
                  <a:off x="2430" y="3348"/>
                  <a:ext cx="158" cy="27"/>
                </a:xfrm>
                <a:prstGeom prst="parallelogram">
                  <a:avLst>
                    <a:gd name="adj" fmla="val 146215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  <p:grpSp>
            <p:nvGrpSpPr>
              <p:cNvPr id="56" name="Group 55"/>
              <p:cNvGrpSpPr>
                <a:grpSpLocks/>
              </p:cNvGrpSpPr>
              <p:nvPr/>
            </p:nvGrpSpPr>
            <p:grpSpPr bwMode="auto">
              <a:xfrm>
                <a:off x="2669" y="3244"/>
                <a:ext cx="378" cy="448"/>
                <a:chOff x="2669" y="3244"/>
                <a:chExt cx="378" cy="448"/>
              </a:xfrm>
            </p:grpSpPr>
            <p:grpSp>
              <p:nvGrpSpPr>
                <p:cNvPr id="64" name="Group 63"/>
                <p:cNvGrpSpPr>
                  <a:grpSpLocks/>
                </p:cNvGrpSpPr>
                <p:nvPr/>
              </p:nvGrpSpPr>
              <p:grpSpPr bwMode="auto">
                <a:xfrm>
                  <a:off x="2669" y="3244"/>
                  <a:ext cx="378" cy="448"/>
                  <a:chOff x="2669" y="3244"/>
                  <a:chExt cx="378" cy="448"/>
                </a:xfrm>
              </p:grpSpPr>
              <p:sp>
                <p:nvSpPr>
                  <p:cNvPr id="67" name="AutoShape 1115"/>
                  <p:cNvSpPr>
                    <a:spLocks noChangeArrowheads="1"/>
                  </p:cNvSpPr>
                  <p:nvPr/>
                </p:nvSpPr>
                <p:spPr bwMode="auto">
                  <a:xfrm>
                    <a:off x="2669" y="3315"/>
                    <a:ext cx="378" cy="377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/>
                  </a:p>
                </p:txBody>
              </p:sp>
              <p:sp>
                <p:nvSpPr>
                  <p:cNvPr id="68" name="AutoShape 1116"/>
                  <p:cNvSpPr>
                    <a:spLocks noChangeArrowheads="1"/>
                  </p:cNvSpPr>
                  <p:nvPr/>
                </p:nvSpPr>
                <p:spPr bwMode="auto">
                  <a:xfrm>
                    <a:off x="2755" y="3244"/>
                    <a:ext cx="292" cy="78"/>
                  </a:xfrm>
                  <a:prstGeom prst="cube">
                    <a:avLst>
                      <a:gd name="adj" fmla="val 24986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IN"/>
                  </a:p>
                </p:txBody>
              </p:sp>
            </p:grpSp>
            <p:sp>
              <p:nvSpPr>
                <p:cNvPr id="65" name="Oval 64"/>
                <p:cNvSpPr>
                  <a:spLocks noChangeArrowheads="1"/>
                </p:cNvSpPr>
                <p:nvPr/>
              </p:nvSpPr>
              <p:spPr bwMode="auto">
                <a:xfrm>
                  <a:off x="2784" y="328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66" name="AutoShape 1118"/>
                <p:cNvSpPr>
                  <a:spLocks noChangeArrowheads="1"/>
                </p:cNvSpPr>
                <p:nvPr/>
              </p:nvSpPr>
              <p:spPr bwMode="auto">
                <a:xfrm>
                  <a:off x="2716" y="3490"/>
                  <a:ext cx="198" cy="84"/>
                </a:xfrm>
                <a:prstGeom prst="octagon">
                  <a:avLst>
                    <a:gd name="adj" fmla="val 29278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  <p:sp>
            <p:nvSpPr>
              <p:cNvPr id="57" name="Freeform 56"/>
              <p:cNvSpPr>
                <a:spLocks/>
              </p:cNvSpPr>
              <p:nvPr/>
            </p:nvSpPr>
            <p:spPr bwMode="auto">
              <a:xfrm>
                <a:off x="3233" y="3473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58" name="Rectangle 57"/>
              <p:cNvSpPr>
                <a:spLocks noChangeArrowheads="1"/>
              </p:cNvSpPr>
              <p:nvPr/>
            </p:nvSpPr>
            <p:spPr bwMode="auto">
              <a:xfrm>
                <a:off x="3229" y="347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59" name="Rectangle 58"/>
              <p:cNvSpPr>
                <a:spLocks noChangeArrowheads="1"/>
              </p:cNvSpPr>
              <p:nvPr/>
            </p:nvSpPr>
            <p:spPr bwMode="auto">
              <a:xfrm>
                <a:off x="3236" y="355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60" name="Rectangle 59"/>
              <p:cNvSpPr>
                <a:spLocks noChangeArrowheads="1"/>
              </p:cNvSpPr>
              <p:nvPr/>
            </p:nvSpPr>
            <p:spPr bwMode="auto">
              <a:xfrm>
                <a:off x="3053" y="355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grpSp>
            <p:nvGrpSpPr>
              <p:cNvPr id="61" name="Group 60"/>
              <p:cNvGrpSpPr>
                <a:grpSpLocks/>
              </p:cNvGrpSpPr>
              <p:nvPr/>
            </p:nvGrpSpPr>
            <p:grpSpPr bwMode="auto">
              <a:xfrm>
                <a:off x="3051" y="3301"/>
                <a:ext cx="194" cy="364"/>
                <a:chOff x="3051" y="3301"/>
                <a:chExt cx="194" cy="364"/>
              </a:xfrm>
            </p:grpSpPr>
            <p:sp>
              <p:nvSpPr>
                <p:cNvPr id="62" name="Oval 61"/>
                <p:cNvSpPr>
                  <a:spLocks noChangeArrowheads="1"/>
                </p:cNvSpPr>
                <p:nvPr/>
              </p:nvSpPr>
              <p:spPr bwMode="auto">
                <a:xfrm>
                  <a:off x="3127" y="330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  <p:sp>
              <p:nvSpPr>
                <p:cNvPr id="63" name="Freeform 62"/>
                <p:cNvSpPr>
                  <a:spLocks/>
                </p:cNvSpPr>
                <p:nvPr/>
              </p:nvSpPr>
              <p:spPr bwMode="auto">
                <a:xfrm>
                  <a:off x="3051" y="3369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endParaRPr lang="en-IN"/>
                </a:p>
              </p:txBody>
            </p:sp>
          </p:grpSp>
        </p:grpSp>
      </p:grp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54807" y="2787650"/>
            <a:ext cx="358775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i="1"/>
              <a:t>T</a:t>
            </a:r>
          </a:p>
          <a:p>
            <a:pPr algn="ctr"/>
            <a:r>
              <a:rPr lang="en-US" sz="1800" i="1"/>
              <a:t>a</a:t>
            </a:r>
          </a:p>
          <a:p>
            <a:pPr algn="ctr"/>
            <a:r>
              <a:rPr lang="en-US" sz="1800" i="1"/>
              <a:t>s</a:t>
            </a:r>
          </a:p>
          <a:p>
            <a:pPr algn="ctr"/>
            <a:r>
              <a:rPr lang="en-US" sz="1800" i="1"/>
              <a:t>k</a:t>
            </a:r>
          </a:p>
          <a:p>
            <a:pPr algn="ctr"/>
            <a:endParaRPr lang="en-US" sz="1800" i="1"/>
          </a:p>
          <a:p>
            <a:pPr algn="ctr"/>
            <a:r>
              <a:rPr lang="en-US" sz="1800" i="1"/>
              <a:t>O</a:t>
            </a:r>
          </a:p>
          <a:p>
            <a:pPr algn="ctr"/>
            <a:r>
              <a:rPr lang="en-US" sz="1800" i="1"/>
              <a:t>r</a:t>
            </a:r>
          </a:p>
          <a:p>
            <a:pPr algn="ctr"/>
            <a:r>
              <a:rPr lang="en-US" sz="1800" i="1"/>
              <a:t>d</a:t>
            </a:r>
          </a:p>
          <a:p>
            <a:pPr algn="ctr"/>
            <a:r>
              <a:rPr lang="en-US" sz="1800" i="1"/>
              <a:t>e</a:t>
            </a:r>
          </a:p>
          <a:p>
            <a:pPr algn="ctr"/>
            <a:r>
              <a:rPr lang="en-US" sz="1800" i="1"/>
              <a:t>r</a:t>
            </a:r>
          </a:p>
        </p:txBody>
      </p:sp>
      <p:sp>
        <p:nvSpPr>
          <p:cNvPr id="21" name="Line 1127"/>
          <p:cNvSpPr>
            <a:spLocks noChangeShapeType="1"/>
          </p:cNvSpPr>
          <p:nvPr/>
        </p:nvSpPr>
        <p:spPr bwMode="auto">
          <a:xfrm>
            <a:off x="838994" y="2638425"/>
            <a:ext cx="0" cy="303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329907" y="1860550"/>
            <a:ext cx="688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800" i="1"/>
              <a:t>Time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681960" y="2232025"/>
            <a:ext cx="3568706" cy="636588"/>
            <a:chOff x="1111" y="1484"/>
            <a:chExt cx="2248" cy="401"/>
          </a:xfrm>
        </p:grpSpPr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111" y="1599"/>
              <a:ext cx="32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/>
                <a:t>30</a:t>
              </a:r>
            </a:p>
          </p:txBody>
        </p:sp>
        <p:sp>
          <p:nvSpPr>
            <p:cNvPr id="25" name="Line 1131"/>
            <p:cNvSpPr>
              <a:spLocks noChangeShapeType="1"/>
            </p:cNvSpPr>
            <p:nvPr/>
          </p:nvSpPr>
          <p:spPr bwMode="auto">
            <a:xfrm>
              <a:off x="1124" y="1560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6" name="Line 1132"/>
            <p:cNvSpPr>
              <a:spLocks noChangeShapeType="1"/>
            </p:cNvSpPr>
            <p:nvPr/>
          </p:nvSpPr>
          <p:spPr bwMode="auto">
            <a:xfrm>
              <a:off x="1444" y="14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1460" y="1484"/>
              <a:ext cx="384" cy="401"/>
              <a:chOff x="1460" y="1484"/>
              <a:chExt cx="384" cy="401"/>
            </a:xfrm>
          </p:grpSpPr>
          <p:sp>
            <p:nvSpPr>
              <p:cNvPr id="48" name="Line 1134"/>
              <p:cNvSpPr>
                <a:spLocks noChangeShapeType="1"/>
              </p:cNvSpPr>
              <p:nvPr/>
            </p:nvSpPr>
            <p:spPr bwMode="auto">
              <a:xfrm>
                <a:off x="1460" y="1592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49" name="Rectangle 48"/>
              <p:cNvSpPr>
                <a:spLocks noChangeArrowheads="1"/>
              </p:cNvSpPr>
              <p:nvPr/>
            </p:nvSpPr>
            <p:spPr bwMode="auto">
              <a:xfrm>
                <a:off x="1479" y="1599"/>
                <a:ext cx="32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/>
                  <a:t>40</a:t>
                </a:r>
              </a:p>
            </p:txBody>
          </p:sp>
          <p:sp>
            <p:nvSpPr>
              <p:cNvPr id="50" name="Line 1136"/>
              <p:cNvSpPr>
                <a:spLocks noChangeShapeType="1"/>
              </p:cNvSpPr>
              <p:nvPr/>
            </p:nvSpPr>
            <p:spPr bwMode="auto">
              <a:xfrm>
                <a:off x="1844" y="14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1868" y="1484"/>
              <a:ext cx="384" cy="401"/>
              <a:chOff x="1868" y="1484"/>
              <a:chExt cx="384" cy="401"/>
            </a:xfrm>
          </p:grpSpPr>
          <p:sp>
            <p:nvSpPr>
              <p:cNvPr id="45" name="Line 1138"/>
              <p:cNvSpPr>
                <a:spLocks noChangeShapeType="1"/>
              </p:cNvSpPr>
              <p:nvPr/>
            </p:nvSpPr>
            <p:spPr bwMode="auto">
              <a:xfrm>
                <a:off x="1868" y="1592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1887" y="1599"/>
                <a:ext cx="32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/>
                  <a:t>40</a:t>
                </a:r>
              </a:p>
            </p:txBody>
          </p:sp>
          <p:sp>
            <p:nvSpPr>
              <p:cNvPr id="47" name="Line 1140"/>
              <p:cNvSpPr>
                <a:spLocks noChangeShapeType="1"/>
              </p:cNvSpPr>
              <p:nvPr/>
            </p:nvSpPr>
            <p:spPr bwMode="auto">
              <a:xfrm>
                <a:off x="2252" y="14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</p:grpSp>
        <p:grpSp>
          <p:nvGrpSpPr>
            <p:cNvPr id="29" name="Group 28"/>
            <p:cNvGrpSpPr>
              <a:grpSpLocks/>
            </p:cNvGrpSpPr>
            <p:nvPr/>
          </p:nvGrpSpPr>
          <p:grpSpPr bwMode="auto">
            <a:xfrm>
              <a:off x="2276" y="1484"/>
              <a:ext cx="384" cy="401"/>
              <a:chOff x="2276" y="1484"/>
              <a:chExt cx="384" cy="401"/>
            </a:xfrm>
          </p:grpSpPr>
          <p:sp>
            <p:nvSpPr>
              <p:cNvPr id="42" name="Line 1142"/>
              <p:cNvSpPr>
                <a:spLocks noChangeShapeType="1"/>
              </p:cNvSpPr>
              <p:nvPr/>
            </p:nvSpPr>
            <p:spPr bwMode="auto">
              <a:xfrm>
                <a:off x="2276" y="1592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  <p:sp>
            <p:nvSpPr>
              <p:cNvPr id="43" name="Rectangle 42"/>
              <p:cNvSpPr>
                <a:spLocks noChangeArrowheads="1"/>
              </p:cNvSpPr>
              <p:nvPr/>
            </p:nvSpPr>
            <p:spPr bwMode="auto">
              <a:xfrm>
                <a:off x="2295" y="1599"/>
                <a:ext cx="32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/>
                  <a:t>40</a:t>
                </a:r>
              </a:p>
            </p:txBody>
          </p:sp>
          <p:sp>
            <p:nvSpPr>
              <p:cNvPr id="44" name="Line 1144"/>
              <p:cNvSpPr>
                <a:spLocks noChangeShapeType="1"/>
              </p:cNvSpPr>
              <p:nvPr/>
            </p:nvSpPr>
            <p:spPr bwMode="auto">
              <a:xfrm>
                <a:off x="2660" y="14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</p:grpSp>
        <p:sp>
          <p:nvSpPr>
            <p:cNvPr id="30" name="Line 1145"/>
            <p:cNvSpPr>
              <a:spLocks noChangeShapeType="1"/>
            </p:cNvSpPr>
            <p:nvPr/>
          </p:nvSpPr>
          <p:spPr bwMode="auto">
            <a:xfrm>
              <a:off x="2684" y="1592"/>
              <a:ext cx="360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1" name="Line 1146"/>
            <p:cNvSpPr>
              <a:spLocks noChangeShapeType="1"/>
            </p:cNvSpPr>
            <p:nvPr/>
          </p:nvSpPr>
          <p:spPr bwMode="auto">
            <a:xfrm>
              <a:off x="3084" y="162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703" y="1599"/>
              <a:ext cx="32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/>
                <a:t>40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031" y="1599"/>
              <a:ext cx="32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/>
                <a:t>20</a:t>
              </a:r>
            </a:p>
          </p:txBody>
        </p:sp>
        <p:sp>
          <p:nvSpPr>
            <p:cNvPr id="34" name="Line 1149"/>
            <p:cNvSpPr>
              <a:spLocks noChangeShapeType="1"/>
            </p:cNvSpPr>
            <p:nvPr/>
          </p:nvSpPr>
          <p:spPr bwMode="auto">
            <a:xfrm>
              <a:off x="3068" y="14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5" name="Line 1150"/>
            <p:cNvSpPr>
              <a:spLocks noChangeShapeType="1"/>
            </p:cNvSpPr>
            <p:nvPr/>
          </p:nvSpPr>
          <p:spPr bwMode="auto">
            <a:xfrm>
              <a:off x="3324" y="14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6" name="Line 1151"/>
            <p:cNvSpPr>
              <a:spLocks noChangeShapeType="1"/>
            </p:cNvSpPr>
            <p:nvPr/>
          </p:nvSpPr>
          <p:spPr bwMode="auto">
            <a:xfrm>
              <a:off x="1532" y="1560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7" name="Line 1152"/>
            <p:cNvSpPr>
              <a:spLocks noChangeShapeType="1"/>
            </p:cNvSpPr>
            <p:nvPr/>
          </p:nvSpPr>
          <p:spPr bwMode="auto">
            <a:xfrm>
              <a:off x="1940" y="1560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8" name="Line 1153"/>
            <p:cNvSpPr>
              <a:spLocks noChangeShapeType="1"/>
            </p:cNvSpPr>
            <p:nvPr/>
          </p:nvSpPr>
          <p:spPr bwMode="auto">
            <a:xfrm>
              <a:off x="2348" y="1560"/>
              <a:ext cx="288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39" name="Line 1154"/>
            <p:cNvSpPr>
              <a:spLocks noChangeShapeType="1"/>
            </p:cNvSpPr>
            <p:nvPr/>
          </p:nvSpPr>
          <p:spPr bwMode="auto">
            <a:xfrm>
              <a:off x="1868" y="162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40" name="Line 1155"/>
            <p:cNvSpPr>
              <a:spLocks noChangeShapeType="1"/>
            </p:cNvSpPr>
            <p:nvPr/>
          </p:nvSpPr>
          <p:spPr bwMode="auto">
            <a:xfrm>
              <a:off x="2276" y="162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41" name="Line 1156"/>
            <p:cNvSpPr>
              <a:spLocks noChangeShapeType="1"/>
            </p:cNvSpPr>
            <p:nvPr/>
          </p:nvSpPr>
          <p:spPr bwMode="auto">
            <a:xfrm>
              <a:off x="2684" y="1624"/>
              <a:ext cx="21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</p:grpSp>
      <p:sp>
        <p:nvSpPr>
          <p:cNvPr id="135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Prepared By: I. Mala Serene, AP(SG), SCOPE,VIT</a:t>
            </a:r>
          </a:p>
        </p:txBody>
      </p:sp>
    </p:spTree>
    <p:extLst>
      <p:ext uri="{BB962C8B-B14F-4D97-AF65-F5344CB8AC3E}">
        <p14:creationId xmlns:p14="http://schemas.microsoft.com/office/powerpoint/2010/main" val="42577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60432" cy="1143000"/>
          </a:xfrm>
        </p:spPr>
        <p:txBody>
          <a:bodyPr/>
          <a:lstStyle/>
          <a:p>
            <a:r>
              <a:rPr lang="en-IN" dirty="0" smtClean="0"/>
              <a:t>Pipelining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071077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Prepared By: I. Mala Serene, AP(SG), SCOPE,VIT</a:t>
            </a:r>
          </a:p>
        </p:txBody>
      </p:sp>
    </p:spTree>
    <p:extLst>
      <p:ext uri="{BB962C8B-B14F-4D97-AF65-F5344CB8AC3E}">
        <p14:creationId xmlns:p14="http://schemas.microsoft.com/office/powerpoint/2010/main" val="42539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929</TotalTime>
  <Words>1372</Words>
  <Application>Microsoft Office PowerPoint</Application>
  <PresentationFormat>On-screen Show (4:3)</PresentationFormat>
  <Paragraphs>271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Malgun Gothic</vt:lpstr>
      <vt:lpstr>Arial</vt:lpstr>
      <vt:lpstr>Bookman Old Style</vt:lpstr>
      <vt:lpstr>Calibri</vt:lpstr>
      <vt:lpstr>Cambria</vt:lpstr>
      <vt:lpstr>Cambria Math</vt:lpstr>
      <vt:lpstr>Impact</vt:lpstr>
      <vt:lpstr>Symbol</vt:lpstr>
      <vt:lpstr>Times New Roman</vt:lpstr>
      <vt:lpstr>Wingdings</vt:lpstr>
      <vt:lpstr>Adjacency</vt:lpstr>
      <vt:lpstr>Module 7</vt:lpstr>
      <vt:lpstr>PowerPoint Presentation</vt:lpstr>
      <vt:lpstr>PowerPoint Presentation</vt:lpstr>
      <vt:lpstr>Pipelining </vt:lpstr>
      <vt:lpstr>PowerPoint Presentation</vt:lpstr>
      <vt:lpstr>PowerPoint Presentation</vt:lpstr>
      <vt:lpstr>PowerPoint Presentation</vt:lpstr>
      <vt:lpstr>PowerPoint Presentation</vt:lpstr>
      <vt:lpstr>Pipelining</vt:lpstr>
      <vt:lpstr>Pipelining</vt:lpstr>
      <vt:lpstr>Example</vt:lpstr>
      <vt:lpstr>Example of pipelining processing</vt:lpstr>
      <vt:lpstr>Content of registers in Pipeline example</vt:lpstr>
      <vt:lpstr>PowerPoint Presentation</vt:lpstr>
      <vt:lpstr>Space time diagram for 4-segment pipeline</vt:lpstr>
      <vt:lpstr>PowerPoint Presentation</vt:lpstr>
      <vt:lpstr>Speed up cont.,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</dc:title>
  <dc:creator>HP</dc:creator>
  <cp:lastModifiedBy>Admin</cp:lastModifiedBy>
  <cp:revision>74</cp:revision>
  <dcterms:created xsi:type="dcterms:W3CDTF">2016-02-01T05:18:16Z</dcterms:created>
  <dcterms:modified xsi:type="dcterms:W3CDTF">2018-10-06T05:16:37Z</dcterms:modified>
</cp:coreProperties>
</file>