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8" r:id="rId11"/>
    <p:sldId id="269" r:id="rId12"/>
    <p:sldId id="270" r:id="rId13"/>
    <p:sldId id="260" r:id="rId14"/>
    <p:sldId id="271" r:id="rId15"/>
    <p:sldId id="267" r:id="rId16"/>
  </p:sldIdLst>
  <p:sldSz cx="9144000" cy="6858000" type="screen4x3"/>
  <p:notesSz cx="7010400" cy="92964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rgbClr val="80008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0000"/>
    <a:srgbClr val="FFFFCC"/>
    <a:srgbClr val="0000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60D18A5E-17EA-4C0C-994B-D8B2F9CA3F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66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7E45611-329F-45BE-B375-44CBEAA4568B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CC4D84-A2C1-4B00-9498-2464FBE7F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14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75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42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6EF00-9485-45B4-BB25-A6534E6733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363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6B9CE-5F32-40E7-8EA0-D5D13471A9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0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7B36F-1C8C-4018-A75B-8B54DD4AC99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2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146B5-2CA9-4A91-A953-6C797D36052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04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358EB-9046-4DC0-8DC7-B637313568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669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975EB-9ED5-4B64-A5A6-765E8593132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5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46A9A-A3B8-4C2B-80A6-E043E9C08D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55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B0A09-ED49-4A5C-A9BE-D6B15B1A58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638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B6E7E-7274-413E-BC3D-F4AB402B76F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238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D92B1-C6F8-49FF-B91B-19E3BE9532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889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DFD7E-6312-4BA1-8DAC-67518D67571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71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</a:defRPr>
            </a:lvl1pPr>
          </a:lstStyle>
          <a:p>
            <a:fld id="{D6D40BB5-E696-48FF-B5A7-5C681E9C18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8"/>
          <p:cNvSpPr txBox="1">
            <a:spLocks noChangeArrowheads="1"/>
          </p:cNvSpPr>
          <p:nvPr/>
        </p:nvSpPr>
        <p:spPr bwMode="auto">
          <a:xfrm>
            <a:off x="3352800" y="1676400"/>
            <a:ext cx="225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>
                <a:solidFill>
                  <a:schemeClr val="tx1"/>
                </a:solidFill>
              </a:rPr>
              <a:t>Pipeline Hazards</a:t>
            </a:r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1363663" y="2835275"/>
            <a:ext cx="63325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/>
              <a:t>Any anomalies that prevent a pipeline datapath </a:t>
            </a:r>
          </a:p>
          <a:p>
            <a:pPr algn="ctr" eaLnBrk="1" hangingPunct="1"/>
            <a:r>
              <a:rPr lang="en-US" altLang="en-US" sz="2400"/>
              <a:t>from functioning without pipeline stalls or flashes</a:t>
            </a:r>
          </a:p>
        </p:txBody>
      </p:sp>
      <p:sp>
        <p:nvSpPr>
          <p:cNvPr id="2052" name="Line 42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SimSun" panose="02010600030101010101" pitchFamily="2" charset="-122"/>
              </a:rPr>
              <a:t>Data Hazards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60475"/>
            <a:ext cx="6781800" cy="3429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3300"/>
                </a:solidFill>
                <a:ea typeface="SimSun" panose="02010600030101010101" pitchFamily="2" charset="-122"/>
              </a:rPr>
              <a:t>Read After Write (RAW) </a:t>
            </a:r>
            <a:br>
              <a:rPr lang="en-US" altLang="zh-CN" sz="2400" smtClean="0">
                <a:solidFill>
                  <a:srgbClr val="FF3300"/>
                </a:solidFill>
                <a:ea typeface="SimSun" panose="02010600030101010101" pitchFamily="2" charset="-122"/>
              </a:rPr>
            </a:br>
            <a:endParaRPr lang="en-US" altLang="zh-CN" sz="2400" smtClean="0">
              <a:solidFill>
                <a:srgbClr val="FF3300"/>
              </a:solidFill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smtClean="0">
                <a:ea typeface="SimSun" panose="02010600030101010101" pitchFamily="2" charset="-122"/>
              </a:rPr>
              <a:t>Instr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J</a:t>
            </a:r>
            <a:r>
              <a:rPr lang="en-US" altLang="zh-CN" sz="2400" smtClean="0">
                <a:ea typeface="SimSun" panose="02010600030101010101" pitchFamily="2" charset="-122"/>
              </a:rPr>
              <a:t> tries to read operand before Instr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 </a:t>
            </a:r>
            <a:r>
              <a:rPr lang="en-US" altLang="zh-CN" sz="2400" smtClean="0">
                <a:ea typeface="SimSun" panose="02010600030101010101" pitchFamily="2" charset="-122"/>
              </a:rPr>
              <a:t>writes it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smtClean="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smtClean="0">
                <a:ea typeface="SimSun" panose="02010600030101010101" pitchFamily="2" charset="-122"/>
              </a:rPr>
              <a:t/>
            </a:r>
            <a:br>
              <a:rPr lang="en-US" altLang="zh-CN" sz="2400" smtClean="0">
                <a:ea typeface="SimSun" panose="02010600030101010101" pitchFamily="2" charset="-122"/>
              </a:rPr>
            </a:br>
            <a:endParaRPr lang="en-US" altLang="zh-CN" sz="2400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smtClean="0">
                <a:ea typeface="SimSun" panose="02010600030101010101" pitchFamily="2" charset="-122"/>
              </a:rPr>
              <a:t>		</a:t>
            </a:r>
            <a:br>
              <a:rPr lang="en-US" altLang="zh-CN" sz="2400" smtClean="0">
                <a:ea typeface="SimSun" panose="02010600030101010101" pitchFamily="2" charset="-122"/>
              </a:rPr>
            </a:br>
            <a:r>
              <a:rPr lang="en-US" altLang="zh-CN" sz="2400" smtClean="0">
                <a:ea typeface="SimSun" panose="02010600030101010101" pitchFamily="2" charset="-122"/>
              </a:rPr>
              <a:t/>
            </a:r>
            <a:br>
              <a:rPr lang="en-US" altLang="zh-CN" sz="2400" smtClean="0">
                <a:ea typeface="SimSun" panose="02010600030101010101" pitchFamily="2" charset="-122"/>
              </a:rPr>
            </a:br>
            <a:endParaRPr lang="en-US" altLang="zh-CN" sz="2400" smtClean="0">
              <a:ea typeface="SimSun" panose="02010600030101010101" pitchFamily="2" charset="-122"/>
            </a:endParaRPr>
          </a:p>
          <a:p>
            <a:r>
              <a:rPr lang="en-US" altLang="zh-CN" sz="2400" smtClean="0">
                <a:ea typeface="SimSun" panose="02010600030101010101" pitchFamily="2" charset="-122"/>
              </a:rPr>
              <a:t>Known as true dependency.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SimSun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SimSun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SimSun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SimSun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505200" y="2881313"/>
            <a:ext cx="3352800" cy="81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I: add 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,r2,r3</a:t>
            </a:r>
          </a:p>
          <a:p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J: sub r4,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,r3</a:t>
            </a:r>
          </a:p>
        </p:txBody>
      </p:sp>
      <p:sp>
        <p:nvSpPr>
          <p:cNvPr id="11270" name="Arc 6"/>
          <p:cNvSpPr>
            <a:spLocks/>
          </p:cNvSpPr>
          <p:nvPr/>
        </p:nvSpPr>
        <p:spPr bwMode="auto">
          <a:xfrm flipH="1" flipV="1">
            <a:off x="3103563" y="3062288"/>
            <a:ext cx="468312" cy="457200"/>
          </a:xfrm>
          <a:custGeom>
            <a:avLst/>
            <a:gdLst>
              <a:gd name="T0" fmla="*/ 0 w 24532"/>
              <a:gd name="T1" fmla="*/ 22405 h 43200"/>
              <a:gd name="T2" fmla="*/ 317044 w 24532"/>
              <a:gd name="T3" fmla="*/ 4827608 h 43200"/>
              <a:gd name="T4" fmla="*/ 1068497 w 24532"/>
              <a:gd name="T5" fmla="*/ 2419350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SimSun" panose="02010600030101010101" pitchFamily="2" charset="-122"/>
              </a:rPr>
              <a:t>Data Hazards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77925"/>
            <a:ext cx="8610600" cy="4918075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3300"/>
                </a:solidFill>
                <a:ea typeface="SimSun" panose="02010600030101010101" pitchFamily="2" charset="-122"/>
              </a:rPr>
              <a:t>Write After Read (WAR</a:t>
            </a:r>
            <a:r>
              <a:rPr lang="en-US" altLang="zh-CN" sz="2400" smtClean="0">
                <a:solidFill>
                  <a:schemeClr val="hlink"/>
                </a:solidFill>
                <a:ea typeface="SimSun" panose="02010600030101010101" pitchFamily="2" charset="-122"/>
              </a:rPr>
              <a:t>)</a:t>
            </a:r>
            <a:r>
              <a:rPr lang="en-US" altLang="zh-CN" sz="2400" smtClean="0">
                <a:ea typeface="SimSun" panose="02010600030101010101" pitchFamily="2" charset="-122"/>
              </a:rPr>
              <a:t> </a:t>
            </a:r>
            <a:br>
              <a:rPr lang="en-US" altLang="zh-CN" sz="2400" smtClean="0">
                <a:ea typeface="SimSun" panose="02010600030101010101" pitchFamily="2" charset="-122"/>
              </a:rPr>
            </a:br>
            <a:endParaRPr lang="en-US" altLang="zh-CN" sz="2400" smtClean="0">
              <a:ea typeface="SimSun" panose="02010600030101010101" pitchFamily="2" charset="-122"/>
            </a:endParaRPr>
          </a:p>
          <a:p>
            <a:r>
              <a:rPr lang="en-US" altLang="en-US" smtClean="0"/>
              <a:t>i1. R4 &lt;- R1 + </a:t>
            </a:r>
            <a:r>
              <a:rPr lang="en-US" altLang="en-US" b="1" smtClean="0"/>
              <a:t>R5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i2. </a:t>
            </a:r>
            <a:r>
              <a:rPr lang="en-US" altLang="en-US" b="1" smtClean="0"/>
              <a:t>R5</a:t>
            </a:r>
            <a:r>
              <a:rPr lang="en-US" altLang="en-US" smtClean="0"/>
              <a:t> &lt;- R1 + R2</a:t>
            </a:r>
          </a:p>
          <a:p>
            <a:pPr>
              <a:buFontTx/>
              <a:buNone/>
            </a:pPr>
            <a:endParaRPr lang="en-US" altLang="en-US" smtClean="0"/>
          </a:p>
          <a:p>
            <a:pPr algn="just"/>
            <a:r>
              <a:rPr lang="en-US" altLang="en-US" sz="2400" smtClean="0"/>
              <a:t>In any situation with a chance that i2 may finish before i1 (i.e., with concurrent execution), it must be ensured that the result of register R5 is not stored before i1 has had a chance to fetch the operands.</a:t>
            </a: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Called an “</a:t>
            </a:r>
            <a:r>
              <a:rPr lang="en-US" altLang="zh-CN" sz="2400" smtClean="0">
                <a:solidFill>
                  <a:schemeClr val="hlink"/>
                </a:solidFill>
                <a:ea typeface="SimSun" panose="02010600030101010101" pitchFamily="2" charset="-122"/>
              </a:rPr>
              <a:t>anti-dependence</a:t>
            </a:r>
            <a:r>
              <a:rPr lang="en-US" altLang="zh-CN" sz="2400" smtClean="0">
                <a:ea typeface="SimSun" panose="02010600030101010101" pitchFamily="2" charset="-122"/>
              </a:rPr>
              <a:t>”.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SimSun" panose="02010600030101010101" pitchFamily="2" charset="-122"/>
              </a:rPr>
              <a:t>Data Hazards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6781800" cy="5638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3300"/>
                </a:solidFill>
                <a:ea typeface="SimSun" panose="02010600030101010101" pitchFamily="2" charset="-122"/>
              </a:rPr>
              <a:t>Write After Write (WAW)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3300"/>
                </a:solidFill>
                <a:ea typeface="SimSun" panose="02010600030101010101" pitchFamily="2" charset="-122"/>
              </a:rPr>
              <a:t> </a:t>
            </a:r>
            <a:br>
              <a:rPr lang="en-US" altLang="zh-CN" sz="2400" smtClean="0">
                <a:solidFill>
                  <a:srgbClr val="FF3300"/>
                </a:solidFill>
                <a:ea typeface="SimSun" panose="02010600030101010101" pitchFamily="2" charset="-122"/>
              </a:rPr>
            </a:br>
            <a:r>
              <a:rPr lang="en-US" altLang="zh-CN" sz="2400" smtClean="0">
                <a:ea typeface="SimSun" panose="02010600030101010101" pitchFamily="2" charset="-122"/>
              </a:rPr>
              <a:t>Instr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J</a:t>
            </a:r>
            <a:r>
              <a:rPr lang="en-US" altLang="zh-CN" sz="2400" smtClean="0">
                <a:ea typeface="SimSun" panose="02010600030101010101" pitchFamily="2" charset="-122"/>
              </a:rPr>
              <a:t> tries to write operand </a:t>
            </a:r>
            <a:r>
              <a:rPr lang="en-US" altLang="zh-CN" sz="2400" i="1" u="sng" smtClean="0">
                <a:ea typeface="SimSun" panose="02010600030101010101" pitchFamily="2" charset="-122"/>
              </a:rPr>
              <a:t>before</a:t>
            </a:r>
            <a:r>
              <a:rPr lang="en-US" altLang="zh-CN" sz="2400" smtClean="0">
                <a:ea typeface="SimSun" panose="02010600030101010101" pitchFamily="2" charset="-122"/>
              </a:rPr>
              <a:t> Instr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 </a:t>
            </a:r>
            <a:r>
              <a:rPr lang="en-US" altLang="zh-CN" sz="2400" smtClean="0">
                <a:ea typeface="SimSun" panose="02010600030101010101" pitchFamily="2" charset="-122"/>
              </a:rPr>
              <a:t>writes it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 Leaves wrong result ( Instr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</a:t>
            </a:r>
            <a:r>
              <a:rPr lang="en-US" altLang="zh-CN" sz="2400" smtClean="0">
                <a:ea typeface="SimSun" panose="02010600030101010101" pitchFamily="2" charset="-122"/>
              </a:rPr>
              <a:t> not Instr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J </a:t>
            </a:r>
            <a:r>
              <a:rPr lang="en-US" altLang="zh-CN" sz="2400" smtClean="0">
                <a:ea typeface="SimSun" panose="02010600030101010101" pitchFamily="2" charset="-122"/>
              </a:rPr>
              <a:t>)</a:t>
            </a:r>
            <a:br>
              <a:rPr lang="en-US" altLang="zh-CN" sz="2400" smtClean="0">
                <a:ea typeface="SimSun" panose="02010600030101010101" pitchFamily="2" charset="-122"/>
              </a:rPr>
            </a:b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Called an “</a:t>
            </a:r>
            <a:r>
              <a:rPr lang="en-US" altLang="zh-CN" sz="2400" smtClean="0">
                <a:solidFill>
                  <a:schemeClr val="hlink"/>
                </a:solidFill>
                <a:ea typeface="SimSun" panose="02010600030101010101" pitchFamily="2" charset="-122"/>
              </a:rPr>
              <a:t>output dependence</a:t>
            </a:r>
            <a:r>
              <a:rPr lang="en-US" altLang="zh-CN" sz="2400" smtClean="0">
                <a:ea typeface="SimSun" panose="02010600030101010101" pitchFamily="2" charset="-122"/>
              </a:rPr>
              <a:t>”.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SimSun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SimSun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SimSun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SimSun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2743200" y="2889250"/>
            <a:ext cx="3810000" cy="1184275"/>
            <a:chOff x="1296" y="1680"/>
            <a:chExt cx="2400" cy="746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584" y="1680"/>
              <a:ext cx="2112" cy="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2400">
                  <a:latin typeface="Courier New" panose="02070309020205020404" pitchFamily="49" charset="0"/>
                  <a:ea typeface="SimSun" panose="02010600030101010101" pitchFamily="2" charset="-122"/>
                </a:rPr>
                <a:t>I: sub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SimSun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SimSun" panose="02010600030101010101" pitchFamily="2" charset="-122"/>
                </a:rPr>
                <a:t>,r4,r3 </a:t>
              </a:r>
            </a:p>
            <a:p>
              <a:r>
                <a:rPr lang="en-US" altLang="zh-CN" sz="2400">
                  <a:latin typeface="Courier New" panose="02070309020205020404" pitchFamily="49" charset="0"/>
                  <a:ea typeface="SimSun" panose="02010600030101010101" pitchFamily="2" charset="-122"/>
                </a:rPr>
                <a:t>J: add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SimSun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SimSun" panose="02010600030101010101" pitchFamily="2" charset="-122"/>
                </a:rPr>
                <a:t>,r2,r3</a:t>
              </a:r>
            </a:p>
            <a:p>
              <a:r>
                <a:rPr lang="en-US" altLang="zh-CN" sz="2400">
                  <a:latin typeface="Courier New" panose="02070309020205020404" pitchFamily="49" charset="0"/>
                  <a:ea typeface="SimSun" panose="02010600030101010101" pitchFamily="2" charset="-122"/>
                </a:rPr>
                <a:t>K: mul r6,r1,r7</a:t>
              </a:r>
            </a:p>
          </p:txBody>
        </p:sp>
        <p:sp>
          <p:nvSpPr>
            <p:cNvPr id="13319" name="Arc 7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2 h 43200"/>
                <a:gd name="T4" fmla="*/ 0 w 24532"/>
                <a:gd name="T5" fmla="*/ 1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3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4632325" y="5378450"/>
            <a:ext cx="3238500" cy="431800"/>
            <a:chOff x="2918" y="3388"/>
            <a:chExt cx="2040" cy="272"/>
          </a:xfrm>
        </p:grpSpPr>
        <p:grpSp>
          <p:nvGrpSpPr>
            <p:cNvPr id="14379" name="Group 81"/>
            <p:cNvGrpSpPr>
              <a:grpSpLocks/>
            </p:cNvGrpSpPr>
            <p:nvPr/>
          </p:nvGrpSpPr>
          <p:grpSpPr bwMode="auto">
            <a:xfrm>
              <a:off x="2918" y="3388"/>
              <a:ext cx="2040" cy="272"/>
              <a:chOff x="1408" y="2592"/>
              <a:chExt cx="2040" cy="272"/>
            </a:xfrm>
          </p:grpSpPr>
          <p:sp>
            <p:nvSpPr>
              <p:cNvPr id="14386" name="Rectangle 82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87" name="Rectangle 83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88" name="Rectangle 84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89" name="Rectangle 85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90" name="Rectangle 86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14380" name="Group 87"/>
            <p:cNvGrpSpPr>
              <a:grpSpLocks/>
            </p:cNvGrpSpPr>
            <p:nvPr/>
          </p:nvGrpSpPr>
          <p:grpSpPr bwMode="auto">
            <a:xfrm>
              <a:off x="3003" y="3417"/>
              <a:ext cx="1927" cy="221"/>
              <a:chOff x="3075" y="2738"/>
              <a:chExt cx="1927" cy="221"/>
            </a:xfrm>
          </p:grpSpPr>
          <p:sp>
            <p:nvSpPr>
              <p:cNvPr id="14381" name="Text Box 88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4382" name="Text Box 89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14383" name="Text Box 90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4384" name="Text Box 91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14385" name="Text Box 92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285750" y="933450"/>
            <a:ext cx="224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3. Control Hazards: </a:t>
            </a: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1466850" y="1368425"/>
            <a:ext cx="574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FF0000"/>
                </a:solidFill>
              </a:rPr>
              <a:t>= pipeline hazards due to branch and jump instructions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363538" y="1846263"/>
            <a:ext cx="298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Example: jump instructions</a:t>
            </a:r>
          </a:p>
        </p:txBody>
      </p:sp>
      <p:grpSp>
        <p:nvGrpSpPr>
          <p:cNvPr id="14343" name="Group 102"/>
          <p:cNvGrpSpPr>
            <a:grpSpLocks/>
          </p:cNvGrpSpPr>
          <p:nvPr/>
        </p:nvGrpSpPr>
        <p:grpSpPr bwMode="auto">
          <a:xfrm>
            <a:off x="4114800" y="2057400"/>
            <a:ext cx="3219450" cy="1285875"/>
            <a:chOff x="2592" y="1296"/>
            <a:chExt cx="2028" cy="810"/>
          </a:xfrm>
        </p:grpSpPr>
        <p:sp>
          <p:nvSpPr>
            <p:cNvPr id="11305" name="Rectangle 101"/>
            <p:cNvSpPr>
              <a:spLocks noChangeArrowheads="1"/>
            </p:cNvSpPr>
            <p:nvPr/>
          </p:nvSpPr>
          <p:spPr bwMode="auto">
            <a:xfrm>
              <a:off x="2592" y="1296"/>
              <a:ext cx="2028" cy="81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14378" name="Text Box 11"/>
            <p:cNvSpPr txBox="1">
              <a:spLocks noChangeArrowheads="1"/>
            </p:cNvSpPr>
            <p:nvPr/>
          </p:nvSpPr>
          <p:spPr bwMode="auto">
            <a:xfrm>
              <a:off x="2660" y="1313"/>
              <a:ext cx="18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                  bne  $s0, $s1, Next</a:t>
              </a:r>
            </a:p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                  </a:t>
              </a:r>
              <a:r>
                <a:rPr lang="en-US" altLang="ja-JP" sz="1800">
                  <a:solidFill>
                    <a:srgbClr val="FF0000"/>
                  </a:solidFill>
                </a:rPr>
                <a:t>instruction 1</a:t>
              </a:r>
            </a:p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                  </a:t>
              </a:r>
              <a:r>
                <a:rPr lang="en-US" altLang="ja-JP">
                  <a:solidFill>
                    <a:schemeClr val="tx1"/>
                  </a:solidFill>
                  <a:sym typeface="Symbol" panose="05050102010706020507" pitchFamily="18" charset="2"/>
                </a:rPr>
                <a:t></a:t>
              </a:r>
              <a:r>
                <a:rPr lang="en-US" altLang="ja-JP" sz="1800">
                  <a:solidFill>
                    <a:schemeClr val="tx1"/>
                  </a:solidFill>
                  <a:sym typeface="Symbol" panose="05050102010706020507" pitchFamily="18" charset="2"/>
                </a:rPr>
                <a:t>  </a:t>
              </a:r>
              <a:r>
                <a:rPr lang="en-US" altLang="ja-JP">
                  <a:solidFill>
                    <a:schemeClr val="tx1"/>
                  </a:solidFill>
                  <a:sym typeface="Symbol" panose="05050102010706020507" pitchFamily="18" charset="2"/>
                </a:rPr>
                <a:t>   </a:t>
              </a:r>
              <a:endParaRPr lang="en-US" altLang="ja-JP" sz="18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Next:         </a:t>
              </a:r>
              <a:r>
                <a:rPr lang="en-US" altLang="ja-JP" sz="1800">
                  <a:solidFill>
                    <a:srgbClr val="0000FF"/>
                  </a:solidFill>
                </a:rPr>
                <a:t>instruction 2</a:t>
              </a:r>
            </a:p>
          </p:txBody>
        </p:sp>
      </p:grp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1612900" y="4970463"/>
            <a:ext cx="233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bne  $s0, $s1, NEXT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1635125" y="5372100"/>
            <a:ext cx="1470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FF"/>
                </a:solidFill>
              </a:rPr>
              <a:t>instruction 1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317500" y="3873500"/>
            <a:ext cx="8534400" cy="547688"/>
            <a:chOff x="200" y="2440"/>
            <a:chExt cx="5376" cy="345"/>
          </a:xfrm>
        </p:grpSpPr>
        <p:sp>
          <p:nvSpPr>
            <p:cNvPr id="14373" name="Line 57"/>
            <p:cNvSpPr>
              <a:spLocks noChangeShapeType="1"/>
            </p:cNvSpPr>
            <p:nvPr/>
          </p:nvSpPr>
          <p:spPr bwMode="auto">
            <a:xfrm>
              <a:off x="200" y="2440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374" name="Group 78"/>
            <p:cNvGrpSpPr>
              <a:grpSpLocks/>
            </p:cNvGrpSpPr>
            <p:nvPr/>
          </p:nvGrpSpPr>
          <p:grpSpPr bwMode="auto">
            <a:xfrm>
              <a:off x="202" y="2535"/>
              <a:ext cx="2368" cy="250"/>
              <a:chOff x="202" y="2595"/>
              <a:chExt cx="2368" cy="250"/>
            </a:xfrm>
          </p:grpSpPr>
          <p:sp>
            <p:nvSpPr>
              <p:cNvPr id="11303" name="AutoShape 59"/>
              <p:cNvSpPr>
                <a:spLocks noChangeArrowheads="1"/>
              </p:cNvSpPr>
              <p:nvPr/>
            </p:nvSpPr>
            <p:spPr bwMode="auto">
              <a:xfrm>
                <a:off x="224" y="2624"/>
                <a:ext cx="2320" cy="208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4376" name="Text Box 58"/>
              <p:cNvSpPr txBox="1">
                <a:spLocks noChangeArrowheads="1"/>
              </p:cNvSpPr>
              <p:nvPr/>
            </p:nvSpPr>
            <p:spPr bwMode="auto">
              <a:xfrm>
                <a:off x="202" y="2595"/>
                <a:ext cx="23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/>
                  <a:t>Pipeline flashes for control hazards</a:t>
                </a:r>
              </a:p>
            </p:txBody>
          </p:sp>
        </p:grpSp>
      </p:grpSp>
      <p:sp>
        <p:nvSpPr>
          <p:cNvPr id="14347" name="Line 71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829425" y="3973513"/>
            <a:ext cx="2028825" cy="884237"/>
            <a:chOff x="6829094" y="3973513"/>
            <a:chExt cx="2029156" cy="884237"/>
          </a:xfrm>
        </p:grpSpPr>
        <p:grpSp>
          <p:nvGrpSpPr>
            <p:cNvPr id="14369" name="Group 3"/>
            <p:cNvGrpSpPr>
              <a:grpSpLocks/>
            </p:cNvGrpSpPr>
            <p:nvPr/>
          </p:nvGrpSpPr>
          <p:grpSpPr bwMode="auto">
            <a:xfrm>
              <a:off x="6829094" y="3973513"/>
              <a:ext cx="2029156" cy="523220"/>
              <a:chOff x="6676694" y="4116388"/>
              <a:chExt cx="2029156" cy="523220"/>
            </a:xfrm>
          </p:grpSpPr>
          <p:sp>
            <p:nvSpPr>
              <p:cNvPr id="11299" name="AutoShape 75"/>
              <p:cNvSpPr>
                <a:spLocks noChangeArrowheads="1"/>
              </p:cNvSpPr>
              <p:nvPr/>
            </p:nvSpPr>
            <p:spPr bwMode="auto">
              <a:xfrm>
                <a:off x="6714800" y="4152900"/>
                <a:ext cx="1991050" cy="466725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rgbClr val="800080"/>
                </a:solidFill>
                <a:round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4372" name="Text Box 74"/>
              <p:cNvSpPr txBox="1">
                <a:spLocks noChangeArrowheads="1"/>
              </p:cNvSpPr>
              <p:nvPr/>
            </p:nvSpPr>
            <p:spPr bwMode="auto">
              <a:xfrm>
                <a:off x="6676694" y="4116388"/>
                <a:ext cx="20056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PC is set at the end of</a:t>
                </a:r>
              </a:p>
              <a:p>
                <a:pPr algn="ctr" eaLnBrk="1" hangingPunct="1"/>
                <a:r>
                  <a:rPr lang="en-US" altLang="en-US"/>
                  <a:t>WB for “bne” instruction</a:t>
                </a:r>
              </a:p>
            </p:txBody>
          </p:sp>
        </p:grpSp>
        <p:sp>
          <p:nvSpPr>
            <p:cNvPr id="14370" name="Line 77"/>
            <p:cNvSpPr>
              <a:spLocks noChangeShapeType="1"/>
            </p:cNvSpPr>
            <p:nvPr/>
          </p:nvSpPr>
          <p:spPr bwMode="auto">
            <a:xfrm flipH="1">
              <a:off x="7010400" y="4476750"/>
              <a:ext cx="314325" cy="38100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4638675" y="5848350"/>
            <a:ext cx="1993900" cy="671513"/>
            <a:chOff x="2922" y="3684"/>
            <a:chExt cx="1256" cy="423"/>
          </a:xfrm>
        </p:grpSpPr>
        <p:sp>
          <p:nvSpPr>
            <p:cNvPr id="14363" name="Line 94"/>
            <p:cNvSpPr>
              <a:spLocks noChangeShapeType="1"/>
            </p:cNvSpPr>
            <p:nvPr/>
          </p:nvSpPr>
          <p:spPr bwMode="auto">
            <a:xfrm>
              <a:off x="2922" y="3684"/>
              <a:ext cx="0" cy="108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364" name="Group 99"/>
            <p:cNvGrpSpPr>
              <a:grpSpLocks/>
            </p:cNvGrpSpPr>
            <p:nvPr/>
          </p:nvGrpSpPr>
          <p:grpSpPr bwMode="auto">
            <a:xfrm>
              <a:off x="2922" y="3781"/>
              <a:ext cx="1256" cy="326"/>
              <a:chOff x="2922" y="3781"/>
              <a:chExt cx="1256" cy="326"/>
            </a:xfrm>
          </p:grpSpPr>
          <p:grpSp>
            <p:nvGrpSpPr>
              <p:cNvPr id="14365" name="Group 97"/>
              <p:cNvGrpSpPr>
                <a:grpSpLocks/>
              </p:cNvGrpSpPr>
              <p:nvPr/>
            </p:nvGrpSpPr>
            <p:grpSpPr bwMode="auto">
              <a:xfrm>
                <a:off x="3140" y="3781"/>
                <a:ext cx="1038" cy="326"/>
                <a:chOff x="3140" y="3781"/>
                <a:chExt cx="1038" cy="326"/>
              </a:xfrm>
            </p:grpSpPr>
            <p:sp>
              <p:nvSpPr>
                <p:cNvPr id="11295" name="AutoShape 96"/>
                <p:cNvSpPr>
                  <a:spLocks noChangeArrowheads="1"/>
                </p:cNvSpPr>
                <p:nvPr/>
              </p:nvSpPr>
              <p:spPr bwMode="auto">
                <a:xfrm>
                  <a:off x="3162" y="3810"/>
                  <a:ext cx="978" cy="2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9525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436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140" y="3781"/>
                  <a:ext cx="103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We can not start this</a:t>
                  </a:r>
                </a:p>
                <a:p>
                  <a:pPr eaLnBrk="1" hangingPunct="1"/>
                  <a:r>
                    <a:rPr lang="en-US" altLang="en-US"/>
                    <a:t>instruction here</a:t>
                  </a:r>
                </a:p>
              </p:txBody>
            </p:sp>
          </p:grpSp>
          <p:cxnSp>
            <p:nvCxnSpPr>
              <p:cNvPr id="14366" name="AutoShape 98"/>
              <p:cNvCxnSpPr>
                <a:cxnSpLocks noChangeShapeType="1"/>
                <a:stCxn id="14368" idx="1"/>
                <a:endCxn id="14363" idx="1"/>
              </p:cNvCxnSpPr>
              <p:nvPr/>
            </p:nvCxnSpPr>
            <p:spPr bwMode="auto">
              <a:xfrm rot="10800000">
                <a:off x="2922" y="3798"/>
                <a:ext cx="218" cy="146"/>
              </a:xfrm>
              <a:prstGeom prst="curvedConnector2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3986213" y="4943475"/>
            <a:ext cx="3238500" cy="431800"/>
            <a:chOff x="3986213" y="4943475"/>
            <a:chExt cx="3238500" cy="431800"/>
          </a:xfrm>
        </p:grpSpPr>
        <p:grpSp>
          <p:nvGrpSpPr>
            <p:cNvPr id="14352" name="Group 21"/>
            <p:cNvGrpSpPr>
              <a:grpSpLocks/>
            </p:cNvGrpSpPr>
            <p:nvPr/>
          </p:nvGrpSpPr>
          <p:grpSpPr bwMode="auto">
            <a:xfrm>
              <a:off x="3986213" y="4943475"/>
              <a:ext cx="3238500" cy="431800"/>
              <a:chOff x="1408" y="2592"/>
              <a:chExt cx="2040" cy="272"/>
            </a:xfrm>
          </p:grpSpPr>
          <p:sp>
            <p:nvSpPr>
              <p:cNvPr id="14358" name="Rectangle 22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59" name="Rectangle 23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60" name="Rectangle 24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61" name="Rectangle 25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362" name="Rectangle 26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4116388" y="5002213"/>
              <a:ext cx="3651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4354" name="Text Box 29"/>
            <p:cNvSpPr txBox="1">
              <a:spLocks noChangeArrowheads="1"/>
            </p:cNvSpPr>
            <p:nvPr/>
          </p:nvSpPr>
          <p:spPr bwMode="auto">
            <a:xfrm>
              <a:off x="4760913" y="5016500"/>
              <a:ext cx="3984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4355" name="Text Box 30"/>
            <p:cNvSpPr txBox="1">
              <a:spLocks noChangeArrowheads="1"/>
            </p:cNvSpPr>
            <p:nvPr/>
          </p:nvSpPr>
          <p:spPr bwMode="auto">
            <a:xfrm>
              <a:off x="5378451" y="5016500"/>
              <a:ext cx="454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4356" name="Text Box 31"/>
            <p:cNvSpPr txBox="1">
              <a:spLocks noChangeArrowheads="1"/>
            </p:cNvSpPr>
            <p:nvPr/>
          </p:nvSpPr>
          <p:spPr bwMode="auto">
            <a:xfrm>
              <a:off x="6618288" y="4994275"/>
              <a:ext cx="5222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 b="1">
                  <a:solidFill>
                    <a:srgbClr val="FF0000"/>
                  </a:solidFill>
                </a:rPr>
                <a:t>WB</a:t>
              </a:r>
            </a:p>
          </p:txBody>
        </p:sp>
        <p:sp>
          <p:nvSpPr>
            <p:cNvPr id="14357" name="Text Box 30"/>
            <p:cNvSpPr txBox="1">
              <a:spLocks noChangeArrowheads="1"/>
            </p:cNvSpPr>
            <p:nvPr/>
          </p:nvSpPr>
          <p:spPr bwMode="auto">
            <a:xfrm>
              <a:off x="5988051" y="4997450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ME</a:t>
              </a:r>
            </a:p>
          </p:txBody>
        </p:sp>
      </p:grpSp>
      <p:sp>
        <p:nvSpPr>
          <p:cNvPr id="11278" name="Oval 67"/>
          <p:cNvSpPr>
            <a:spLocks noChangeArrowheads="1"/>
          </p:cNvSpPr>
          <p:nvPr/>
        </p:nvSpPr>
        <p:spPr bwMode="auto">
          <a:xfrm>
            <a:off x="6600825" y="4857750"/>
            <a:ext cx="584200" cy="58420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3" grpId="0"/>
      <p:bldP spid="6184" grpId="0"/>
      <p:bldP spid="112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57200" y="1717675"/>
            <a:ext cx="8285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2400" i="1"/>
              <a:t>Flushing the pipeline</a:t>
            </a:r>
            <a:r>
              <a:rPr lang="en-US" altLang="en-US" sz="2400"/>
              <a:t> occurs when a branch instruction jumps to a new memory location, invalidating all prior stages in the pipeline. These prior stages are cleared, allowing the pipeline to continue at the new instruction indicated by the branch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3"/>
          <p:cNvSpPr>
            <a:spLocks noChangeArrowheads="1"/>
          </p:cNvSpPr>
          <p:nvPr/>
        </p:nvSpPr>
        <p:spPr bwMode="auto">
          <a:xfrm>
            <a:off x="228600" y="242888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52425" y="895350"/>
            <a:ext cx="224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3. Control Hazards: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00150" y="1349375"/>
            <a:ext cx="574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FF0000"/>
                </a:solidFill>
              </a:rPr>
              <a:t>= pipeline hazards due to branch and jump instructions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73088" y="1903413"/>
            <a:ext cx="298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Example: jump instructions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612900" y="4970463"/>
            <a:ext cx="213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bne $s0, $s1, Next 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606550" y="5343525"/>
            <a:ext cx="1457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FF"/>
                </a:solidFill>
              </a:rPr>
              <a:t>instruction 2</a:t>
            </a:r>
            <a:endParaRPr lang="en-US" altLang="ja-JP" sz="2400">
              <a:solidFill>
                <a:srgbClr val="0000FF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22800" y="5972175"/>
            <a:ext cx="2609850" cy="417513"/>
            <a:chOff x="4622800" y="5972175"/>
            <a:chExt cx="2609850" cy="417168"/>
          </a:xfrm>
        </p:grpSpPr>
        <p:grpSp>
          <p:nvGrpSpPr>
            <p:cNvPr id="16446" name="Group 2"/>
            <p:cNvGrpSpPr>
              <a:grpSpLocks/>
            </p:cNvGrpSpPr>
            <p:nvPr/>
          </p:nvGrpSpPr>
          <p:grpSpPr bwMode="auto">
            <a:xfrm>
              <a:off x="4622800" y="5972175"/>
              <a:ext cx="2609850" cy="180975"/>
              <a:chOff x="4622800" y="5972175"/>
              <a:chExt cx="2609850" cy="180975"/>
            </a:xfrm>
          </p:grpSpPr>
          <p:sp>
            <p:nvSpPr>
              <p:cNvPr id="16448" name="Line 30"/>
              <p:cNvSpPr>
                <a:spLocks noChangeShapeType="1"/>
              </p:cNvSpPr>
              <p:nvPr/>
            </p:nvSpPr>
            <p:spPr bwMode="auto">
              <a:xfrm>
                <a:off x="4632325" y="6067425"/>
                <a:ext cx="25876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49" name="Line 31"/>
              <p:cNvSpPr>
                <a:spLocks noChangeShapeType="1"/>
              </p:cNvSpPr>
              <p:nvPr/>
            </p:nvSpPr>
            <p:spPr bwMode="auto">
              <a:xfrm>
                <a:off x="4622800" y="5972175"/>
                <a:ext cx="0" cy="1809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50" name="Line 32"/>
              <p:cNvSpPr>
                <a:spLocks noChangeShapeType="1"/>
              </p:cNvSpPr>
              <p:nvPr/>
            </p:nvSpPr>
            <p:spPr bwMode="auto">
              <a:xfrm>
                <a:off x="7232650" y="5972175"/>
                <a:ext cx="0" cy="1809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6447" name="Text Box 33"/>
            <p:cNvSpPr txBox="1">
              <a:spLocks noChangeArrowheads="1"/>
            </p:cNvSpPr>
            <p:nvPr/>
          </p:nvSpPr>
          <p:spPr bwMode="auto">
            <a:xfrm>
              <a:off x="5207000" y="6081712"/>
              <a:ext cx="1513556" cy="307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b="1">
                  <a:solidFill>
                    <a:srgbClr val="FF0000"/>
                  </a:solidFill>
                </a:rPr>
                <a:t>Pipeline Flushing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17500" y="3873500"/>
            <a:ext cx="8534400" cy="547688"/>
            <a:chOff x="200" y="2440"/>
            <a:chExt cx="5376" cy="345"/>
          </a:xfrm>
        </p:grpSpPr>
        <p:sp>
          <p:nvSpPr>
            <p:cNvPr id="16442" name="Line 35"/>
            <p:cNvSpPr>
              <a:spLocks noChangeShapeType="1"/>
            </p:cNvSpPr>
            <p:nvPr/>
          </p:nvSpPr>
          <p:spPr bwMode="auto">
            <a:xfrm>
              <a:off x="200" y="2440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6443" name="Group 36"/>
            <p:cNvGrpSpPr>
              <a:grpSpLocks/>
            </p:cNvGrpSpPr>
            <p:nvPr/>
          </p:nvGrpSpPr>
          <p:grpSpPr bwMode="auto">
            <a:xfrm>
              <a:off x="202" y="2535"/>
              <a:ext cx="2368" cy="250"/>
              <a:chOff x="202" y="2595"/>
              <a:chExt cx="2368" cy="250"/>
            </a:xfrm>
          </p:grpSpPr>
          <p:sp>
            <p:nvSpPr>
              <p:cNvPr id="12348" name="AutoShape 37"/>
              <p:cNvSpPr>
                <a:spLocks noChangeArrowheads="1"/>
              </p:cNvSpPr>
              <p:nvPr/>
            </p:nvSpPr>
            <p:spPr bwMode="auto">
              <a:xfrm>
                <a:off x="224" y="2624"/>
                <a:ext cx="2320" cy="208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6445" name="Text Box 38"/>
              <p:cNvSpPr txBox="1">
                <a:spLocks noChangeArrowheads="1"/>
              </p:cNvSpPr>
              <p:nvPr/>
            </p:nvSpPr>
            <p:spPr bwMode="auto">
              <a:xfrm>
                <a:off x="202" y="2595"/>
                <a:ext cx="23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/>
                  <a:t>Pipeline flashes for control hazards</a:t>
                </a:r>
              </a:p>
            </p:txBody>
          </p:sp>
        </p:grpSp>
      </p:grpSp>
      <p:sp>
        <p:nvSpPr>
          <p:cNvPr id="16394" name="Line 45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4632325" y="5378450"/>
            <a:ext cx="647700" cy="431800"/>
            <a:chOff x="2918" y="3388"/>
            <a:chExt cx="408" cy="272"/>
          </a:xfrm>
        </p:grpSpPr>
        <p:sp>
          <p:nvSpPr>
            <p:cNvPr id="16440" name="Rectangle 54"/>
            <p:cNvSpPr>
              <a:spLocks noChangeArrowheads="1"/>
            </p:cNvSpPr>
            <p:nvPr/>
          </p:nvSpPr>
          <p:spPr bwMode="auto">
            <a:xfrm>
              <a:off x="2918" y="3388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41" name="Text Box 60"/>
            <p:cNvSpPr txBox="1">
              <a:spLocks noChangeArrowheads="1"/>
            </p:cNvSpPr>
            <p:nvPr/>
          </p:nvSpPr>
          <p:spPr bwMode="auto">
            <a:xfrm>
              <a:off x="3003" y="341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/>
                <a:t>IF</a:t>
              </a: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280025" y="5378450"/>
            <a:ext cx="647700" cy="431800"/>
            <a:chOff x="3326" y="3388"/>
            <a:chExt cx="408" cy="272"/>
          </a:xfrm>
        </p:grpSpPr>
        <p:sp>
          <p:nvSpPr>
            <p:cNvPr id="16438" name="Rectangle 55"/>
            <p:cNvSpPr>
              <a:spLocks noChangeArrowheads="1"/>
            </p:cNvSpPr>
            <p:nvPr/>
          </p:nvSpPr>
          <p:spPr bwMode="auto">
            <a:xfrm>
              <a:off x="3326" y="3388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39" name="Text Box 61"/>
            <p:cNvSpPr txBox="1">
              <a:spLocks noChangeArrowheads="1"/>
            </p:cNvSpPr>
            <p:nvPr/>
          </p:nvSpPr>
          <p:spPr bwMode="auto">
            <a:xfrm>
              <a:off x="3409" y="342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/>
                <a:t>ID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5927725" y="5378450"/>
            <a:ext cx="647700" cy="431800"/>
            <a:chOff x="3734" y="3388"/>
            <a:chExt cx="408" cy="272"/>
          </a:xfrm>
        </p:grpSpPr>
        <p:sp>
          <p:nvSpPr>
            <p:cNvPr id="16436" name="Rectangle 56"/>
            <p:cNvSpPr>
              <a:spLocks noChangeArrowheads="1"/>
            </p:cNvSpPr>
            <p:nvPr/>
          </p:nvSpPr>
          <p:spPr bwMode="auto">
            <a:xfrm>
              <a:off x="3734" y="3388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37" name="Text Box 62"/>
            <p:cNvSpPr txBox="1">
              <a:spLocks noChangeArrowheads="1"/>
            </p:cNvSpPr>
            <p:nvPr/>
          </p:nvSpPr>
          <p:spPr bwMode="auto">
            <a:xfrm>
              <a:off x="3798" y="342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/>
                <a:t>EX</a:t>
              </a:r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7232650" y="5378450"/>
            <a:ext cx="647700" cy="431800"/>
            <a:chOff x="4142" y="3388"/>
            <a:chExt cx="408" cy="272"/>
          </a:xfrm>
        </p:grpSpPr>
        <p:sp>
          <p:nvSpPr>
            <p:cNvPr id="16434" name="Rectangle 68"/>
            <p:cNvSpPr>
              <a:spLocks noChangeArrowheads="1"/>
            </p:cNvSpPr>
            <p:nvPr/>
          </p:nvSpPr>
          <p:spPr bwMode="auto">
            <a:xfrm>
              <a:off x="4142" y="3388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35" name="Text Box 69"/>
            <p:cNvSpPr txBox="1">
              <a:spLocks noChangeArrowheads="1"/>
            </p:cNvSpPr>
            <p:nvPr/>
          </p:nvSpPr>
          <p:spPr bwMode="auto">
            <a:xfrm>
              <a:off x="4227" y="341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rgbClr val="0000FF"/>
                  </a:solidFill>
                </a:rPr>
                <a:t>IF</a:t>
              </a: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7880350" y="5378450"/>
            <a:ext cx="647700" cy="431800"/>
            <a:chOff x="4550" y="3388"/>
            <a:chExt cx="408" cy="272"/>
          </a:xfrm>
        </p:grpSpPr>
        <p:sp>
          <p:nvSpPr>
            <p:cNvPr id="16432" name="Rectangle 72"/>
            <p:cNvSpPr>
              <a:spLocks noChangeArrowheads="1"/>
            </p:cNvSpPr>
            <p:nvPr/>
          </p:nvSpPr>
          <p:spPr bwMode="auto">
            <a:xfrm>
              <a:off x="4550" y="3388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33" name="Text Box 73"/>
            <p:cNvSpPr txBox="1">
              <a:spLocks noChangeArrowheads="1"/>
            </p:cNvSpPr>
            <p:nvPr/>
          </p:nvSpPr>
          <p:spPr bwMode="auto">
            <a:xfrm>
              <a:off x="4633" y="342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rgbClr val="0000FF"/>
                  </a:solidFill>
                </a:rPr>
                <a:t>ID</a:t>
              </a:r>
            </a:p>
          </p:txBody>
        </p:sp>
      </p:grpSp>
      <p:sp>
        <p:nvSpPr>
          <p:cNvPr id="16423" name="Rectangle 39" descr="Wide upward diagonal"/>
          <p:cNvSpPr>
            <a:spLocks noChangeArrowheads="1"/>
          </p:cNvSpPr>
          <p:nvPr/>
        </p:nvSpPr>
        <p:spPr bwMode="auto">
          <a:xfrm>
            <a:off x="4633913" y="5372100"/>
            <a:ext cx="647700" cy="4381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424" name="Rectangle 40" descr="Wide upward diagonal"/>
          <p:cNvSpPr>
            <a:spLocks noChangeArrowheads="1"/>
          </p:cNvSpPr>
          <p:nvPr/>
        </p:nvSpPr>
        <p:spPr bwMode="auto">
          <a:xfrm>
            <a:off x="5281613" y="5372100"/>
            <a:ext cx="647700" cy="4381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425" name="Rectangle 41" descr="Wide upward diagonal"/>
          <p:cNvSpPr>
            <a:spLocks noChangeArrowheads="1"/>
          </p:cNvSpPr>
          <p:nvPr/>
        </p:nvSpPr>
        <p:spPr bwMode="auto">
          <a:xfrm>
            <a:off x="5929313" y="5372100"/>
            <a:ext cx="647700" cy="4381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7175500" y="5216525"/>
            <a:ext cx="635000" cy="727075"/>
            <a:chOff x="4124" y="3250"/>
            <a:chExt cx="400" cy="458"/>
          </a:xfrm>
        </p:grpSpPr>
        <p:sp>
          <p:nvSpPr>
            <p:cNvPr id="16430" name="Oval 43"/>
            <p:cNvSpPr>
              <a:spLocks noChangeArrowheads="1"/>
            </p:cNvSpPr>
            <p:nvPr/>
          </p:nvSpPr>
          <p:spPr bwMode="auto">
            <a:xfrm>
              <a:off x="4156" y="3340"/>
              <a:ext cx="368" cy="368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431" name="Line 44"/>
            <p:cNvSpPr>
              <a:spLocks noChangeShapeType="1"/>
            </p:cNvSpPr>
            <p:nvPr/>
          </p:nvSpPr>
          <p:spPr bwMode="auto">
            <a:xfrm>
              <a:off x="4124" y="3250"/>
              <a:ext cx="120" cy="96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404" name="Group 84"/>
          <p:cNvGrpSpPr>
            <a:grpSpLocks/>
          </p:cNvGrpSpPr>
          <p:nvPr/>
        </p:nvGrpSpPr>
        <p:grpSpPr bwMode="auto">
          <a:xfrm>
            <a:off x="4114800" y="2057400"/>
            <a:ext cx="3219450" cy="1285875"/>
            <a:chOff x="2592" y="1296"/>
            <a:chExt cx="2028" cy="810"/>
          </a:xfrm>
        </p:grpSpPr>
        <p:sp>
          <p:nvSpPr>
            <p:cNvPr id="12332" name="Rectangle 85"/>
            <p:cNvSpPr>
              <a:spLocks noChangeArrowheads="1"/>
            </p:cNvSpPr>
            <p:nvPr/>
          </p:nvSpPr>
          <p:spPr bwMode="auto">
            <a:xfrm>
              <a:off x="2592" y="1296"/>
              <a:ext cx="2028" cy="81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16429" name="Text Box 86"/>
            <p:cNvSpPr txBox="1">
              <a:spLocks noChangeArrowheads="1"/>
            </p:cNvSpPr>
            <p:nvPr/>
          </p:nvSpPr>
          <p:spPr bwMode="auto">
            <a:xfrm>
              <a:off x="2660" y="1313"/>
              <a:ext cx="18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                  bne  $s0, $s1, Next</a:t>
              </a:r>
            </a:p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                  </a:t>
              </a:r>
              <a:r>
                <a:rPr lang="en-US" altLang="ja-JP" sz="1800">
                  <a:solidFill>
                    <a:srgbClr val="FF0000"/>
                  </a:solidFill>
                </a:rPr>
                <a:t>instruction 1</a:t>
              </a:r>
            </a:p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                  </a:t>
              </a:r>
              <a:r>
                <a:rPr lang="en-US" altLang="ja-JP">
                  <a:solidFill>
                    <a:schemeClr val="tx1"/>
                  </a:solidFill>
                  <a:sym typeface="Symbol" panose="05050102010706020507" pitchFamily="18" charset="2"/>
                </a:rPr>
                <a:t></a:t>
              </a:r>
              <a:r>
                <a:rPr lang="en-US" altLang="ja-JP" sz="1800">
                  <a:solidFill>
                    <a:schemeClr val="tx1"/>
                  </a:solidFill>
                  <a:sym typeface="Symbol" panose="05050102010706020507" pitchFamily="18" charset="2"/>
                </a:rPr>
                <a:t>  </a:t>
              </a:r>
              <a:r>
                <a:rPr lang="en-US" altLang="ja-JP">
                  <a:solidFill>
                    <a:schemeClr val="tx1"/>
                  </a:solidFill>
                  <a:sym typeface="Symbol" panose="05050102010706020507" pitchFamily="18" charset="2"/>
                </a:rPr>
                <a:t>   </a:t>
              </a:r>
              <a:endParaRPr lang="en-US" altLang="ja-JP" sz="18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pPr eaLnBrk="1" hangingPunct="1"/>
              <a:r>
                <a:rPr lang="en-US" altLang="ja-JP" sz="1800">
                  <a:solidFill>
                    <a:schemeClr val="tx1"/>
                  </a:solidFill>
                </a:rPr>
                <a:t>Next:         </a:t>
              </a:r>
              <a:r>
                <a:rPr lang="en-US" altLang="ja-JP" sz="1800">
                  <a:solidFill>
                    <a:srgbClr val="0000FF"/>
                  </a:solidFill>
                </a:rPr>
                <a:t>instruction 2</a:t>
              </a: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1463675" y="5791200"/>
            <a:ext cx="3232150" cy="468313"/>
            <a:chOff x="922" y="3648"/>
            <a:chExt cx="2036" cy="295"/>
          </a:xfrm>
        </p:grpSpPr>
        <p:sp>
          <p:nvSpPr>
            <p:cNvPr id="16426" name="Text Box 66"/>
            <p:cNvSpPr txBox="1">
              <a:spLocks noChangeArrowheads="1"/>
            </p:cNvSpPr>
            <p:nvPr/>
          </p:nvSpPr>
          <p:spPr bwMode="auto">
            <a:xfrm>
              <a:off x="922" y="3751"/>
              <a:ext cx="13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/>
                <a:t>Start fetching </a:t>
              </a:r>
              <a:r>
                <a:rPr lang="en-US" altLang="en-US">
                  <a:solidFill>
                    <a:srgbClr val="FF0000"/>
                  </a:solidFill>
                </a:rPr>
                <a:t>instruction 1</a:t>
              </a:r>
            </a:p>
          </p:txBody>
        </p:sp>
        <p:sp>
          <p:nvSpPr>
            <p:cNvPr id="16427" name="Line 74"/>
            <p:cNvSpPr>
              <a:spLocks noChangeShapeType="1"/>
            </p:cNvSpPr>
            <p:nvPr/>
          </p:nvSpPr>
          <p:spPr bwMode="auto">
            <a:xfrm flipV="1">
              <a:off x="2274" y="3648"/>
              <a:ext cx="684" cy="186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3986213" y="4953000"/>
            <a:ext cx="3238500" cy="431800"/>
            <a:chOff x="3986213" y="4943475"/>
            <a:chExt cx="3238500" cy="431800"/>
          </a:xfrm>
        </p:grpSpPr>
        <p:grpSp>
          <p:nvGrpSpPr>
            <p:cNvPr id="16415" name="Group 21"/>
            <p:cNvGrpSpPr>
              <a:grpSpLocks/>
            </p:cNvGrpSpPr>
            <p:nvPr/>
          </p:nvGrpSpPr>
          <p:grpSpPr bwMode="auto">
            <a:xfrm>
              <a:off x="3986213" y="4943475"/>
              <a:ext cx="3238500" cy="431800"/>
              <a:chOff x="1408" y="2592"/>
              <a:chExt cx="2040" cy="272"/>
            </a:xfrm>
          </p:grpSpPr>
          <p:sp>
            <p:nvSpPr>
              <p:cNvPr id="16421" name="Rectangle 22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6422" name="Rectangle 23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3" name="Rectangle 24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" name="Rectangle 25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2" name="Rectangle 26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16416" name="Text Box 28"/>
            <p:cNvSpPr txBox="1">
              <a:spLocks noChangeArrowheads="1"/>
            </p:cNvSpPr>
            <p:nvPr/>
          </p:nvSpPr>
          <p:spPr bwMode="auto">
            <a:xfrm>
              <a:off x="4116388" y="5002213"/>
              <a:ext cx="3651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417" name="Text Box 29"/>
            <p:cNvSpPr txBox="1">
              <a:spLocks noChangeArrowheads="1"/>
            </p:cNvSpPr>
            <p:nvPr/>
          </p:nvSpPr>
          <p:spPr bwMode="auto">
            <a:xfrm>
              <a:off x="4760913" y="5016500"/>
              <a:ext cx="3984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6418" name="Text Box 30"/>
            <p:cNvSpPr txBox="1">
              <a:spLocks noChangeArrowheads="1"/>
            </p:cNvSpPr>
            <p:nvPr/>
          </p:nvSpPr>
          <p:spPr bwMode="auto">
            <a:xfrm>
              <a:off x="5378451" y="5016500"/>
              <a:ext cx="454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419" name="Text Box 31"/>
            <p:cNvSpPr txBox="1">
              <a:spLocks noChangeArrowheads="1"/>
            </p:cNvSpPr>
            <p:nvPr/>
          </p:nvSpPr>
          <p:spPr bwMode="auto">
            <a:xfrm>
              <a:off x="6618288" y="4994275"/>
              <a:ext cx="5222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 b="1">
                  <a:solidFill>
                    <a:srgbClr val="FF0000"/>
                  </a:solidFill>
                </a:rPr>
                <a:t>WB</a:t>
              </a:r>
            </a:p>
          </p:txBody>
        </p:sp>
        <p:sp>
          <p:nvSpPr>
            <p:cNvPr id="16420" name="Text Box 30"/>
            <p:cNvSpPr txBox="1">
              <a:spLocks noChangeArrowheads="1"/>
            </p:cNvSpPr>
            <p:nvPr/>
          </p:nvSpPr>
          <p:spPr bwMode="auto">
            <a:xfrm>
              <a:off x="5988051" y="4997450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ME</a:t>
              </a:r>
            </a:p>
          </p:txBody>
        </p:sp>
      </p:grpSp>
      <p:sp>
        <p:nvSpPr>
          <p:cNvPr id="83" name="Rectangle 41" descr="Wide upward diagonal"/>
          <p:cNvSpPr>
            <a:spLocks noChangeArrowheads="1"/>
          </p:cNvSpPr>
          <p:nvPr/>
        </p:nvSpPr>
        <p:spPr bwMode="auto">
          <a:xfrm>
            <a:off x="6577013" y="5372100"/>
            <a:ext cx="647700" cy="4381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16" name="Group 1"/>
          <p:cNvGrpSpPr>
            <a:grpSpLocks/>
          </p:cNvGrpSpPr>
          <p:nvPr/>
        </p:nvGrpSpPr>
        <p:grpSpPr bwMode="auto">
          <a:xfrm>
            <a:off x="6600825" y="3973513"/>
            <a:ext cx="2257425" cy="1468437"/>
            <a:chOff x="6600825" y="3973513"/>
            <a:chExt cx="2257425" cy="1468437"/>
          </a:xfrm>
        </p:grpSpPr>
        <p:grpSp>
          <p:nvGrpSpPr>
            <p:cNvPr id="16409" name="Group 83"/>
            <p:cNvGrpSpPr>
              <a:grpSpLocks/>
            </p:cNvGrpSpPr>
            <p:nvPr/>
          </p:nvGrpSpPr>
          <p:grpSpPr bwMode="auto">
            <a:xfrm>
              <a:off x="6829094" y="3973513"/>
              <a:ext cx="2029156" cy="884237"/>
              <a:chOff x="6829094" y="3973513"/>
              <a:chExt cx="2029156" cy="884237"/>
            </a:xfrm>
          </p:grpSpPr>
          <p:grpSp>
            <p:nvGrpSpPr>
              <p:cNvPr id="16411" name="Group 84"/>
              <p:cNvGrpSpPr>
                <a:grpSpLocks/>
              </p:cNvGrpSpPr>
              <p:nvPr/>
            </p:nvGrpSpPr>
            <p:grpSpPr bwMode="auto">
              <a:xfrm>
                <a:off x="6829094" y="3973513"/>
                <a:ext cx="2029156" cy="523220"/>
                <a:chOff x="6676694" y="4116388"/>
                <a:chExt cx="2029156" cy="523220"/>
              </a:xfrm>
            </p:grpSpPr>
            <p:sp>
              <p:nvSpPr>
                <p:cNvPr id="12317" name="AutoShape 75"/>
                <p:cNvSpPr>
                  <a:spLocks noChangeArrowheads="1"/>
                </p:cNvSpPr>
                <p:nvPr/>
              </p:nvSpPr>
              <p:spPr bwMode="auto">
                <a:xfrm>
                  <a:off x="6715125" y="4152900"/>
                  <a:ext cx="1990725" cy="4667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64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676694" y="4116388"/>
                  <a:ext cx="2005678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PC is set at the end of</a:t>
                  </a:r>
                </a:p>
                <a:p>
                  <a:pPr algn="ctr" eaLnBrk="1" hangingPunct="1"/>
                  <a:r>
                    <a:rPr lang="en-US" altLang="en-US"/>
                    <a:t>WB for “bne” instruction</a:t>
                  </a:r>
                </a:p>
              </p:txBody>
            </p:sp>
          </p:grpSp>
          <p:sp>
            <p:nvSpPr>
              <p:cNvPr id="16412" name="Line 77"/>
              <p:cNvSpPr>
                <a:spLocks noChangeShapeType="1"/>
              </p:cNvSpPr>
              <p:nvPr/>
            </p:nvSpPr>
            <p:spPr bwMode="auto">
              <a:xfrm flipH="1">
                <a:off x="7010400" y="4476750"/>
                <a:ext cx="314325" cy="38100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410" name="Oval 67"/>
            <p:cNvSpPr>
              <a:spLocks noChangeArrowheads="1"/>
            </p:cNvSpPr>
            <p:nvPr/>
          </p:nvSpPr>
          <p:spPr bwMode="auto">
            <a:xfrm>
              <a:off x="6600825" y="4857750"/>
              <a:ext cx="584200" cy="584200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/>
      <p:bldP spid="16423" grpId="0" animBg="1"/>
      <p:bldP spid="16424" grpId="0" animBg="1"/>
      <p:bldP spid="16425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819400" y="2057400"/>
            <a:ext cx="324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Three Major Pipeline Hazards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352800" y="3413125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accent2"/>
                </a:solidFill>
              </a:rPr>
              <a:t>2. Data Hazards 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352800" y="2819400"/>
            <a:ext cx="2395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accent2"/>
                </a:solidFill>
              </a:rPr>
              <a:t>1. Structural Hazards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352800" y="4038600"/>
            <a:ext cx="217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accent2"/>
                </a:solidFill>
              </a:rPr>
              <a:t>3. Control Hazards </a:t>
            </a:r>
          </a:p>
        </p:txBody>
      </p:sp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utoUpdateAnimBg="0"/>
      <p:bldP spid="3079" grpId="0" autoUpdateAnimBg="0"/>
      <p:bldP spid="30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246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1. Structural Hazards: </a:t>
            </a:r>
          </a:p>
        </p:txBody>
      </p:sp>
      <p:sp>
        <p:nvSpPr>
          <p:cNvPr id="4100" name="Text Box 11"/>
          <p:cNvSpPr txBox="1">
            <a:spLocks noChangeArrowheads="1"/>
          </p:cNvSpPr>
          <p:nvPr/>
        </p:nvSpPr>
        <p:spPr bwMode="auto">
          <a:xfrm>
            <a:off x="1219200" y="1752600"/>
            <a:ext cx="560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FF0000"/>
                </a:solidFill>
              </a:rPr>
              <a:t>= pipeline hazards due to hardware resource conflicts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587500" y="2654300"/>
            <a:ext cx="5381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Instruction fetch and data access</a:t>
            </a:r>
          </a:p>
          <a:p>
            <a:pPr eaLnBrk="1" hangingPunct="1"/>
            <a:endParaRPr lang="en-US" altLang="ja-JP" sz="2000">
              <a:solidFill>
                <a:schemeClr val="tx1"/>
              </a:solidFill>
            </a:endParaRPr>
          </a:p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A processor instruction = [operator] + [parameters]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3643313" y="4090988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sw  $t1, 0($t2) 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1260475" y="4102100"/>
            <a:ext cx="237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processor instruction: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03225" y="2605088"/>
            <a:ext cx="1085850" cy="396875"/>
            <a:chOff x="4270" y="2289"/>
            <a:chExt cx="684" cy="250"/>
          </a:xfrm>
        </p:grpSpPr>
        <p:sp>
          <p:nvSpPr>
            <p:cNvPr id="2" name="AutoShape 30"/>
            <p:cNvSpPr>
              <a:spLocks noChangeArrowheads="1"/>
            </p:cNvSpPr>
            <p:nvPr/>
          </p:nvSpPr>
          <p:spPr bwMode="auto">
            <a:xfrm>
              <a:off x="4280" y="2328"/>
              <a:ext cx="64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4120" name="Text Box 29"/>
            <p:cNvSpPr txBox="1">
              <a:spLocks noChangeArrowheads="1"/>
            </p:cNvSpPr>
            <p:nvPr/>
          </p:nvSpPr>
          <p:spPr bwMode="auto">
            <a:xfrm>
              <a:off x="4270" y="2289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tx1"/>
                  </a:solidFill>
                </a:rPr>
                <a:t>Example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568450" y="5221288"/>
            <a:ext cx="6216650" cy="396875"/>
            <a:chOff x="988" y="3289"/>
            <a:chExt cx="3916" cy="250"/>
          </a:xfrm>
        </p:grpSpPr>
        <p:sp>
          <p:nvSpPr>
            <p:cNvPr id="4117" name="AutoShape 34"/>
            <p:cNvSpPr>
              <a:spLocks noChangeArrowheads="1"/>
            </p:cNvSpPr>
            <p:nvPr/>
          </p:nvSpPr>
          <p:spPr bwMode="auto">
            <a:xfrm>
              <a:off x="1008" y="3322"/>
              <a:ext cx="3866" cy="19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4118" name="Text Box 33"/>
            <p:cNvSpPr txBox="1">
              <a:spLocks noChangeArrowheads="1"/>
            </p:cNvSpPr>
            <p:nvPr/>
          </p:nvSpPr>
          <p:spPr bwMode="auto">
            <a:xfrm>
              <a:off x="988" y="3289"/>
              <a:ext cx="3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/>
                <a:t>Execution of this instruction requires two memory accesses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619500" y="3735388"/>
            <a:ext cx="3521075" cy="785812"/>
            <a:chOff x="2280" y="2353"/>
            <a:chExt cx="2218" cy="495"/>
          </a:xfrm>
        </p:grpSpPr>
        <p:sp>
          <p:nvSpPr>
            <p:cNvPr id="4115" name="Rectangle 36"/>
            <p:cNvSpPr>
              <a:spLocks noChangeArrowheads="1"/>
            </p:cNvSpPr>
            <p:nvPr/>
          </p:nvSpPr>
          <p:spPr bwMode="auto">
            <a:xfrm>
              <a:off x="2280" y="2584"/>
              <a:ext cx="1096" cy="26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116" name="Text Box 37"/>
            <p:cNvSpPr txBox="1">
              <a:spLocks noChangeArrowheads="1"/>
            </p:cNvSpPr>
            <p:nvPr/>
          </p:nvSpPr>
          <p:spPr bwMode="auto">
            <a:xfrm>
              <a:off x="3158" y="2353"/>
              <a:ext cx="1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accent2"/>
                  </a:solidFill>
                  <a:sym typeface="Wingdings" panose="05000000000000000000" pitchFamily="2" charset="2"/>
                </a:rPr>
                <a:t> instruction fetch</a:t>
              </a:r>
              <a:endParaRPr lang="en-US" altLang="ja-JP" sz="200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140200" y="4127500"/>
            <a:ext cx="3433763" cy="881063"/>
            <a:chOff x="2608" y="2600"/>
            <a:chExt cx="2163" cy="555"/>
          </a:xfrm>
        </p:grpSpPr>
        <p:grpSp>
          <p:nvGrpSpPr>
            <p:cNvPr id="4110" name="Group 42"/>
            <p:cNvGrpSpPr>
              <a:grpSpLocks/>
            </p:cNvGrpSpPr>
            <p:nvPr/>
          </p:nvGrpSpPr>
          <p:grpSpPr bwMode="auto">
            <a:xfrm>
              <a:off x="2608" y="2600"/>
              <a:ext cx="624" cy="225"/>
              <a:chOff x="2608" y="2600"/>
              <a:chExt cx="624" cy="225"/>
            </a:xfrm>
          </p:grpSpPr>
          <p:sp>
            <p:nvSpPr>
              <p:cNvPr id="4112" name="Oval 38"/>
              <p:cNvSpPr>
                <a:spLocks noChangeArrowheads="1"/>
              </p:cNvSpPr>
              <p:nvPr/>
            </p:nvSpPr>
            <p:spPr bwMode="auto">
              <a:xfrm>
                <a:off x="2608" y="2600"/>
                <a:ext cx="208" cy="20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113" name="Oval 39"/>
              <p:cNvSpPr>
                <a:spLocks noChangeArrowheads="1"/>
              </p:cNvSpPr>
              <p:nvPr/>
            </p:nvSpPr>
            <p:spPr bwMode="auto">
              <a:xfrm>
                <a:off x="3024" y="2608"/>
                <a:ext cx="208" cy="20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4114" name="AutoShape 41"/>
              <p:cNvCxnSpPr>
                <a:cxnSpLocks noChangeShapeType="1"/>
                <a:stCxn id="4112" idx="5"/>
                <a:endCxn id="4113" idx="4"/>
              </p:cNvCxnSpPr>
              <p:nvPr/>
            </p:nvCxnSpPr>
            <p:spPr bwMode="auto">
              <a:xfrm rot="16200000" flipH="1">
                <a:off x="2938" y="2635"/>
                <a:ext cx="38" cy="342"/>
              </a:xfrm>
              <a:prstGeom prst="curvedConnector3">
                <a:avLst>
                  <a:gd name="adj1" fmla="val 455264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111" name="Text Box 43"/>
            <p:cNvSpPr txBox="1">
              <a:spLocks noChangeArrowheads="1"/>
            </p:cNvSpPr>
            <p:nvPr/>
          </p:nvSpPr>
          <p:spPr bwMode="auto">
            <a:xfrm>
              <a:off x="2934" y="2905"/>
              <a:ext cx="1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0000"/>
                  </a:solidFill>
                  <a:sym typeface="Wingdings" panose="05000000000000000000" pitchFamily="2" charset="2"/>
                </a:rPr>
                <a:t> save register to memory</a:t>
              </a:r>
              <a:endParaRPr lang="en-US" altLang="ja-JP" sz="2000">
                <a:solidFill>
                  <a:srgbClr val="FF0000"/>
                </a:solidFill>
              </a:endParaRPr>
            </a:p>
          </p:txBody>
        </p:sp>
      </p:grpSp>
      <p:sp>
        <p:nvSpPr>
          <p:cNvPr id="3" name="Line 47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46700" y="4114800"/>
            <a:ext cx="2408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</a:rPr>
              <a:t>// $t1 </a:t>
            </a:r>
            <a:r>
              <a:rPr lang="en-US" altLang="en-US" sz="200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chemeClr val="tx1"/>
                </a:solidFill>
              </a:rPr>
              <a:t>Mem[$t2+0]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4119" grpId="0"/>
      <p:bldP spid="4121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3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123" name="Text Box 20"/>
          <p:cNvSpPr txBox="1">
            <a:spLocks noChangeArrowheads="1"/>
          </p:cNvSpPr>
          <p:nvPr/>
        </p:nvSpPr>
        <p:spPr bwMode="auto">
          <a:xfrm>
            <a:off x="304800" y="1219200"/>
            <a:ext cx="3627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1. Structural Hazards (continued) </a:t>
            </a:r>
          </a:p>
        </p:txBody>
      </p:sp>
      <p:sp>
        <p:nvSpPr>
          <p:cNvPr id="5124" name="Line 30"/>
          <p:cNvSpPr>
            <a:spLocks noChangeShapeType="1"/>
          </p:cNvSpPr>
          <p:nvPr/>
        </p:nvSpPr>
        <p:spPr bwMode="auto">
          <a:xfrm>
            <a:off x="4614863" y="1930400"/>
            <a:ext cx="0" cy="3786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125" name="Group 37"/>
          <p:cNvGrpSpPr>
            <a:grpSpLocks/>
          </p:cNvGrpSpPr>
          <p:nvPr/>
        </p:nvGrpSpPr>
        <p:grpSpPr bwMode="auto">
          <a:xfrm>
            <a:off x="3570288" y="5821363"/>
            <a:ext cx="1909762" cy="609600"/>
            <a:chOff x="1322" y="3503"/>
            <a:chExt cx="1203" cy="384"/>
          </a:xfrm>
        </p:grpSpPr>
        <p:sp>
          <p:nvSpPr>
            <p:cNvPr id="5166" name="AutoShape 36"/>
            <p:cNvSpPr>
              <a:spLocks noChangeArrowheads="1"/>
            </p:cNvSpPr>
            <p:nvPr/>
          </p:nvSpPr>
          <p:spPr bwMode="auto">
            <a:xfrm>
              <a:off x="1322" y="3516"/>
              <a:ext cx="1201" cy="3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grpSp>
          <p:nvGrpSpPr>
            <p:cNvPr id="5167" name="Group 35"/>
            <p:cNvGrpSpPr>
              <a:grpSpLocks/>
            </p:cNvGrpSpPr>
            <p:nvPr/>
          </p:nvGrpSpPr>
          <p:grpSpPr bwMode="auto">
            <a:xfrm>
              <a:off x="1397" y="3503"/>
              <a:ext cx="1128" cy="384"/>
              <a:chOff x="1397" y="3503"/>
              <a:chExt cx="1128" cy="384"/>
            </a:xfrm>
          </p:grpSpPr>
          <p:sp>
            <p:nvSpPr>
              <p:cNvPr id="5168" name="Line 31"/>
              <p:cNvSpPr>
                <a:spLocks noChangeShapeType="1"/>
              </p:cNvSpPr>
              <p:nvPr/>
            </p:nvSpPr>
            <p:spPr bwMode="auto">
              <a:xfrm>
                <a:off x="1397" y="3775"/>
                <a:ext cx="17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69" name="Line 32"/>
              <p:cNvSpPr>
                <a:spLocks noChangeShapeType="1"/>
              </p:cNvSpPr>
              <p:nvPr/>
            </p:nvSpPr>
            <p:spPr bwMode="auto">
              <a:xfrm>
                <a:off x="1397" y="3619"/>
                <a:ext cx="17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70" name="Text Box 33"/>
              <p:cNvSpPr txBox="1">
                <a:spLocks noChangeArrowheads="1"/>
              </p:cNvSpPr>
              <p:nvPr/>
            </p:nvSpPr>
            <p:spPr bwMode="auto">
              <a:xfrm>
                <a:off x="1578" y="3503"/>
                <a:ext cx="9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Instruction code</a:t>
                </a:r>
              </a:p>
            </p:txBody>
          </p:sp>
          <p:sp>
            <p:nvSpPr>
              <p:cNvPr id="5171" name="Text Box 34"/>
              <p:cNvSpPr txBox="1">
                <a:spLocks noChangeArrowheads="1"/>
              </p:cNvSpPr>
              <p:nvPr/>
            </p:nvSpPr>
            <p:spPr bwMode="auto">
              <a:xfrm>
                <a:off x="1568" y="367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745038" y="1797050"/>
            <a:ext cx="4086225" cy="2520950"/>
            <a:chOff x="2989" y="1132"/>
            <a:chExt cx="2574" cy="1588"/>
          </a:xfrm>
        </p:grpSpPr>
        <p:grpSp>
          <p:nvGrpSpPr>
            <p:cNvPr id="5147" name="Group 11"/>
            <p:cNvGrpSpPr>
              <a:grpSpLocks/>
            </p:cNvGrpSpPr>
            <p:nvPr/>
          </p:nvGrpSpPr>
          <p:grpSpPr bwMode="auto">
            <a:xfrm>
              <a:off x="2989" y="1499"/>
              <a:ext cx="767" cy="1166"/>
              <a:chOff x="456" y="2567"/>
              <a:chExt cx="767" cy="1166"/>
            </a:xfrm>
          </p:grpSpPr>
          <p:sp>
            <p:nvSpPr>
              <p:cNvPr id="5164" name="Rectangle 12"/>
              <p:cNvSpPr>
                <a:spLocks noChangeArrowheads="1"/>
              </p:cNvSpPr>
              <p:nvPr/>
            </p:nvSpPr>
            <p:spPr bwMode="auto">
              <a:xfrm>
                <a:off x="507" y="2782"/>
                <a:ext cx="654" cy="9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65" name="Text Box 13"/>
              <p:cNvSpPr txBox="1">
                <a:spLocks noChangeArrowheads="1"/>
              </p:cNvSpPr>
              <p:nvPr/>
            </p:nvSpPr>
            <p:spPr bwMode="auto">
              <a:xfrm>
                <a:off x="456" y="2567"/>
                <a:ext cx="7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>
                    <a:solidFill>
                      <a:schemeClr val="tx1"/>
                    </a:solidFill>
                  </a:rPr>
                  <a:t>Main Memory</a:t>
                </a:r>
              </a:p>
            </p:txBody>
          </p:sp>
        </p:grpSp>
        <p:grpSp>
          <p:nvGrpSpPr>
            <p:cNvPr id="5148" name="Group 17"/>
            <p:cNvGrpSpPr>
              <a:grpSpLocks/>
            </p:cNvGrpSpPr>
            <p:nvPr/>
          </p:nvGrpSpPr>
          <p:grpSpPr bwMode="auto">
            <a:xfrm>
              <a:off x="4735" y="1831"/>
              <a:ext cx="779" cy="576"/>
              <a:chOff x="1392" y="2736"/>
              <a:chExt cx="779" cy="576"/>
            </a:xfrm>
          </p:grpSpPr>
          <p:sp>
            <p:nvSpPr>
              <p:cNvPr id="5162" name="Rectangle 1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63" name="Text Box 19"/>
              <p:cNvSpPr txBox="1">
                <a:spLocks noChangeArrowheads="1"/>
              </p:cNvSpPr>
              <p:nvPr/>
            </p:nvSpPr>
            <p:spPr bwMode="auto">
              <a:xfrm>
                <a:off x="1392" y="2896"/>
                <a:ext cx="7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>
                    <a:solidFill>
                      <a:schemeClr val="tx1"/>
                    </a:solidFill>
                  </a:rPr>
                  <a:t>CPU Core</a:t>
                </a:r>
              </a:p>
            </p:txBody>
          </p:sp>
        </p:grpSp>
        <p:sp>
          <p:nvSpPr>
            <p:cNvPr id="5149" name="Text Box 21"/>
            <p:cNvSpPr txBox="1">
              <a:spLocks noChangeArrowheads="1"/>
            </p:cNvSpPr>
            <p:nvPr/>
          </p:nvSpPr>
          <p:spPr bwMode="auto">
            <a:xfrm>
              <a:off x="3618" y="1132"/>
              <a:ext cx="16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0000FF"/>
                  </a:solidFill>
                </a:rPr>
                <a:t>Split Cache Architecture</a:t>
              </a:r>
            </a:p>
          </p:txBody>
        </p:sp>
        <p:sp>
          <p:nvSpPr>
            <p:cNvPr id="5150" name="Line 26"/>
            <p:cNvSpPr>
              <a:spLocks noChangeShapeType="1"/>
            </p:cNvSpPr>
            <p:nvPr/>
          </p:nvSpPr>
          <p:spPr bwMode="auto">
            <a:xfrm>
              <a:off x="3764" y="2275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1" name="Line 28"/>
            <p:cNvSpPr>
              <a:spLocks noChangeShapeType="1"/>
            </p:cNvSpPr>
            <p:nvPr/>
          </p:nvSpPr>
          <p:spPr bwMode="auto">
            <a:xfrm>
              <a:off x="3765" y="1959"/>
              <a:ext cx="1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52" name="Group 40"/>
            <p:cNvGrpSpPr>
              <a:grpSpLocks/>
            </p:cNvGrpSpPr>
            <p:nvPr/>
          </p:nvGrpSpPr>
          <p:grpSpPr bwMode="auto">
            <a:xfrm>
              <a:off x="3924" y="1761"/>
              <a:ext cx="673" cy="366"/>
              <a:chOff x="3511" y="3173"/>
              <a:chExt cx="673" cy="366"/>
            </a:xfrm>
          </p:grpSpPr>
          <p:sp>
            <p:nvSpPr>
              <p:cNvPr id="5160" name="Rectangle 38"/>
              <p:cNvSpPr>
                <a:spLocks noChangeArrowheads="1"/>
              </p:cNvSpPr>
              <p:nvPr/>
            </p:nvSpPr>
            <p:spPr bwMode="auto">
              <a:xfrm>
                <a:off x="3546" y="3202"/>
                <a:ext cx="576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61" name="Text Box 39"/>
              <p:cNvSpPr txBox="1">
                <a:spLocks noChangeArrowheads="1"/>
              </p:cNvSpPr>
              <p:nvPr/>
            </p:nvSpPr>
            <p:spPr bwMode="auto">
              <a:xfrm>
                <a:off x="3511" y="3173"/>
                <a:ext cx="67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Instruction</a:t>
                </a:r>
              </a:p>
              <a:p>
                <a:pPr algn="ctr"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Cache</a:t>
                </a:r>
              </a:p>
            </p:txBody>
          </p:sp>
        </p:grpSp>
        <p:grpSp>
          <p:nvGrpSpPr>
            <p:cNvPr id="5153" name="Group 44"/>
            <p:cNvGrpSpPr>
              <a:grpSpLocks/>
            </p:cNvGrpSpPr>
            <p:nvPr/>
          </p:nvGrpSpPr>
          <p:grpSpPr bwMode="auto">
            <a:xfrm>
              <a:off x="3961" y="2129"/>
              <a:ext cx="576" cy="366"/>
              <a:chOff x="3790" y="3525"/>
              <a:chExt cx="576" cy="366"/>
            </a:xfrm>
          </p:grpSpPr>
          <p:sp>
            <p:nvSpPr>
              <p:cNvPr id="5158" name="Rectangle 42"/>
              <p:cNvSpPr>
                <a:spLocks noChangeArrowheads="1"/>
              </p:cNvSpPr>
              <p:nvPr/>
            </p:nvSpPr>
            <p:spPr bwMode="auto">
              <a:xfrm>
                <a:off x="3790" y="3554"/>
                <a:ext cx="576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59" name="Text Box 43"/>
              <p:cNvSpPr txBox="1">
                <a:spLocks noChangeArrowheads="1"/>
              </p:cNvSpPr>
              <p:nvPr/>
            </p:nvSpPr>
            <p:spPr bwMode="auto">
              <a:xfrm>
                <a:off x="3873" y="3525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Data</a:t>
                </a:r>
              </a:p>
              <a:p>
                <a:pPr algn="ctr"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Cache</a:t>
                </a:r>
              </a:p>
            </p:txBody>
          </p:sp>
        </p:grpSp>
        <p:sp>
          <p:nvSpPr>
            <p:cNvPr id="5154" name="Line 46"/>
            <p:cNvSpPr>
              <a:spLocks noChangeShapeType="1"/>
            </p:cNvSpPr>
            <p:nvPr/>
          </p:nvSpPr>
          <p:spPr bwMode="auto">
            <a:xfrm>
              <a:off x="4547" y="1969"/>
              <a:ext cx="1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5" name="Line 47"/>
            <p:cNvSpPr>
              <a:spLocks noChangeShapeType="1"/>
            </p:cNvSpPr>
            <p:nvPr/>
          </p:nvSpPr>
          <p:spPr bwMode="auto">
            <a:xfrm>
              <a:off x="4550" y="2267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6" name="Text Box 50"/>
            <p:cNvSpPr txBox="1">
              <a:spLocks noChangeArrowheads="1"/>
            </p:cNvSpPr>
            <p:nvPr/>
          </p:nvSpPr>
          <p:spPr bwMode="auto">
            <a:xfrm>
              <a:off x="4433" y="1448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157" name="Rectangle 51"/>
            <p:cNvSpPr>
              <a:spLocks noChangeArrowheads="1"/>
            </p:cNvSpPr>
            <p:nvPr/>
          </p:nvSpPr>
          <p:spPr bwMode="auto">
            <a:xfrm>
              <a:off x="3833" y="1677"/>
              <a:ext cx="1730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88950" y="1785938"/>
            <a:ext cx="3852863" cy="2481262"/>
            <a:chOff x="308" y="1125"/>
            <a:chExt cx="2427" cy="1563"/>
          </a:xfrm>
        </p:grpSpPr>
        <p:grpSp>
          <p:nvGrpSpPr>
            <p:cNvPr id="5131" name="Group 8"/>
            <p:cNvGrpSpPr>
              <a:grpSpLocks/>
            </p:cNvGrpSpPr>
            <p:nvPr/>
          </p:nvGrpSpPr>
          <p:grpSpPr bwMode="auto">
            <a:xfrm>
              <a:off x="308" y="1483"/>
              <a:ext cx="767" cy="1166"/>
              <a:chOff x="456" y="2567"/>
              <a:chExt cx="767" cy="1166"/>
            </a:xfrm>
          </p:grpSpPr>
          <p:sp>
            <p:nvSpPr>
              <p:cNvPr id="5145" name="Rectangle 9"/>
              <p:cNvSpPr>
                <a:spLocks noChangeArrowheads="1"/>
              </p:cNvSpPr>
              <p:nvPr/>
            </p:nvSpPr>
            <p:spPr bwMode="auto">
              <a:xfrm>
                <a:off x="507" y="2782"/>
                <a:ext cx="654" cy="9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46" name="Text Box 10"/>
              <p:cNvSpPr txBox="1">
                <a:spLocks noChangeArrowheads="1"/>
              </p:cNvSpPr>
              <p:nvPr/>
            </p:nvSpPr>
            <p:spPr bwMode="auto">
              <a:xfrm>
                <a:off x="456" y="2567"/>
                <a:ext cx="7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>
                    <a:solidFill>
                      <a:schemeClr val="tx1"/>
                    </a:solidFill>
                  </a:rPr>
                  <a:t>Main Memory</a:t>
                </a:r>
              </a:p>
            </p:txBody>
          </p:sp>
        </p:grpSp>
        <p:grpSp>
          <p:nvGrpSpPr>
            <p:cNvPr id="5132" name="Group 14"/>
            <p:cNvGrpSpPr>
              <a:grpSpLocks/>
            </p:cNvGrpSpPr>
            <p:nvPr/>
          </p:nvGrpSpPr>
          <p:grpSpPr bwMode="auto">
            <a:xfrm>
              <a:off x="1907" y="1839"/>
              <a:ext cx="779" cy="576"/>
              <a:chOff x="1392" y="2736"/>
              <a:chExt cx="779" cy="576"/>
            </a:xfrm>
          </p:grpSpPr>
          <p:sp>
            <p:nvSpPr>
              <p:cNvPr id="5143" name="Rectangle 1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44" name="Text Box 16"/>
              <p:cNvSpPr txBox="1">
                <a:spLocks noChangeArrowheads="1"/>
              </p:cNvSpPr>
              <p:nvPr/>
            </p:nvSpPr>
            <p:spPr bwMode="auto">
              <a:xfrm>
                <a:off x="1392" y="2896"/>
                <a:ext cx="7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>
                    <a:solidFill>
                      <a:schemeClr val="tx1"/>
                    </a:solidFill>
                  </a:rPr>
                  <a:t>CPU Core</a:t>
                </a:r>
              </a:p>
            </p:txBody>
          </p:sp>
        </p:grpSp>
        <p:sp>
          <p:nvSpPr>
            <p:cNvPr id="5133" name="Text Box 22"/>
            <p:cNvSpPr txBox="1">
              <a:spLocks noChangeArrowheads="1"/>
            </p:cNvSpPr>
            <p:nvPr/>
          </p:nvSpPr>
          <p:spPr bwMode="auto">
            <a:xfrm>
              <a:off x="750" y="1125"/>
              <a:ext cx="1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0000"/>
                  </a:solidFill>
                </a:rPr>
                <a:t>Unified Cache Architecture</a:t>
              </a:r>
            </a:p>
          </p:txBody>
        </p:sp>
        <p:sp>
          <p:nvSpPr>
            <p:cNvPr id="5134" name="Line 27"/>
            <p:cNvSpPr>
              <a:spLocks noChangeShapeType="1"/>
            </p:cNvSpPr>
            <p:nvPr/>
          </p:nvSpPr>
          <p:spPr bwMode="auto">
            <a:xfrm>
              <a:off x="1723" y="2198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5" name="Line 29"/>
            <p:cNvSpPr>
              <a:spLocks noChangeShapeType="1"/>
            </p:cNvSpPr>
            <p:nvPr/>
          </p:nvSpPr>
          <p:spPr bwMode="auto">
            <a:xfrm>
              <a:off x="1732" y="2060"/>
              <a:ext cx="1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36" name="Group 25"/>
            <p:cNvGrpSpPr>
              <a:grpSpLocks/>
            </p:cNvGrpSpPr>
            <p:nvPr/>
          </p:nvGrpSpPr>
          <p:grpSpPr bwMode="auto">
            <a:xfrm>
              <a:off x="1198" y="1943"/>
              <a:ext cx="558" cy="366"/>
              <a:chOff x="1454" y="3393"/>
              <a:chExt cx="558" cy="366"/>
            </a:xfrm>
          </p:grpSpPr>
          <p:sp>
            <p:nvSpPr>
              <p:cNvPr id="5141" name="Rectangle 23"/>
              <p:cNvSpPr>
                <a:spLocks noChangeArrowheads="1"/>
              </p:cNvSpPr>
              <p:nvPr/>
            </p:nvSpPr>
            <p:spPr bwMode="auto">
              <a:xfrm>
                <a:off x="1466" y="3421"/>
                <a:ext cx="514" cy="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42" name="Text Box 24"/>
              <p:cNvSpPr txBox="1">
                <a:spLocks noChangeArrowheads="1"/>
              </p:cNvSpPr>
              <p:nvPr/>
            </p:nvSpPr>
            <p:spPr bwMode="auto">
              <a:xfrm>
                <a:off x="1454" y="3393"/>
                <a:ext cx="55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Cache</a:t>
                </a:r>
              </a:p>
              <a:p>
                <a:pPr algn="ctr"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sp>
          <p:nvSpPr>
            <p:cNvPr id="5137" name="Line 45"/>
            <p:cNvSpPr>
              <a:spLocks noChangeShapeType="1"/>
            </p:cNvSpPr>
            <p:nvPr/>
          </p:nvSpPr>
          <p:spPr bwMode="auto">
            <a:xfrm>
              <a:off x="1023" y="2053"/>
              <a:ext cx="1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Line 48"/>
            <p:cNvSpPr>
              <a:spLocks noChangeShapeType="1"/>
            </p:cNvSpPr>
            <p:nvPr/>
          </p:nvSpPr>
          <p:spPr bwMode="auto">
            <a:xfrm>
              <a:off x="1021" y="2198"/>
              <a:ext cx="1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9" name="Rectangle 49"/>
            <p:cNvSpPr>
              <a:spLocks noChangeArrowheads="1"/>
            </p:cNvSpPr>
            <p:nvPr/>
          </p:nvSpPr>
          <p:spPr bwMode="auto">
            <a:xfrm>
              <a:off x="1084" y="1652"/>
              <a:ext cx="1651" cy="1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5140" name="Text Box 52"/>
            <p:cNvSpPr txBox="1">
              <a:spLocks noChangeArrowheads="1"/>
            </p:cNvSpPr>
            <p:nvPr/>
          </p:nvSpPr>
          <p:spPr bwMode="auto">
            <a:xfrm>
              <a:off x="1635" y="1416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tx1"/>
                  </a:solidFill>
                </a:rPr>
                <a:t>CPU</a:t>
              </a:r>
            </a:p>
          </p:txBody>
        </p:sp>
      </p:grp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1146175" y="4473575"/>
            <a:ext cx="2867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 sz="2000"/>
              <a:t>Instruction code and data</a:t>
            </a:r>
          </a:p>
          <a:p>
            <a:pPr algn="ctr" eaLnBrk="1" hangingPunct="1"/>
            <a:r>
              <a:rPr lang="en-US" altLang="ja-JP" sz="2000"/>
              <a:t>need to take the same path</a:t>
            </a:r>
          </a:p>
          <a:p>
            <a:pPr algn="ctr" eaLnBrk="1" hangingPunct="1"/>
            <a:r>
              <a:rPr lang="en-US" altLang="ja-JP" sz="2000"/>
              <a:t>(i486)</a:t>
            </a:r>
          </a:p>
        </p:txBody>
      </p:sp>
      <p:sp>
        <p:nvSpPr>
          <p:cNvPr id="7222" name="Text Box 54"/>
          <p:cNvSpPr txBox="1">
            <a:spLocks noChangeArrowheads="1"/>
          </p:cNvSpPr>
          <p:nvPr/>
        </p:nvSpPr>
        <p:spPr bwMode="auto">
          <a:xfrm>
            <a:off x="5767388" y="4440238"/>
            <a:ext cx="2740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 sz="2000"/>
              <a:t>Instruction code and data</a:t>
            </a:r>
          </a:p>
          <a:p>
            <a:pPr algn="ctr" eaLnBrk="1" hangingPunct="1"/>
            <a:r>
              <a:rPr lang="en-US" altLang="ja-JP" sz="2000"/>
              <a:t>take its own path</a:t>
            </a:r>
          </a:p>
          <a:p>
            <a:pPr algn="ctr" eaLnBrk="1" hangingPunct="1"/>
            <a:r>
              <a:rPr lang="en-US" altLang="ja-JP" sz="2000"/>
              <a:t>(Pentium and later)</a:t>
            </a:r>
          </a:p>
        </p:txBody>
      </p:sp>
      <p:sp>
        <p:nvSpPr>
          <p:cNvPr id="5130" name="Line 59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1" grpId="0"/>
      <p:bldP spid="72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2711450" y="3900488"/>
            <a:ext cx="3238500" cy="431800"/>
            <a:chOff x="936" y="1057"/>
            <a:chExt cx="2040" cy="272"/>
          </a:xfrm>
        </p:grpSpPr>
        <p:grpSp>
          <p:nvGrpSpPr>
            <p:cNvPr id="6250" name="Group 3"/>
            <p:cNvGrpSpPr>
              <a:grpSpLocks/>
            </p:cNvGrpSpPr>
            <p:nvPr/>
          </p:nvGrpSpPr>
          <p:grpSpPr bwMode="auto">
            <a:xfrm>
              <a:off x="936" y="1057"/>
              <a:ext cx="2040" cy="272"/>
              <a:chOff x="1408" y="2592"/>
              <a:chExt cx="2040" cy="272"/>
            </a:xfrm>
          </p:grpSpPr>
          <p:sp>
            <p:nvSpPr>
              <p:cNvPr id="6257" name="Rectangle 4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8" name="Rectangle 5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9" name="Rectangle 6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60" name="Rectangle 7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61" name="Rectangle 8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6251" name="Group 118"/>
            <p:cNvGrpSpPr>
              <a:grpSpLocks/>
            </p:cNvGrpSpPr>
            <p:nvPr/>
          </p:nvGrpSpPr>
          <p:grpSpPr bwMode="auto">
            <a:xfrm>
              <a:off x="1018" y="1094"/>
              <a:ext cx="1927" cy="221"/>
              <a:chOff x="3075" y="2738"/>
              <a:chExt cx="1927" cy="221"/>
            </a:xfrm>
          </p:grpSpPr>
          <p:sp>
            <p:nvSpPr>
              <p:cNvPr id="6252" name="Text Box 39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6253" name="Text Box 77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6254" name="Text Box 78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6255" name="Text Box 79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rgbClr val="FF0000"/>
                    </a:solidFill>
                  </a:rPr>
                  <a:t>ME</a:t>
                </a:r>
              </a:p>
            </p:txBody>
          </p:sp>
          <p:sp>
            <p:nvSpPr>
              <p:cNvPr id="6256" name="Text Box 80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6" name="Group 217"/>
          <p:cNvGrpSpPr>
            <a:grpSpLocks/>
          </p:cNvGrpSpPr>
          <p:nvPr/>
        </p:nvGrpSpPr>
        <p:grpSpPr bwMode="auto">
          <a:xfrm>
            <a:off x="3359150" y="4330700"/>
            <a:ext cx="3238500" cy="431800"/>
            <a:chOff x="1582" y="2728"/>
            <a:chExt cx="2040" cy="272"/>
          </a:xfrm>
        </p:grpSpPr>
        <p:grpSp>
          <p:nvGrpSpPr>
            <p:cNvPr id="6238" name="Group 9"/>
            <p:cNvGrpSpPr>
              <a:grpSpLocks/>
            </p:cNvGrpSpPr>
            <p:nvPr/>
          </p:nvGrpSpPr>
          <p:grpSpPr bwMode="auto">
            <a:xfrm>
              <a:off x="1582" y="2728"/>
              <a:ext cx="2040" cy="272"/>
              <a:chOff x="1408" y="2592"/>
              <a:chExt cx="2040" cy="272"/>
            </a:xfrm>
          </p:grpSpPr>
          <p:sp>
            <p:nvSpPr>
              <p:cNvPr id="6245" name="Rectangle 10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46" name="Rectangle 11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47" name="Rectangle 12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48" name="Rectangle 13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49" name="Rectangle 14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6239" name="Group 119"/>
            <p:cNvGrpSpPr>
              <a:grpSpLocks/>
            </p:cNvGrpSpPr>
            <p:nvPr/>
          </p:nvGrpSpPr>
          <p:grpSpPr bwMode="auto">
            <a:xfrm>
              <a:off x="1661" y="2757"/>
              <a:ext cx="1927" cy="221"/>
              <a:chOff x="3075" y="2738"/>
              <a:chExt cx="1927" cy="221"/>
            </a:xfrm>
          </p:grpSpPr>
          <p:sp>
            <p:nvSpPr>
              <p:cNvPr id="6240" name="Text Box 120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6241" name="Text Box 121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6242" name="Text Box 122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6243" name="Text Box 123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6244" name="Text Box 124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9" name="Group 218"/>
          <p:cNvGrpSpPr>
            <a:grpSpLocks/>
          </p:cNvGrpSpPr>
          <p:nvPr/>
        </p:nvGrpSpPr>
        <p:grpSpPr bwMode="auto">
          <a:xfrm>
            <a:off x="4006850" y="4762500"/>
            <a:ext cx="3238500" cy="431800"/>
            <a:chOff x="1990" y="3000"/>
            <a:chExt cx="2040" cy="272"/>
          </a:xfrm>
        </p:grpSpPr>
        <p:grpSp>
          <p:nvGrpSpPr>
            <p:cNvPr id="6226" name="Group 15"/>
            <p:cNvGrpSpPr>
              <a:grpSpLocks/>
            </p:cNvGrpSpPr>
            <p:nvPr/>
          </p:nvGrpSpPr>
          <p:grpSpPr bwMode="auto">
            <a:xfrm>
              <a:off x="1990" y="3000"/>
              <a:ext cx="2040" cy="272"/>
              <a:chOff x="1408" y="2592"/>
              <a:chExt cx="2040" cy="272"/>
            </a:xfrm>
          </p:grpSpPr>
          <p:sp>
            <p:nvSpPr>
              <p:cNvPr id="6233" name="Rectangle 16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34" name="Rectangle 17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35" name="Rectangle 18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36" name="Rectangle 19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37" name="Rectangle 20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6227" name="Group 126"/>
            <p:cNvGrpSpPr>
              <a:grpSpLocks/>
            </p:cNvGrpSpPr>
            <p:nvPr/>
          </p:nvGrpSpPr>
          <p:grpSpPr bwMode="auto">
            <a:xfrm>
              <a:off x="2067" y="3030"/>
              <a:ext cx="1927" cy="221"/>
              <a:chOff x="3075" y="2738"/>
              <a:chExt cx="1927" cy="221"/>
            </a:xfrm>
          </p:grpSpPr>
          <p:sp>
            <p:nvSpPr>
              <p:cNvPr id="6228" name="Text Box 127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6229" name="Text Box 128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6230" name="Text Box 129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6231" name="Text Box 130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6232" name="Text Box 131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12" name="Group 219"/>
          <p:cNvGrpSpPr>
            <a:grpSpLocks/>
          </p:cNvGrpSpPr>
          <p:nvPr/>
        </p:nvGrpSpPr>
        <p:grpSpPr bwMode="auto">
          <a:xfrm>
            <a:off x="4654550" y="5194300"/>
            <a:ext cx="3238500" cy="431800"/>
            <a:chOff x="2398" y="3272"/>
            <a:chExt cx="2040" cy="272"/>
          </a:xfrm>
        </p:grpSpPr>
        <p:grpSp>
          <p:nvGrpSpPr>
            <p:cNvPr id="6214" name="Group 21"/>
            <p:cNvGrpSpPr>
              <a:grpSpLocks/>
            </p:cNvGrpSpPr>
            <p:nvPr/>
          </p:nvGrpSpPr>
          <p:grpSpPr bwMode="auto">
            <a:xfrm>
              <a:off x="2398" y="3272"/>
              <a:ext cx="2040" cy="272"/>
              <a:chOff x="1408" y="2592"/>
              <a:chExt cx="2040" cy="272"/>
            </a:xfrm>
          </p:grpSpPr>
          <p:sp>
            <p:nvSpPr>
              <p:cNvPr id="6221" name="Rectangle 22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22" name="Rectangle 23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23" name="Rectangle 24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24" name="Rectangle 25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25" name="Rectangle 26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6215" name="Group 132"/>
            <p:cNvGrpSpPr>
              <a:grpSpLocks/>
            </p:cNvGrpSpPr>
            <p:nvPr/>
          </p:nvGrpSpPr>
          <p:grpSpPr bwMode="auto">
            <a:xfrm>
              <a:off x="2480" y="3303"/>
              <a:ext cx="1927" cy="221"/>
              <a:chOff x="3075" y="2738"/>
              <a:chExt cx="1927" cy="221"/>
            </a:xfrm>
          </p:grpSpPr>
          <p:sp>
            <p:nvSpPr>
              <p:cNvPr id="6216" name="Text Box 133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rgbClr val="FF0000"/>
                    </a:solidFill>
                  </a:rPr>
                  <a:t>IF</a:t>
                </a:r>
              </a:p>
            </p:txBody>
          </p:sp>
          <p:sp>
            <p:nvSpPr>
              <p:cNvPr id="6217" name="Text Box 134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6218" name="Text Box 135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6219" name="Text Box 136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6220" name="Text Box 137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15" name="Group 151"/>
          <p:cNvGrpSpPr>
            <a:grpSpLocks/>
          </p:cNvGrpSpPr>
          <p:nvPr/>
        </p:nvGrpSpPr>
        <p:grpSpPr bwMode="auto">
          <a:xfrm>
            <a:off x="5303838" y="5621338"/>
            <a:ext cx="3238500" cy="431800"/>
            <a:chOff x="936" y="1057"/>
            <a:chExt cx="2040" cy="272"/>
          </a:xfrm>
        </p:grpSpPr>
        <p:grpSp>
          <p:nvGrpSpPr>
            <p:cNvPr id="6202" name="Group 152"/>
            <p:cNvGrpSpPr>
              <a:grpSpLocks/>
            </p:cNvGrpSpPr>
            <p:nvPr/>
          </p:nvGrpSpPr>
          <p:grpSpPr bwMode="auto">
            <a:xfrm>
              <a:off x="936" y="1057"/>
              <a:ext cx="2040" cy="272"/>
              <a:chOff x="1408" y="2592"/>
              <a:chExt cx="2040" cy="272"/>
            </a:xfrm>
          </p:grpSpPr>
          <p:sp>
            <p:nvSpPr>
              <p:cNvPr id="6209" name="Rectangle 153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10" name="Rectangle 154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11" name="Rectangle 155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12" name="Rectangle 156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13" name="Rectangle 157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6203" name="Group 158"/>
            <p:cNvGrpSpPr>
              <a:grpSpLocks/>
            </p:cNvGrpSpPr>
            <p:nvPr/>
          </p:nvGrpSpPr>
          <p:grpSpPr bwMode="auto">
            <a:xfrm>
              <a:off x="1018" y="1094"/>
              <a:ext cx="1927" cy="221"/>
              <a:chOff x="3075" y="2738"/>
              <a:chExt cx="1927" cy="221"/>
            </a:xfrm>
          </p:grpSpPr>
          <p:sp>
            <p:nvSpPr>
              <p:cNvPr id="6204" name="Text Box 159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6205" name="Text Box 160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6206" name="Text Box 161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6207" name="Text Box 162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6208" name="Text Box 163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6151" name="Group 195"/>
          <p:cNvGrpSpPr>
            <a:grpSpLocks/>
          </p:cNvGrpSpPr>
          <p:nvPr/>
        </p:nvGrpSpPr>
        <p:grpSpPr bwMode="auto">
          <a:xfrm>
            <a:off x="2025650" y="1176338"/>
            <a:ext cx="3852863" cy="2481262"/>
            <a:chOff x="1516" y="837"/>
            <a:chExt cx="2427" cy="1563"/>
          </a:xfrm>
        </p:grpSpPr>
        <p:sp>
          <p:nvSpPr>
            <p:cNvPr id="6185" name="Text Box 173"/>
            <p:cNvSpPr txBox="1">
              <a:spLocks noChangeArrowheads="1"/>
            </p:cNvSpPr>
            <p:nvPr/>
          </p:nvSpPr>
          <p:spPr bwMode="auto">
            <a:xfrm>
              <a:off x="1958" y="837"/>
              <a:ext cx="1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 u="sng">
                  <a:solidFill>
                    <a:schemeClr val="tx1"/>
                  </a:solidFill>
                </a:rPr>
                <a:t>Unified Cache Architecture</a:t>
              </a:r>
            </a:p>
          </p:txBody>
        </p:sp>
        <p:grpSp>
          <p:nvGrpSpPr>
            <p:cNvPr id="6186" name="Group 194"/>
            <p:cNvGrpSpPr>
              <a:grpSpLocks/>
            </p:cNvGrpSpPr>
            <p:nvPr/>
          </p:nvGrpSpPr>
          <p:grpSpPr bwMode="auto">
            <a:xfrm>
              <a:off x="1516" y="1128"/>
              <a:ext cx="2427" cy="1272"/>
              <a:chOff x="1516" y="1128"/>
              <a:chExt cx="2427" cy="1272"/>
            </a:xfrm>
          </p:grpSpPr>
          <p:grpSp>
            <p:nvGrpSpPr>
              <p:cNvPr id="6187" name="Group 167"/>
              <p:cNvGrpSpPr>
                <a:grpSpLocks/>
              </p:cNvGrpSpPr>
              <p:nvPr/>
            </p:nvGrpSpPr>
            <p:grpSpPr bwMode="auto">
              <a:xfrm>
                <a:off x="1516" y="1195"/>
                <a:ext cx="767" cy="1166"/>
                <a:chOff x="456" y="2567"/>
                <a:chExt cx="767" cy="1166"/>
              </a:xfrm>
            </p:grpSpPr>
            <p:sp>
              <p:nvSpPr>
                <p:cNvPr id="6200" name="Rectangle 168"/>
                <p:cNvSpPr>
                  <a:spLocks noChangeArrowheads="1"/>
                </p:cNvSpPr>
                <p:nvPr/>
              </p:nvSpPr>
              <p:spPr bwMode="auto">
                <a:xfrm>
                  <a:off x="507" y="2782"/>
                  <a:ext cx="654" cy="95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6201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56" y="2567"/>
                  <a:ext cx="76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>
                      <a:solidFill>
                        <a:schemeClr val="tx1"/>
                      </a:solidFill>
                    </a:rPr>
                    <a:t>Main Memory</a:t>
                  </a:r>
                </a:p>
              </p:txBody>
            </p:sp>
          </p:grpSp>
          <p:grpSp>
            <p:nvGrpSpPr>
              <p:cNvPr id="6188" name="Group 170"/>
              <p:cNvGrpSpPr>
                <a:grpSpLocks/>
              </p:cNvGrpSpPr>
              <p:nvPr/>
            </p:nvGrpSpPr>
            <p:grpSpPr bwMode="auto">
              <a:xfrm>
                <a:off x="3115" y="1551"/>
                <a:ext cx="779" cy="576"/>
                <a:chOff x="1392" y="2736"/>
                <a:chExt cx="779" cy="576"/>
              </a:xfrm>
            </p:grpSpPr>
            <p:sp>
              <p:nvSpPr>
                <p:cNvPr id="6198" name="Rectangle 171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768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6199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1392" y="2896"/>
                  <a:ext cx="77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chemeClr val="tx1"/>
                      </a:solidFill>
                    </a:rPr>
                    <a:t>CPU Core</a:t>
                  </a:r>
                </a:p>
              </p:txBody>
            </p:sp>
          </p:grpSp>
          <p:sp>
            <p:nvSpPr>
              <p:cNvPr id="6189" name="Line 174"/>
              <p:cNvSpPr>
                <a:spLocks noChangeShapeType="1"/>
              </p:cNvSpPr>
              <p:nvPr/>
            </p:nvSpPr>
            <p:spPr bwMode="auto">
              <a:xfrm>
                <a:off x="2931" y="1910"/>
                <a:ext cx="17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90" name="Line 175"/>
              <p:cNvSpPr>
                <a:spLocks noChangeShapeType="1"/>
              </p:cNvSpPr>
              <p:nvPr/>
            </p:nvSpPr>
            <p:spPr bwMode="auto">
              <a:xfrm>
                <a:off x="2940" y="1772"/>
                <a:ext cx="17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6191" name="Group 176"/>
              <p:cNvGrpSpPr>
                <a:grpSpLocks/>
              </p:cNvGrpSpPr>
              <p:nvPr/>
            </p:nvGrpSpPr>
            <p:grpSpPr bwMode="auto">
              <a:xfrm>
                <a:off x="2406" y="1655"/>
                <a:ext cx="558" cy="366"/>
                <a:chOff x="1454" y="3393"/>
                <a:chExt cx="558" cy="366"/>
              </a:xfrm>
            </p:grpSpPr>
            <p:sp>
              <p:nvSpPr>
                <p:cNvPr id="6196" name="Rectangle 177"/>
                <p:cNvSpPr>
                  <a:spLocks noChangeArrowheads="1"/>
                </p:cNvSpPr>
                <p:nvPr/>
              </p:nvSpPr>
              <p:spPr bwMode="auto">
                <a:xfrm>
                  <a:off x="1466" y="3421"/>
                  <a:ext cx="514" cy="3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6197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454" y="3393"/>
                  <a:ext cx="558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Cache</a:t>
                  </a:r>
                </a:p>
                <a:p>
                  <a:pPr algn="ctr"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6192" name="Line 179"/>
              <p:cNvSpPr>
                <a:spLocks noChangeShapeType="1"/>
              </p:cNvSpPr>
              <p:nvPr/>
            </p:nvSpPr>
            <p:spPr bwMode="auto">
              <a:xfrm>
                <a:off x="2231" y="1765"/>
                <a:ext cx="17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93" name="Line 180"/>
              <p:cNvSpPr>
                <a:spLocks noChangeShapeType="1"/>
              </p:cNvSpPr>
              <p:nvPr/>
            </p:nvSpPr>
            <p:spPr bwMode="auto">
              <a:xfrm>
                <a:off x="2229" y="1910"/>
                <a:ext cx="17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94" name="Rectangle 181"/>
              <p:cNvSpPr>
                <a:spLocks noChangeArrowheads="1"/>
              </p:cNvSpPr>
              <p:nvPr/>
            </p:nvSpPr>
            <p:spPr bwMode="auto">
              <a:xfrm>
                <a:off x="2292" y="1364"/>
                <a:ext cx="1651" cy="10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195" name="Text Box 182"/>
              <p:cNvSpPr txBox="1">
                <a:spLocks noChangeArrowheads="1"/>
              </p:cNvSpPr>
              <p:nvPr/>
            </p:nvSpPr>
            <p:spPr bwMode="auto">
              <a:xfrm>
                <a:off x="2843" y="1128"/>
                <a:ext cx="4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</p:grpSp>
      <p:sp>
        <p:nvSpPr>
          <p:cNvPr id="6152" name="Line 203"/>
          <p:cNvSpPr>
            <a:spLocks noChangeShapeType="1"/>
          </p:cNvSpPr>
          <p:nvPr/>
        </p:nvSpPr>
        <p:spPr bwMode="auto">
          <a:xfrm>
            <a:off x="596900" y="3784600"/>
            <a:ext cx="8013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153" name="Group 205"/>
          <p:cNvGrpSpPr>
            <a:grpSpLocks/>
          </p:cNvGrpSpPr>
          <p:nvPr/>
        </p:nvGrpSpPr>
        <p:grpSpPr bwMode="auto">
          <a:xfrm>
            <a:off x="6275388" y="2468563"/>
            <a:ext cx="1909762" cy="609600"/>
            <a:chOff x="1322" y="3503"/>
            <a:chExt cx="1203" cy="384"/>
          </a:xfrm>
        </p:grpSpPr>
        <p:sp>
          <p:nvSpPr>
            <p:cNvPr id="6179" name="AutoShape 206"/>
            <p:cNvSpPr>
              <a:spLocks noChangeArrowheads="1"/>
            </p:cNvSpPr>
            <p:nvPr/>
          </p:nvSpPr>
          <p:spPr bwMode="auto">
            <a:xfrm>
              <a:off x="1322" y="3516"/>
              <a:ext cx="1201" cy="3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grpSp>
          <p:nvGrpSpPr>
            <p:cNvPr id="6180" name="Group 207"/>
            <p:cNvGrpSpPr>
              <a:grpSpLocks/>
            </p:cNvGrpSpPr>
            <p:nvPr/>
          </p:nvGrpSpPr>
          <p:grpSpPr bwMode="auto">
            <a:xfrm>
              <a:off x="1397" y="3503"/>
              <a:ext cx="1128" cy="384"/>
              <a:chOff x="1397" y="3503"/>
              <a:chExt cx="1128" cy="384"/>
            </a:xfrm>
          </p:grpSpPr>
          <p:sp>
            <p:nvSpPr>
              <p:cNvPr id="6181" name="Line 208"/>
              <p:cNvSpPr>
                <a:spLocks noChangeShapeType="1"/>
              </p:cNvSpPr>
              <p:nvPr/>
            </p:nvSpPr>
            <p:spPr bwMode="auto">
              <a:xfrm>
                <a:off x="1397" y="3775"/>
                <a:ext cx="17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82" name="Line 209"/>
              <p:cNvSpPr>
                <a:spLocks noChangeShapeType="1"/>
              </p:cNvSpPr>
              <p:nvPr/>
            </p:nvSpPr>
            <p:spPr bwMode="auto">
              <a:xfrm>
                <a:off x="1397" y="3619"/>
                <a:ext cx="17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83" name="Text Box 210"/>
              <p:cNvSpPr txBox="1">
                <a:spLocks noChangeArrowheads="1"/>
              </p:cNvSpPr>
              <p:nvPr/>
            </p:nvSpPr>
            <p:spPr bwMode="auto">
              <a:xfrm>
                <a:off x="1578" y="3503"/>
                <a:ext cx="9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Instruction code</a:t>
                </a:r>
              </a:p>
            </p:txBody>
          </p:sp>
          <p:sp>
            <p:nvSpPr>
              <p:cNvPr id="6184" name="Text Box 211"/>
              <p:cNvSpPr txBox="1">
                <a:spLocks noChangeArrowheads="1"/>
              </p:cNvSpPr>
              <p:nvPr/>
            </p:nvSpPr>
            <p:spPr bwMode="auto">
              <a:xfrm>
                <a:off x="1568" y="367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6154" name="Line 214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5" name="Group 227"/>
          <p:cNvGrpSpPr>
            <a:grpSpLocks/>
          </p:cNvGrpSpPr>
          <p:nvPr/>
        </p:nvGrpSpPr>
        <p:grpSpPr bwMode="auto">
          <a:xfrm>
            <a:off x="4745038" y="3921125"/>
            <a:ext cx="442912" cy="1685925"/>
            <a:chOff x="2455" y="2470"/>
            <a:chExt cx="279" cy="1062"/>
          </a:xfrm>
        </p:grpSpPr>
        <p:sp>
          <p:nvSpPr>
            <p:cNvPr id="6176" name="Oval 187"/>
            <p:cNvSpPr>
              <a:spLocks noChangeArrowheads="1"/>
            </p:cNvSpPr>
            <p:nvPr/>
          </p:nvSpPr>
          <p:spPr bwMode="auto">
            <a:xfrm>
              <a:off x="2482" y="247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177" name="Oval 188"/>
            <p:cNvSpPr>
              <a:spLocks noChangeArrowheads="1"/>
            </p:cNvSpPr>
            <p:nvPr/>
          </p:nvSpPr>
          <p:spPr bwMode="auto">
            <a:xfrm>
              <a:off x="2464" y="328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6178" name="AutoShape 224"/>
            <p:cNvCxnSpPr>
              <a:cxnSpLocks noChangeShapeType="1"/>
              <a:stCxn id="6176" idx="2"/>
              <a:endCxn id="6177" idx="2"/>
            </p:cNvCxnSpPr>
            <p:nvPr/>
          </p:nvCxnSpPr>
          <p:spPr bwMode="auto">
            <a:xfrm rot="10800000" flipV="1">
              <a:off x="2455" y="2596"/>
              <a:ext cx="18" cy="810"/>
            </a:xfrm>
            <a:prstGeom prst="curvedConnector3">
              <a:avLst>
                <a:gd name="adj1" fmla="val 1550000"/>
              </a:avLst>
            </a:prstGeom>
            <a:noFill/>
            <a:ln w="28575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1774825" y="5486400"/>
            <a:ext cx="2825750" cy="973138"/>
            <a:chOff x="1774825" y="5486400"/>
            <a:chExt cx="2825750" cy="973138"/>
          </a:xfrm>
        </p:grpSpPr>
        <p:sp>
          <p:nvSpPr>
            <p:cNvPr id="6173" name="AutoShape 222"/>
            <p:cNvSpPr>
              <a:spLocks noChangeArrowheads="1"/>
            </p:cNvSpPr>
            <p:nvPr/>
          </p:nvSpPr>
          <p:spPr bwMode="auto">
            <a:xfrm>
              <a:off x="1790700" y="5695950"/>
              <a:ext cx="2295525" cy="7429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6174" name="Text Box 220"/>
            <p:cNvSpPr txBox="1">
              <a:spLocks noChangeArrowheads="1"/>
            </p:cNvSpPr>
            <p:nvPr/>
          </p:nvSpPr>
          <p:spPr bwMode="auto">
            <a:xfrm>
              <a:off x="1774825" y="5634038"/>
              <a:ext cx="2344738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FF0000"/>
                  </a:solidFill>
                </a:rPr>
                <a:t>These two memory-access</a:t>
              </a:r>
            </a:p>
            <a:p>
              <a:pPr algn="ctr" eaLnBrk="1" hangingPunct="1"/>
              <a:r>
                <a:rPr lang="en-US" altLang="en-US" sz="1600">
                  <a:solidFill>
                    <a:srgbClr val="FF0000"/>
                  </a:solidFill>
                </a:rPr>
                <a:t>operations can not happen</a:t>
              </a:r>
            </a:p>
            <a:p>
              <a:pPr algn="ctr" eaLnBrk="1" hangingPunct="1"/>
              <a:r>
                <a:rPr lang="en-US" altLang="en-US" sz="1600">
                  <a:solidFill>
                    <a:srgbClr val="FF0000"/>
                  </a:solidFill>
                </a:rPr>
                <a:t>at the same time</a:t>
              </a:r>
            </a:p>
          </p:txBody>
        </p:sp>
        <p:sp>
          <p:nvSpPr>
            <p:cNvPr id="6175" name="Line 225"/>
            <p:cNvSpPr>
              <a:spLocks noChangeShapeType="1"/>
            </p:cNvSpPr>
            <p:nvPr/>
          </p:nvSpPr>
          <p:spPr bwMode="auto">
            <a:xfrm flipV="1">
              <a:off x="4086225" y="5486400"/>
              <a:ext cx="514350" cy="4000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63625" y="3933825"/>
            <a:ext cx="1449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chemeClr val="tx1"/>
                </a:solidFill>
              </a:rPr>
              <a:t>lw $t1, 0($t2)</a:t>
            </a:r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992188" y="4381500"/>
            <a:ext cx="1316037" cy="1208088"/>
            <a:chOff x="991656" y="4381500"/>
            <a:chExt cx="1316107" cy="1207532"/>
          </a:xfrm>
        </p:grpSpPr>
        <p:sp>
          <p:nvSpPr>
            <p:cNvPr id="6170" name="TextBox 108"/>
            <p:cNvSpPr txBox="1">
              <a:spLocks noChangeArrowheads="1"/>
            </p:cNvSpPr>
            <p:nvPr/>
          </p:nvSpPr>
          <p:spPr bwMode="auto">
            <a:xfrm>
              <a:off x="991656" y="4381500"/>
              <a:ext cx="12875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tx1"/>
                  </a:solidFill>
                </a:rPr>
                <a:t>instruction1</a:t>
              </a:r>
            </a:p>
          </p:txBody>
        </p:sp>
        <p:sp>
          <p:nvSpPr>
            <p:cNvPr id="6171" name="TextBox 109"/>
            <p:cNvSpPr txBox="1">
              <a:spLocks noChangeArrowheads="1"/>
            </p:cNvSpPr>
            <p:nvPr/>
          </p:nvSpPr>
          <p:spPr bwMode="auto">
            <a:xfrm>
              <a:off x="1010706" y="4819650"/>
              <a:ext cx="12875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tx1"/>
                  </a:solidFill>
                </a:rPr>
                <a:t>instruction2</a:t>
              </a:r>
            </a:p>
          </p:txBody>
        </p:sp>
        <p:sp>
          <p:nvSpPr>
            <p:cNvPr id="6172" name="TextBox 110"/>
            <p:cNvSpPr txBox="1">
              <a:spLocks noChangeArrowheads="1"/>
            </p:cNvSpPr>
            <p:nvPr/>
          </p:nvSpPr>
          <p:spPr bwMode="auto">
            <a:xfrm>
              <a:off x="1020231" y="5219700"/>
              <a:ext cx="12875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tx1"/>
                  </a:solidFill>
                </a:rPr>
                <a:t>instruction3</a:t>
              </a:r>
            </a:p>
          </p:txBody>
        </p:sp>
      </p:grp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975350" y="3905250"/>
            <a:ext cx="2408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</a:rPr>
              <a:t>// Mem[$t2+0] </a:t>
            </a:r>
            <a:r>
              <a:rPr lang="en-US" altLang="en-US" sz="2000">
                <a:solidFill>
                  <a:schemeClr val="tx1"/>
                </a:solidFill>
                <a:sym typeface="Symbol" panose="05050102010706020507" pitchFamily="18" charset="2"/>
              </a:rPr>
              <a:t> $t1</a:t>
            </a:r>
            <a:endParaRPr lang="en-US" altLang="en-US" sz="2000">
              <a:solidFill>
                <a:schemeClr val="tx1"/>
              </a:solidFill>
            </a:endParaRPr>
          </a:p>
        </p:txBody>
      </p: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5267325" y="2828925"/>
            <a:ext cx="2724150" cy="1162050"/>
            <a:chOff x="5267325" y="2828925"/>
            <a:chExt cx="2724150" cy="1162050"/>
          </a:xfrm>
        </p:grpSpPr>
        <p:grpSp>
          <p:nvGrpSpPr>
            <p:cNvPr id="6166" name="Group 111"/>
            <p:cNvGrpSpPr>
              <a:grpSpLocks/>
            </p:cNvGrpSpPr>
            <p:nvPr/>
          </p:nvGrpSpPr>
          <p:grpSpPr bwMode="auto">
            <a:xfrm>
              <a:off x="5759120" y="2828925"/>
              <a:ext cx="2232355" cy="738664"/>
              <a:chOff x="3415970" y="1981200"/>
              <a:chExt cx="2232355" cy="738664"/>
            </a:xfrm>
          </p:grpSpPr>
          <p:sp>
            <p:nvSpPr>
              <p:cNvPr id="113" name="Rounded Rectangle 112"/>
              <p:cNvSpPr/>
              <p:nvPr/>
            </p:nvSpPr>
            <p:spPr bwMode="auto">
              <a:xfrm>
                <a:off x="3448050" y="2038350"/>
                <a:ext cx="2200275" cy="657225"/>
              </a:xfrm>
              <a:prstGeom prst="roundRect">
                <a:avLst/>
              </a:prstGeom>
              <a:solidFill>
                <a:srgbClr val="FFFFCC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169" name="TextBox 113"/>
              <p:cNvSpPr txBox="1">
                <a:spLocks noChangeArrowheads="1"/>
              </p:cNvSpPr>
              <p:nvPr/>
            </p:nvSpPr>
            <p:spPr bwMode="auto">
              <a:xfrm>
                <a:off x="3415970" y="1981200"/>
                <a:ext cx="223009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Memory address is accessed</a:t>
                </a:r>
              </a:p>
              <a:p>
                <a:pPr algn="ctr" eaLnBrk="1" hangingPunct="1"/>
                <a:r>
                  <a:rPr lang="en-US" altLang="en-US"/>
                  <a:t>and its content is loaded to</a:t>
                </a:r>
              </a:p>
              <a:p>
                <a:pPr algn="ctr" eaLnBrk="1" hangingPunct="1"/>
                <a:r>
                  <a:rPr lang="en-US" altLang="en-US"/>
                  <a:t>this processor</a:t>
                </a:r>
              </a:p>
            </p:txBody>
          </p:sp>
        </p:grpSp>
        <p:cxnSp>
          <p:nvCxnSpPr>
            <p:cNvPr id="6167" name="Straight Connector 4"/>
            <p:cNvCxnSpPr>
              <a:cxnSpLocks noChangeShapeType="1"/>
            </p:cNvCxnSpPr>
            <p:nvPr/>
          </p:nvCxnSpPr>
          <p:spPr bwMode="auto">
            <a:xfrm flipH="1">
              <a:off x="5267325" y="3533775"/>
              <a:ext cx="590550" cy="457200"/>
            </a:xfrm>
            <a:prstGeom prst="line">
              <a:avLst/>
            </a:prstGeom>
            <a:noFill/>
            <a:ln w="19050" algn="ctr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5176838" y="5543550"/>
            <a:ext cx="1909762" cy="1066800"/>
            <a:chOff x="5176473" y="5543550"/>
            <a:chExt cx="1909497" cy="1066145"/>
          </a:xfrm>
        </p:grpSpPr>
        <p:grpSp>
          <p:nvGrpSpPr>
            <p:cNvPr id="6162" name="Group 117"/>
            <p:cNvGrpSpPr>
              <a:grpSpLocks/>
            </p:cNvGrpSpPr>
            <p:nvPr/>
          </p:nvGrpSpPr>
          <p:grpSpPr bwMode="auto">
            <a:xfrm>
              <a:off x="5176473" y="6086475"/>
              <a:ext cx="1909497" cy="523220"/>
              <a:chOff x="4100148" y="4810125"/>
              <a:chExt cx="1909497" cy="523220"/>
            </a:xfrm>
          </p:grpSpPr>
          <p:sp>
            <p:nvSpPr>
              <p:cNvPr id="119" name="Rounded Rectangle 118"/>
              <p:cNvSpPr/>
              <p:nvPr/>
            </p:nvSpPr>
            <p:spPr bwMode="auto">
              <a:xfrm>
                <a:off x="4152528" y="4847868"/>
                <a:ext cx="1838070" cy="466439"/>
              </a:xfrm>
              <a:prstGeom prst="roundRect">
                <a:avLst/>
              </a:prstGeom>
              <a:solidFill>
                <a:srgbClr val="FFFFCC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165" name="TextBox 119"/>
              <p:cNvSpPr txBox="1">
                <a:spLocks noChangeArrowheads="1"/>
              </p:cNvSpPr>
              <p:nvPr/>
            </p:nvSpPr>
            <p:spPr bwMode="auto">
              <a:xfrm>
                <a:off x="4100148" y="4810125"/>
                <a:ext cx="1909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Instruction3 is now</a:t>
                </a:r>
              </a:p>
              <a:p>
                <a:pPr algn="ctr" eaLnBrk="1" hangingPunct="1"/>
                <a:r>
                  <a:rPr lang="en-US" altLang="en-US"/>
                  <a:t>“fetched” from memory</a:t>
                </a:r>
              </a:p>
            </p:txBody>
          </p:sp>
        </p:grpSp>
        <p:cxnSp>
          <p:nvCxnSpPr>
            <p:cNvPr id="6163" name="Straight Connector 7"/>
            <p:cNvCxnSpPr>
              <a:cxnSpLocks noChangeShapeType="1"/>
            </p:cNvCxnSpPr>
            <p:nvPr/>
          </p:nvCxnSpPr>
          <p:spPr bwMode="auto">
            <a:xfrm flipH="1" flipV="1">
              <a:off x="5191125" y="5543550"/>
              <a:ext cx="104775" cy="581025"/>
            </a:xfrm>
            <a:prstGeom prst="line">
              <a:avLst/>
            </a:prstGeom>
            <a:noFill/>
            <a:ln w="19050" algn="ctr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6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grpSp>
        <p:nvGrpSpPr>
          <p:cNvPr id="7171" name="Group 166"/>
          <p:cNvGrpSpPr>
            <a:grpSpLocks/>
          </p:cNvGrpSpPr>
          <p:nvPr/>
        </p:nvGrpSpPr>
        <p:grpSpPr bwMode="auto">
          <a:xfrm>
            <a:off x="942975" y="1382713"/>
            <a:ext cx="5827713" cy="2160587"/>
            <a:chOff x="594" y="871"/>
            <a:chExt cx="3671" cy="1361"/>
          </a:xfrm>
        </p:grpSpPr>
        <p:grpSp>
          <p:nvGrpSpPr>
            <p:cNvPr id="7248" name="Group 85"/>
            <p:cNvGrpSpPr>
              <a:grpSpLocks/>
            </p:cNvGrpSpPr>
            <p:nvPr/>
          </p:nvGrpSpPr>
          <p:grpSpPr bwMode="auto">
            <a:xfrm>
              <a:off x="1002" y="1142"/>
              <a:ext cx="2040" cy="272"/>
              <a:chOff x="1408" y="2592"/>
              <a:chExt cx="2040" cy="272"/>
            </a:xfrm>
          </p:grpSpPr>
          <p:sp>
            <p:nvSpPr>
              <p:cNvPr id="7305" name="Rectangle 86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6" name="Rectangle 87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7" name="Rectangle 88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8" name="Rectangle 89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9" name="Rectangle 90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7249" name="Group 91"/>
            <p:cNvGrpSpPr>
              <a:grpSpLocks/>
            </p:cNvGrpSpPr>
            <p:nvPr/>
          </p:nvGrpSpPr>
          <p:grpSpPr bwMode="auto">
            <a:xfrm>
              <a:off x="1410" y="1414"/>
              <a:ext cx="2040" cy="272"/>
              <a:chOff x="1408" y="2592"/>
              <a:chExt cx="2040" cy="272"/>
            </a:xfrm>
          </p:grpSpPr>
          <p:sp>
            <p:nvSpPr>
              <p:cNvPr id="7300" name="Rectangle 92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1" name="Rectangle 93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2" name="Rectangle 94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3" name="Rectangle 95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04" name="Rectangle 96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7250" name="Group 97"/>
            <p:cNvGrpSpPr>
              <a:grpSpLocks/>
            </p:cNvGrpSpPr>
            <p:nvPr/>
          </p:nvGrpSpPr>
          <p:grpSpPr bwMode="auto">
            <a:xfrm>
              <a:off x="1818" y="1686"/>
              <a:ext cx="2040" cy="272"/>
              <a:chOff x="1408" y="2592"/>
              <a:chExt cx="2040" cy="272"/>
            </a:xfrm>
          </p:grpSpPr>
          <p:sp>
            <p:nvSpPr>
              <p:cNvPr id="7295" name="Rectangle 98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96" name="Rectangle 99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97" name="Rectangle 100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98" name="Rectangle 101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99" name="Rectangle 102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7251" name="Group 103"/>
            <p:cNvGrpSpPr>
              <a:grpSpLocks/>
            </p:cNvGrpSpPr>
            <p:nvPr/>
          </p:nvGrpSpPr>
          <p:grpSpPr bwMode="auto">
            <a:xfrm>
              <a:off x="594" y="871"/>
              <a:ext cx="2040" cy="272"/>
              <a:chOff x="936" y="1057"/>
              <a:chExt cx="2040" cy="272"/>
            </a:xfrm>
          </p:grpSpPr>
          <p:grpSp>
            <p:nvGrpSpPr>
              <p:cNvPr id="7283" name="Group 104"/>
              <p:cNvGrpSpPr>
                <a:grpSpLocks/>
              </p:cNvGrpSpPr>
              <p:nvPr/>
            </p:nvGrpSpPr>
            <p:grpSpPr bwMode="auto">
              <a:xfrm>
                <a:off x="936" y="1057"/>
                <a:ext cx="2040" cy="272"/>
                <a:chOff x="1408" y="2592"/>
                <a:chExt cx="2040" cy="272"/>
              </a:xfrm>
            </p:grpSpPr>
            <p:sp>
              <p:nvSpPr>
                <p:cNvPr id="729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08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9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16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92" name="Rectangle 107"/>
                <p:cNvSpPr>
                  <a:spLocks noChangeArrowheads="1"/>
                </p:cNvSpPr>
                <p:nvPr/>
              </p:nvSpPr>
              <p:spPr bwMode="auto">
                <a:xfrm>
                  <a:off x="2224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93" name="Rectangle 108"/>
                <p:cNvSpPr>
                  <a:spLocks noChangeArrowheads="1"/>
                </p:cNvSpPr>
                <p:nvPr/>
              </p:nvSpPr>
              <p:spPr bwMode="auto">
                <a:xfrm>
                  <a:off x="2632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94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40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grpSp>
            <p:nvGrpSpPr>
              <p:cNvPr id="7284" name="Group 110"/>
              <p:cNvGrpSpPr>
                <a:grpSpLocks/>
              </p:cNvGrpSpPr>
              <p:nvPr/>
            </p:nvGrpSpPr>
            <p:grpSpPr bwMode="auto">
              <a:xfrm>
                <a:off x="1018" y="1094"/>
                <a:ext cx="1927" cy="221"/>
                <a:chOff x="3075" y="2738"/>
                <a:chExt cx="1927" cy="221"/>
              </a:xfrm>
            </p:grpSpPr>
            <p:sp>
              <p:nvSpPr>
                <p:cNvPr id="7285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075" y="2738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728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81" y="2747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ID</a:t>
                  </a:r>
                </a:p>
              </p:txBody>
            </p:sp>
            <p:sp>
              <p:nvSpPr>
                <p:cNvPr id="728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870" y="2747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EX</a:t>
                  </a:r>
                </a:p>
              </p:txBody>
            </p:sp>
            <p:sp>
              <p:nvSpPr>
                <p:cNvPr id="7288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267" y="2739"/>
                  <a:ext cx="32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 b="1">
                      <a:solidFill>
                        <a:srgbClr val="FF0000"/>
                      </a:solidFill>
                    </a:rPr>
                    <a:t>ME</a:t>
                  </a:r>
                </a:p>
              </p:txBody>
            </p:sp>
            <p:sp>
              <p:nvSpPr>
                <p:cNvPr id="728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680" y="2739"/>
                  <a:ext cx="32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WB</a:t>
                  </a:r>
                </a:p>
              </p:txBody>
            </p:sp>
          </p:grpSp>
        </p:grpSp>
        <p:grpSp>
          <p:nvGrpSpPr>
            <p:cNvPr id="7252" name="Group 116"/>
            <p:cNvGrpSpPr>
              <a:grpSpLocks/>
            </p:cNvGrpSpPr>
            <p:nvPr/>
          </p:nvGrpSpPr>
          <p:grpSpPr bwMode="auto">
            <a:xfrm>
              <a:off x="1081" y="1171"/>
              <a:ext cx="1927" cy="221"/>
              <a:chOff x="3075" y="2738"/>
              <a:chExt cx="1927" cy="221"/>
            </a:xfrm>
          </p:grpSpPr>
          <p:sp>
            <p:nvSpPr>
              <p:cNvPr id="7278" name="Text Box 117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279" name="Text Box 118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7280" name="Text Box 119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7281" name="Text Box 120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7282" name="Text Box 121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  <p:grpSp>
          <p:nvGrpSpPr>
            <p:cNvPr id="7253" name="Group 122"/>
            <p:cNvGrpSpPr>
              <a:grpSpLocks/>
            </p:cNvGrpSpPr>
            <p:nvPr/>
          </p:nvGrpSpPr>
          <p:grpSpPr bwMode="auto">
            <a:xfrm>
              <a:off x="1487" y="1444"/>
              <a:ext cx="1927" cy="221"/>
              <a:chOff x="3075" y="2738"/>
              <a:chExt cx="1927" cy="221"/>
            </a:xfrm>
          </p:grpSpPr>
          <p:sp>
            <p:nvSpPr>
              <p:cNvPr id="7273" name="Text Box 123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274" name="Text Box 124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7275" name="Text Box 125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7276" name="Text Box 126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7277" name="Text Box 127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  <p:grpSp>
          <p:nvGrpSpPr>
            <p:cNvPr id="7254" name="Group 128"/>
            <p:cNvGrpSpPr>
              <a:grpSpLocks/>
            </p:cNvGrpSpPr>
            <p:nvPr/>
          </p:nvGrpSpPr>
          <p:grpSpPr bwMode="auto">
            <a:xfrm>
              <a:off x="1900" y="1717"/>
              <a:ext cx="1927" cy="221"/>
              <a:chOff x="3075" y="2738"/>
              <a:chExt cx="1927" cy="221"/>
            </a:xfrm>
          </p:grpSpPr>
          <p:sp>
            <p:nvSpPr>
              <p:cNvPr id="7268" name="Text Box 129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 b="1">
                    <a:solidFill>
                      <a:srgbClr val="FF0000"/>
                    </a:solidFill>
                  </a:rPr>
                  <a:t>IF</a:t>
                </a:r>
              </a:p>
            </p:txBody>
          </p:sp>
          <p:sp>
            <p:nvSpPr>
              <p:cNvPr id="7269" name="Text Box 130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7270" name="Text Box 131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7271" name="Text Box 132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7272" name="Text Box 133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  <p:grpSp>
          <p:nvGrpSpPr>
            <p:cNvPr id="7255" name="Group 134"/>
            <p:cNvGrpSpPr>
              <a:grpSpLocks/>
            </p:cNvGrpSpPr>
            <p:nvPr/>
          </p:nvGrpSpPr>
          <p:grpSpPr bwMode="auto">
            <a:xfrm>
              <a:off x="2225" y="1960"/>
              <a:ext cx="2040" cy="272"/>
              <a:chOff x="936" y="1057"/>
              <a:chExt cx="2040" cy="272"/>
            </a:xfrm>
          </p:grpSpPr>
          <p:grpSp>
            <p:nvGrpSpPr>
              <p:cNvPr id="7256" name="Group 135"/>
              <p:cNvGrpSpPr>
                <a:grpSpLocks/>
              </p:cNvGrpSpPr>
              <p:nvPr/>
            </p:nvGrpSpPr>
            <p:grpSpPr bwMode="auto">
              <a:xfrm>
                <a:off x="936" y="1057"/>
                <a:ext cx="2040" cy="272"/>
                <a:chOff x="1408" y="2592"/>
                <a:chExt cx="2040" cy="272"/>
              </a:xfrm>
            </p:grpSpPr>
            <p:sp>
              <p:nvSpPr>
                <p:cNvPr id="7263" name="Rectangle 136"/>
                <p:cNvSpPr>
                  <a:spLocks noChangeArrowheads="1"/>
                </p:cNvSpPr>
                <p:nvPr/>
              </p:nvSpPr>
              <p:spPr bwMode="auto">
                <a:xfrm>
                  <a:off x="1408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64" name="Rectangle 137"/>
                <p:cNvSpPr>
                  <a:spLocks noChangeArrowheads="1"/>
                </p:cNvSpPr>
                <p:nvPr/>
              </p:nvSpPr>
              <p:spPr bwMode="auto">
                <a:xfrm>
                  <a:off x="1816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65" name="Rectangle 138"/>
                <p:cNvSpPr>
                  <a:spLocks noChangeArrowheads="1"/>
                </p:cNvSpPr>
                <p:nvPr/>
              </p:nvSpPr>
              <p:spPr bwMode="auto">
                <a:xfrm>
                  <a:off x="2224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66" name="Rectangle 139"/>
                <p:cNvSpPr>
                  <a:spLocks noChangeArrowheads="1"/>
                </p:cNvSpPr>
                <p:nvPr/>
              </p:nvSpPr>
              <p:spPr bwMode="auto">
                <a:xfrm>
                  <a:off x="2632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7267" name="Rectangle 140"/>
                <p:cNvSpPr>
                  <a:spLocks noChangeArrowheads="1"/>
                </p:cNvSpPr>
                <p:nvPr/>
              </p:nvSpPr>
              <p:spPr bwMode="auto">
                <a:xfrm>
                  <a:off x="3040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grpSp>
            <p:nvGrpSpPr>
              <p:cNvPr id="7257" name="Group 141"/>
              <p:cNvGrpSpPr>
                <a:grpSpLocks/>
              </p:cNvGrpSpPr>
              <p:nvPr/>
            </p:nvGrpSpPr>
            <p:grpSpPr bwMode="auto">
              <a:xfrm>
                <a:off x="1018" y="1094"/>
                <a:ext cx="1927" cy="221"/>
                <a:chOff x="3075" y="2738"/>
                <a:chExt cx="1927" cy="221"/>
              </a:xfrm>
            </p:grpSpPr>
            <p:sp>
              <p:nvSpPr>
                <p:cNvPr id="7258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075" y="2738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7259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481" y="2747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ID</a:t>
                  </a:r>
                </a:p>
              </p:txBody>
            </p:sp>
            <p:sp>
              <p:nvSpPr>
                <p:cNvPr id="7260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870" y="2747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EX</a:t>
                  </a:r>
                </a:p>
              </p:txBody>
            </p:sp>
            <p:sp>
              <p:nvSpPr>
                <p:cNvPr id="726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267" y="2739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ME</a:t>
                  </a:r>
                </a:p>
              </p:txBody>
            </p:sp>
            <p:sp>
              <p:nvSpPr>
                <p:cNvPr id="7262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680" y="2739"/>
                  <a:ext cx="32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WB</a:t>
                  </a:r>
                </a:p>
              </p:txBody>
            </p:sp>
          </p:grpSp>
        </p:grpSp>
      </p:grpSp>
      <p:sp>
        <p:nvSpPr>
          <p:cNvPr id="7172" name="Line 149"/>
          <p:cNvSpPr>
            <a:spLocks noChangeShapeType="1"/>
          </p:cNvSpPr>
          <p:nvPr/>
        </p:nvSpPr>
        <p:spPr bwMode="auto">
          <a:xfrm>
            <a:off x="606425" y="3830638"/>
            <a:ext cx="797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936625" y="4056063"/>
            <a:ext cx="3238500" cy="431800"/>
            <a:chOff x="936" y="1057"/>
            <a:chExt cx="2040" cy="272"/>
          </a:xfrm>
        </p:grpSpPr>
        <p:grpSp>
          <p:nvGrpSpPr>
            <p:cNvPr id="7236" name="Group 23"/>
            <p:cNvGrpSpPr>
              <a:grpSpLocks/>
            </p:cNvGrpSpPr>
            <p:nvPr/>
          </p:nvGrpSpPr>
          <p:grpSpPr bwMode="auto">
            <a:xfrm>
              <a:off x="936" y="1057"/>
              <a:ext cx="2040" cy="272"/>
              <a:chOff x="1408" y="2592"/>
              <a:chExt cx="2040" cy="272"/>
            </a:xfrm>
          </p:grpSpPr>
          <p:sp>
            <p:nvSpPr>
              <p:cNvPr id="7243" name="Rectangle 24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44" name="Rectangle 25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45" name="Rectangle 26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46" name="Rectangle 27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47" name="Rectangle 28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7237" name="Group 29"/>
            <p:cNvGrpSpPr>
              <a:grpSpLocks/>
            </p:cNvGrpSpPr>
            <p:nvPr/>
          </p:nvGrpSpPr>
          <p:grpSpPr bwMode="auto">
            <a:xfrm>
              <a:off x="1018" y="1094"/>
              <a:ext cx="1927" cy="221"/>
              <a:chOff x="3075" y="2738"/>
              <a:chExt cx="1927" cy="221"/>
            </a:xfrm>
          </p:grpSpPr>
          <p:sp>
            <p:nvSpPr>
              <p:cNvPr id="7238" name="Text Box 30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239" name="Text Box 31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7240" name="Text Box 32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7241" name="Text Box 33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7242" name="Text Box 34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18" name="Group 243"/>
          <p:cNvGrpSpPr>
            <a:grpSpLocks/>
          </p:cNvGrpSpPr>
          <p:nvPr/>
        </p:nvGrpSpPr>
        <p:grpSpPr bwMode="auto">
          <a:xfrm>
            <a:off x="1584325" y="4486275"/>
            <a:ext cx="3238500" cy="431800"/>
            <a:chOff x="998" y="2826"/>
            <a:chExt cx="2040" cy="272"/>
          </a:xfrm>
        </p:grpSpPr>
        <p:grpSp>
          <p:nvGrpSpPr>
            <p:cNvPr id="7224" name="Group 4"/>
            <p:cNvGrpSpPr>
              <a:grpSpLocks/>
            </p:cNvGrpSpPr>
            <p:nvPr/>
          </p:nvGrpSpPr>
          <p:grpSpPr bwMode="auto">
            <a:xfrm>
              <a:off x="998" y="2826"/>
              <a:ext cx="2040" cy="272"/>
              <a:chOff x="1408" y="2592"/>
              <a:chExt cx="2040" cy="272"/>
            </a:xfrm>
          </p:grpSpPr>
          <p:sp>
            <p:nvSpPr>
              <p:cNvPr id="7231" name="Rectangle 5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32" name="Rectangle 6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33" name="Rectangle 7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34" name="Rectangle 8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35" name="Rectangle 9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7225" name="Group 35"/>
            <p:cNvGrpSpPr>
              <a:grpSpLocks/>
            </p:cNvGrpSpPr>
            <p:nvPr/>
          </p:nvGrpSpPr>
          <p:grpSpPr bwMode="auto">
            <a:xfrm>
              <a:off x="1077" y="2855"/>
              <a:ext cx="1927" cy="221"/>
              <a:chOff x="3075" y="2738"/>
              <a:chExt cx="1927" cy="221"/>
            </a:xfrm>
          </p:grpSpPr>
          <p:sp>
            <p:nvSpPr>
              <p:cNvPr id="7226" name="Text Box 36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227" name="Text Box 37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7228" name="Text Box 38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7229" name="Text Box 39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7230" name="Text Box 40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21" name="Group 244"/>
          <p:cNvGrpSpPr>
            <a:grpSpLocks/>
          </p:cNvGrpSpPr>
          <p:nvPr/>
        </p:nvGrpSpPr>
        <p:grpSpPr bwMode="auto">
          <a:xfrm>
            <a:off x="2232025" y="4918075"/>
            <a:ext cx="3238500" cy="431800"/>
            <a:chOff x="1406" y="3098"/>
            <a:chExt cx="2040" cy="272"/>
          </a:xfrm>
        </p:grpSpPr>
        <p:grpSp>
          <p:nvGrpSpPr>
            <p:cNvPr id="7212" name="Group 10"/>
            <p:cNvGrpSpPr>
              <a:grpSpLocks/>
            </p:cNvGrpSpPr>
            <p:nvPr/>
          </p:nvGrpSpPr>
          <p:grpSpPr bwMode="auto">
            <a:xfrm>
              <a:off x="1406" y="3098"/>
              <a:ext cx="2040" cy="272"/>
              <a:chOff x="1408" y="2592"/>
              <a:chExt cx="2040" cy="272"/>
            </a:xfrm>
          </p:grpSpPr>
          <p:sp>
            <p:nvSpPr>
              <p:cNvPr id="7219" name="Rectangle 11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20" name="Rectangle 12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21" name="Rectangle 13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22" name="Rectangle 14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23" name="Rectangle 15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7213" name="Group 41"/>
            <p:cNvGrpSpPr>
              <a:grpSpLocks/>
            </p:cNvGrpSpPr>
            <p:nvPr/>
          </p:nvGrpSpPr>
          <p:grpSpPr bwMode="auto">
            <a:xfrm>
              <a:off x="1483" y="3128"/>
              <a:ext cx="1927" cy="221"/>
              <a:chOff x="3075" y="2738"/>
              <a:chExt cx="1927" cy="221"/>
            </a:xfrm>
          </p:grpSpPr>
          <p:sp>
            <p:nvSpPr>
              <p:cNvPr id="7214" name="Text Box 42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215" name="Text Box 43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7216" name="Text Box 44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7217" name="Text Box 45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7218" name="Text Box 46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24" name="Group 237"/>
          <p:cNvGrpSpPr>
            <a:grpSpLocks/>
          </p:cNvGrpSpPr>
          <p:nvPr/>
        </p:nvGrpSpPr>
        <p:grpSpPr bwMode="auto">
          <a:xfrm>
            <a:off x="4822825" y="5349875"/>
            <a:ext cx="3238500" cy="431800"/>
            <a:chOff x="1814" y="3370"/>
            <a:chExt cx="2040" cy="272"/>
          </a:xfrm>
        </p:grpSpPr>
        <p:grpSp>
          <p:nvGrpSpPr>
            <p:cNvPr id="7200" name="Group 16"/>
            <p:cNvGrpSpPr>
              <a:grpSpLocks/>
            </p:cNvGrpSpPr>
            <p:nvPr/>
          </p:nvGrpSpPr>
          <p:grpSpPr bwMode="auto">
            <a:xfrm>
              <a:off x="1814" y="3370"/>
              <a:ext cx="2040" cy="272"/>
              <a:chOff x="1408" y="2592"/>
              <a:chExt cx="2040" cy="272"/>
            </a:xfrm>
          </p:grpSpPr>
          <p:sp>
            <p:nvSpPr>
              <p:cNvPr id="7207" name="Rectangle 17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08" name="Rectangle 18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09" name="Rectangle 19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10" name="Rectangle 20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11" name="Rectangle 21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7201" name="Group 47"/>
            <p:cNvGrpSpPr>
              <a:grpSpLocks/>
            </p:cNvGrpSpPr>
            <p:nvPr/>
          </p:nvGrpSpPr>
          <p:grpSpPr bwMode="auto">
            <a:xfrm>
              <a:off x="1896" y="3401"/>
              <a:ext cx="1927" cy="221"/>
              <a:chOff x="3075" y="2738"/>
              <a:chExt cx="1927" cy="221"/>
            </a:xfrm>
          </p:grpSpPr>
          <p:sp>
            <p:nvSpPr>
              <p:cNvPr id="7202" name="Text Box 48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203" name="Text Box 49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7204" name="Text Box 50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7205" name="Text Box 51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7206" name="Text Box 52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sp>
        <p:nvSpPr>
          <p:cNvPr id="9372" name="Rectangle 156" descr="Wide upward diagonal"/>
          <p:cNvSpPr>
            <a:spLocks noChangeArrowheads="1"/>
          </p:cNvSpPr>
          <p:nvPr/>
        </p:nvSpPr>
        <p:spPr bwMode="auto">
          <a:xfrm>
            <a:off x="2882900" y="5351463"/>
            <a:ext cx="654050" cy="4318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7178" name="Group 161"/>
          <p:cNvGrpSpPr>
            <a:grpSpLocks/>
          </p:cNvGrpSpPr>
          <p:nvPr/>
        </p:nvGrpSpPr>
        <p:grpSpPr bwMode="auto">
          <a:xfrm>
            <a:off x="6223000" y="992188"/>
            <a:ext cx="2057400" cy="396875"/>
            <a:chOff x="3744" y="889"/>
            <a:chExt cx="1296" cy="250"/>
          </a:xfrm>
        </p:grpSpPr>
        <p:sp>
          <p:nvSpPr>
            <p:cNvPr id="7198" name="AutoShape 160"/>
            <p:cNvSpPr>
              <a:spLocks noChangeArrowheads="1"/>
            </p:cNvSpPr>
            <p:nvPr/>
          </p:nvSpPr>
          <p:spPr bwMode="auto">
            <a:xfrm>
              <a:off x="3744" y="920"/>
              <a:ext cx="1296" cy="2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7199" name="Text Box 159"/>
            <p:cNvSpPr txBox="1">
              <a:spLocks noChangeArrowheads="1"/>
            </p:cNvSpPr>
            <p:nvPr/>
          </p:nvSpPr>
          <p:spPr bwMode="auto">
            <a:xfrm>
              <a:off x="3766" y="889"/>
              <a:ext cx="1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0000"/>
                  </a:solidFill>
                </a:rPr>
                <a:t>Resource Conflict</a:t>
              </a:r>
            </a:p>
          </p:txBody>
        </p:sp>
      </p:grpSp>
      <p:grpSp>
        <p:nvGrpSpPr>
          <p:cNvPr id="7179" name="Group 259"/>
          <p:cNvGrpSpPr>
            <a:grpSpLocks/>
          </p:cNvGrpSpPr>
          <p:nvPr/>
        </p:nvGrpSpPr>
        <p:grpSpPr bwMode="auto">
          <a:xfrm>
            <a:off x="6372225" y="4008438"/>
            <a:ext cx="1492250" cy="396875"/>
            <a:chOff x="3918" y="2837"/>
            <a:chExt cx="940" cy="250"/>
          </a:xfrm>
        </p:grpSpPr>
        <p:sp>
          <p:nvSpPr>
            <p:cNvPr id="7196" name="AutoShape 163"/>
            <p:cNvSpPr>
              <a:spLocks noChangeArrowheads="1"/>
            </p:cNvSpPr>
            <p:nvPr/>
          </p:nvSpPr>
          <p:spPr bwMode="auto">
            <a:xfrm>
              <a:off x="3956" y="2884"/>
              <a:ext cx="892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7197" name="Text Box 162"/>
            <p:cNvSpPr txBox="1">
              <a:spLocks noChangeArrowheads="1"/>
            </p:cNvSpPr>
            <p:nvPr/>
          </p:nvSpPr>
          <p:spPr bwMode="auto">
            <a:xfrm>
              <a:off x="3918" y="2837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accent2"/>
                  </a:solidFill>
                </a:rPr>
                <a:t>3 cycle stalls</a:t>
              </a:r>
            </a:p>
          </p:txBody>
        </p:sp>
      </p:grpSp>
      <p:sp>
        <p:nvSpPr>
          <p:cNvPr id="7180" name="Line 240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9" name="Group 245"/>
          <p:cNvGrpSpPr>
            <a:grpSpLocks/>
          </p:cNvGrpSpPr>
          <p:nvPr/>
        </p:nvGrpSpPr>
        <p:grpSpPr bwMode="auto">
          <a:xfrm>
            <a:off x="2963863" y="1368425"/>
            <a:ext cx="442912" cy="1685925"/>
            <a:chOff x="2455" y="2470"/>
            <a:chExt cx="279" cy="1062"/>
          </a:xfrm>
        </p:grpSpPr>
        <p:sp>
          <p:nvSpPr>
            <p:cNvPr id="7193" name="Oval 246"/>
            <p:cNvSpPr>
              <a:spLocks noChangeArrowheads="1"/>
            </p:cNvSpPr>
            <p:nvPr/>
          </p:nvSpPr>
          <p:spPr bwMode="auto">
            <a:xfrm>
              <a:off x="2482" y="247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94" name="Oval 247"/>
            <p:cNvSpPr>
              <a:spLocks noChangeArrowheads="1"/>
            </p:cNvSpPr>
            <p:nvPr/>
          </p:nvSpPr>
          <p:spPr bwMode="auto">
            <a:xfrm>
              <a:off x="2464" y="328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7195" name="AutoShape 248"/>
            <p:cNvCxnSpPr>
              <a:cxnSpLocks noChangeShapeType="1"/>
              <a:stCxn id="7193" idx="2"/>
              <a:endCxn id="7194" idx="2"/>
            </p:cNvCxnSpPr>
            <p:nvPr/>
          </p:nvCxnSpPr>
          <p:spPr bwMode="auto">
            <a:xfrm rot="10800000" flipV="1">
              <a:off x="2455" y="2596"/>
              <a:ext cx="18" cy="810"/>
            </a:xfrm>
            <a:prstGeom prst="curvedConnector3">
              <a:avLst>
                <a:gd name="adj1" fmla="val 1550000"/>
              </a:avLst>
            </a:prstGeom>
            <a:noFill/>
            <a:ln w="28575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249"/>
          <p:cNvGrpSpPr>
            <a:grpSpLocks/>
          </p:cNvGrpSpPr>
          <p:nvPr/>
        </p:nvGrpSpPr>
        <p:grpSpPr bwMode="auto">
          <a:xfrm>
            <a:off x="3630613" y="1844675"/>
            <a:ext cx="442912" cy="1685925"/>
            <a:chOff x="2455" y="2470"/>
            <a:chExt cx="279" cy="1062"/>
          </a:xfrm>
        </p:grpSpPr>
        <p:sp>
          <p:nvSpPr>
            <p:cNvPr id="7190" name="Oval 250"/>
            <p:cNvSpPr>
              <a:spLocks noChangeArrowheads="1"/>
            </p:cNvSpPr>
            <p:nvPr/>
          </p:nvSpPr>
          <p:spPr bwMode="auto">
            <a:xfrm>
              <a:off x="2482" y="247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91" name="Oval 251"/>
            <p:cNvSpPr>
              <a:spLocks noChangeArrowheads="1"/>
            </p:cNvSpPr>
            <p:nvPr/>
          </p:nvSpPr>
          <p:spPr bwMode="auto">
            <a:xfrm>
              <a:off x="2464" y="328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7192" name="AutoShape 252"/>
            <p:cNvCxnSpPr>
              <a:cxnSpLocks noChangeShapeType="1"/>
              <a:stCxn id="7190" idx="2"/>
              <a:endCxn id="7191" idx="2"/>
            </p:cNvCxnSpPr>
            <p:nvPr/>
          </p:nvCxnSpPr>
          <p:spPr bwMode="auto">
            <a:xfrm rot="10800000" flipV="1">
              <a:off x="2455" y="2596"/>
              <a:ext cx="18" cy="810"/>
            </a:xfrm>
            <a:prstGeom prst="curvedConnector3">
              <a:avLst>
                <a:gd name="adj1" fmla="val 1550000"/>
              </a:avLst>
            </a:prstGeom>
            <a:noFill/>
            <a:ln w="28575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469" name="Rectangle 253" descr="Wide upward diagonal"/>
          <p:cNvSpPr>
            <a:spLocks noChangeArrowheads="1"/>
          </p:cNvSpPr>
          <p:nvPr/>
        </p:nvSpPr>
        <p:spPr bwMode="auto">
          <a:xfrm>
            <a:off x="3530600" y="5351463"/>
            <a:ext cx="654050" cy="4318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470" name="Rectangle 254" descr="Wide upward diagonal"/>
          <p:cNvSpPr>
            <a:spLocks noChangeArrowheads="1"/>
          </p:cNvSpPr>
          <p:nvPr/>
        </p:nvSpPr>
        <p:spPr bwMode="auto">
          <a:xfrm>
            <a:off x="4178300" y="5351463"/>
            <a:ext cx="654050" cy="4318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31" name="Group 255"/>
          <p:cNvGrpSpPr>
            <a:grpSpLocks/>
          </p:cNvGrpSpPr>
          <p:nvPr/>
        </p:nvGrpSpPr>
        <p:grpSpPr bwMode="auto">
          <a:xfrm>
            <a:off x="4259263" y="2273300"/>
            <a:ext cx="442912" cy="1685925"/>
            <a:chOff x="2455" y="2470"/>
            <a:chExt cx="279" cy="1062"/>
          </a:xfrm>
        </p:grpSpPr>
        <p:sp>
          <p:nvSpPr>
            <p:cNvPr id="7187" name="Oval 256"/>
            <p:cNvSpPr>
              <a:spLocks noChangeArrowheads="1"/>
            </p:cNvSpPr>
            <p:nvPr/>
          </p:nvSpPr>
          <p:spPr bwMode="auto">
            <a:xfrm>
              <a:off x="2482" y="247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88" name="Oval 257"/>
            <p:cNvSpPr>
              <a:spLocks noChangeArrowheads="1"/>
            </p:cNvSpPr>
            <p:nvPr/>
          </p:nvSpPr>
          <p:spPr bwMode="auto">
            <a:xfrm>
              <a:off x="2464" y="3280"/>
              <a:ext cx="252" cy="252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7189" name="AutoShape 258"/>
            <p:cNvCxnSpPr>
              <a:cxnSpLocks noChangeShapeType="1"/>
              <a:endCxn id="7188" idx="2"/>
            </p:cNvCxnSpPr>
            <p:nvPr/>
          </p:nvCxnSpPr>
          <p:spPr bwMode="auto">
            <a:xfrm rot="10800000" flipV="1">
              <a:off x="2455" y="2596"/>
              <a:ext cx="18" cy="810"/>
            </a:xfrm>
            <a:prstGeom prst="curvedConnector3">
              <a:avLst>
                <a:gd name="adj1" fmla="val 1550000"/>
              </a:avLst>
            </a:prstGeom>
            <a:noFill/>
            <a:ln w="28575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477" name="Text Box 261"/>
          <p:cNvSpPr txBox="1">
            <a:spLocks noChangeArrowheads="1"/>
          </p:cNvSpPr>
          <p:nvPr/>
        </p:nvSpPr>
        <p:spPr bwMode="auto">
          <a:xfrm>
            <a:off x="2498725" y="6053138"/>
            <a:ext cx="417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Benefits from pipeline execution is lost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2" grpId="0" animBg="1"/>
      <p:bldP spid="9469" grpId="0" animBg="1"/>
      <p:bldP spid="94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83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grpSp>
        <p:nvGrpSpPr>
          <p:cNvPr id="8195" name="Group 163"/>
          <p:cNvGrpSpPr>
            <a:grpSpLocks/>
          </p:cNvGrpSpPr>
          <p:nvPr/>
        </p:nvGrpSpPr>
        <p:grpSpPr bwMode="auto">
          <a:xfrm>
            <a:off x="3263900" y="4125913"/>
            <a:ext cx="1941513" cy="438150"/>
            <a:chOff x="2464" y="2877"/>
            <a:chExt cx="1223" cy="276"/>
          </a:xfrm>
        </p:grpSpPr>
        <p:sp>
          <p:nvSpPr>
            <p:cNvPr id="8258" name="Rectangle 135" descr="右上がり対角線 (太)"/>
            <p:cNvSpPr>
              <a:spLocks noChangeArrowheads="1"/>
            </p:cNvSpPr>
            <p:nvPr/>
          </p:nvSpPr>
          <p:spPr bwMode="auto">
            <a:xfrm>
              <a:off x="2464" y="2877"/>
              <a:ext cx="407" cy="27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9" name="Rectangle 154" descr="右上がり対角線 (太)"/>
            <p:cNvSpPr>
              <a:spLocks noChangeArrowheads="1"/>
            </p:cNvSpPr>
            <p:nvPr/>
          </p:nvSpPr>
          <p:spPr bwMode="auto">
            <a:xfrm>
              <a:off x="2872" y="2877"/>
              <a:ext cx="411" cy="27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60" name="Rectangle 155" descr="右上がり対角線 (太)"/>
            <p:cNvSpPr>
              <a:spLocks noChangeArrowheads="1"/>
            </p:cNvSpPr>
            <p:nvPr/>
          </p:nvSpPr>
          <p:spPr bwMode="auto">
            <a:xfrm>
              <a:off x="3280" y="2877"/>
              <a:ext cx="407" cy="27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8196" name="Rectangle 142"/>
          <p:cNvSpPr>
            <a:spLocks noChangeArrowheads="1"/>
          </p:cNvSpPr>
          <p:nvPr/>
        </p:nvSpPr>
        <p:spPr bwMode="auto">
          <a:xfrm>
            <a:off x="2474913" y="1633538"/>
            <a:ext cx="4230687" cy="50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8197" name="Group 8"/>
          <p:cNvGrpSpPr>
            <a:grpSpLocks/>
          </p:cNvGrpSpPr>
          <p:nvPr/>
        </p:nvGrpSpPr>
        <p:grpSpPr bwMode="auto">
          <a:xfrm>
            <a:off x="1968500" y="3275013"/>
            <a:ext cx="3238500" cy="431800"/>
            <a:chOff x="1408" y="2592"/>
            <a:chExt cx="2040" cy="272"/>
          </a:xfrm>
        </p:grpSpPr>
        <p:sp>
          <p:nvSpPr>
            <p:cNvPr id="8253" name="Rectangle 9"/>
            <p:cNvSpPr>
              <a:spLocks noChangeArrowheads="1"/>
            </p:cNvSpPr>
            <p:nvPr/>
          </p:nvSpPr>
          <p:spPr bwMode="auto">
            <a:xfrm>
              <a:off x="1408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4" name="Rectangle 10"/>
            <p:cNvSpPr>
              <a:spLocks noChangeArrowheads="1"/>
            </p:cNvSpPr>
            <p:nvPr/>
          </p:nvSpPr>
          <p:spPr bwMode="auto">
            <a:xfrm>
              <a:off x="1816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5" name="Rectangle 11"/>
            <p:cNvSpPr>
              <a:spLocks noChangeArrowheads="1"/>
            </p:cNvSpPr>
            <p:nvPr/>
          </p:nvSpPr>
          <p:spPr bwMode="auto">
            <a:xfrm>
              <a:off x="2224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6" name="Rectangle 12"/>
            <p:cNvSpPr>
              <a:spLocks noChangeArrowheads="1"/>
            </p:cNvSpPr>
            <p:nvPr/>
          </p:nvSpPr>
          <p:spPr bwMode="auto">
            <a:xfrm>
              <a:off x="2632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7" name="Rectangle 13"/>
            <p:cNvSpPr>
              <a:spLocks noChangeArrowheads="1"/>
            </p:cNvSpPr>
            <p:nvPr/>
          </p:nvSpPr>
          <p:spPr bwMode="auto">
            <a:xfrm>
              <a:off x="3040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grpSp>
        <p:nvGrpSpPr>
          <p:cNvPr id="8198" name="Group 14"/>
          <p:cNvGrpSpPr>
            <a:grpSpLocks/>
          </p:cNvGrpSpPr>
          <p:nvPr/>
        </p:nvGrpSpPr>
        <p:grpSpPr bwMode="auto">
          <a:xfrm>
            <a:off x="2616200" y="3706813"/>
            <a:ext cx="3238500" cy="431800"/>
            <a:chOff x="1408" y="2592"/>
            <a:chExt cx="2040" cy="272"/>
          </a:xfrm>
        </p:grpSpPr>
        <p:sp>
          <p:nvSpPr>
            <p:cNvPr id="8248" name="Rectangle 15"/>
            <p:cNvSpPr>
              <a:spLocks noChangeArrowheads="1"/>
            </p:cNvSpPr>
            <p:nvPr/>
          </p:nvSpPr>
          <p:spPr bwMode="auto">
            <a:xfrm>
              <a:off x="1408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49" name="Rectangle 16"/>
            <p:cNvSpPr>
              <a:spLocks noChangeArrowheads="1"/>
            </p:cNvSpPr>
            <p:nvPr/>
          </p:nvSpPr>
          <p:spPr bwMode="auto">
            <a:xfrm>
              <a:off x="1816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0" name="Rectangle 17"/>
            <p:cNvSpPr>
              <a:spLocks noChangeArrowheads="1"/>
            </p:cNvSpPr>
            <p:nvPr/>
          </p:nvSpPr>
          <p:spPr bwMode="auto">
            <a:xfrm>
              <a:off x="2224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1" name="Rectangle 18"/>
            <p:cNvSpPr>
              <a:spLocks noChangeArrowheads="1"/>
            </p:cNvSpPr>
            <p:nvPr/>
          </p:nvSpPr>
          <p:spPr bwMode="auto">
            <a:xfrm>
              <a:off x="2632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52" name="Rectangle 19"/>
            <p:cNvSpPr>
              <a:spLocks noChangeArrowheads="1"/>
            </p:cNvSpPr>
            <p:nvPr/>
          </p:nvSpPr>
          <p:spPr bwMode="auto">
            <a:xfrm>
              <a:off x="3040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grpSp>
        <p:nvGrpSpPr>
          <p:cNvPr id="8199" name="Group 26"/>
          <p:cNvGrpSpPr>
            <a:grpSpLocks/>
          </p:cNvGrpSpPr>
          <p:nvPr/>
        </p:nvGrpSpPr>
        <p:grpSpPr bwMode="auto">
          <a:xfrm>
            <a:off x="1320800" y="2844800"/>
            <a:ext cx="3238500" cy="431800"/>
            <a:chOff x="936" y="1057"/>
            <a:chExt cx="2040" cy="272"/>
          </a:xfrm>
        </p:grpSpPr>
        <p:grpSp>
          <p:nvGrpSpPr>
            <p:cNvPr id="8236" name="Group 27"/>
            <p:cNvGrpSpPr>
              <a:grpSpLocks/>
            </p:cNvGrpSpPr>
            <p:nvPr/>
          </p:nvGrpSpPr>
          <p:grpSpPr bwMode="auto">
            <a:xfrm>
              <a:off x="936" y="1057"/>
              <a:ext cx="2040" cy="272"/>
              <a:chOff x="1408" y="2592"/>
              <a:chExt cx="2040" cy="272"/>
            </a:xfrm>
          </p:grpSpPr>
          <p:sp>
            <p:nvSpPr>
              <p:cNvPr id="8243" name="Rectangle 28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44" name="Rectangle 29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45" name="Rectangle 30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46" name="Rectangle 31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47" name="Rectangle 32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8237" name="Group 33"/>
            <p:cNvGrpSpPr>
              <a:grpSpLocks/>
            </p:cNvGrpSpPr>
            <p:nvPr/>
          </p:nvGrpSpPr>
          <p:grpSpPr bwMode="auto">
            <a:xfrm>
              <a:off x="1018" y="1094"/>
              <a:ext cx="1927" cy="221"/>
              <a:chOff x="3075" y="2738"/>
              <a:chExt cx="1927" cy="221"/>
            </a:xfrm>
          </p:grpSpPr>
          <p:sp>
            <p:nvSpPr>
              <p:cNvPr id="8238" name="Text Box 34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8239" name="Text Box 35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8240" name="Text Box 36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8241" name="Text Box 37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 b="1">
                    <a:solidFill>
                      <a:srgbClr val="FF0000"/>
                    </a:solidFill>
                  </a:rPr>
                  <a:t>ME</a:t>
                </a:r>
              </a:p>
            </p:txBody>
          </p:sp>
          <p:sp>
            <p:nvSpPr>
              <p:cNvPr id="8242" name="Text Box 38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grpSp>
        <p:nvGrpSpPr>
          <p:cNvPr id="8200" name="Group 39"/>
          <p:cNvGrpSpPr>
            <a:grpSpLocks/>
          </p:cNvGrpSpPr>
          <p:nvPr/>
        </p:nvGrpSpPr>
        <p:grpSpPr bwMode="auto">
          <a:xfrm>
            <a:off x="2093913" y="3321050"/>
            <a:ext cx="3059112" cy="350838"/>
            <a:chOff x="3075" y="2738"/>
            <a:chExt cx="1927" cy="221"/>
          </a:xfrm>
        </p:grpSpPr>
        <p:sp>
          <p:nvSpPr>
            <p:cNvPr id="8231" name="Text Box 40"/>
            <p:cNvSpPr txBox="1">
              <a:spLocks noChangeArrowheads="1"/>
            </p:cNvSpPr>
            <p:nvPr/>
          </p:nvSpPr>
          <p:spPr bwMode="auto">
            <a:xfrm>
              <a:off x="3075" y="27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8232" name="Text Box 41"/>
            <p:cNvSpPr txBox="1">
              <a:spLocks noChangeArrowheads="1"/>
            </p:cNvSpPr>
            <p:nvPr/>
          </p:nvSpPr>
          <p:spPr bwMode="auto">
            <a:xfrm>
              <a:off x="3481" y="2747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8233" name="Text Box 42"/>
            <p:cNvSpPr txBox="1">
              <a:spLocks noChangeArrowheads="1"/>
            </p:cNvSpPr>
            <p:nvPr/>
          </p:nvSpPr>
          <p:spPr bwMode="auto">
            <a:xfrm>
              <a:off x="3870" y="2747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8234" name="Text Box 43"/>
            <p:cNvSpPr txBox="1">
              <a:spLocks noChangeArrowheads="1"/>
            </p:cNvSpPr>
            <p:nvPr/>
          </p:nvSpPr>
          <p:spPr bwMode="auto">
            <a:xfrm>
              <a:off x="4267" y="2739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 b="1">
                  <a:solidFill>
                    <a:srgbClr val="FF0000"/>
                  </a:solidFill>
                </a:rPr>
                <a:t>ME</a:t>
              </a:r>
            </a:p>
          </p:txBody>
        </p:sp>
        <p:sp>
          <p:nvSpPr>
            <p:cNvPr id="8235" name="Text Box 44"/>
            <p:cNvSpPr txBox="1">
              <a:spLocks noChangeArrowheads="1"/>
            </p:cNvSpPr>
            <p:nvPr/>
          </p:nvSpPr>
          <p:spPr bwMode="auto">
            <a:xfrm>
              <a:off x="4680" y="2739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WB</a:t>
              </a:r>
            </a:p>
          </p:txBody>
        </p:sp>
      </p:grpSp>
      <p:grpSp>
        <p:nvGrpSpPr>
          <p:cNvPr id="8201" name="Group 45"/>
          <p:cNvGrpSpPr>
            <a:grpSpLocks/>
          </p:cNvGrpSpPr>
          <p:nvPr/>
        </p:nvGrpSpPr>
        <p:grpSpPr bwMode="auto">
          <a:xfrm>
            <a:off x="2738438" y="3754438"/>
            <a:ext cx="3059112" cy="350837"/>
            <a:chOff x="3075" y="2738"/>
            <a:chExt cx="1927" cy="221"/>
          </a:xfrm>
        </p:grpSpPr>
        <p:sp>
          <p:nvSpPr>
            <p:cNvPr id="8226" name="Text Box 46"/>
            <p:cNvSpPr txBox="1">
              <a:spLocks noChangeArrowheads="1"/>
            </p:cNvSpPr>
            <p:nvPr/>
          </p:nvSpPr>
          <p:spPr bwMode="auto">
            <a:xfrm>
              <a:off x="3075" y="27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8227" name="Text Box 47"/>
            <p:cNvSpPr txBox="1">
              <a:spLocks noChangeArrowheads="1"/>
            </p:cNvSpPr>
            <p:nvPr/>
          </p:nvSpPr>
          <p:spPr bwMode="auto">
            <a:xfrm>
              <a:off x="3481" y="2747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8228" name="Text Box 48"/>
            <p:cNvSpPr txBox="1">
              <a:spLocks noChangeArrowheads="1"/>
            </p:cNvSpPr>
            <p:nvPr/>
          </p:nvSpPr>
          <p:spPr bwMode="auto">
            <a:xfrm>
              <a:off x="3870" y="2747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8229" name="Text Box 49"/>
            <p:cNvSpPr txBox="1">
              <a:spLocks noChangeArrowheads="1"/>
            </p:cNvSpPr>
            <p:nvPr/>
          </p:nvSpPr>
          <p:spPr bwMode="auto">
            <a:xfrm>
              <a:off x="4267" y="2739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 b="1">
                  <a:solidFill>
                    <a:srgbClr val="FF0000"/>
                  </a:solidFill>
                </a:rPr>
                <a:t>ME</a:t>
              </a:r>
            </a:p>
          </p:txBody>
        </p:sp>
        <p:sp>
          <p:nvSpPr>
            <p:cNvPr id="8230" name="Text Box 50"/>
            <p:cNvSpPr txBox="1">
              <a:spLocks noChangeArrowheads="1"/>
            </p:cNvSpPr>
            <p:nvPr/>
          </p:nvSpPr>
          <p:spPr bwMode="auto">
            <a:xfrm>
              <a:off x="4680" y="2739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WB</a:t>
              </a:r>
            </a:p>
          </p:txBody>
        </p:sp>
      </p:grpSp>
      <p:grpSp>
        <p:nvGrpSpPr>
          <p:cNvPr id="8202" name="Group 162"/>
          <p:cNvGrpSpPr>
            <a:grpSpLocks/>
          </p:cNvGrpSpPr>
          <p:nvPr/>
        </p:nvGrpSpPr>
        <p:grpSpPr bwMode="auto">
          <a:xfrm>
            <a:off x="5207000" y="4138613"/>
            <a:ext cx="3238500" cy="431800"/>
            <a:chOff x="2056" y="2607"/>
            <a:chExt cx="2040" cy="272"/>
          </a:xfrm>
        </p:grpSpPr>
        <p:grpSp>
          <p:nvGrpSpPr>
            <p:cNvPr id="8214" name="Group 20"/>
            <p:cNvGrpSpPr>
              <a:grpSpLocks/>
            </p:cNvGrpSpPr>
            <p:nvPr/>
          </p:nvGrpSpPr>
          <p:grpSpPr bwMode="auto">
            <a:xfrm>
              <a:off x="2056" y="2607"/>
              <a:ext cx="2040" cy="272"/>
              <a:chOff x="1408" y="2592"/>
              <a:chExt cx="2040" cy="272"/>
            </a:xfrm>
          </p:grpSpPr>
          <p:sp>
            <p:nvSpPr>
              <p:cNvPr id="8221" name="Rectangle 21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22" name="Rectangle 22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23" name="Rectangle 23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24" name="Rectangle 24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8225" name="Rectangle 25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8215" name="Group 51"/>
            <p:cNvGrpSpPr>
              <a:grpSpLocks/>
            </p:cNvGrpSpPr>
            <p:nvPr/>
          </p:nvGrpSpPr>
          <p:grpSpPr bwMode="auto">
            <a:xfrm>
              <a:off x="2138" y="2638"/>
              <a:ext cx="1927" cy="221"/>
              <a:chOff x="3075" y="2738"/>
              <a:chExt cx="1927" cy="221"/>
            </a:xfrm>
          </p:grpSpPr>
          <p:sp>
            <p:nvSpPr>
              <p:cNvPr id="8216" name="Text Box 52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8217" name="Text Box 53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8218" name="Text Box 54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8219" name="Text Box 55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8220" name="Text Box 56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sp>
        <p:nvSpPr>
          <p:cNvPr id="8203" name="Text Box 140"/>
          <p:cNvSpPr txBox="1">
            <a:spLocks noChangeArrowheads="1"/>
          </p:cNvSpPr>
          <p:nvPr/>
        </p:nvSpPr>
        <p:spPr bwMode="auto">
          <a:xfrm>
            <a:off x="2541588" y="1676400"/>
            <a:ext cx="4040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Worst case structural pipeline hazards</a:t>
            </a:r>
          </a:p>
        </p:txBody>
      </p: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5838825" y="2830513"/>
            <a:ext cx="1984375" cy="396875"/>
            <a:chOff x="3858" y="2011"/>
            <a:chExt cx="1250" cy="250"/>
          </a:xfrm>
        </p:grpSpPr>
        <p:sp>
          <p:nvSpPr>
            <p:cNvPr id="8212" name="AutoShape 151"/>
            <p:cNvSpPr>
              <a:spLocks noChangeArrowheads="1"/>
            </p:cNvSpPr>
            <p:nvPr/>
          </p:nvSpPr>
          <p:spPr bwMode="auto">
            <a:xfrm>
              <a:off x="3896" y="2052"/>
              <a:ext cx="1196" cy="19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8213" name="Text Box 150"/>
            <p:cNvSpPr txBox="1">
              <a:spLocks noChangeArrowheads="1"/>
            </p:cNvSpPr>
            <p:nvPr/>
          </p:nvSpPr>
          <p:spPr bwMode="auto">
            <a:xfrm>
              <a:off x="3858" y="2011"/>
              <a:ext cx="12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 i="1"/>
                <a:t>n</a:t>
              </a:r>
              <a:r>
                <a:rPr lang="en-US" altLang="ja-JP" sz="2000"/>
                <a:t>-2 pipeline stalls</a:t>
              </a:r>
            </a:p>
          </p:txBody>
        </p:sp>
      </p:grpSp>
      <p:sp>
        <p:nvSpPr>
          <p:cNvPr id="8205" name="Line 169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" name="Group 177"/>
          <p:cNvGrpSpPr>
            <a:grpSpLocks/>
          </p:cNvGrpSpPr>
          <p:nvPr/>
        </p:nvGrpSpPr>
        <p:grpSpPr bwMode="auto">
          <a:xfrm>
            <a:off x="3257550" y="4657725"/>
            <a:ext cx="1943100" cy="458788"/>
            <a:chOff x="2052" y="2934"/>
            <a:chExt cx="1224" cy="289"/>
          </a:xfrm>
        </p:grpSpPr>
        <p:sp>
          <p:nvSpPr>
            <p:cNvPr id="8207" name="Text Box 144"/>
            <p:cNvSpPr txBox="1">
              <a:spLocks noChangeArrowheads="1"/>
            </p:cNvSpPr>
            <p:nvPr/>
          </p:nvSpPr>
          <p:spPr bwMode="auto">
            <a:xfrm>
              <a:off x="2236" y="3011"/>
              <a:ext cx="8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rgbClr val="FF0000"/>
                  </a:solidFill>
                </a:rPr>
                <a:t>Pipeline Stalls</a:t>
              </a:r>
            </a:p>
          </p:txBody>
        </p:sp>
        <p:grpSp>
          <p:nvGrpSpPr>
            <p:cNvPr id="8208" name="Group 176"/>
            <p:cNvGrpSpPr>
              <a:grpSpLocks/>
            </p:cNvGrpSpPr>
            <p:nvPr/>
          </p:nvGrpSpPr>
          <p:grpSpPr bwMode="auto">
            <a:xfrm>
              <a:off x="2052" y="2934"/>
              <a:ext cx="1224" cy="96"/>
              <a:chOff x="2052" y="2934"/>
              <a:chExt cx="1224" cy="96"/>
            </a:xfrm>
          </p:grpSpPr>
          <p:sp>
            <p:nvSpPr>
              <p:cNvPr id="8209" name="Line 173"/>
              <p:cNvSpPr>
                <a:spLocks noChangeShapeType="1"/>
              </p:cNvSpPr>
              <p:nvPr/>
            </p:nvSpPr>
            <p:spPr bwMode="auto">
              <a:xfrm>
                <a:off x="2058" y="2940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0" name="Line 174"/>
              <p:cNvSpPr>
                <a:spLocks noChangeShapeType="1"/>
              </p:cNvSpPr>
              <p:nvPr/>
            </p:nvSpPr>
            <p:spPr bwMode="auto">
              <a:xfrm>
                <a:off x="3276" y="2934"/>
                <a:ext cx="0" cy="9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1" name="Line 175"/>
              <p:cNvSpPr>
                <a:spLocks noChangeShapeType="1"/>
              </p:cNvSpPr>
              <p:nvPr/>
            </p:nvSpPr>
            <p:spPr bwMode="auto">
              <a:xfrm>
                <a:off x="2052" y="2982"/>
                <a:ext cx="122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3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381000" y="1219200"/>
            <a:ext cx="194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2. Data Hazards: </a:t>
            </a:r>
          </a:p>
        </p:txBody>
      </p:sp>
      <p:sp>
        <p:nvSpPr>
          <p:cNvPr id="9220" name="Text Box 9"/>
          <p:cNvSpPr txBox="1">
            <a:spLocks noChangeArrowheads="1"/>
          </p:cNvSpPr>
          <p:nvPr/>
        </p:nvSpPr>
        <p:spPr bwMode="auto">
          <a:xfrm>
            <a:off x="935038" y="1812925"/>
            <a:ext cx="641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FF0000"/>
                </a:solidFill>
              </a:rPr>
              <a:t>= pipeline hazards due data-dependency between instructions</a:t>
            </a:r>
          </a:p>
        </p:txBody>
      </p:sp>
      <p:sp>
        <p:nvSpPr>
          <p:cNvPr id="9221" name="Text Box 76"/>
          <p:cNvSpPr txBox="1">
            <a:spLocks noChangeArrowheads="1"/>
          </p:cNvSpPr>
          <p:nvPr/>
        </p:nvSpPr>
        <p:spPr bwMode="auto">
          <a:xfrm>
            <a:off x="2752725" y="6221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333500" y="5016500"/>
            <a:ext cx="5175250" cy="431800"/>
            <a:chOff x="840" y="3160"/>
            <a:chExt cx="3260" cy="272"/>
          </a:xfrm>
        </p:grpSpPr>
        <p:grpSp>
          <p:nvGrpSpPr>
            <p:cNvPr id="9265" name="Group 34"/>
            <p:cNvGrpSpPr>
              <a:grpSpLocks/>
            </p:cNvGrpSpPr>
            <p:nvPr/>
          </p:nvGrpSpPr>
          <p:grpSpPr bwMode="auto">
            <a:xfrm>
              <a:off x="2060" y="3160"/>
              <a:ext cx="2040" cy="272"/>
              <a:chOff x="936" y="1057"/>
              <a:chExt cx="2040" cy="272"/>
            </a:xfrm>
          </p:grpSpPr>
          <p:grpSp>
            <p:nvGrpSpPr>
              <p:cNvPr id="9267" name="Group 35"/>
              <p:cNvGrpSpPr>
                <a:grpSpLocks/>
              </p:cNvGrpSpPr>
              <p:nvPr/>
            </p:nvGrpSpPr>
            <p:grpSpPr bwMode="auto">
              <a:xfrm>
                <a:off x="936" y="1057"/>
                <a:ext cx="2040" cy="272"/>
                <a:chOff x="1408" y="2592"/>
                <a:chExt cx="2040" cy="272"/>
              </a:xfrm>
            </p:grpSpPr>
            <p:sp>
              <p:nvSpPr>
                <p:cNvPr id="9274" name="Rectangle 36"/>
                <p:cNvSpPr>
                  <a:spLocks noChangeArrowheads="1"/>
                </p:cNvSpPr>
                <p:nvPr/>
              </p:nvSpPr>
              <p:spPr bwMode="auto">
                <a:xfrm>
                  <a:off x="1408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75" name="Rectangle 37"/>
                <p:cNvSpPr>
                  <a:spLocks noChangeArrowheads="1"/>
                </p:cNvSpPr>
                <p:nvPr/>
              </p:nvSpPr>
              <p:spPr bwMode="auto">
                <a:xfrm>
                  <a:off x="1816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76" name="Rectangle 38"/>
                <p:cNvSpPr>
                  <a:spLocks noChangeArrowheads="1"/>
                </p:cNvSpPr>
                <p:nvPr/>
              </p:nvSpPr>
              <p:spPr bwMode="auto">
                <a:xfrm>
                  <a:off x="2224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77" name="Rectangle 39"/>
                <p:cNvSpPr>
                  <a:spLocks noChangeArrowheads="1"/>
                </p:cNvSpPr>
                <p:nvPr/>
              </p:nvSpPr>
              <p:spPr bwMode="auto">
                <a:xfrm>
                  <a:off x="2632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78" name="Rectangle 40"/>
                <p:cNvSpPr>
                  <a:spLocks noChangeArrowheads="1"/>
                </p:cNvSpPr>
                <p:nvPr/>
              </p:nvSpPr>
              <p:spPr bwMode="auto">
                <a:xfrm>
                  <a:off x="3040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grpSp>
            <p:nvGrpSpPr>
              <p:cNvPr id="9268" name="Group 41"/>
              <p:cNvGrpSpPr>
                <a:grpSpLocks/>
              </p:cNvGrpSpPr>
              <p:nvPr/>
            </p:nvGrpSpPr>
            <p:grpSpPr bwMode="auto">
              <a:xfrm>
                <a:off x="1018" y="1094"/>
                <a:ext cx="1934" cy="221"/>
                <a:chOff x="3075" y="2738"/>
                <a:chExt cx="1934" cy="221"/>
              </a:xfrm>
            </p:grpSpPr>
            <p:sp>
              <p:nvSpPr>
                <p:cNvPr id="92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75" y="2738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927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81" y="2747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ID</a:t>
                  </a:r>
                </a:p>
              </p:txBody>
            </p:sp>
            <p:sp>
              <p:nvSpPr>
                <p:cNvPr id="92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870" y="2747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EX</a:t>
                  </a:r>
                </a:p>
              </p:txBody>
            </p:sp>
            <p:sp>
              <p:nvSpPr>
                <p:cNvPr id="92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67" y="2739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ME</a:t>
                  </a:r>
                </a:p>
              </p:txBody>
            </p:sp>
            <p:sp>
              <p:nvSpPr>
                <p:cNvPr id="927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80" y="2739"/>
                  <a:ext cx="32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 b="1">
                      <a:solidFill>
                        <a:schemeClr val="accent2"/>
                      </a:solidFill>
                    </a:rPr>
                    <a:t>WB</a:t>
                  </a:r>
                </a:p>
              </p:txBody>
            </p:sp>
          </p:grpSp>
        </p:grpSp>
        <p:sp>
          <p:nvSpPr>
            <p:cNvPr id="9266" name="Text Box 75"/>
            <p:cNvSpPr txBox="1">
              <a:spLocks noChangeArrowheads="1"/>
            </p:cNvSpPr>
            <p:nvPr/>
          </p:nvSpPr>
          <p:spPr bwMode="auto">
            <a:xfrm>
              <a:off x="840" y="3160"/>
              <a:ext cx="11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tx1"/>
                  </a:solidFill>
                </a:rPr>
                <a:t>move   $t1, $t2:</a:t>
              </a:r>
            </a:p>
          </p:txBody>
        </p:sp>
      </p:grp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1287463" y="5449888"/>
            <a:ext cx="5868987" cy="442912"/>
            <a:chOff x="811" y="3433"/>
            <a:chExt cx="3697" cy="279"/>
          </a:xfrm>
        </p:grpSpPr>
        <p:grpSp>
          <p:nvGrpSpPr>
            <p:cNvPr id="9251" name="Group 117"/>
            <p:cNvGrpSpPr>
              <a:grpSpLocks/>
            </p:cNvGrpSpPr>
            <p:nvPr/>
          </p:nvGrpSpPr>
          <p:grpSpPr bwMode="auto">
            <a:xfrm>
              <a:off x="2468" y="3433"/>
              <a:ext cx="2040" cy="272"/>
              <a:chOff x="2468" y="3433"/>
              <a:chExt cx="2040" cy="272"/>
            </a:xfrm>
          </p:grpSpPr>
          <p:grpSp>
            <p:nvGrpSpPr>
              <p:cNvPr id="9253" name="Group 16"/>
              <p:cNvGrpSpPr>
                <a:grpSpLocks/>
              </p:cNvGrpSpPr>
              <p:nvPr/>
            </p:nvGrpSpPr>
            <p:grpSpPr bwMode="auto">
              <a:xfrm>
                <a:off x="2468" y="3433"/>
                <a:ext cx="2040" cy="272"/>
                <a:chOff x="1408" y="2592"/>
                <a:chExt cx="2040" cy="272"/>
              </a:xfrm>
            </p:grpSpPr>
            <p:sp>
              <p:nvSpPr>
                <p:cNvPr id="9260" name="Rectangle 17"/>
                <p:cNvSpPr>
                  <a:spLocks noChangeArrowheads="1"/>
                </p:cNvSpPr>
                <p:nvPr/>
              </p:nvSpPr>
              <p:spPr bwMode="auto">
                <a:xfrm>
                  <a:off x="1408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61" name="Rectangle 18"/>
                <p:cNvSpPr>
                  <a:spLocks noChangeArrowheads="1"/>
                </p:cNvSpPr>
                <p:nvPr/>
              </p:nvSpPr>
              <p:spPr bwMode="auto">
                <a:xfrm>
                  <a:off x="1816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62" name="Rectangle 19"/>
                <p:cNvSpPr>
                  <a:spLocks noChangeArrowheads="1"/>
                </p:cNvSpPr>
                <p:nvPr/>
              </p:nvSpPr>
              <p:spPr bwMode="auto">
                <a:xfrm>
                  <a:off x="2224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63" name="Rectangle 20"/>
                <p:cNvSpPr>
                  <a:spLocks noChangeArrowheads="1"/>
                </p:cNvSpPr>
                <p:nvPr/>
              </p:nvSpPr>
              <p:spPr bwMode="auto">
                <a:xfrm>
                  <a:off x="2632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9264" name="Rectangle 21"/>
                <p:cNvSpPr>
                  <a:spLocks noChangeArrowheads="1"/>
                </p:cNvSpPr>
                <p:nvPr/>
              </p:nvSpPr>
              <p:spPr bwMode="auto">
                <a:xfrm>
                  <a:off x="3040" y="2592"/>
                  <a:ext cx="408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grpSp>
            <p:nvGrpSpPr>
              <p:cNvPr id="9254" name="Group 47"/>
              <p:cNvGrpSpPr>
                <a:grpSpLocks/>
              </p:cNvGrpSpPr>
              <p:nvPr/>
            </p:nvGrpSpPr>
            <p:grpSpPr bwMode="auto">
              <a:xfrm>
                <a:off x="2547" y="3460"/>
                <a:ext cx="1927" cy="222"/>
                <a:chOff x="3075" y="2738"/>
                <a:chExt cx="1927" cy="222"/>
              </a:xfrm>
            </p:grpSpPr>
            <p:sp>
              <p:nvSpPr>
                <p:cNvPr id="92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075" y="2738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925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81" y="2747"/>
                  <a:ext cx="26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 b="1">
                      <a:solidFill>
                        <a:srgbClr val="0000FF"/>
                      </a:solidFill>
                    </a:rPr>
                    <a:t>ID</a:t>
                  </a:r>
                </a:p>
              </p:txBody>
            </p:sp>
            <p:sp>
              <p:nvSpPr>
                <p:cNvPr id="925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870" y="2747"/>
                  <a:ext cx="2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EX</a:t>
                  </a:r>
                </a:p>
              </p:txBody>
            </p:sp>
            <p:sp>
              <p:nvSpPr>
                <p:cNvPr id="925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267" y="2739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ME</a:t>
                  </a:r>
                </a:p>
              </p:txBody>
            </p:sp>
            <p:sp>
              <p:nvSpPr>
                <p:cNvPr id="925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680" y="2739"/>
                  <a:ext cx="32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WB</a:t>
                  </a:r>
                </a:p>
              </p:txBody>
            </p:sp>
          </p:grpSp>
        </p:grpSp>
        <p:sp>
          <p:nvSpPr>
            <p:cNvPr id="9252" name="Text Box 78"/>
            <p:cNvSpPr txBox="1">
              <a:spLocks noChangeArrowheads="1"/>
            </p:cNvSpPr>
            <p:nvPr/>
          </p:nvSpPr>
          <p:spPr bwMode="auto">
            <a:xfrm>
              <a:off x="811" y="3460"/>
              <a:ext cx="1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tx1"/>
                  </a:solidFill>
                </a:rPr>
                <a:t>add   $t3, $t1, 5:</a:t>
              </a:r>
              <a:endParaRPr lang="en-US" altLang="ja-JP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409575" y="4089400"/>
            <a:ext cx="8391525" cy="538163"/>
            <a:chOff x="258" y="2576"/>
            <a:chExt cx="5286" cy="339"/>
          </a:xfrm>
        </p:grpSpPr>
        <p:sp>
          <p:nvSpPr>
            <p:cNvPr id="9247" name="Line 81"/>
            <p:cNvSpPr>
              <a:spLocks noChangeShapeType="1"/>
            </p:cNvSpPr>
            <p:nvPr/>
          </p:nvSpPr>
          <p:spPr bwMode="auto">
            <a:xfrm>
              <a:off x="280" y="2576"/>
              <a:ext cx="5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248" name="Group 110"/>
            <p:cNvGrpSpPr>
              <a:grpSpLocks/>
            </p:cNvGrpSpPr>
            <p:nvPr/>
          </p:nvGrpSpPr>
          <p:grpSpPr bwMode="auto">
            <a:xfrm>
              <a:off x="258" y="2665"/>
              <a:ext cx="1258" cy="250"/>
              <a:chOff x="264" y="2755"/>
              <a:chExt cx="1258" cy="250"/>
            </a:xfrm>
          </p:grpSpPr>
          <p:sp>
            <p:nvSpPr>
              <p:cNvPr id="9249" name="AutoShape 89"/>
              <p:cNvSpPr>
                <a:spLocks noChangeArrowheads="1"/>
              </p:cNvSpPr>
              <p:nvPr/>
            </p:nvSpPr>
            <p:spPr bwMode="auto">
              <a:xfrm>
                <a:off x="296" y="2794"/>
                <a:ext cx="1218" cy="196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rgbClr val="80008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9250" name="Text Box 88"/>
              <p:cNvSpPr txBox="1">
                <a:spLocks noChangeArrowheads="1"/>
              </p:cNvSpPr>
              <p:nvPr/>
            </p:nvSpPr>
            <p:spPr bwMode="auto">
              <a:xfrm>
                <a:off x="264" y="2755"/>
                <a:ext cx="1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/>
                  <a:t>Data Dependency</a:t>
                </a:r>
              </a:p>
            </p:txBody>
          </p:sp>
        </p:grp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412750" y="2338388"/>
            <a:ext cx="5888038" cy="1660525"/>
            <a:chOff x="260" y="1473"/>
            <a:chExt cx="3709" cy="1046"/>
          </a:xfrm>
        </p:grpSpPr>
        <p:grpSp>
          <p:nvGrpSpPr>
            <p:cNvPr id="9240" name="Group 112"/>
            <p:cNvGrpSpPr>
              <a:grpSpLocks/>
            </p:cNvGrpSpPr>
            <p:nvPr/>
          </p:nvGrpSpPr>
          <p:grpSpPr bwMode="auto">
            <a:xfrm>
              <a:off x="260" y="1473"/>
              <a:ext cx="684" cy="250"/>
              <a:chOff x="260" y="1659"/>
              <a:chExt cx="684" cy="250"/>
            </a:xfrm>
          </p:grpSpPr>
          <p:sp>
            <p:nvSpPr>
              <p:cNvPr id="9245" name="AutoShape 82"/>
              <p:cNvSpPr>
                <a:spLocks noChangeArrowheads="1"/>
              </p:cNvSpPr>
              <p:nvPr/>
            </p:nvSpPr>
            <p:spPr bwMode="auto">
              <a:xfrm>
                <a:off x="296" y="1696"/>
                <a:ext cx="626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9246" name="Text Box 10"/>
              <p:cNvSpPr txBox="1">
                <a:spLocks noChangeArrowheads="1"/>
              </p:cNvSpPr>
              <p:nvPr/>
            </p:nvSpPr>
            <p:spPr bwMode="auto">
              <a:xfrm>
                <a:off x="260" y="1659"/>
                <a:ext cx="6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p:grpSp>
        <p:grpSp>
          <p:nvGrpSpPr>
            <p:cNvPr id="9241" name="Group 113"/>
            <p:cNvGrpSpPr>
              <a:grpSpLocks/>
            </p:cNvGrpSpPr>
            <p:nvPr/>
          </p:nvGrpSpPr>
          <p:grpSpPr bwMode="auto">
            <a:xfrm>
              <a:off x="1810" y="1577"/>
              <a:ext cx="2159" cy="942"/>
              <a:chOff x="1810" y="1577"/>
              <a:chExt cx="2159" cy="942"/>
            </a:xfrm>
          </p:grpSpPr>
          <p:sp>
            <p:nvSpPr>
              <p:cNvPr id="9242" name="Text Box 11"/>
              <p:cNvSpPr txBox="1">
                <a:spLocks noChangeArrowheads="1"/>
              </p:cNvSpPr>
              <p:nvPr/>
            </p:nvSpPr>
            <p:spPr bwMode="auto">
              <a:xfrm>
                <a:off x="1810" y="1807"/>
                <a:ext cx="215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000">
                    <a:solidFill>
                      <a:schemeClr val="tx1"/>
                    </a:solidFill>
                  </a:rPr>
                  <a:t>move $t1, $t2       // t1 </a:t>
                </a:r>
                <a:r>
                  <a:rPr lang="en-US" altLang="ja-JP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 t2</a:t>
                </a:r>
                <a:endParaRPr lang="en-US" altLang="ja-JP" sz="200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altLang="ja-JP" sz="2000">
                    <a:solidFill>
                      <a:schemeClr val="tx1"/>
                    </a:solidFill>
                  </a:rPr>
                  <a:t>add  $t3, $t1, 5     // t3 </a:t>
                </a:r>
                <a:r>
                  <a:rPr lang="en-US" altLang="ja-JP" sz="2000">
                    <a:solidFill>
                      <a:schemeClr val="tx1"/>
                    </a:solidFill>
                    <a:sym typeface="Symbol" panose="05050102010706020507" pitchFamily="18" charset="2"/>
                  </a:rPr>
                  <a:t> t1 + 5</a:t>
                </a:r>
                <a:endParaRPr lang="en-US" altLang="ja-JP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9243" name="Text Box 94"/>
              <p:cNvSpPr txBox="1">
                <a:spLocks noChangeArrowheads="1"/>
              </p:cNvSpPr>
              <p:nvPr/>
            </p:nvSpPr>
            <p:spPr bwMode="auto">
              <a:xfrm rot="-5400000">
                <a:off x="2164" y="1603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 </a:t>
                </a:r>
              </a:p>
            </p:txBody>
          </p:sp>
          <p:sp>
            <p:nvSpPr>
              <p:cNvPr id="9244" name="Text Box 95"/>
              <p:cNvSpPr txBox="1">
                <a:spLocks noChangeArrowheads="1"/>
              </p:cNvSpPr>
              <p:nvPr/>
            </p:nvSpPr>
            <p:spPr bwMode="auto">
              <a:xfrm rot="-5400000">
                <a:off x="2164" y="2243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 </a:t>
                </a:r>
              </a:p>
            </p:txBody>
          </p:sp>
        </p:grpSp>
      </p:grpSp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4641850" y="5010150"/>
            <a:ext cx="1787525" cy="895350"/>
            <a:chOff x="4641850" y="5010150"/>
            <a:chExt cx="1787525" cy="895350"/>
          </a:xfrm>
        </p:grpSpPr>
        <p:sp>
          <p:nvSpPr>
            <p:cNvPr id="9237" name="Oval 84"/>
            <p:cNvSpPr>
              <a:spLocks noChangeArrowheads="1"/>
            </p:cNvSpPr>
            <p:nvPr/>
          </p:nvSpPr>
          <p:spPr bwMode="auto">
            <a:xfrm>
              <a:off x="5984875" y="5010150"/>
              <a:ext cx="444500" cy="444500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38" name="Oval 85"/>
            <p:cNvSpPr>
              <a:spLocks noChangeArrowheads="1"/>
            </p:cNvSpPr>
            <p:nvPr/>
          </p:nvSpPr>
          <p:spPr bwMode="auto">
            <a:xfrm>
              <a:off x="4641850" y="5461000"/>
              <a:ext cx="444500" cy="444500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39" name="Line 86"/>
            <p:cNvSpPr>
              <a:spLocks noChangeShapeType="1"/>
            </p:cNvSpPr>
            <p:nvPr/>
          </p:nvSpPr>
          <p:spPr bwMode="auto">
            <a:xfrm flipH="1">
              <a:off x="5086350" y="5327649"/>
              <a:ext cx="911225" cy="26352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220" name="Text Box 100"/>
          <p:cNvSpPr txBox="1">
            <a:spLocks noChangeArrowheads="1"/>
          </p:cNvSpPr>
          <p:nvPr/>
        </p:nvSpPr>
        <p:spPr bwMode="auto">
          <a:xfrm>
            <a:off x="6191250" y="4513263"/>
            <a:ext cx="229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This can not be done</a:t>
            </a:r>
          </a:p>
        </p:txBody>
      </p: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3502025" y="2914650"/>
            <a:ext cx="762000" cy="647700"/>
            <a:chOff x="2992" y="1872"/>
            <a:chExt cx="480" cy="408"/>
          </a:xfrm>
        </p:grpSpPr>
        <p:sp>
          <p:nvSpPr>
            <p:cNvPr id="9234" name="Oval 103"/>
            <p:cNvSpPr>
              <a:spLocks noChangeArrowheads="1"/>
            </p:cNvSpPr>
            <p:nvPr/>
          </p:nvSpPr>
          <p:spPr bwMode="auto">
            <a:xfrm>
              <a:off x="2992" y="1872"/>
              <a:ext cx="208" cy="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35" name="Oval 104"/>
            <p:cNvSpPr>
              <a:spLocks noChangeArrowheads="1"/>
            </p:cNvSpPr>
            <p:nvPr/>
          </p:nvSpPr>
          <p:spPr bwMode="auto">
            <a:xfrm>
              <a:off x="3264" y="2072"/>
              <a:ext cx="208" cy="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36" name="Line 105"/>
            <p:cNvSpPr>
              <a:spLocks noChangeShapeType="1"/>
            </p:cNvSpPr>
            <p:nvPr/>
          </p:nvSpPr>
          <p:spPr bwMode="auto">
            <a:xfrm>
              <a:off x="3152" y="2048"/>
              <a:ext cx="112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29" name="Line 107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4775200" y="2319338"/>
            <a:ext cx="3517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1"/>
                </a:solidFill>
              </a:rPr>
              <a:t>The same registers are used in more than</a:t>
            </a:r>
          </a:p>
          <a:p>
            <a:pPr eaLnBrk="1" hangingPunct="1"/>
            <a:r>
              <a:rPr lang="en-US" altLang="en-US" sz="1600">
                <a:solidFill>
                  <a:schemeClr val="tx1"/>
                </a:solidFill>
              </a:rPr>
              <a:t>one instruction</a:t>
            </a:r>
          </a:p>
        </p:txBody>
      </p:sp>
      <p:grpSp>
        <p:nvGrpSpPr>
          <p:cNvPr id="17" name="Group 122"/>
          <p:cNvGrpSpPr>
            <a:grpSpLocks/>
          </p:cNvGrpSpPr>
          <p:nvPr/>
        </p:nvGrpSpPr>
        <p:grpSpPr bwMode="auto">
          <a:xfrm>
            <a:off x="3476625" y="5992813"/>
            <a:ext cx="4295775" cy="304800"/>
            <a:chOff x="2190" y="3775"/>
            <a:chExt cx="2706" cy="192"/>
          </a:xfrm>
        </p:grpSpPr>
        <p:sp>
          <p:nvSpPr>
            <p:cNvPr id="9232" name="Line 119"/>
            <p:cNvSpPr>
              <a:spLocks noChangeShapeType="1"/>
            </p:cNvSpPr>
            <p:nvPr/>
          </p:nvSpPr>
          <p:spPr bwMode="auto">
            <a:xfrm>
              <a:off x="2190" y="3876"/>
              <a:ext cx="2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3" name="Text Box 121"/>
            <p:cNvSpPr txBox="1">
              <a:spLocks noChangeArrowheads="1"/>
            </p:cNvSpPr>
            <p:nvPr/>
          </p:nvSpPr>
          <p:spPr bwMode="auto">
            <a:xfrm>
              <a:off x="4544" y="3775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i="1">
                  <a:solidFill>
                    <a:schemeClr val="tx1"/>
                  </a:solidFill>
                </a:rPr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0" grpId="0"/>
      <p:bldP spid="5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3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4000">
              <a:solidFill>
                <a:schemeClr val="tx1"/>
              </a:solidFill>
            </a:endParaRPr>
          </a:p>
        </p:txBody>
      </p:sp>
      <p:grpSp>
        <p:nvGrpSpPr>
          <p:cNvPr id="10243" name="Group 63"/>
          <p:cNvGrpSpPr>
            <a:grpSpLocks/>
          </p:cNvGrpSpPr>
          <p:nvPr/>
        </p:nvGrpSpPr>
        <p:grpSpPr bwMode="auto">
          <a:xfrm>
            <a:off x="4108450" y="2530475"/>
            <a:ext cx="3238500" cy="431800"/>
            <a:chOff x="1408" y="2592"/>
            <a:chExt cx="2040" cy="272"/>
          </a:xfrm>
        </p:grpSpPr>
        <p:sp>
          <p:nvSpPr>
            <p:cNvPr id="10319" name="Rectangle 64"/>
            <p:cNvSpPr>
              <a:spLocks noChangeArrowheads="1"/>
            </p:cNvSpPr>
            <p:nvPr/>
          </p:nvSpPr>
          <p:spPr bwMode="auto">
            <a:xfrm>
              <a:off x="1408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320" name="Rectangle 65"/>
            <p:cNvSpPr>
              <a:spLocks noChangeArrowheads="1"/>
            </p:cNvSpPr>
            <p:nvPr/>
          </p:nvSpPr>
          <p:spPr bwMode="auto">
            <a:xfrm>
              <a:off x="1816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321" name="Rectangle 66"/>
            <p:cNvSpPr>
              <a:spLocks noChangeArrowheads="1"/>
            </p:cNvSpPr>
            <p:nvPr/>
          </p:nvSpPr>
          <p:spPr bwMode="auto">
            <a:xfrm>
              <a:off x="2224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322" name="Rectangle 67"/>
            <p:cNvSpPr>
              <a:spLocks noChangeArrowheads="1"/>
            </p:cNvSpPr>
            <p:nvPr/>
          </p:nvSpPr>
          <p:spPr bwMode="auto">
            <a:xfrm>
              <a:off x="2632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323" name="Rectangle 68"/>
            <p:cNvSpPr>
              <a:spLocks noChangeArrowheads="1"/>
            </p:cNvSpPr>
            <p:nvPr/>
          </p:nvSpPr>
          <p:spPr bwMode="auto">
            <a:xfrm>
              <a:off x="3040" y="2592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grpSp>
        <p:nvGrpSpPr>
          <p:cNvPr id="10244" name="Group 69"/>
          <p:cNvGrpSpPr>
            <a:grpSpLocks/>
          </p:cNvGrpSpPr>
          <p:nvPr/>
        </p:nvGrpSpPr>
        <p:grpSpPr bwMode="auto">
          <a:xfrm>
            <a:off x="3460750" y="2100263"/>
            <a:ext cx="3238500" cy="431800"/>
            <a:chOff x="936" y="1057"/>
            <a:chExt cx="2040" cy="272"/>
          </a:xfrm>
        </p:grpSpPr>
        <p:grpSp>
          <p:nvGrpSpPr>
            <p:cNvPr id="10307" name="Group 70"/>
            <p:cNvGrpSpPr>
              <a:grpSpLocks/>
            </p:cNvGrpSpPr>
            <p:nvPr/>
          </p:nvGrpSpPr>
          <p:grpSpPr bwMode="auto">
            <a:xfrm>
              <a:off x="936" y="1057"/>
              <a:ext cx="2040" cy="272"/>
              <a:chOff x="1408" y="2592"/>
              <a:chExt cx="2040" cy="272"/>
            </a:xfrm>
          </p:grpSpPr>
          <p:sp>
            <p:nvSpPr>
              <p:cNvPr id="10314" name="Rectangle 71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315" name="Rectangle 72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316" name="Rectangle 73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317" name="Rectangle 74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318" name="Rectangle 75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10308" name="Group 76"/>
            <p:cNvGrpSpPr>
              <a:grpSpLocks/>
            </p:cNvGrpSpPr>
            <p:nvPr/>
          </p:nvGrpSpPr>
          <p:grpSpPr bwMode="auto">
            <a:xfrm>
              <a:off x="1018" y="1094"/>
              <a:ext cx="1927" cy="221"/>
              <a:chOff x="3075" y="2738"/>
              <a:chExt cx="1927" cy="221"/>
            </a:xfrm>
          </p:grpSpPr>
          <p:sp>
            <p:nvSpPr>
              <p:cNvPr id="10309" name="Text Box 77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0310" name="Text Box 78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10311" name="Text Box 79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0312" name="Text Box 80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10313" name="Text Box 81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rgbClr val="FF0000"/>
                    </a:solidFill>
                  </a:rPr>
                  <a:t>WB</a:t>
                </a:r>
                <a:endParaRPr lang="en-US" altLang="ja-JP" sz="16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45" name="Group 82"/>
          <p:cNvGrpSpPr>
            <a:grpSpLocks/>
          </p:cNvGrpSpPr>
          <p:nvPr/>
        </p:nvGrpSpPr>
        <p:grpSpPr bwMode="auto">
          <a:xfrm>
            <a:off x="4233863" y="2576513"/>
            <a:ext cx="3059112" cy="350837"/>
            <a:chOff x="3075" y="2738"/>
            <a:chExt cx="1927" cy="221"/>
          </a:xfrm>
        </p:grpSpPr>
        <p:sp>
          <p:nvSpPr>
            <p:cNvPr id="10302" name="Text Box 83"/>
            <p:cNvSpPr txBox="1">
              <a:spLocks noChangeArrowheads="1"/>
            </p:cNvSpPr>
            <p:nvPr/>
          </p:nvSpPr>
          <p:spPr bwMode="auto">
            <a:xfrm>
              <a:off x="3075" y="27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0303" name="Text Box 84"/>
            <p:cNvSpPr txBox="1">
              <a:spLocks noChangeArrowheads="1"/>
            </p:cNvSpPr>
            <p:nvPr/>
          </p:nvSpPr>
          <p:spPr bwMode="auto">
            <a:xfrm>
              <a:off x="3481" y="2747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0304" name="Text Box 85"/>
            <p:cNvSpPr txBox="1">
              <a:spLocks noChangeArrowheads="1"/>
            </p:cNvSpPr>
            <p:nvPr/>
          </p:nvSpPr>
          <p:spPr bwMode="auto">
            <a:xfrm>
              <a:off x="3870" y="2747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0305" name="Text Box 86"/>
            <p:cNvSpPr txBox="1">
              <a:spLocks noChangeArrowheads="1"/>
            </p:cNvSpPr>
            <p:nvPr/>
          </p:nvSpPr>
          <p:spPr bwMode="auto">
            <a:xfrm>
              <a:off x="4267" y="2739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ME</a:t>
              </a:r>
            </a:p>
          </p:txBody>
        </p:sp>
        <p:sp>
          <p:nvSpPr>
            <p:cNvPr id="10306" name="Text Box 87"/>
            <p:cNvSpPr txBox="1">
              <a:spLocks noChangeArrowheads="1"/>
            </p:cNvSpPr>
            <p:nvPr/>
          </p:nvSpPr>
          <p:spPr bwMode="auto">
            <a:xfrm>
              <a:off x="4680" y="2739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WB</a:t>
              </a:r>
            </a:p>
          </p:txBody>
        </p:sp>
      </p:grpSp>
      <p:sp>
        <p:nvSpPr>
          <p:cNvPr id="10246" name="Text Box 88"/>
          <p:cNvSpPr txBox="1">
            <a:spLocks noChangeArrowheads="1"/>
          </p:cNvSpPr>
          <p:nvPr/>
        </p:nvSpPr>
        <p:spPr bwMode="auto">
          <a:xfrm>
            <a:off x="1250950" y="2128838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move     $t1, $t2:</a:t>
            </a:r>
          </a:p>
        </p:txBody>
      </p:sp>
      <p:sp>
        <p:nvSpPr>
          <p:cNvPr id="10247" name="Text Box 89"/>
          <p:cNvSpPr txBox="1">
            <a:spLocks noChangeArrowheads="1"/>
          </p:cNvSpPr>
          <p:nvPr/>
        </p:nvSpPr>
        <p:spPr bwMode="auto">
          <a:xfrm>
            <a:off x="1300163" y="2614613"/>
            <a:ext cx="2112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add       $t3, $t1, 5:</a:t>
            </a:r>
            <a:endParaRPr lang="en-US" altLang="ja-JP" sz="2400">
              <a:solidFill>
                <a:schemeClr val="tx1"/>
              </a:solidFill>
            </a:endParaRPr>
          </a:p>
        </p:txBody>
      </p:sp>
      <p:sp>
        <p:nvSpPr>
          <p:cNvPr id="10248" name="Oval 124"/>
          <p:cNvSpPr>
            <a:spLocks noChangeArrowheads="1"/>
          </p:cNvSpPr>
          <p:nvPr/>
        </p:nvSpPr>
        <p:spPr bwMode="auto">
          <a:xfrm>
            <a:off x="6159500" y="2079625"/>
            <a:ext cx="469900" cy="46990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49" name="Oval 125"/>
          <p:cNvSpPr>
            <a:spLocks noChangeArrowheads="1"/>
          </p:cNvSpPr>
          <p:nvPr/>
        </p:nvSpPr>
        <p:spPr bwMode="auto">
          <a:xfrm>
            <a:off x="4816475" y="2543175"/>
            <a:ext cx="469900" cy="469900"/>
          </a:xfrm>
          <a:prstGeom prst="ellips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50" name="Line 126"/>
          <p:cNvSpPr>
            <a:spLocks noChangeShapeType="1"/>
          </p:cNvSpPr>
          <p:nvPr/>
        </p:nvSpPr>
        <p:spPr bwMode="auto">
          <a:xfrm flipH="1">
            <a:off x="5286375" y="2424113"/>
            <a:ext cx="885825" cy="252412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Text Box 117"/>
          <p:cNvSpPr txBox="1">
            <a:spLocks noChangeArrowheads="1"/>
          </p:cNvSpPr>
          <p:nvPr/>
        </p:nvSpPr>
        <p:spPr bwMode="auto">
          <a:xfrm>
            <a:off x="908050" y="4691063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move     $t1, $t2:</a:t>
            </a:r>
          </a:p>
        </p:txBody>
      </p:sp>
      <p:sp>
        <p:nvSpPr>
          <p:cNvPr id="10252" name="Text Box 118"/>
          <p:cNvSpPr txBox="1">
            <a:spLocks noChangeArrowheads="1"/>
          </p:cNvSpPr>
          <p:nvPr/>
        </p:nvSpPr>
        <p:spPr bwMode="auto">
          <a:xfrm>
            <a:off x="909638" y="5157788"/>
            <a:ext cx="198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1"/>
                </a:solidFill>
              </a:rPr>
              <a:t>add     $t3, $t1, 5:</a:t>
            </a:r>
            <a:endParaRPr lang="en-US" altLang="ja-JP" sz="2400">
              <a:solidFill>
                <a:schemeClr val="tx1"/>
              </a:solidFill>
            </a:endParaRPr>
          </a:p>
        </p:txBody>
      </p:sp>
      <p:grpSp>
        <p:nvGrpSpPr>
          <p:cNvPr id="10253" name="Group 98"/>
          <p:cNvGrpSpPr>
            <a:grpSpLocks/>
          </p:cNvGrpSpPr>
          <p:nvPr/>
        </p:nvGrpSpPr>
        <p:grpSpPr bwMode="auto">
          <a:xfrm>
            <a:off x="3070225" y="4643438"/>
            <a:ext cx="3238500" cy="431800"/>
            <a:chOff x="936" y="1057"/>
            <a:chExt cx="2040" cy="272"/>
          </a:xfrm>
        </p:grpSpPr>
        <p:grpSp>
          <p:nvGrpSpPr>
            <p:cNvPr id="10290" name="Group 99"/>
            <p:cNvGrpSpPr>
              <a:grpSpLocks/>
            </p:cNvGrpSpPr>
            <p:nvPr/>
          </p:nvGrpSpPr>
          <p:grpSpPr bwMode="auto">
            <a:xfrm>
              <a:off x="936" y="1057"/>
              <a:ext cx="2040" cy="272"/>
              <a:chOff x="1408" y="2592"/>
              <a:chExt cx="2040" cy="272"/>
            </a:xfrm>
          </p:grpSpPr>
          <p:sp>
            <p:nvSpPr>
              <p:cNvPr id="10297" name="Rectangle 100"/>
              <p:cNvSpPr>
                <a:spLocks noChangeArrowheads="1"/>
              </p:cNvSpPr>
              <p:nvPr/>
            </p:nvSpPr>
            <p:spPr bwMode="auto">
              <a:xfrm>
                <a:off x="1408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298" name="Rectangle 101"/>
              <p:cNvSpPr>
                <a:spLocks noChangeArrowheads="1"/>
              </p:cNvSpPr>
              <p:nvPr/>
            </p:nvSpPr>
            <p:spPr bwMode="auto">
              <a:xfrm>
                <a:off x="1816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299" name="Rectangle 102"/>
              <p:cNvSpPr>
                <a:spLocks noChangeArrowheads="1"/>
              </p:cNvSpPr>
              <p:nvPr/>
            </p:nvSpPr>
            <p:spPr bwMode="auto">
              <a:xfrm>
                <a:off x="2224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300" name="Rectangle 103"/>
              <p:cNvSpPr>
                <a:spLocks noChangeArrowheads="1"/>
              </p:cNvSpPr>
              <p:nvPr/>
            </p:nvSpPr>
            <p:spPr bwMode="auto">
              <a:xfrm>
                <a:off x="2632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301" name="Rectangle 104"/>
              <p:cNvSpPr>
                <a:spLocks noChangeArrowheads="1"/>
              </p:cNvSpPr>
              <p:nvPr/>
            </p:nvSpPr>
            <p:spPr bwMode="auto">
              <a:xfrm>
                <a:off x="3040" y="2592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10291" name="Group 105"/>
            <p:cNvGrpSpPr>
              <a:grpSpLocks/>
            </p:cNvGrpSpPr>
            <p:nvPr/>
          </p:nvGrpSpPr>
          <p:grpSpPr bwMode="auto">
            <a:xfrm>
              <a:off x="1018" y="1094"/>
              <a:ext cx="1927" cy="221"/>
              <a:chOff x="3075" y="2738"/>
              <a:chExt cx="1927" cy="221"/>
            </a:xfrm>
          </p:grpSpPr>
          <p:sp>
            <p:nvSpPr>
              <p:cNvPr id="10292" name="Text Box 106"/>
              <p:cNvSpPr txBox="1">
                <a:spLocks noChangeArrowheads="1"/>
              </p:cNvSpPr>
              <p:nvPr/>
            </p:nvSpPr>
            <p:spPr bwMode="auto">
              <a:xfrm>
                <a:off x="3075" y="27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0293" name="Text Box 107"/>
              <p:cNvSpPr txBox="1">
                <a:spLocks noChangeArrowheads="1"/>
              </p:cNvSpPr>
              <p:nvPr/>
            </p:nvSpPr>
            <p:spPr bwMode="auto">
              <a:xfrm>
                <a:off x="3481" y="274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10294" name="Text Box 108"/>
              <p:cNvSpPr txBox="1">
                <a:spLocks noChangeArrowheads="1"/>
              </p:cNvSpPr>
              <p:nvPr/>
            </p:nvSpPr>
            <p:spPr bwMode="auto">
              <a:xfrm>
                <a:off x="3870" y="2747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0295" name="Text Box 109"/>
              <p:cNvSpPr txBox="1">
                <a:spLocks noChangeArrowheads="1"/>
              </p:cNvSpPr>
              <p:nvPr/>
            </p:nvSpPr>
            <p:spPr bwMode="auto">
              <a:xfrm>
                <a:off x="4267" y="2739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chemeClr val="tx1"/>
                    </a:solidFill>
                  </a:rPr>
                  <a:t>ME</a:t>
                </a:r>
              </a:p>
            </p:txBody>
          </p:sp>
          <p:sp>
            <p:nvSpPr>
              <p:cNvPr id="10296" name="Text Box 110"/>
              <p:cNvSpPr txBox="1">
                <a:spLocks noChangeArrowheads="1"/>
              </p:cNvSpPr>
              <p:nvPr/>
            </p:nvSpPr>
            <p:spPr bwMode="auto">
              <a:xfrm>
                <a:off x="4680" y="2739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rgbClr val="FF0000"/>
                    </a:solidFill>
                  </a:rPr>
                  <a:t>WB</a:t>
                </a:r>
                <a:endParaRPr lang="en-US" altLang="ja-JP" sz="16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3716338" y="5075238"/>
            <a:ext cx="647700" cy="431800"/>
            <a:chOff x="1304" y="3601"/>
            <a:chExt cx="408" cy="272"/>
          </a:xfrm>
        </p:grpSpPr>
        <p:sp>
          <p:nvSpPr>
            <p:cNvPr id="10288" name="Rectangle 93"/>
            <p:cNvSpPr>
              <a:spLocks noChangeArrowheads="1"/>
            </p:cNvSpPr>
            <p:nvPr/>
          </p:nvSpPr>
          <p:spPr bwMode="auto">
            <a:xfrm>
              <a:off x="1304" y="3601"/>
              <a:ext cx="408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89" name="Text Box 112"/>
            <p:cNvSpPr txBox="1">
              <a:spLocks noChangeArrowheads="1"/>
            </p:cNvSpPr>
            <p:nvPr/>
          </p:nvSpPr>
          <p:spPr bwMode="auto">
            <a:xfrm>
              <a:off x="1392" y="3629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chemeClr val="tx1"/>
                  </a:solidFill>
                </a:rPr>
                <a:t>IF</a:t>
              </a:r>
            </a:p>
          </p:txBody>
        </p:sp>
      </p:grpSp>
      <p:grpSp>
        <p:nvGrpSpPr>
          <p:cNvPr id="13" name="Group 1"/>
          <p:cNvGrpSpPr>
            <a:grpSpLocks/>
          </p:cNvGrpSpPr>
          <p:nvPr/>
        </p:nvGrpSpPr>
        <p:grpSpPr bwMode="auto">
          <a:xfrm>
            <a:off x="6297613" y="5076825"/>
            <a:ext cx="2586037" cy="431800"/>
            <a:chOff x="6792913" y="5076825"/>
            <a:chExt cx="2586037" cy="431800"/>
          </a:xfrm>
        </p:grpSpPr>
        <p:grpSp>
          <p:nvGrpSpPr>
            <p:cNvPr id="10277" name="Group 120"/>
            <p:cNvGrpSpPr>
              <a:grpSpLocks/>
            </p:cNvGrpSpPr>
            <p:nvPr/>
          </p:nvGrpSpPr>
          <p:grpSpPr bwMode="auto">
            <a:xfrm>
              <a:off x="6792913" y="5076825"/>
              <a:ext cx="647700" cy="428625"/>
              <a:chOff x="934" y="3398"/>
              <a:chExt cx="408" cy="272"/>
            </a:xfrm>
          </p:grpSpPr>
          <p:sp>
            <p:nvSpPr>
              <p:cNvPr id="10286" name="Rectangle 94"/>
              <p:cNvSpPr>
                <a:spLocks noChangeArrowheads="1"/>
              </p:cNvSpPr>
              <p:nvPr/>
            </p:nvSpPr>
            <p:spPr bwMode="auto">
              <a:xfrm>
                <a:off x="934" y="3398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287" name="Text Box 113"/>
              <p:cNvSpPr txBox="1">
                <a:spLocks noChangeArrowheads="1"/>
              </p:cNvSpPr>
              <p:nvPr/>
            </p:nvSpPr>
            <p:spPr bwMode="auto">
              <a:xfrm>
                <a:off x="1011" y="3427"/>
                <a:ext cx="25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solidFill>
                      <a:srgbClr val="FF0000"/>
                    </a:solidFill>
                  </a:rPr>
                  <a:t>ID</a:t>
                </a:r>
              </a:p>
            </p:txBody>
          </p:sp>
        </p:grpSp>
        <p:grpSp>
          <p:nvGrpSpPr>
            <p:cNvPr id="10278" name="Group 122"/>
            <p:cNvGrpSpPr>
              <a:grpSpLocks/>
            </p:cNvGrpSpPr>
            <p:nvPr/>
          </p:nvGrpSpPr>
          <p:grpSpPr bwMode="auto">
            <a:xfrm>
              <a:off x="7435850" y="5076825"/>
              <a:ext cx="1943100" cy="431800"/>
              <a:chOff x="3531" y="3149"/>
              <a:chExt cx="1224" cy="272"/>
            </a:xfrm>
          </p:grpSpPr>
          <p:sp>
            <p:nvSpPr>
              <p:cNvPr id="2" name="Rectangle 95"/>
              <p:cNvSpPr>
                <a:spLocks noChangeArrowheads="1"/>
              </p:cNvSpPr>
              <p:nvPr/>
            </p:nvSpPr>
            <p:spPr bwMode="auto">
              <a:xfrm>
                <a:off x="3531" y="3149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280" name="Rectangle 96"/>
              <p:cNvSpPr>
                <a:spLocks noChangeArrowheads="1"/>
              </p:cNvSpPr>
              <p:nvPr/>
            </p:nvSpPr>
            <p:spPr bwMode="auto">
              <a:xfrm>
                <a:off x="3939" y="3149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0281" name="Rectangle 97"/>
              <p:cNvSpPr>
                <a:spLocks noChangeArrowheads="1"/>
              </p:cNvSpPr>
              <p:nvPr/>
            </p:nvSpPr>
            <p:spPr bwMode="auto">
              <a:xfrm>
                <a:off x="4347" y="3149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80008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grpSp>
            <p:nvGrpSpPr>
              <p:cNvPr id="10282" name="Group 121"/>
              <p:cNvGrpSpPr>
                <a:grpSpLocks/>
              </p:cNvGrpSpPr>
              <p:nvPr/>
            </p:nvGrpSpPr>
            <p:grpSpPr bwMode="auto">
              <a:xfrm>
                <a:off x="3590" y="3186"/>
                <a:ext cx="1132" cy="220"/>
                <a:chOff x="3231" y="676"/>
                <a:chExt cx="1132" cy="220"/>
              </a:xfrm>
            </p:grpSpPr>
            <p:sp>
              <p:nvSpPr>
                <p:cNvPr id="1028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231" y="684"/>
                  <a:ext cx="2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EX</a:t>
                  </a:r>
                </a:p>
              </p:txBody>
            </p:sp>
            <p:sp>
              <p:nvSpPr>
                <p:cNvPr id="10284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628" y="676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ME</a:t>
                  </a:r>
                </a:p>
              </p:txBody>
            </p:sp>
            <p:sp>
              <p:nvSpPr>
                <p:cNvPr id="1028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041" y="676"/>
                  <a:ext cx="32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rgbClr val="80008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ja-JP" sz="1600">
                      <a:solidFill>
                        <a:schemeClr val="tx1"/>
                      </a:solidFill>
                    </a:rPr>
                    <a:t>WB</a:t>
                  </a:r>
                </a:p>
              </p:txBody>
            </p:sp>
          </p:grpSp>
        </p:grpSp>
      </p:grpSp>
      <p:grpSp>
        <p:nvGrpSpPr>
          <p:cNvPr id="10256" name="Group 147"/>
          <p:cNvGrpSpPr>
            <a:grpSpLocks/>
          </p:cNvGrpSpPr>
          <p:nvPr/>
        </p:nvGrpSpPr>
        <p:grpSpPr bwMode="auto">
          <a:xfrm>
            <a:off x="485775" y="1062038"/>
            <a:ext cx="2032000" cy="396875"/>
            <a:chOff x="296" y="2801"/>
            <a:chExt cx="1280" cy="250"/>
          </a:xfrm>
        </p:grpSpPr>
        <p:sp>
          <p:nvSpPr>
            <p:cNvPr id="10275" name="AutoShape 148"/>
            <p:cNvSpPr>
              <a:spLocks noChangeArrowheads="1"/>
            </p:cNvSpPr>
            <p:nvPr/>
          </p:nvSpPr>
          <p:spPr bwMode="auto">
            <a:xfrm>
              <a:off x="296" y="2816"/>
              <a:ext cx="1272" cy="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10276" name="Text Box 149"/>
            <p:cNvSpPr txBox="1">
              <a:spLocks noChangeArrowheads="1"/>
            </p:cNvSpPr>
            <p:nvPr/>
          </p:nvSpPr>
          <p:spPr bwMode="auto">
            <a:xfrm>
              <a:off x="318" y="2801"/>
              <a:ext cx="1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chemeClr val="accent2"/>
                  </a:solidFill>
                </a:rPr>
                <a:t>Data Dependency</a:t>
              </a:r>
            </a:p>
          </p:txBody>
        </p:sp>
      </p:grpSp>
      <p:grpSp>
        <p:nvGrpSpPr>
          <p:cNvPr id="10257" name="Group 152"/>
          <p:cNvGrpSpPr>
            <a:grpSpLocks/>
          </p:cNvGrpSpPr>
          <p:nvPr/>
        </p:nvGrpSpPr>
        <p:grpSpPr bwMode="auto">
          <a:xfrm>
            <a:off x="368300" y="3759200"/>
            <a:ext cx="3686175" cy="419100"/>
            <a:chOff x="2504" y="2080"/>
            <a:chExt cx="2322" cy="264"/>
          </a:xfrm>
        </p:grpSpPr>
        <p:sp>
          <p:nvSpPr>
            <p:cNvPr id="10273" name="AutoShape 151"/>
            <p:cNvSpPr>
              <a:spLocks noChangeArrowheads="1"/>
            </p:cNvSpPr>
            <p:nvPr/>
          </p:nvSpPr>
          <p:spPr bwMode="auto">
            <a:xfrm>
              <a:off x="2504" y="2080"/>
              <a:ext cx="2312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3" name="Text Box 150"/>
            <p:cNvSpPr txBox="1">
              <a:spLocks noChangeArrowheads="1"/>
            </p:cNvSpPr>
            <p:nvPr/>
          </p:nvSpPr>
          <p:spPr bwMode="auto">
            <a:xfrm>
              <a:off x="2518" y="2081"/>
              <a:ext cx="2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0000"/>
                  </a:solidFill>
                </a:rPr>
                <a:t>Resolve data dependency by stalls</a:t>
              </a:r>
            </a:p>
          </p:txBody>
        </p:sp>
      </p:grpSp>
      <p:sp>
        <p:nvSpPr>
          <p:cNvPr id="10258" name="Line 153"/>
          <p:cNvSpPr>
            <a:spLocks noChangeShapeType="1"/>
          </p:cNvSpPr>
          <p:nvPr/>
        </p:nvSpPr>
        <p:spPr bwMode="auto">
          <a:xfrm>
            <a:off x="342900" y="3492500"/>
            <a:ext cx="843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Line 159"/>
          <p:cNvSpPr>
            <a:spLocks noChangeShapeType="1"/>
          </p:cNvSpPr>
          <p:nvPr/>
        </p:nvSpPr>
        <p:spPr bwMode="auto">
          <a:xfrm>
            <a:off x="228600" y="8001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4" name="Rectangle 58" descr="右上がり対角線 (太)"/>
          <p:cNvSpPr>
            <a:spLocks noChangeArrowheads="1"/>
          </p:cNvSpPr>
          <p:nvPr/>
        </p:nvSpPr>
        <p:spPr bwMode="auto">
          <a:xfrm>
            <a:off x="5013325" y="5075238"/>
            <a:ext cx="646113" cy="431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79" name="Rectangle 144" descr="右上がり対角線 (太)"/>
          <p:cNvSpPr>
            <a:spLocks noChangeArrowheads="1"/>
          </p:cNvSpPr>
          <p:nvPr/>
        </p:nvSpPr>
        <p:spPr bwMode="auto">
          <a:xfrm>
            <a:off x="5661025" y="5075238"/>
            <a:ext cx="646113" cy="431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5" name="Rectangle 58" descr="右上がり対角線 (太)"/>
          <p:cNvSpPr>
            <a:spLocks noChangeArrowheads="1"/>
          </p:cNvSpPr>
          <p:nvPr/>
        </p:nvSpPr>
        <p:spPr bwMode="auto">
          <a:xfrm>
            <a:off x="4365625" y="5075238"/>
            <a:ext cx="646113" cy="431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80008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381500" y="5611813"/>
            <a:ext cx="1924050" cy="495300"/>
            <a:chOff x="4391025" y="5707063"/>
            <a:chExt cx="1924050" cy="495716"/>
          </a:xfrm>
        </p:grpSpPr>
        <p:sp>
          <p:nvSpPr>
            <p:cNvPr id="10268" name="Text Box 135"/>
            <p:cNvSpPr txBox="1">
              <a:spLocks noChangeArrowheads="1"/>
            </p:cNvSpPr>
            <p:nvPr/>
          </p:nvSpPr>
          <p:spPr bwMode="auto">
            <a:xfrm>
              <a:off x="4678363" y="5864225"/>
              <a:ext cx="13356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ja-JP" sz="1600">
                  <a:solidFill>
                    <a:srgbClr val="FF0000"/>
                  </a:solidFill>
                </a:rPr>
                <a:t>Pipeline stalls</a:t>
              </a:r>
            </a:p>
          </p:txBody>
        </p:sp>
        <p:grpSp>
          <p:nvGrpSpPr>
            <p:cNvPr id="10269" name="Group 3"/>
            <p:cNvGrpSpPr>
              <a:grpSpLocks/>
            </p:cNvGrpSpPr>
            <p:nvPr/>
          </p:nvGrpSpPr>
          <p:grpSpPr bwMode="auto">
            <a:xfrm>
              <a:off x="4391025" y="5707063"/>
              <a:ext cx="1924050" cy="223837"/>
              <a:chOff x="4391025" y="5707063"/>
              <a:chExt cx="1924050" cy="223837"/>
            </a:xfrm>
          </p:grpSpPr>
          <p:sp>
            <p:nvSpPr>
              <p:cNvPr id="10270" name="Line 132"/>
              <p:cNvSpPr>
                <a:spLocks noChangeShapeType="1"/>
              </p:cNvSpPr>
              <p:nvPr/>
            </p:nvSpPr>
            <p:spPr bwMode="auto">
              <a:xfrm flipV="1">
                <a:off x="4422775" y="5819775"/>
                <a:ext cx="18446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71" name="Line 134"/>
              <p:cNvSpPr>
                <a:spLocks noChangeShapeType="1"/>
              </p:cNvSpPr>
              <p:nvPr/>
            </p:nvSpPr>
            <p:spPr bwMode="auto">
              <a:xfrm>
                <a:off x="4391025" y="5707063"/>
                <a:ext cx="0" cy="2238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72" name="Line 134"/>
              <p:cNvSpPr>
                <a:spLocks noChangeShapeType="1"/>
              </p:cNvSpPr>
              <p:nvPr/>
            </p:nvSpPr>
            <p:spPr bwMode="auto">
              <a:xfrm>
                <a:off x="6315075" y="5707063"/>
                <a:ext cx="0" cy="2238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" name="Group 131"/>
          <p:cNvGrpSpPr>
            <a:grpSpLocks/>
          </p:cNvGrpSpPr>
          <p:nvPr/>
        </p:nvGrpSpPr>
        <p:grpSpPr bwMode="auto">
          <a:xfrm>
            <a:off x="5738813" y="4630738"/>
            <a:ext cx="1076325" cy="914400"/>
            <a:chOff x="3639" y="2565"/>
            <a:chExt cx="678" cy="576"/>
          </a:xfrm>
        </p:grpSpPr>
        <p:sp>
          <p:nvSpPr>
            <p:cNvPr id="10265" name="Oval 127"/>
            <p:cNvSpPr>
              <a:spLocks noChangeArrowheads="1"/>
            </p:cNvSpPr>
            <p:nvPr/>
          </p:nvSpPr>
          <p:spPr bwMode="auto">
            <a:xfrm>
              <a:off x="3639" y="2565"/>
              <a:ext cx="296" cy="296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66" name="Oval 129"/>
            <p:cNvSpPr>
              <a:spLocks noChangeArrowheads="1"/>
            </p:cNvSpPr>
            <p:nvPr/>
          </p:nvSpPr>
          <p:spPr bwMode="auto">
            <a:xfrm>
              <a:off x="4021" y="2845"/>
              <a:ext cx="296" cy="296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80008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67" name="Line 130"/>
            <p:cNvSpPr>
              <a:spLocks noChangeShapeType="1"/>
            </p:cNvSpPr>
            <p:nvPr/>
          </p:nvSpPr>
          <p:spPr bwMode="auto">
            <a:xfrm>
              <a:off x="3912" y="2790"/>
              <a:ext cx="132" cy="117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4" grpId="0" animBg="1"/>
      <p:bldP spid="10279" grpId="0" animBg="1"/>
      <p:bldP spid="8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1400" b="0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1400" b="0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739</Words>
  <Application>Microsoft Office PowerPoint</Application>
  <PresentationFormat>On-screen Show (4:3)</PresentationFormat>
  <Paragraphs>297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Times New Roman</vt:lpstr>
      <vt:lpstr>MS PGothic</vt:lpstr>
      <vt:lpstr>Arial</vt:lpstr>
      <vt:lpstr>Calibri</vt:lpstr>
      <vt:lpstr>Wingdings</vt:lpstr>
      <vt:lpstr>Symbol</vt:lpstr>
      <vt:lpstr>SimSun</vt:lpstr>
      <vt:lpstr>Courier New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Hazards</vt:lpstr>
      <vt:lpstr>Data Hazards</vt:lpstr>
      <vt:lpstr>Data Hazards</vt:lpstr>
      <vt:lpstr>PowerPoint Presentation</vt:lpstr>
      <vt:lpstr>PowerPoint Presentation</vt:lpstr>
      <vt:lpstr>PowerPoint Presentation</vt:lpstr>
    </vt:vector>
  </TitlesOfParts>
  <Company>U.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Hiroshi Fujinoki</dc:creator>
  <cp:lastModifiedBy>Admin</cp:lastModifiedBy>
  <cp:revision>60</cp:revision>
  <cp:lastPrinted>2012-09-26T21:33:41Z</cp:lastPrinted>
  <dcterms:created xsi:type="dcterms:W3CDTF">2002-03-17T11:06:04Z</dcterms:created>
  <dcterms:modified xsi:type="dcterms:W3CDTF">2018-10-08T10:15:15Z</dcterms:modified>
</cp:coreProperties>
</file>