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65"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65"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65"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65"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7" d="100"/>
          <a:sy n="67" d="100"/>
        </p:scale>
        <p:origin x="8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3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3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8E2D8B7-CC10-584C-BD58-6E3F3339116F}" type="slidenum">
              <a:rPr lang="en-US"/>
              <a:pPr/>
              <a:t>‹#›</a:t>
            </a:fld>
            <a:endParaRPr lang="en-US"/>
          </a:p>
        </p:txBody>
      </p:sp>
    </p:spTree>
    <p:extLst>
      <p:ext uri="{BB962C8B-B14F-4D97-AF65-F5344CB8AC3E}">
        <p14:creationId xmlns:p14="http://schemas.microsoft.com/office/powerpoint/2010/main" val="30271599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6866" name="Group 1026"/>
          <p:cNvGrpSpPr>
            <a:grpSpLocks/>
          </p:cNvGrpSpPr>
          <p:nvPr/>
        </p:nvGrpSpPr>
        <p:grpSpPr bwMode="auto">
          <a:xfrm>
            <a:off x="762000" y="1676400"/>
            <a:ext cx="7696200" cy="1676400"/>
            <a:chOff x="436" y="48"/>
            <a:chExt cx="4896" cy="720"/>
          </a:xfrm>
        </p:grpSpPr>
        <p:sp>
          <p:nvSpPr>
            <p:cNvPr id="36867" name="AutoShape 1027" descr="User:vitaliyk:bgmac.gif"/>
            <p:cNvSpPr>
              <a:spLocks noChangeArrowheads="1"/>
            </p:cNvSpPr>
            <p:nvPr/>
          </p:nvSpPr>
          <p:spPr bwMode="auto">
            <a:xfrm>
              <a:off x="436" y="48"/>
              <a:ext cx="4896" cy="720"/>
            </a:xfrm>
            <a:prstGeom prst="roundRect">
              <a:avLst>
                <a:gd name="adj" fmla="val 16667"/>
              </a:avLst>
            </a:prstGeom>
            <a:blipFill dpi="0" rotWithShape="0">
              <a:blip r:embed="rId2"/>
              <a:srcRect/>
              <a:tile tx="0" ty="0" sx="100000" sy="100000" flip="none" algn="tl"/>
            </a:blipFill>
            <a:ln w="9525">
              <a:noFill/>
              <a:round/>
              <a:headEnd/>
              <a:tailEnd/>
            </a:ln>
            <a:effectLst>
              <a:prstShdw prst="shdw17" dist="56796" dir="14606097">
                <a:srgbClr val="F7F7F7">
                  <a:gamma/>
                  <a:shade val="60000"/>
                  <a:invGamma/>
                  <a:alpha val="50000"/>
                </a:srgbClr>
              </a:prstShdw>
            </a:effectLst>
          </p:spPr>
          <p:txBody>
            <a:bodyPr wrap="none" anchor="ctr">
              <a:prstTxWarp prst="textNoShape">
                <a:avLst/>
              </a:prstTxWarp>
            </a:bodyPr>
            <a:lstStyle/>
            <a:p>
              <a:endParaRPr lang="en-US"/>
            </a:p>
          </p:txBody>
        </p:sp>
        <p:sp>
          <p:nvSpPr>
            <p:cNvPr id="36868" name="Line 1028"/>
            <p:cNvSpPr>
              <a:spLocks noChangeShapeType="1"/>
            </p:cNvSpPr>
            <p:nvPr/>
          </p:nvSpPr>
          <p:spPr bwMode="auto">
            <a:xfrm>
              <a:off x="576" y="768"/>
              <a:ext cx="4608" cy="0"/>
            </a:xfrm>
            <a:prstGeom prst="line">
              <a:avLst/>
            </a:prstGeom>
            <a:noFill/>
            <a:ln w="28575">
              <a:solidFill>
                <a:schemeClr val="bg1"/>
              </a:solidFill>
              <a:round/>
              <a:headEnd/>
              <a:tailEnd/>
            </a:ln>
            <a:effectLst>
              <a:outerShdw blurRad="63500" dist="26940" algn="ctr" rotWithShape="0">
                <a:schemeClr val="bg2">
                  <a:alpha val="74998"/>
                </a:schemeClr>
              </a:outerShdw>
            </a:effectLst>
          </p:spPr>
          <p:txBody>
            <a:bodyPr wrap="none" anchor="ctr">
              <a:prstTxWarp prst="textNoShape">
                <a:avLst/>
              </a:prstTxWarp>
            </a:bodyPr>
            <a:lstStyle/>
            <a:p>
              <a:endParaRPr lang="en-US"/>
            </a:p>
          </p:txBody>
        </p:sp>
      </p:grpSp>
      <p:grpSp>
        <p:nvGrpSpPr>
          <p:cNvPr id="36869" name="Group 1029"/>
          <p:cNvGrpSpPr>
            <a:grpSpLocks/>
          </p:cNvGrpSpPr>
          <p:nvPr/>
        </p:nvGrpSpPr>
        <p:grpSpPr bwMode="auto">
          <a:xfrm>
            <a:off x="685800" y="3505200"/>
            <a:ext cx="7772400" cy="304800"/>
            <a:chOff x="432" y="816"/>
            <a:chExt cx="4896" cy="192"/>
          </a:xfrm>
        </p:grpSpPr>
        <p:sp>
          <p:nvSpPr>
            <p:cNvPr id="36870" name="AutoShape 1030"/>
            <p:cNvSpPr>
              <a:spLocks noChangeArrowheads="1"/>
            </p:cNvSpPr>
            <p:nvPr/>
          </p:nvSpPr>
          <p:spPr bwMode="auto">
            <a:xfrm>
              <a:off x="432" y="816"/>
              <a:ext cx="4896" cy="192"/>
            </a:xfrm>
            <a:prstGeom prst="roundRect">
              <a:avLst>
                <a:gd name="adj" fmla="val 50000"/>
              </a:avLst>
            </a:prstGeom>
            <a:gradFill rotWithShape="0">
              <a:gsLst>
                <a:gs pos="0">
                  <a:schemeClr val="tx2">
                    <a:gamma/>
                    <a:shade val="74118"/>
                    <a:invGamma/>
                  </a:schemeClr>
                </a:gs>
                <a:gs pos="50000">
                  <a:schemeClr val="tx2"/>
                </a:gs>
                <a:gs pos="100000">
                  <a:schemeClr val="tx2">
                    <a:gamma/>
                    <a:shade val="74118"/>
                    <a:invGamma/>
                  </a:schemeClr>
                </a:gs>
              </a:gsLst>
              <a:lin ang="5400000" scaled="1"/>
            </a:gradFill>
            <a:ln w="9525">
              <a:noFill/>
              <a:round/>
              <a:headEnd/>
              <a:tailEnd/>
            </a:ln>
            <a:effectLst>
              <a:outerShdw blurRad="63500" dist="101600" dir="5400000" algn="ctr" rotWithShape="0">
                <a:schemeClr val="bg2">
                  <a:alpha val="50000"/>
                </a:schemeClr>
              </a:outerShdw>
            </a:effectLst>
          </p:spPr>
          <p:txBody>
            <a:bodyPr wrap="none" anchor="ctr">
              <a:prstTxWarp prst="textNoShape">
                <a:avLst/>
              </a:prstTxWarp>
            </a:bodyPr>
            <a:lstStyle/>
            <a:p>
              <a:endParaRPr lang="en-US"/>
            </a:p>
          </p:txBody>
        </p:sp>
        <p:sp>
          <p:nvSpPr>
            <p:cNvPr id="36871" name="AutoShape 1031"/>
            <p:cNvSpPr>
              <a:spLocks noChangeArrowheads="1"/>
            </p:cNvSpPr>
            <p:nvPr/>
          </p:nvSpPr>
          <p:spPr bwMode="auto">
            <a:xfrm flipV="1">
              <a:off x="522" y="828"/>
              <a:ext cx="4722" cy="29"/>
            </a:xfrm>
            <a:prstGeom prst="roundRect">
              <a:avLst>
                <a:gd name="adj" fmla="val 50000"/>
              </a:avLst>
            </a:prstGeom>
            <a:gradFill rotWithShape="0">
              <a:gsLst>
                <a:gs pos="0">
                  <a:schemeClr val="tx2"/>
                </a:gs>
                <a:gs pos="50000">
                  <a:srgbClr val="FFFFFF"/>
                </a:gs>
                <a:gs pos="100000">
                  <a:schemeClr val="tx2"/>
                </a:gs>
              </a:gsLst>
              <a:lin ang="5400000" scaled="1"/>
            </a:gradFill>
            <a:ln w="9525">
              <a:noFill/>
              <a:round/>
              <a:headEnd/>
              <a:tailEnd/>
            </a:ln>
            <a:effectLst/>
          </p:spPr>
          <p:txBody>
            <a:bodyPr rot="10800000" wrap="none" anchor="ctr">
              <a:prstTxWarp prst="textNoShape">
                <a:avLst/>
              </a:prstTxWarp>
            </a:bodyPr>
            <a:lstStyle/>
            <a:p>
              <a:pPr algn="ctr"/>
              <a:endParaRPr lang="en-US">
                <a:solidFill>
                  <a:schemeClr val="tx2"/>
                </a:solidFill>
                <a:latin typeface="Times" pitchFamily="-65" charset="0"/>
              </a:endParaRPr>
            </a:p>
          </p:txBody>
        </p:sp>
      </p:grpSp>
      <p:sp>
        <p:nvSpPr>
          <p:cNvPr id="36872" name="Rectangle 1032"/>
          <p:cNvSpPr>
            <a:spLocks noGrp="1" noChangeArrowheads="1"/>
          </p:cNvSpPr>
          <p:nvPr>
            <p:ph type="ctrTitle"/>
          </p:nvPr>
        </p:nvSpPr>
        <p:spPr>
          <a:xfrm>
            <a:off x="838200" y="2057400"/>
            <a:ext cx="7391400" cy="914400"/>
          </a:xfrm>
        </p:spPr>
        <p:txBody>
          <a:bodyPr/>
          <a:lstStyle>
            <a:lvl1pPr>
              <a:defRPr/>
            </a:lvl1pPr>
          </a:lstStyle>
          <a:p>
            <a:r>
              <a:rPr lang="en-US"/>
              <a:t>Click to edit Master title style</a:t>
            </a:r>
          </a:p>
        </p:txBody>
      </p:sp>
      <p:sp>
        <p:nvSpPr>
          <p:cNvPr id="36873" name="Rectangle 103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6874" name="Rectangle 103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36875" name="Rectangle 103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36876" name="Rectangle 1036"/>
          <p:cNvSpPr>
            <a:spLocks noGrp="1" noChangeArrowheads="1"/>
          </p:cNvSpPr>
          <p:nvPr>
            <p:ph type="sldNum" sz="quarter" idx="4"/>
          </p:nvPr>
        </p:nvSpPr>
        <p:spPr>
          <a:xfrm>
            <a:off x="6553200" y="6248400"/>
            <a:ext cx="1905000" cy="457200"/>
          </a:xfrm>
        </p:spPr>
        <p:txBody>
          <a:bodyPr/>
          <a:lstStyle>
            <a:lvl1pPr>
              <a:defRPr/>
            </a:lvl1pPr>
          </a:lstStyle>
          <a:p>
            <a:fld id="{8F4E7B8D-FF85-B341-B705-22FC7B9351F4}" type="slidenum">
              <a:rPr lang="en-US"/>
              <a:pPr/>
              <a:t>‹#›</a:t>
            </a:fld>
            <a:endParaRPr lang="en-US"/>
          </a:p>
        </p:txBody>
      </p:sp>
      <p:sp>
        <p:nvSpPr>
          <p:cNvPr id="36877" name="AutoShape 1037"/>
          <p:cNvSpPr>
            <a:spLocks noChangeArrowheads="1"/>
          </p:cNvSpPr>
          <p:nvPr/>
        </p:nvSpPr>
        <p:spPr bwMode="auto">
          <a:xfrm>
            <a:off x="0" y="76200"/>
            <a:ext cx="609600" cy="6629400"/>
          </a:xfrm>
          <a:prstGeom prst="flowChartDelay">
            <a:avLst/>
          </a:prstGeom>
          <a:solidFill>
            <a:schemeClr val="accent1">
              <a:alpha val="50000"/>
            </a:schemeClr>
          </a:solidFill>
          <a:ln w="9525">
            <a:noFill/>
            <a:miter lim="800000"/>
            <a:headEnd/>
            <a:tailEnd/>
          </a:ln>
          <a:effectLst>
            <a:prstShdw prst="shdw17" dist="29783" dir="3885598">
              <a:schemeClr val="bg2">
                <a:alpha val="50000"/>
              </a:schemeClr>
            </a:prstShdw>
          </a:effectLst>
        </p:spPr>
        <p:txBody>
          <a:bodyPr wrap="none" anchor="ctr">
            <a:prstTxWarp prst="textNoShape">
              <a:avLst/>
            </a:prstTxWarp>
          </a:bodyPr>
          <a:lstStyle/>
          <a:p>
            <a:endParaRPr lang="en-US"/>
          </a:p>
        </p:txBody>
      </p:sp>
      <p:sp>
        <p:nvSpPr>
          <p:cNvPr id="36878" name="AutoShape 1038"/>
          <p:cNvSpPr>
            <a:spLocks noChangeArrowheads="1"/>
          </p:cNvSpPr>
          <p:nvPr/>
        </p:nvSpPr>
        <p:spPr bwMode="auto">
          <a:xfrm flipH="1">
            <a:off x="8534400" y="76200"/>
            <a:ext cx="609600" cy="6629400"/>
          </a:xfrm>
          <a:prstGeom prst="flowChartDelay">
            <a:avLst/>
          </a:prstGeom>
          <a:solidFill>
            <a:schemeClr val="accent1">
              <a:alpha val="50000"/>
            </a:schemeClr>
          </a:solidFill>
          <a:ln w="9525">
            <a:noFill/>
            <a:miter lim="800000"/>
            <a:headEnd/>
            <a:tailEnd/>
          </a:ln>
          <a:effectLst>
            <a:prstShdw prst="shdw17" dist="29783" dir="3885598">
              <a:schemeClr val="bg2">
                <a:alpha val="50000"/>
              </a:schemeClr>
            </a:prstShdw>
          </a:effectLst>
        </p:spPr>
        <p:txBody>
          <a:bodyPr wrap="none" anchor="ctr">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7EF717D-D299-5D42-A327-8F0A6B623D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32B7BC72-76CB-F642-9EF9-9D49B85F221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68B10DE-612E-A546-84E0-B28F9A26379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372711C-34E0-D045-AC60-217C0569139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40C8F6D2-D659-6E4B-AFD1-6B04B36EF78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7EBB8FC-B72A-3744-9464-0F2BF1C29FF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60F2A363-69CA-6C42-B747-22968AF4191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83DEC210-E627-CD49-911F-77B2E0CC0E5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0DD371E5-5413-6242-AC3C-CE02E4B2A15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94034C95-77FF-B846-9EED-CBE93370BA7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35842" name="Group 1026"/>
          <p:cNvGrpSpPr>
            <a:grpSpLocks/>
          </p:cNvGrpSpPr>
          <p:nvPr/>
        </p:nvGrpSpPr>
        <p:grpSpPr bwMode="auto">
          <a:xfrm>
            <a:off x="762000" y="152400"/>
            <a:ext cx="7696200" cy="1066800"/>
            <a:chOff x="436" y="48"/>
            <a:chExt cx="4896" cy="720"/>
          </a:xfrm>
        </p:grpSpPr>
        <p:sp>
          <p:nvSpPr>
            <p:cNvPr id="35843" name="AutoShape 1027" descr="User:vitaliyk:bgmac.gif"/>
            <p:cNvSpPr>
              <a:spLocks noChangeArrowheads="1"/>
            </p:cNvSpPr>
            <p:nvPr/>
          </p:nvSpPr>
          <p:spPr bwMode="auto">
            <a:xfrm>
              <a:off x="436" y="48"/>
              <a:ext cx="4896" cy="720"/>
            </a:xfrm>
            <a:prstGeom prst="roundRect">
              <a:avLst>
                <a:gd name="adj" fmla="val 16667"/>
              </a:avLst>
            </a:prstGeom>
            <a:blipFill dpi="0" rotWithShape="0">
              <a:blip r:embed="rId13"/>
              <a:srcRect/>
              <a:tile tx="0" ty="0" sx="100000" sy="100000" flip="none" algn="tl"/>
            </a:blipFill>
            <a:ln w="9525">
              <a:noFill/>
              <a:round/>
              <a:headEnd/>
              <a:tailEnd/>
            </a:ln>
            <a:effectLst>
              <a:prstShdw prst="shdw17" dist="56796" dir="14606097">
                <a:srgbClr val="F7F7F7">
                  <a:gamma/>
                  <a:shade val="60000"/>
                  <a:invGamma/>
                  <a:alpha val="50000"/>
                </a:srgbClr>
              </a:prstShdw>
            </a:effectLst>
          </p:spPr>
          <p:txBody>
            <a:bodyPr wrap="none" anchor="ctr">
              <a:prstTxWarp prst="textNoShape">
                <a:avLst/>
              </a:prstTxWarp>
            </a:bodyPr>
            <a:lstStyle/>
            <a:p>
              <a:endParaRPr lang="en-US"/>
            </a:p>
          </p:txBody>
        </p:sp>
        <p:sp>
          <p:nvSpPr>
            <p:cNvPr id="35844" name="Line 1028"/>
            <p:cNvSpPr>
              <a:spLocks noChangeShapeType="1"/>
            </p:cNvSpPr>
            <p:nvPr/>
          </p:nvSpPr>
          <p:spPr bwMode="auto">
            <a:xfrm>
              <a:off x="576" y="768"/>
              <a:ext cx="4608" cy="0"/>
            </a:xfrm>
            <a:prstGeom prst="line">
              <a:avLst/>
            </a:prstGeom>
            <a:noFill/>
            <a:ln w="28575">
              <a:solidFill>
                <a:schemeClr val="bg1"/>
              </a:solidFill>
              <a:round/>
              <a:headEnd/>
              <a:tailEnd/>
            </a:ln>
            <a:effectLst>
              <a:outerShdw blurRad="63500" dist="26940" algn="ctr" rotWithShape="0">
                <a:schemeClr val="bg2">
                  <a:alpha val="74998"/>
                </a:schemeClr>
              </a:outerShdw>
            </a:effectLst>
          </p:spPr>
          <p:txBody>
            <a:bodyPr wrap="none" anchor="ctr">
              <a:prstTxWarp prst="textNoShape">
                <a:avLst/>
              </a:prstTxWarp>
            </a:bodyPr>
            <a:lstStyle/>
            <a:p>
              <a:endParaRPr lang="en-US"/>
            </a:p>
          </p:txBody>
        </p:sp>
      </p:grpSp>
      <p:grpSp>
        <p:nvGrpSpPr>
          <p:cNvPr id="35845" name="Group 1029"/>
          <p:cNvGrpSpPr>
            <a:grpSpLocks/>
          </p:cNvGrpSpPr>
          <p:nvPr/>
        </p:nvGrpSpPr>
        <p:grpSpPr bwMode="auto">
          <a:xfrm>
            <a:off x="685800" y="1371600"/>
            <a:ext cx="7772400" cy="304800"/>
            <a:chOff x="432" y="816"/>
            <a:chExt cx="4896" cy="192"/>
          </a:xfrm>
        </p:grpSpPr>
        <p:sp>
          <p:nvSpPr>
            <p:cNvPr id="35846" name="AutoShape 1030"/>
            <p:cNvSpPr>
              <a:spLocks noChangeArrowheads="1"/>
            </p:cNvSpPr>
            <p:nvPr/>
          </p:nvSpPr>
          <p:spPr bwMode="auto">
            <a:xfrm>
              <a:off x="432" y="816"/>
              <a:ext cx="4896" cy="192"/>
            </a:xfrm>
            <a:prstGeom prst="roundRect">
              <a:avLst>
                <a:gd name="adj" fmla="val 50000"/>
              </a:avLst>
            </a:prstGeom>
            <a:gradFill rotWithShape="0">
              <a:gsLst>
                <a:gs pos="0">
                  <a:schemeClr val="tx2">
                    <a:gamma/>
                    <a:shade val="74118"/>
                    <a:invGamma/>
                  </a:schemeClr>
                </a:gs>
                <a:gs pos="50000">
                  <a:schemeClr val="tx2"/>
                </a:gs>
                <a:gs pos="100000">
                  <a:schemeClr val="tx2">
                    <a:gamma/>
                    <a:shade val="74118"/>
                    <a:invGamma/>
                  </a:schemeClr>
                </a:gs>
              </a:gsLst>
              <a:lin ang="5400000" scaled="1"/>
            </a:gradFill>
            <a:ln w="9525">
              <a:noFill/>
              <a:round/>
              <a:headEnd/>
              <a:tailEnd/>
            </a:ln>
            <a:effectLst>
              <a:outerShdw blurRad="63500" dist="101600" dir="5400000" algn="ctr" rotWithShape="0">
                <a:schemeClr val="bg2">
                  <a:alpha val="50000"/>
                </a:schemeClr>
              </a:outerShdw>
            </a:effectLst>
          </p:spPr>
          <p:txBody>
            <a:bodyPr wrap="none" anchor="ctr">
              <a:prstTxWarp prst="textNoShape">
                <a:avLst/>
              </a:prstTxWarp>
            </a:bodyPr>
            <a:lstStyle/>
            <a:p>
              <a:endParaRPr lang="en-US"/>
            </a:p>
          </p:txBody>
        </p:sp>
        <p:sp>
          <p:nvSpPr>
            <p:cNvPr id="35847" name="AutoShape 1031"/>
            <p:cNvSpPr>
              <a:spLocks noChangeArrowheads="1"/>
            </p:cNvSpPr>
            <p:nvPr/>
          </p:nvSpPr>
          <p:spPr bwMode="auto">
            <a:xfrm flipV="1">
              <a:off x="522" y="828"/>
              <a:ext cx="4722" cy="29"/>
            </a:xfrm>
            <a:prstGeom prst="roundRect">
              <a:avLst>
                <a:gd name="adj" fmla="val 50000"/>
              </a:avLst>
            </a:prstGeom>
            <a:gradFill rotWithShape="0">
              <a:gsLst>
                <a:gs pos="0">
                  <a:schemeClr val="tx2"/>
                </a:gs>
                <a:gs pos="50000">
                  <a:srgbClr val="FFFFFF"/>
                </a:gs>
                <a:gs pos="100000">
                  <a:schemeClr val="tx2"/>
                </a:gs>
              </a:gsLst>
              <a:lin ang="5400000" scaled="1"/>
            </a:gradFill>
            <a:ln w="9525">
              <a:noFill/>
              <a:round/>
              <a:headEnd/>
              <a:tailEnd/>
            </a:ln>
            <a:effectLst/>
          </p:spPr>
          <p:txBody>
            <a:bodyPr rot="10800000" wrap="none" anchor="ctr">
              <a:prstTxWarp prst="textNoShape">
                <a:avLst/>
              </a:prstTxWarp>
            </a:bodyPr>
            <a:lstStyle/>
            <a:p>
              <a:pPr algn="ctr"/>
              <a:endParaRPr lang="en-US">
                <a:solidFill>
                  <a:schemeClr val="tx2"/>
                </a:solidFill>
                <a:latin typeface="Times" pitchFamily="-65" charset="0"/>
              </a:endParaRPr>
            </a:p>
          </p:txBody>
        </p:sp>
      </p:grpSp>
      <p:sp>
        <p:nvSpPr>
          <p:cNvPr id="35848" name="Rectangle 1032"/>
          <p:cNvSpPr>
            <a:spLocks noGrp="1" noChangeArrowheads="1"/>
          </p:cNvSpPr>
          <p:nvPr>
            <p:ph type="title"/>
          </p:nvPr>
        </p:nvSpPr>
        <p:spPr bwMode="auto">
          <a:xfrm>
            <a:off x="838200" y="304800"/>
            <a:ext cx="7467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5849" name="Rectangle 1033"/>
          <p:cNvSpPr>
            <a:spLocks noGrp="1" noChangeArrowheads="1"/>
          </p:cNvSpPr>
          <p:nvPr>
            <p:ph type="body" idx="1"/>
          </p:nvPr>
        </p:nvSpPr>
        <p:spPr bwMode="auto">
          <a:xfrm>
            <a:off x="685800" y="18288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50" name="Rectangle 1034"/>
          <p:cNvSpPr>
            <a:spLocks noGrp="1" noChangeArrowheads="1"/>
          </p:cNvSpPr>
          <p:nvPr>
            <p:ph type="dt" sz="half" idx="2"/>
          </p:nvPr>
        </p:nvSpPr>
        <p:spPr bwMode="auto">
          <a:xfrm>
            <a:off x="6858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35851" name="Rectangle 103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35852" name="Rectangle 103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n-lt"/>
              </a:defRPr>
            </a:lvl1pPr>
          </a:lstStyle>
          <a:p>
            <a:fld id="{F047AEAB-42AC-5640-BCDD-1E2AF7CFD342}" type="slidenum">
              <a:rPr lang="en-US"/>
              <a:pPr/>
              <a:t>‹#›</a:t>
            </a:fld>
            <a:endParaRPr lang="en-US"/>
          </a:p>
        </p:txBody>
      </p:sp>
      <p:sp>
        <p:nvSpPr>
          <p:cNvPr id="35853" name="AutoShape 1037"/>
          <p:cNvSpPr>
            <a:spLocks noChangeArrowheads="1"/>
          </p:cNvSpPr>
          <p:nvPr/>
        </p:nvSpPr>
        <p:spPr bwMode="auto">
          <a:xfrm>
            <a:off x="0" y="76200"/>
            <a:ext cx="609600" cy="6629400"/>
          </a:xfrm>
          <a:prstGeom prst="flowChartDelay">
            <a:avLst/>
          </a:prstGeom>
          <a:solidFill>
            <a:schemeClr val="accent1">
              <a:alpha val="50000"/>
            </a:schemeClr>
          </a:solidFill>
          <a:ln w="9525">
            <a:noFill/>
            <a:miter lim="800000"/>
            <a:headEnd/>
            <a:tailEnd/>
          </a:ln>
          <a:effectLst>
            <a:prstShdw prst="shdw17" dist="29783" dir="3885598">
              <a:schemeClr val="bg2">
                <a:alpha val="50000"/>
              </a:schemeClr>
            </a:prstShdw>
          </a:effectLst>
        </p:spPr>
        <p:txBody>
          <a:bodyPr wrap="none" anchor="ctr">
            <a:prstTxWarp prst="textNoShape">
              <a:avLst/>
            </a:prstTxWarp>
          </a:bodyPr>
          <a:lstStyle/>
          <a:p>
            <a:endParaRPr lang="en-US"/>
          </a:p>
        </p:txBody>
      </p:sp>
      <p:sp>
        <p:nvSpPr>
          <p:cNvPr id="35854" name="AutoShape 1038"/>
          <p:cNvSpPr>
            <a:spLocks noChangeArrowheads="1"/>
          </p:cNvSpPr>
          <p:nvPr/>
        </p:nvSpPr>
        <p:spPr bwMode="auto">
          <a:xfrm flipH="1">
            <a:off x="8534400" y="76200"/>
            <a:ext cx="609600" cy="6629400"/>
          </a:xfrm>
          <a:prstGeom prst="flowChartDelay">
            <a:avLst/>
          </a:prstGeom>
          <a:solidFill>
            <a:schemeClr val="accent1">
              <a:alpha val="50000"/>
            </a:schemeClr>
          </a:solidFill>
          <a:ln w="9525">
            <a:noFill/>
            <a:miter lim="800000"/>
            <a:headEnd/>
            <a:tailEnd/>
          </a:ln>
          <a:effectLst>
            <a:prstShdw prst="shdw17" dist="29783" dir="3885598">
              <a:schemeClr val="bg2">
                <a:alpha val="50000"/>
              </a:schemeClr>
            </a:prstShdw>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65" charset="0"/>
        </a:defRPr>
      </a:lvl2pPr>
      <a:lvl3pPr algn="ctr" rtl="0" fontAlgn="base">
        <a:spcBef>
          <a:spcPct val="0"/>
        </a:spcBef>
        <a:spcAft>
          <a:spcPct val="0"/>
        </a:spcAft>
        <a:defRPr sz="4400">
          <a:solidFill>
            <a:schemeClr val="tx2"/>
          </a:solidFill>
          <a:latin typeface="Arial" pitchFamily="-65" charset="0"/>
        </a:defRPr>
      </a:lvl3pPr>
      <a:lvl4pPr algn="ctr" rtl="0" fontAlgn="base">
        <a:spcBef>
          <a:spcPct val="0"/>
        </a:spcBef>
        <a:spcAft>
          <a:spcPct val="0"/>
        </a:spcAft>
        <a:defRPr sz="4400">
          <a:solidFill>
            <a:schemeClr val="tx2"/>
          </a:solidFill>
          <a:latin typeface="Arial" pitchFamily="-65" charset="0"/>
        </a:defRPr>
      </a:lvl4pPr>
      <a:lvl5pPr algn="ctr" rtl="0" fontAlgn="base">
        <a:spcBef>
          <a:spcPct val="0"/>
        </a:spcBef>
        <a:spcAft>
          <a:spcPct val="0"/>
        </a:spcAft>
        <a:defRPr sz="4400">
          <a:solidFill>
            <a:schemeClr val="tx2"/>
          </a:solidFill>
          <a:latin typeface="Arial" pitchFamily="-65" charset="0"/>
        </a:defRPr>
      </a:lvl5pPr>
      <a:lvl6pPr marL="457200" algn="ctr" rtl="0" fontAlgn="base">
        <a:spcBef>
          <a:spcPct val="0"/>
        </a:spcBef>
        <a:spcAft>
          <a:spcPct val="0"/>
        </a:spcAft>
        <a:defRPr sz="4400">
          <a:solidFill>
            <a:schemeClr val="tx2"/>
          </a:solidFill>
          <a:latin typeface="Arial" pitchFamily="-65" charset="0"/>
        </a:defRPr>
      </a:lvl6pPr>
      <a:lvl7pPr marL="914400" algn="ctr" rtl="0" fontAlgn="base">
        <a:spcBef>
          <a:spcPct val="0"/>
        </a:spcBef>
        <a:spcAft>
          <a:spcPct val="0"/>
        </a:spcAft>
        <a:defRPr sz="4400">
          <a:solidFill>
            <a:schemeClr val="tx2"/>
          </a:solidFill>
          <a:latin typeface="Arial" pitchFamily="-65" charset="0"/>
        </a:defRPr>
      </a:lvl7pPr>
      <a:lvl8pPr marL="1371600" algn="ctr" rtl="0" fontAlgn="base">
        <a:spcBef>
          <a:spcPct val="0"/>
        </a:spcBef>
        <a:spcAft>
          <a:spcPct val="0"/>
        </a:spcAft>
        <a:defRPr sz="4400">
          <a:solidFill>
            <a:schemeClr val="tx2"/>
          </a:solidFill>
          <a:latin typeface="Arial" pitchFamily="-65" charset="0"/>
        </a:defRPr>
      </a:lvl8pPr>
      <a:lvl9pPr marL="1828800" algn="ctr" rtl="0" fontAlgn="base">
        <a:spcBef>
          <a:spcPct val="0"/>
        </a:spcBef>
        <a:spcAft>
          <a:spcPct val="0"/>
        </a:spcAft>
        <a:defRPr sz="4400">
          <a:solidFill>
            <a:schemeClr val="tx2"/>
          </a:solidFill>
          <a:latin typeface="Arial" pitchFamily="-65"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Wingdings" pitchFamily="-65" charset="2"/>
        <a:buChar char="§"/>
        <a:defRPr sz="2800">
          <a:solidFill>
            <a:schemeClr val="tx1"/>
          </a:solidFill>
          <a:latin typeface="+mn-lt"/>
          <a:ea typeface="ＭＳ Ｐゴシック" pitchFamily="-65"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65" charset="-128"/>
        </a:defRPr>
      </a:lvl3pPr>
      <a:lvl4pPr marL="1600200" indent="-228600" algn="l" rtl="0" fontAlgn="base">
        <a:spcBef>
          <a:spcPct val="20000"/>
        </a:spcBef>
        <a:spcAft>
          <a:spcPct val="0"/>
        </a:spcAft>
        <a:buClr>
          <a:schemeClr val="tx2"/>
        </a:buClr>
        <a:buFont typeface="Wingdings" pitchFamily="-65" charset="2"/>
        <a:buChar char="§"/>
        <a:defRPr sz="2000">
          <a:solidFill>
            <a:schemeClr val="tx1"/>
          </a:solidFill>
          <a:latin typeface="+mn-lt"/>
          <a:ea typeface="ＭＳ Ｐゴシック" pitchFamily="-65" charset="-128"/>
        </a:defRPr>
      </a:lvl4pPr>
      <a:lvl5pPr marL="2057400" indent="-228600" algn="l" rtl="0" fontAlgn="base">
        <a:spcBef>
          <a:spcPct val="20000"/>
        </a:spcBef>
        <a:spcAft>
          <a:spcPct val="0"/>
        </a:spcAft>
        <a:buFont typeface="Wingdings" pitchFamily="-65" charset="2"/>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Font typeface="Wingdings" pitchFamily="-65" charset="2"/>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Font typeface="Wingdings" pitchFamily="-65" charset="2"/>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Font typeface="Wingdings" pitchFamily="-65" charset="2"/>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Font typeface="Wingdings" pitchFamily="-65" charset="2"/>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kumimoji="1" lang="en-US"/>
              <a:t>Computer Buses</a:t>
            </a:r>
          </a:p>
        </p:txBody>
      </p:sp>
      <p:sp>
        <p:nvSpPr>
          <p:cNvPr id="2051" name="Rectangle 3"/>
          <p:cNvSpPr>
            <a:spLocks noGrp="1" noChangeArrowheads="1"/>
          </p:cNvSpPr>
          <p:nvPr>
            <p:ph type="body" idx="1"/>
          </p:nvPr>
        </p:nvSpPr>
        <p:spPr/>
        <p:txBody>
          <a:bodyPr/>
          <a:lstStyle/>
          <a:p>
            <a:pPr lvl="1">
              <a:lnSpc>
                <a:spcPct val="90000"/>
              </a:lnSpc>
            </a:pPr>
            <a:r>
              <a:rPr kumimoji="1" lang="en-US"/>
              <a:t>A </a:t>
            </a:r>
            <a:r>
              <a:rPr kumimoji="1" lang="en-US" b="1"/>
              <a:t>bus</a:t>
            </a:r>
            <a:r>
              <a:rPr kumimoji="1" lang="en-US"/>
              <a:t> is a common electrical pathway between multiple devices.</a:t>
            </a:r>
          </a:p>
          <a:p>
            <a:pPr lvl="2">
              <a:lnSpc>
                <a:spcPct val="90000"/>
              </a:lnSpc>
            </a:pPr>
            <a:r>
              <a:rPr kumimoji="1" lang="en-US"/>
              <a:t>Can be internal to the CPU to transport data to and from the ALU.</a:t>
            </a:r>
          </a:p>
          <a:p>
            <a:pPr lvl="2">
              <a:lnSpc>
                <a:spcPct val="90000"/>
              </a:lnSpc>
            </a:pPr>
            <a:r>
              <a:rPr kumimoji="1" lang="en-US"/>
              <a:t>Can be external to the CPU, to connect it to memory or to I/O devices.</a:t>
            </a:r>
          </a:p>
          <a:p>
            <a:pPr lvl="1">
              <a:lnSpc>
                <a:spcPct val="90000"/>
              </a:lnSpc>
            </a:pPr>
            <a:r>
              <a:rPr kumimoji="1" lang="en-US"/>
              <a:t>Early PCs had a single external bus or </a:t>
            </a:r>
            <a:r>
              <a:rPr kumimoji="1" lang="en-US" b="1"/>
              <a:t>system bus</a:t>
            </a:r>
            <a:r>
              <a:rPr kumimoji="1" lang="en-US"/>
              <a:t>.</a:t>
            </a:r>
          </a:p>
          <a:p>
            <a:pPr lvl="1">
              <a:lnSpc>
                <a:spcPct val="90000"/>
              </a:lnSpc>
            </a:pPr>
            <a:r>
              <a:rPr kumimoji="1" lang="en-US"/>
              <a:t>Modern PCs have a special-purpose bus between the CPU and memory and (at least) one other bus for the I/O devices.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kumimoji="1" lang="en-US"/>
              <a:t>Bus Width</a:t>
            </a:r>
          </a:p>
        </p:txBody>
      </p:sp>
      <p:sp>
        <p:nvSpPr>
          <p:cNvPr id="13315" name="Rectangle 3"/>
          <p:cNvSpPr>
            <a:spLocks noGrp="1" noChangeArrowheads="1"/>
          </p:cNvSpPr>
          <p:nvPr>
            <p:ph type="body" idx="1"/>
          </p:nvPr>
        </p:nvSpPr>
        <p:spPr/>
        <p:txBody>
          <a:bodyPr/>
          <a:lstStyle/>
          <a:p>
            <a:pPr lvl="1">
              <a:lnSpc>
                <a:spcPct val="90000"/>
              </a:lnSpc>
            </a:pPr>
            <a:r>
              <a:rPr kumimoji="1" lang="en-US"/>
              <a:t>The number of data lines needed also tends to increase over time.</a:t>
            </a:r>
          </a:p>
          <a:p>
            <a:pPr lvl="1">
              <a:lnSpc>
                <a:spcPct val="90000"/>
              </a:lnSpc>
            </a:pPr>
            <a:r>
              <a:rPr kumimoji="1" lang="en-US"/>
              <a:t>There are two ways to increase the data bandwidth of a bus:</a:t>
            </a:r>
          </a:p>
          <a:p>
            <a:pPr lvl="2">
              <a:lnSpc>
                <a:spcPct val="90000"/>
              </a:lnSpc>
            </a:pPr>
            <a:r>
              <a:rPr kumimoji="1" lang="en-US"/>
              <a:t>decrease the bus cycle time</a:t>
            </a:r>
          </a:p>
          <a:p>
            <a:pPr lvl="2">
              <a:lnSpc>
                <a:spcPct val="90000"/>
              </a:lnSpc>
            </a:pPr>
            <a:r>
              <a:rPr kumimoji="1" lang="en-US"/>
              <a:t>increase the data bus width</a:t>
            </a:r>
          </a:p>
          <a:p>
            <a:pPr lvl="1">
              <a:lnSpc>
                <a:spcPct val="90000"/>
              </a:lnSpc>
            </a:pPr>
            <a:r>
              <a:rPr kumimoji="1" lang="en-US"/>
              <a:t>Speeding up the bus results in problems of bus skew since data on individual lines travel at slightly different speeds. This also makes the bus non-compatible with pre-existing devices.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kumimoji="1" lang="en-US"/>
              <a:t>Bus Width</a:t>
            </a:r>
          </a:p>
        </p:txBody>
      </p:sp>
      <p:sp>
        <p:nvSpPr>
          <p:cNvPr id="14339" name="Rectangle 3"/>
          <p:cNvSpPr>
            <a:spLocks noGrp="1" noChangeArrowheads="1"/>
          </p:cNvSpPr>
          <p:nvPr>
            <p:ph type="body" idx="1"/>
          </p:nvPr>
        </p:nvSpPr>
        <p:spPr/>
        <p:txBody>
          <a:bodyPr/>
          <a:lstStyle/>
          <a:p>
            <a:pPr lvl="1"/>
            <a:r>
              <a:rPr kumimoji="1" lang="en-US"/>
              <a:t>Therefore, an increased data width is the usual answer (e.g. in the PC which went from 8 data lines to 16 and then to 32 on essentially the same bus).</a:t>
            </a:r>
          </a:p>
          <a:p>
            <a:pPr lvl="1"/>
            <a:r>
              <a:rPr kumimoji="1" lang="en-US"/>
              <a:t>Another solution is to use a </a:t>
            </a:r>
            <a:r>
              <a:rPr kumimoji="1" lang="en-US" b="1"/>
              <a:t>multiplexed bus</a:t>
            </a:r>
            <a:r>
              <a:rPr kumimoji="1" lang="en-US"/>
              <a:t>.</a:t>
            </a:r>
          </a:p>
          <a:p>
            <a:pPr lvl="1"/>
            <a:r>
              <a:rPr kumimoji="1" lang="en-US"/>
              <a:t>The same lines are used for both data and addressing by breaking up the bus operation into multiple steps. This slows down bus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kumimoji="1" lang="en-US"/>
              <a:t>Bus Clocking</a:t>
            </a:r>
          </a:p>
        </p:txBody>
      </p:sp>
      <p:sp>
        <p:nvSpPr>
          <p:cNvPr id="15363" name="Rectangle 3"/>
          <p:cNvSpPr>
            <a:spLocks noGrp="1" noChangeArrowheads="1"/>
          </p:cNvSpPr>
          <p:nvPr>
            <p:ph type="body" idx="1"/>
          </p:nvPr>
        </p:nvSpPr>
        <p:spPr/>
        <p:txBody>
          <a:bodyPr/>
          <a:lstStyle/>
          <a:p>
            <a:pPr lvl="1">
              <a:lnSpc>
                <a:spcPct val="90000"/>
              </a:lnSpc>
            </a:pPr>
            <a:r>
              <a:rPr kumimoji="1" lang="en-US"/>
              <a:t>Buses can be divided up into two categories depending on their clocking.</a:t>
            </a:r>
          </a:p>
          <a:p>
            <a:pPr lvl="1">
              <a:lnSpc>
                <a:spcPct val="90000"/>
              </a:lnSpc>
            </a:pPr>
            <a:r>
              <a:rPr kumimoji="1" lang="en-US"/>
              <a:t>A </a:t>
            </a:r>
            <a:r>
              <a:rPr kumimoji="1" lang="en-US" b="1"/>
              <a:t>synchronous bus</a:t>
            </a:r>
            <a:r>
              <a:rPr kumimoji="1" lang="en-US"/>
              <a:t> has a line driven by a crystal oscillator.</a:t>
            </a:r>
          </a:p>
          <a:p>
            <a:pPr lvl="2">
              <a:lnSpc>
                <a:spcPct val="90000"/>
              </a:lnSpc>
            </a:pPr>
            <a:r>
              <a:rPr kumimoji="1" lang="en-US"/>
              <a:t>The signal on this line consists of a square wave with a frequency of 5 - 100 MHz.</a:t>
            </a:r>
          </a:p>
          <a:p>
            <a:pPr lvl="2">
              <a:lnSpc>
                <a:spcPct val="90000"/>
              </a:lnSpc>
            </a:pPr>
            <a:r>
              <a:rPr kumimoji="1" lang="en-US"/>
              <a:t>All bus activities take an integral number of these cycles, called </a:t>
            </a:r>
            <a:r>
              <a:rPr kumimoji="1" lang="en-US" b="1"/>
              <a:t>bus cycles</a:t>
            </a:r>
            <a:r>
              <a:rPr kumimoji="1" lang="en-US"/>
              <a:t>.</a:t>
            </a:r>
          </a:p>
          <a:p>
            <a:pPr lvl="1">
              <a:lnSpc>
                <a:spcPct val="90000"/>
              </a:lnSpc>
            </a:pPr>
            <a:r>
              <a:rPr kumimoji="1" lang="en-US"/>
              <a:t>The </a:t>
            </a:r>
            <a:r>
              <a:rPr kumimoji="1" lang="en-US" b="1"/>
              <a:t>asynchronous bus</a:t>
            </a:r>
            <a:r>
              <a:rPr kumimoji="1" lang="en-US"/>
              <a:t> does not have a master clock. Bus cycles can be of any length required and need not be the same.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kumimoji="1" lang="en-US"/>
              <a:t>Bus Clocking</a:t>
            </a:r>
          </a:p>
        </p:txBody>
      </p:sp>
      <p:sp>
        <p:nvSpPr>
          <p:cNvPr id="16387" name="Rectangle 3"/>
          <p:cNvSpPr>
            <a:spLocks noGrp="1" noChangeArrowheads="1"/>
          </p:cNvSpPr>
          <p:nvPr>
            <p:ph type="body" idx="1"/>
          </p:nvPr>
        </p:nvSpPr>
        <p:spPr/>
        <p:txBody>
          <a:bodyPr/>
          <a:lstStyle/>
          <a:p>
            <a:pPr lvl="1"/>
            <a:r>
              <a:rPr kumimoji="1" lang="en-US"/>
              <a:t>Consider a synchronous bus with a 40-MHz clock, which gives a clock cycle of 25 nsec.</a:t>
            </a:r>
          </a:p>
          <a:p>
            <a:pPr lvl="1"/>
            <a:r>
              <a:rPr kumimoji="1" lang="en-US"/>
              <a:t>Assume reading from memory takes 40 nsec from the time the address is stable.</a:t>
            </a:r>
          </a:p>
          <a:p>
            <a:pPr lvl="2"/>
            <a:r>
              <a:rPr kumimoji="1" lang="en-US"/>
              <a:t>It takes three bus cycles to read a word.</a:t>
            </a:r>
          </a:p>
          <a:p>
            <a:pPr lvl="1"/>
            <a:r>
              <a:rPr kumimoji="1" lang="en-US"/>
              <a:t>MREQ’ indicates that memory is being accessed. RD’ is asserted for reads and negated for writes. WAIT’ inserts wait states (extra bus cycles) until the memory is finished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kumimoji="1" lang="en-US"/>
              <a:t>Bus Clocking</a:t>
            </a:r>
          </a:p>
        </p:txBody>
      </p:sp>
      <p:pic>
        <p:nvPicPr>
          <p:cNvPr id="17411" name="Picture 3"/>
          <p:cNvPicPr>
            <a:picLocks noGrp="1" noChangeAspect="1" noChangeArrowheads="1"/>
          </p:cNvPicPr>
          <p:nvPr>
            <p:ph type="body" idx="1"/>
          </p:nvPr>
        </p:nvPicPr>
        <p:blipFill>
          <a:blip r:embed="rId2"/>
          <a:srcRect l="10225" t="7784" r="9088" b="1297"/>
          <a:stretch>
            <a:fillRect/>
          </a:stretch>
        </p:blipFill>
        <p:spPr>
          <a:xfrm>
            <a:off x="1676400" y="1676400"/>
            <a:ext cx="6270625" cy="4921250"/>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kumimoji="1" lang="en-US"/>
              <a:t>Bus Clocking</a:t>
            </a:r>
          </a:p>
        </p:txBody>
      </p:sp>
      <p:sp>
        <p:nvSpPr>
          <p:cNvPr id="18435" name="Rectangle 3"/>
          <p:cNvSpPr>
            <a:spLocks noGrp="1" noChangeArrowheads="1"/>
          </p:cNvSpPr>
          <p:nvPr>
            <p:ph type="body" idx="1"/>
          </p:nvPr>
        </p:nvSpPr>
        <p:spPr/>
        <p:txBody>
          <a:bodyPr/>
          <a:lstStyle/>
          <a:p>
            <a:pPr lvl="1">
              <a:lnSpc>
                <a:spcPct val="90000"/>
              </a:lnSpc>
            </a:pPr>
            <a:r>
              <a:rPr kumimoji="1" lang="en-US"/>
              <a:t>Although synchronous buses are easy to work with due to their discrete time intervals, they also have some problems.</a:t>
            </a:r>
          </a:p>
          <a:p>
            <a:pPr lvl="2">
              <a:lnSpc>
                <a:spcPct val="90000"/>
              </a:lnSpc>
            </a:pPr>
            <a:r>
              <a:rPr kumimoji="1" lang="en-US"/>
              <a:t>Everything works in multiples of the bus clock.</a:t>
            </a:r>
          </a:p>
          <a:p>
            <a:pPr lvl="2">
              <a:lnSpc>
                <a:spcPct val="90000"/>
              </a:lnSpc>
            </a:pPr>
            <a:r>
              <a:rPr kumimoji="1" lang="en-US"/>
              <a:t>If a CPU and memory can complete a transfer in 3.1 cycles they have to stretch it to 4.0 because fractional cycles are forbidden.</a:t>
            </a:r>
          </a:p>
          <a:p>
            <a:pPr lvl="2">
              <a:lnSpc>
                <a:spcPct val="90000"/>
              </a:lnSpc>
            </a:pPr>
            <a:r>
              <a:rPr kumimoji="1" lang="en-US"/>
              <a:t>Once a bus cycle has been chosen, and memory and I/O cards have been built for it, it is difficult to take advantage of future improvements in technology. The bus has to be geared to the slowest devices (legacy devices) on the bus.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kumimoji="1" lang="en-US"/>
              <a:t>Bus Clocking</a:t>
            </a:r>
          </a:p>
        </p:txBody>
      </p:sp>
      <p:sp>
        <p:nvSpPr>
          <p:cNvPr id="19459" name="Rectangle 3"/>
          <p:cNvSpPr>
            <a:spLocks noGrp="1" noChangeArrowheads="1"/>
          </p:cNvSpPr>
          <p:nvPr>
            <p:ph type="body" idx="1"/>
          </p:nvPr>
        </p:nvSpPr>
        <p:spPr/>
        <p:txBody>
          <a:bodyPr/>
          <a:lstStyle/>
          <a:p>
            <a:pPr lvl="1">
              <a:lnSpc>
                <a:spcPct val="90000"/>
              </a:lnSpc>
            </a:pPr>
            <a:r>
              <a:rPr kumimoji="1" lang="en-US"/>
              <a:t>Mixed technology can be handled by going to an asynchronous bus.</a:t>
            </a:r>
          </a:p>
          <a:p>
            <a:pPr lvl="1">
              <a:lnSpc>
                <a:spcPct val="90000"/>
              </a:lnSpc>
            </a:pPr>
            <a:r>
              <a:rPr kumimoji="1" lang="en-US"/>
              <a:t>The master device asserts MREQ’, RD’, etc. and then asserts MSYN’ (Master SYNchronization).</a:t>
            </a:r>
          </a:p>
          <a:p>
            <a:pPr lvl="2">
              <a:lnSpc>
                <a:spcPct val="90000"/>
              </a:lnSpc>
            </a:pPr>
            <a:r>
              <a:rPr kumimoji="1" lang="en-US"/>
              <a:t>Seeing this, the slave device starts to work.</a:t>
            </a:r>
          </a:p>
          <a:p>
            <a:pPr lvl="2">
              <a:lnSpc>
                <a:spcPct val="90000"/>
              </a:lnSpc>
            </a:pPr>
            <a:r>
              <a:rPr kumimoji="1" lang="en-US"/>
              <a:t>When it is finished it asserts SSYN’ (Slave SYNchronization).</a:t>
            </a:r>
          </a:p>
          <a:p>
            <a:pPr lvl="2">
              <a:lnSpc>
                <a:spcPct val="90000"/>
              </a:lnSpc>
            </a:pPr>
            <a:r>
              <a:rPr kumimoji="1" lang="en-US"/>
              <a:t>Seeing this, the master reads the data.</a:t>
            </a:r>
          </a:p>
          <a:p>
            <a:pPr lvl="2">
              <a:lnSpc>
                <a:spcPct val="90000"/>
              </a:lnSpc>
            </a:pPr>
            <a:r>
              <a:rPr kumimoji="1" lang="en-US"/>
              <a:t>When it is done, it negates MREQ’, RD’, the address lines, MSYN’ and SSYN’.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kumimoji="1" lang="en-US"/>
              <a:t>Bus Clocking</a:t>
            </a:r>
          </a:p>
        </p:txBody>
      </p:sp>
      <p:sp>
        <p:nvSpPr>
          <p:cNvPr id="20483" name="Rectangle 3"/>
          <p:cNvSpPr>
            <a:spLocks noGrp="1" noChangeArrowheads="1"/>
          </p:cNvSpPr>
          <p:nvPr>
            <p:ph type="body" idx="1"/>
          </p:nvPr>
        </p:nvSpPr>
        <p:spPr/>
        <p:txBody>
          <a:bodyPr/>
          <a:lstStyle/>
          <a:p>
            <a:pPr lvl="2">
              <a:lnSpc>
                <a:spcPct val="90000"/>
              </a:lnSpc>
            </a:pPr>
            <a:r>
              <a:rPr kumimoji="1" lang="en-US"/>
              <a:t>This ends the read.</a:t>
            </a:r>
          </a:p>
          <a:p>
            <a:pPr lvl="1">
              <a:lnSpc>
                <a:spcPct val="90000"/>
              </a:lnSpc>
            </a:pPr>
            <a:r>
              <a:rPr kumimoji="1" lang="en-US"/>
              <a:t>A set of signals that interlocks in this way is called a </a:t>
            </a:r>
            <a:r>
              <a:rPr kumimoji="1" lang="en-US" b="1"/>
              <a:t>full handshake</a:t>
            </a:r>
            <a:r>
              <a:rPr kumimoji="1" lang="en-US"/>
              <a:t>.</a:t>
            </a:r>
          </a:p>
          <a:p>
            <a:pPr lvl="1">
              <a:lnSpc>
                <a:spcPct val="90000"/>
              </a:lnSpc>
            </a:pPr>
            <a:r>
              <a:rPr kumimoji="1" lang="en-US"/>
              <a:t>Full handshakes are timing independent. Each event is caused by a prior event, not by a clock cycle.</a:t>
            </a:r>
          </a:p>
          <a:p>
            <a:pPr lvl="1">
              <a:lnSpc>
                <a:spcPct val="90000"/>
              </a:lnSpc>
            </a:pPr>
            <a:r>
              <a:rPr kumimoji="1" lang="en-US"/>
              <a:t>Despite the advantages of asynchronous buses, most buses are synchronous since they are easier to build, and since there is such a large investment in synchronous bus technology.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kumimoji="1" lang="en-US"/>
              <a:t>Bus Clocking</a:t>
            </a:r>
          </a:p>
        </p:txBody>
      </p:sp>
      <p:pic>
        <p:nvPicPr>
          <p:cNvPr id="21507" name="Picture 3"/>
          <p:cNvPicPr>
            <a:picLocks noGrp="1" noChangeAspect="1" noChangeArrowheads="1"/>
          </p:cNvPicPr>
          <p:nvPr>
            <p:ph type="body" idx="1"/>
          </p:nvPr>
        </p:nvPicPr>
        <p:blipFill>
          <a:blip r:embed="rId2"/>
          <a:srcRect l="6966" t="26976" r="8125" b="12694"/>
          <a:stretch>
            <a:fillRect/>
          </a:stretch>
        </p:blipFill>
        <p:spPr>
          <a:xfrm>
            <a:off x="1219200" y="2162175"/>
            <a:ext cx="6599238" cy="3716338"/>
          </a:xfrm>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kumimoji="1" lang="en-US"/>
              <a:t>Bus Arbitration</a:t>
            </a:r>
          </a:p>
        </p:txBody>
      </p:sp>
      <p:sp>
        <p:nvSpPr>
          <p:cNvPr id="22531" name="Rectangle 3"/>
          <p:cNvSpPr>
            <a:spLocks noGrp="1" noChangeArrowheads="1"/>
          </p:cNvSpPr>
          <p:nvPr>
            <p:ph type="body" idx="1"/>
          </p:nvPr>
        </p:nvSpPr>
        <p:spPr/>
        <p:txBody>
          <a:bodyPr/>
          <a:lstStyle/>
          <a:p>
            <a:pPr lvl="1">
              <a:lnSpc>
                <a:spcPct val="90000"/>
              </a:lnSpc>
            </a:pPr>
            <a:r>
              <a:rPr kumimoji="1" lang="en-US"/>
              <a:t>I/O chips have to become bus master to read and write memory and to cause interrupts.</a:t>
            </a:r>
          </a:p>
          <a:p>
            <a:pPr lvl="1">
              <a:lnSpc>
                <a:spcPct val="90000"/>
              </a:lnSpc>
            </a:pPr>
            <a:r>
              <a:rPr kumimoji="1" lang="en-US"/>
              <a:t>If two or more devices want to become bus master at the same time, a </a:t>
            </a:r>
            <a:r>
              <a:rPr kumimoji="1" lang="en-US" b="1"/>
              <a:t>bus arbitration</a:t>
            </a:r>
            <a:r>
              <a:rPr kumimoji="1" lang="en-US"/>
              <a:t> mechanism is needed.</a:t>
            </a:r>
          </a:p>
          <a:p>
            <a:pPr lvl="1">
              <a:lnSpc>
                <a:spcPct val="90000"/>
              </a:lnSpc>
            </a:pPr>
            <a:r>
              <a:rPr kumimoji="1" lang="en-US"/>
              <a:t>Arbitration mechanisms can be centralized or decentralized. A simple form of centralized arbitration is shown on the next slide.</a:t>
            </a:r>
          </a:p>
          <a:p>
            <a:pPr lvl="2">
              <a:lnSpc>
                <a:spcPct val="90000"/>
              </a:lnSpc>
            </a:pPr>
            <a:r>
              <a:rPr kumimoji="1" lang="en-US"/>
              <a:t>When the arbiter sees that one or more devices want to become master, it issues a grant by asserting the bus grant line.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kumimoji="1" lang="en-US"/>
              <a:t>Computer Buses</a:t>
            </a:r>
          </a:p>
        </p:txBody>
      </p:sp>
      <p:pic>
        <p:nvPicPr>
          <p:cNvPr id="5123" name="Picture 3"/>
          <p:cNvPicPr>
            <a:picLocks noGrp="1" noChangeAspect="1" noChangeArrowheads="1"/>
          </p:cNvPicPr>
          <p:nvPr>
            <p:ph type="body" idx="1"/>
          </p:nvPr>
        </p:nvPicPr>
        <p:blipFill>
          <a:blip r:embed="rId2"/>
          <a:srcRect l="7059" t="35086" r="8235" b="12631"/>
          <a:stretch>
            <a:fillRect/>
          </a:stretch>
        </p:blipFill>
        <p:spPr>
          <a:xfrm>
            <a:off x="1143000" y="2578100"/>
            <a:ext cx="6583363" cy="3613150"/>
          </a:xfrm>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kumimoji="1" lang="en-US"/>
              <a:t>Bus Arbitration</a:t>
            </a:r>
          </a:p>
        </p:txBody>
      </p:sp>
      <p:pic>
        <p:nvPicPr>
          <p:cNvPr id="23556" name="Picture 4"/>
          <p:cNvPicPr>
            <a:picLocks noGrp="1" noChangeAspect="1" noChangeArrowheads="1"/>
          </p:cNvPicPr>
          <p:nvPr>
            <p:ph type="body" idx="1"/>
          </p:nvPr>
        </p:nvPicPr>
        <p:blipFill>
          <a:blip r:embed="rId2"/>
          <a:srcRect l="5804" t="15868" r="9286" b="6348"/>
          <a:stretch>
            <a:fillRect/>
          </a:stretch>
        </p:blipFill>
        <p:spPr>
          <a:xfrm>
            <a:off x="1447800" y="2057400"/>
            <a:ext cx="6599238" cy="4208463"/>
          </a:xfr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kumimoji="1" lang="en-US"/>
              <a:t>Bus Arbitration</a:t>
            </a:r>
          </a:p>
        </p:txBody>
      </p:sp>
      <p:sp>
        <p:nvSpPr>
          <p:cNvPr id="24579" name="Rectangle 3"/>
          <p:cNvSpPr>
            <a:spLocks noGrp="1" noChangeArrowheads="1"/>
          </p:cNvSpPr>
          <p:nvPr>
            <p:ph type="body" idx="1"/>
          </p:nvPr>
        </p:nvSpPr>
        <p:spPr/>
        <p:txBody>
          <a:bodyPr/>
          <a:lstStyle/>
          <a:p>
            <a:pPr lvl="1">
              <a:lnSpc>
                <a:spcPct val="90000"/>
              </a:lnSpc>
            </a:pPr>
            <a:r>
              <a:rPr kumimoji="1" lang="en-US"/>
              <a:t>In the first scheme shown, the closest device always wins.</a:t>
            </a:r>
          </a:p>
          <a:p>
            <a:pPr lvl="1">
              <a:lnSpc>
                <a:spcPct val="90000"/>
              </a:lnSpc>
            </a:pPr>
            <a:r>
              <a:rPr kumimoji="1" lang="en-US"/>
              <a:t>In the second scheme, there are multiple levels of priority. A device assert the line for its priority, and the arbiter grants the request by asserting the line with the highest priority.</a:t>
            </a:r>
          </a:p>
          <a:p>
            <a:pPr lvl="1">
              <a:lnSpc>
                <a:spcPct val="90000"/>
              </a:lnSpc>
            </a:pPr>
            <a:r>
              <a:rPr kumimoji="1" lang="en-US"/>
              <a:t>Since the CPU must compete for the device on most every cycle (i.e. it must read a word of memory) the memory is often put on a separate bus from the I/O devices so it doesn’t have to compete.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kumimoji="1" lang="en-US"/>
              <a:t>Bus Arbitration</a:t>
            </a:r>
          </a:p>
        </p:txBody>
      </p:sp>
      <p:sp>
        <p:nvSpPr>
          <p:cNvPr id="25603" name="Rectangle 3"/>
          <p:cNvSpPr>
            <a:spLocks noGrp="1" noChangeArrowheads="1"/>
          </p:cNvSpPr>
          <p:nvPr>
            <p:ph type="body" idx="1"/>
          </p:nvPr>
        </p:nvSpPr>
        <p:spPr/>
        <p:txBody>
          <a:bodyPr/>
          <a:lstStyle/>
          <a:p>
            <a:pPr lvl="1">
              <a:lnSpc>
                <a:spcPct val="90000"/>
              </a:lnSpc>
            </a:pPr>
            <a:r>
              <a:rPr kumimoji="1" lang="en-US"/>
              <a:t>Decentralized bus arbitration is also possible.</a:t>
            </a:r>
          </a:p>
          <a:p>
            <a:pPr lvl="2">
              <a:lnSpc>
                <a:spcPct val="90000"/>
              </a:lnSpc>
            </a:pPr>
            <a:r>
              <a:rPr kumimoji="1" lang="en-US"/>
              <a:t>A computer could have 16 prioritized bus request lines. When a device wants to use the bus, it assert its request line.</a:t>
            </a:r>
          </a:p>
          <a:p>
            <a:pPr lvl="2">
              <a:lnSpc>
                <a:spcPct val="90000"/>
              </a:lnSpc>
            </a:pPr>
            <a:r>
              <a:rPr kumimoji="1" lang="en-US"/>
              <a:t>All devices monitor all request lines, so at the end of each bus cycle, each device knows whether it was the highest priority requester.</a:t>
            </a:r>
          </a:p>
          <a:p>
            <a:pPr lvl="2">
              <a:lnSpc>
                <a:spcPct val="90000"/>
              </a:lnSpc>
            </a:pPr>
            <a:r>
              <a:rPr kumimoji="1" lang="en-US"/>
              <a:t>This method avoids the necessity of an arbiter, but requires more bus lines.</a:t>
            </a:r>
          </a:p>
          <a:p>
            <a:pPr lvl="2">
              <a:lnSpc>
                <a:spcPct val="90000"/>
              </a:lnSpc>
            </a:pPr>
            <a:r>
              <a:rPr kumimoji="1" lang="en-US"/>
              <a:t>Another decentralized scheme equivalent to the daisy chain arbitration minus the arbiter is shown on the following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kumimoji="1" lang="en-US"/>
              <a:t>Bus Arbitration</a:t>
            </a:r>
          </a:p>
        </p:txBody>
      </p:sp>
      <p:pic>
        <p:nvPicPr>
          <p:cNvPr id="26627" name="Picture 3"/>
          <p:cNvPicPr>
            <a:picLocks noGrp="1" noChangeAspect="1" noChangeArrowheads="1"/>
          </p:cNvPicPr>
          <p:nvPr>
            <p:ph type="body" idx="1"/>
          </p:nvPr>
        </p:nvPicPr>
        <p:blipFill>
          <a:blip r:embed="rId2"/>
          <a:srcRect l="8125" t="14281" r="8125" b="46017"/>
          <a:stretch>
            <a:fillRect/>
          </a:stretch>
        </p:blipFill>
        <p:spPr>
          <a:xfrm>
            <a:off x="1143000" y="2660650"/>
            <a:ext cx="6508750" cy="2446338"/>
          </a:xfrm>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kumimoji="1" lang="en-US"/>
              <a:t>Bus Operations</a:t>
            </a:r>
          </a:p>
        </p:txBody>
      </p:sp>
      <p:sp>
        <p:nvSpPr>
          <p:cNvPr id="27651" name="Rectangle 3"/>
          <p:cNvSpPr>
            <a:spLocks noGrp="1" noChangeArrowheads="1"/>
          </p:cNvSpPr>
          <p:nvPr>
            <p:ph type="body" idx="1"/>
          </p:nvPr>
        </p:nvSpPr>
        <p:spPr/>
        <p:txBody>
          <a:bodyPr/>
          <a:lstStyle/>
          <a:p>
            <a:pPr lvl="1">
              <a:lnSpc>
                <a:spcPct val="90000"/>
              </a:lnSpc>
            </a:pPr>
            <a:r>
              <a:rPr kumimoji="1" lang="en-US"/>
              <a:t>Up until now, we have only considered ordinary bus cycles, with a master reading from a slave or writing to one. In fact, several other kinds of bus cycles exist.</a:t>
            </a:r>
          </a:p>
          <a:p>
            <a:pPr lvl="1">
              <a:lnSpc>
                <a:spcPct val="90000"/>
              </a:lnSpc>
            </a:pPr>
            <a:r>
              <a:rPr kumimoji="1" lang="en-US"/>
              <a:t>Normally one word at a time is transferred. However, when caching is used it is often desirable to fetch an entire cache line at once.</a:t>
            </a:r>
          </a:p>
          <a:p>
            <a:pPr lvl="2">
              <a:lnSpc>
                <a:spcPct val="90000"/>
              </a:lnSpc>
            </a:pPr>
            <a:r>
              <a:rPr kumimoji="1" lang="en-US"/>
              <a:t>Block transfers can often be more efficient than successive individual transfers. The master puts the number of words to be transferred on the data lines during the first bus cycle.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kumimoji="1" lang="en-US"/>
              <a:t>Bus Operations</a:t>
            </a:r>
          </a:p>
        </p:txBody>
      </p:sp>
      <p:pic>
        <p:nvPicPr>
          <p:cNvPr id="28675" name="Picture 3"/>
          <p:cNvPicPr>
            <a:picLocks noGrp="1" noChangeAspect="1" noChangeArrowheads="1"/>
          </p:cNvPicPr>
          <p:nvPr>
            <p:ph type="body" idx="1"/>
          </p:nvPr>
        </p:nvPicPr>
        <p:blipFill>
          <a:blip r:embed="rId2"/>
          <a:srcRect l="9286" t="19041" r="10448" b="15868"/>
          <a:stretch>
            <a:fillRect/>
          </a:stretch>
        </p:blipFill>
        <p:spPr>
          <a:xfrm>
            <a:off x="1676400" y="2133600"/>
            <a:ext cx="6237288" cy="3817938"/>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kumimoji="1" lang="en-US"/>
              <a:t>Bus Operations</a:t>
            </a:r>
          </a:p>
        </p:txBody>
      </p:sp>
      <p:sp>
        <p:nvSpPr>
          <p:cNvPr id="29699" name="Rectangle 3"/>
          <p:cNvSpPr>
            <a:spLocks noGrp="1" noChangeArrowheads="1"/>
          </p:cNvSpPr>
          <p:nvPr>
            <p:ph type="body" idx="1"/>
          </p:nvPr>
        </p:nvSpPr>
        <p:spPr/>
        <p:txBody>
          <a:bodyPr/>
          <a:lstStyle/>
          <a:p>
            <a:pPr lvl="1">
              <a:lnSpc>
                <a:spcPct val="90000"/>
              </a:lnSpc>
            </a:pPr>
            <a:r>
              <a:rPr kumimoji="1" lang="en-US"/>
              <a:t>Another important kind of bus cycle is for handling interrupts. When the CPU commands an I/O device to do something, it usually expects an interrupt when the work is done. The interrupt signaling requires the bus.</a:t>
            </a:r>
          </a:p>
          <a:p>
            <a:pPr lvl="1">
              <a:lnSpc>
                <a:spcPct val="90000"/>
              </a:lnSpc>
            </a:pPr>
            <a:r>
              <a:rPr kumimoji="1" lang="en-US"/>
              <a:t>Since multiple devices may want to cause an interrupt simultaneously, the same kind or arbitration problems we had with ordinary bus cycles are present. </a:t>
            </a:r>
          </a:p>
          <a:p>
            <a:pPr lvl="2">
              <a:lnSpc>
                <a:spcPct val="90000"/>
              </a:lnSpc>
            </a:pPr>
            <a:r>
              <a:rPr kumimoji="1" lang="en-US"/>
              <a:t>The usual solution is to assign priorities and use a centralized arbiter.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kumimoji="1" lang="en-US"/>
              <a:t>Bus Operations</a:t>
            </a:r>
          </a:p>
        </p:txBody>
      </p:sp>
      <p:sp>
        <p:nvSpPr>
          <p:cNvPr id="30723" name="Rectangle 3"/>
          <p:cNvSpPr>
            <a:spLocks noGrp="1" noChangeArrowheads="1"/>
          </p:cNvSpPr>
          <p:nvPr>
            <p:ph type="body" idx="1"/>
          </p:nvPr>
        </p:nvSpPr>
        <p:spPr/>
        <p:txBody>
          <a:bodyPr/>
          <a:lstStyle/>
          <a:p>
            <a:pPr lvl="1">
              <a:lnSpc>
                <a:spcPct val="90000"/>
              </a:lnSpc>
            </a:pPr>
            <a:r>
              <a:rPr kumimoji="1" lang="en-US"/>
              <a:t>Standard interrupt controller chips exist and are widely used. </a:t>
            </a:r>
          </a:p>
          <a:p>
            <a:pPr lvl="1">
              <a:lnSpc>
                <a:spcPct val="90000"/>
              </a:lnSpc>
            </a:pPr>
            <a:r>
              <a:rPr kumimoji="1" lang="en-US"/>
              <a:t>The IBM PC and all its successors use the Intel 8259A chip.</a:t>
            </a:r>
          </a:p>
          <a:p>
            <a:pPr lvl="1">
              <a:lnSpc>
                <a:spcPct val="90000"/>
              </a:lnSpc>
            </a:pPr>
            <a:r>
              <a:rPr kumimoji="1" lang="en-US"/>
              <a:t>Up to eight I/O controllers can be directly connected to the eight IR inputs to the 8259A. When one of these devices wants to cause an interrupt, it asserts its input line.</a:t>
            </a:r>
          </a:p>
          <a:p>
            <a:pPr lvl="2">
              <a:lnSpc>
                <a:spcPct val="90000"/>
              </a:lnSpc>
            </a:pPr>
            <a:r>
              <a:rPr kumimoji="1" lang="en-US"/>
              <a:t>When one or more interrupts are asserted, the 8259A asserts INT which drives the interrupt pin on the CPU.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kumimoji="1" lang="en-US"/>
              <a:t>Bus Operations</a:t>
            </a:r>
          </a:p>
        </p:txBody>
      </p:sp>
      <p:sp>
        <p:nvSpPr>
          <p:cNvPr id="31747" name="Rectangle 3"/>
          <p:cNvSpPr>
            <a:spLocks noGrp="1" noChangeArrowheads="1"/>
          </p:cNvSpPr>
          <p:nvPr>
            <p:ph type="body" idx="1"/>
          </p:nvPr>
        </p:nvSpPr>
        <p:spPr/>
        <p:txBody>
          <a:bodyPr/>
          <a:lstStyle/>
          <a:p>
            <a:pPr lvl="1">
              <a:lnSpc>
                <a:spcPct val="90000"/>
              </a:lnSpc>
            </a:pPr>
            <a:r>
              <a:rPr kumimoji="1" lang="en-US"/>
              <a:t>When the CPU is able to handle the interrupt, it sends back a pulse on INTA.</a:t>
            </a:r>
          </a:p>
          <a:p>
            <a:pPr lvl="1">
              <a:lnSpc>
                <a:spcPct val="90000"/>
              </a:lnSpc>
            </a:pPr>
            <a:r>
              <a:rPr kumimoji="1" lang="en-US"/>
              <a:t>At that point, the 8259A specifies which input caused the interrupt by outputting the input’s number on the data bus.</a:t>
            </a:r>
          </a:p>
          <a:p>
            <a:pPr lvl="1">
              <a:lnSpc>
                <a:spcPct val="90000"/>
              </a:lnSpc>
            </a:pPr>
            <a:r>
              <a:rPr kumimoji="1" lang="en-US"/>
              <a:t>The CPU uses that number to index into a table of pointers called interrupt vectors, to find the address of the procedure to run to service the interrupt.</a:t>
            </a:r>
          </a:p>
          <a:p>
            <a:pPr lvl="2">
              <a:lnSpc>
                <a:spcPct val="90000"/>
              </a:lnSpc>
            </a:pPr>
            <a:r>
              <a:rPr kumimoji="1" lang="en-US"/>
              <a:t>Several 8259As can be cascaded to handle more than eight I/O devices.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kumimoji="1" lang="en-US"/>
              <a:t>Bus Operations</a:t>
            </a:r>
          </a:p>
        </p:txBody>
      </p:sp>
      <p:pic>
        <p:nvPicPr>
          <p:cNvPr id="32771" name="Picture 3"/>
          <p:cNvPicPr>
            <a:picLocks noGrp="1" noChangeAspect="1" noChangeArrowheads="1"/>
          </p:cNvPicPr>
          <p:nvPr>
            <p:ph type="body" idx="1"/>
          </p:nvPr>
        </p:nvPicPr>
        <p:blipFill>
          <a:blip r:embed="rId2"/>
          <a:srcRect l="8125" t="15868" r="11609" b="36496"/>
          <a:stretch>
            <a:fillRect/>
          </a:stretch>
        </p:blipFill>
        <p:spPr>
          <a:xfrm>
            <a:off x="1143000" y="2244725"/>
            <a:ext cx="6238875" cy="2935288"/>
          </a:xfrm>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kumimoji="1" lang="en-US"/>
              <a:t>Computer Buses</a:t>
            </a:r>
          </a:p>
        </p:txBody>
      </p:sp>
      <p:sp>
        <p:nvSpPr>
          <p:cNvPr id="6147" name="Rectangle 3"/>
          <p:cNvSpPr>
            <a:spLocks noGrp="1" noChangeArrowheads="1"/>
          </p:cNvSpPr>
          <p:nvPr>
            <p:ph type="body" idx="1"/>
          </p:nvPr>
        </p:nvSpPr>
        <p:spPr/>
        <p:txBody>
          <a:bodyPr/>
          <a:lstStyle/>
          <a:p>
            <a:pPr lvl="1"/>
            <a:r>
              <a:rPr kumimoji="1" lang="en-US"/>
              <a:t>In order to make it possible for boards designed by third parties to attach to the system bus, there must be well-defined rules about how the bus works, and which all attached devices must obey.</a:t>
            </a:r>
          </a:p>
          <a:p>
            <a:pPr lvl="1"/>
            <a:r>
              <a:rPr kumimoji="1" lang="en-US"/>
              <a:t>These rules are called the </a:t>
            </a:r>
            <a:r>
              <a:rPr kumimoji="1" lang="en-US" b="1"/>
              <a:t>bus protocol</a:t>
            </a:r>
            <a:r>
              <a:rPr kumimoji="1" lang="en-US"/>
              <a:t>.</a:t>
            </a:r>
          </a:p>
          <a:p>
            <a:pPr lvl="1"/>
            <a:r>
              <a:rPr kumimoji="1" lang="en-US"/>
              <a:t>In addition, there must be mechanical and electrical specifications.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en-US"/>
              <a:t>Computer Buses</a:t>
            </a:r>
          </a:p>
        </p:txBody>
      </p:sp>
      <p:sp>
        <p:nvSpPr>
          <p:cNvPr id="7171" name="Rectangle 3"/>
          <p:cNvSpPr>
            <a:spLocks noGrp="1" noChangeArrowheads="1"/>
          </p:cNvSpPr>
          <p:nvPr>
            <p:ph type="body" idx="1"/>
          </p:nvPr>
        </p:nvSpPr>
        <p:spPr/>
        <p:txBody>
          <a:bodyPr/>
          <a:lstStyle/>
          <a:p>
            <a:pPr lvl="1">
              <a:lnSpc>
                <a:spcPct val="90000"/>
              </a:lnSpc>
            </a:pPr>
            <a:r>
              <a:rPr kumimoji="1" lang="en-US"/>
              <a:t>A number of buses are in widespread use in the computer world.</a:t>
            </a:r>
          </a:p>
          <a:p>
            <a:pPr lvl="2">
              <a:lnSpc>
                <a:spcPct val="90000"/>
              </a:lnSpc>
            </a:pPr>
            <a:r>
              <a:rPr kumimoji="1" lang="en-US"/>
              <a:t>Multibus (8086)</a:t>
            </a:r>
          </a:p>
          <a:p>
            <a:pPr lvl="2">
              <a:lnSpc>
                <a:spcPct val="90000"/>
              </a:lnSpc>
            </a:pPr>
            <a:r>
              <a:rPr kumimoji="1" lang="en-US"/>
              <a:t>IBM PC (PC/XT)</a:t>
            </a:r>
          </a:p>
          <a:p>
            <a:pPr lvl="2">
              <a:lnSpc>
                <a:spcPct val="90000"/>
              </a:lnSpc>
            </a:pPr>
            <a:r>
              <a:rPr kumimoji="1" lang="en-US"/>
              <a:t>ISA bus (PC/AT)</a:t>
            </a:r>
          </a:p>
          <a:p>
            <a:pPr lvl="2">
              <a:lnSpc>
                <a:spcPct val="90000"/>
              </a:lnSpc>
            </a:pPr>
            <a:r>
              <a:rPr kumimoji="1" lang="en-US"/>
              <a:t>EISA bus (80386)</a:t>
            </a:r>
          </a:p>
          <a:p>
            <a:pPr lvl="2">
              <a:lnSpc>
                <a:spcPct val="90000"/>
              </a:lnSpc>
            </a:pPr>
            <a:r>
              <a:rPr kumimoji="1" lang="en-US"/>
              <a:t>Microchannel (PS/2)</a:t>
            </a:r>
          </a:p>
          <a:p>
            <a:pPr lvl="2">
              <a:lnSpc>
                <a:spcPct val="90000"/>
              </a:lnSpc>
            </a:pPr>
            <a:r>
              <a:rPr kumimoji="1" lang="en-US"/>
              <a:t>PCI bus (Many PCs)</a:t>
            </a:r>
          </a:p>
          <a:p>
            <a:pPr lvl="2">
              <a:lnSpc>
                <a:spcPct val="90000"/>
              </a:lnSpc>
            </a:pPr>
            <a:r>
              <a:rPr kumimoji="1" lang="en-US"/>
              <a:t>Nubus (macintosh)</a:t>
            </a:r>
          </a:p>
          <a:p>
            <a:pPr lvl="2">
              <a:lnSpc>
                <a:spcPct val="90000"/>
              </a:lnSpc>
            </a:pPr>
            <a:r>
              <a:rPr kumimoji="1" lang="en-US"/>
              <a:t>Universal Serial Bus (modern PCs)</a:t>
            </a:r>
          </a:p>
          <a:p>
            <a:pPr lvl="2">
              <a:lnSpc>
                <a:spcPct val="90000"/>
              </a:lnSpc>
            </a:pPr>
            <a:r>
              <a:rPr kumimoji="1" lang="en-US"/>
              <a:t>FireWire (consumer electronics)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kumimoji="1" lang="en-US"/>
              <a:t>Computer Buses</a:t>
            </a:r>
          </a:p>
        </p:txBody>
      </p:sp>
      <p:sp>
        <p:nvSpPr>
          <p:cNvPr id="8195" name="Rectangle 3"/>
          <p:cNvSpPr>
            <a:spLocks noGrp="1" noChangeArrowheads="1"/>
          </p:cNvSpPr>
          <p:nvPr>
            <p:ph type="body" idx="1"/>
          </p:nvPr>
        </p:nvSpPr>
        <p:spPr/>
        <p:txBody>
          <a:bodyPr/>
          <a:lstStyle/>
          <a:p>
            <a:pPr lvl="1"/>
            <a:r>
              <a:rPr kumimoji="1" lang="en-US"/>
              <a:t>Some devices that attach to a bus are active and can initiate bus transfers. They are called </a:t>
            </a:r>
            <a:r>
              <a:rPr kumimoji="1" lang="en-US" b="1"/>
              <a:t>masters</a:t>
            </a:r>
            <a:r>
              <a:rPr kumimoji="1" lang="en-US"/>
              <a:t>.</a:t>
            </a:r>
          </a:p>
          <a:p>
            <a:pPr lvl="1"/>
            <a:r>
              <a:rPr kumimoji="1" lang="en-US"/>
              <a:t>Some devices are passive and wait for requests. They are called </a:t>
            </a:r>
            <a:r>
              <a:rPr kumimoji="1" lang="en-US" b="1"/>
              <a:t>slaves</a:t>
            </a:r>
            <a:r>
              <a:rPr kumimoji="1" lang="en-US"/>
              <a:t>.</a:t>
            </a:r>
          </a:p>
          <a:p>
            <a:pPr lvl="1"/>
            <a:r>
              <a:rPr kumimoji="1" lang="en-US"/>
              <a:t>Some devices may act as slaves at some times and masters at others.</a:t>
            </a:r>
          </a:p>
          <a:p>
            <a:pPr lvl="1"/>
            <a:r>
              <a:rPr kumimoji="1" lang="en-US"/>
              <a:t>Memory can never be a master device.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kumimoji="1" lang="en-US"/>
              <a:t>Computer Buses</a:t>
            </a:r>
          </a:p>
        </p:txBody>
      </p:sp>
      <p:sp>
        <p:nvSpPr>
          <p:cNvPr id="9219" name="Rectangle 3"/>
          <p:cNvSpPr>
            <a:spLocks noGrp="1" noChangeArrowheads="1"/>
          </p:cNvSpPr>
          <p:nvPr>
            <p:ph type="body" idx="1"/>
          </p:nvPr>
        </p:nvSpPr>
        <p:spPr/>
        <p:txBody>
          <a:bodyPr/>
          <a:lstStyle/>
          <a:p>
            <a:pPr>
              <a:lnSpc>
                <a:spcPct val="90000"/>
              </a:lnSpc>
            </a:pPr>
            <a:r>
              <a:rPr kumimoji="1" lang="en-US"/>
              <a:t>The binary signals that computer devices output are frequently not strong enough to power a chip. </a:t>
            </a:r>
          </a:p>
          <a:p>
            <a:pPr lvl="1">
              <a:lnSpc>
                <a:spcPct val="90000"/>
              </a:lnSpc>
            </a:pPr>
            <a:r>
              <a:rPr kumimoji="1" lang="en-US"/>
              <a:t>The bus may be relatively long or have several devices attached to it.</a:t>
            </a:r>
          </a:p>
          <a:p>
            <a:pPr lvl="1">
              <a:lnSpc>
                <a:spcPct val="90000"/>
              </a:lnSpc>
            </a:pPr>
            <a:r>
              <a:rPr kumimoji="1" lang="en-US"/>
              <a:t>Most bus masters are connected to the bus by a chip called a </a:t>
            </a:r>
            <a:r>
              <a:rPr kumimoji="1" lang="en-US" b="1"/>
              <a:t>bus driver</a:t>
            </a:r>
            <a:r>
              <a:rPr kumimoji="1" lang="en-US"/>
              <a:t> which is essentially a digital amplifier.</a:t>
            </a:r>
          </a:p>
          <a:p>
            <a:pPr lvl="1">
              <a:lnSpc>
                <a:spcPct val="90000"/>
              </a:lnSpc>
            </a:pPr>
            <a:r>
              <a:rPr kumimoji="1" lang="en-US"/>
              <a:t>Most slaves are connected to the bus by a </a:t>
            </a:r>
            <a:r>
              <a:rPr kumimoji="1" lang="en-US" b="1"/>
              <a:t>bus receiver</a:t>
            </a:r>
            <a:r>
              <a:rPr kumimoji="1"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kumimoji="1" lang="en-US"/>
              <a:t>Computer Buses</a:t>
            </a:r>
          </a:p>
        </p:txBody>
      </p:sp>
      <p:sp>
        <p:nvSpPr>
          <p:cNvPr id="10243" name="Rectangle 3"/>
          <p:cNvSpPr>
            <a:spLocks noGrp="1" noChangeArrowheads="1"/>
          </p:cNvSpPr>
          <p:nvPr>
            <p:ph type="body" idx="1"/>
          </p:nvPr>
        </p:nvSpPr>
        <p:spPr/>
        <p:txBody>
          <a:bodyPr/>
          <a:lstStyle/>
          <a:p>
            <a:pPr lvl="1">
              <a:lnSpc>
                <a:spcPct val="90000"/>
              </a:lnSpc>
            </a:pPr>
            <a:r>
              <a:rPr kumimoji="1" lang="en-US"/>
              <a:t>For devices which can be both master and slave, a device called a </a:t>
            </a:r>
            <a:r>
              <a:rPr kumimoji="1" lang="en-US" b="1"/>
              <a:t>bus transceiver</a:t>
            </a:r>
            <a:r>
              <a:rPr kumimoji="1" lang="en-US"/>
              <a:t> is used.</a:t>
            </a:r>
          </a:p>
          <a:p>
            <a:pPr lvl="1">
              <a:lnSpc>
                <a:spcPct val="90000"/>
              </a:lnSpc>
            </a:pPr>
            <a:r>
              <a:rPr kumimoji="1" lang="en-US"/>
              <a:t>These bus interface devices are often tri-state devices to allow them to disconnect when they are not needed.</a:t>
            </a:r>
          </a:p>
          <a:p>
            <a:pPr lvl="1">
              <a:lnSpc>
                <a:spcPct val="90000"/>
              </a:lnSpc>
            </a:pPr>
            <a:r>
              <a:rPr kumimoji="1" lang="en-US"/>
              <a:t>A bus has address, data, and control lines, but there is not necessarily a one-to-one mapping between CPU pins and bus lines. A decoder chip between CPU and bus would be needed in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kumimoji="1" lang="en-US"/>
              <a:t>Bus Width</a:t>
            </a:r>
          </a:p>
        </p:txBody>
      </p:sp>
      <p:sp>
        <p:nvSpPr>
          <p:cNvPr id="11267" name="Rectangle 3"/>
          <p:cNvSpPr>
            <a:spLocks noGrp="1" noChangeArrowheads="1"/>
          </p:cNvSpPr>
          <p:nvPr>
            <p:ph type="body" idx="1"/>
          </p:nvPr>
        </p:nvSpPr>
        <p:spPr/>
        <p:txBody>
          <a:bodyPr/>
          <a:lstStyle/>
          <a:p>
            <a:pPr lvl="1">
              <a:lnSpc>
                <a:spcPct val="90000"/>
              </a:lnSpc>
            </a:pPr>
            <a:r>
              <a:rPr kumimoji="1" lang="en-US"/>
              <a:t>The more address lines a bus has, the more memory the CPU can address directly.</a:t>
            </a:r>
          </a:p>
          <a:p>
            <a:pPr lvl="1">
              <a:lnSpc>
                <a:spcPct val="90000"/>
              </a:lnSpc>
            </a:pPr>
            <a:r>
              <a:rPr kumimoji="1" lang="en-US"/>
              <a:t>If a bus has </a:t>
            </a:r>
            <a:r>
              <a:rPr kumimoji="1" lang="en-US" i="1"/>
              <a:t>n</a:t>
            </a:r>
            <a:r>
              <a:rPr kumimoji="1" lang="en-US"/>
              <a:t> address lines, then the CPU can use it to address 2</a:t>
            </a:r>
            <a:r>
              <a:rPr kumimoji="1" lang="en-US" i="1" baseline="30000"/>
              <a:t>n</a:t>
            </a:r>
            <a:r>
              <a:rPr kumimoji="1" lang="en-US"/>
              <a:t> different memory locations.</a:t>
            </a:r>
          </a:p>
          <a:p>
            <a:pPr lvl="1">
              <a:lnSpc>
                <a:spcPct val="90000"/>
              </a:lnSpc>
            </a:pPr>
            <a:r>
              <a:rPr kumimoji="1" lang="en-US"/>
              <a:t>Larger buses are more expensive:</a:t>
            </a:r>
          </a:p>
          <a:p>
            <a:pPr lvl="2">
              <a:lnSpc>
                <a:spcPct val="90000"/>
              </a:lnSpc>
            </a:pPr>
            <a:r>
              <a:rPr kumimoji="1" lang="en-US"/>
              <a:t>they need more wires</a:t>
            </a:r>
          </a:p>
          <a:p>
            <a:pPr lvl="2">
              <a:lnSpc>
                <a:spcPct val="90000"/>
              </a:lnSpc>
            </a:pPr>
            <a:r>
              <a:rPr kumimoji="1" lang="en-US"/>
              <a:t>they take up more space on the motherboard</a:t>
            </a:r>
          </a:p>
          <a:p>
            <a:pPr lvl="2">
              <a:lnSpc>
                <a:spcPct val="90000"/>
              </a:lnSpc>
            </a:pPr>
            <a:r>
              <a:rPr kumimoji="1" lang="en-US"/>
              <a:t>they need bigger connectors</a:t>
            </a:r>
          </a:p>
          <a:p>
            <a:pPr lvl="2">
              <a:lnSpc>
                <a:spcPct val="90000"/>
              </a:lnSpc>
            </a:pPr>
            <a:r>
              <a:rPr kumimoji="1" lang="en-US"/>
              <a:t>Early PC buses did not contain enough address lines leading several backward compatible upgrades to the bus.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kumimoji="1" lang="en-US"/>
              <a:t>Bus Width</a:t>
            </a:r>
          </a:p>
        </p:txBody>
      </p:sp>
      <p:pic>
        <p:nvPicPr>
          <p:cNvPr id="12291" name="Picture 3"/>
          <p:cNvPicPr>
            <a:picLocks noGrp="1" noChangeAspect="1" noChangeArrowheads="1"/>
          </p:cNvPicPr>
          <p:nvPr>
            <p:ph type="body" idx="1"/>
          </p:nvPr>
        </p:nvPicPr>
        <p:blipFill>
          <a:blip r:embed="rId2"/>
          <a:srcRect l="7059" t="33684" r="9412" b="12631"/>
          <a:stretch>
            <a:fillRect/>
          </a:stretch>
        </p:blipFill>
        <p:spPr>
          <a:xfrm>
            <a:off x="1219200" y="2162175"/>
            <a:ext cx="6491288" cy="3800475"/>
          </a:xfrm>
          <a:noFill/>
          <a:ln/>
        </p:spPr>
      </p:pic>
    </p:spTree>
  </p:cSld>
  <p:clrMapOvr>
    <a:masterClrMapping/>
  </p:clrMapOvr>
</p:sld>
</file>

<file path=ppt/theme/theme1.xml><?xml version="1.0" encoding="utf-8"?>
<a:theme xmlns:a="http://schemas.openxmlformats.org/drawingml/2006/main" name="Macstyle">
  <a:themeElements>
    <a:clrScheme name="Macstyle 1">
      <a:dk1>
        <a:srgbClr val="000000"/>
      </a:dk1>
      <a:lt1>
        <a:srgbClr val="EEEEEE"/>
      </a:lt1>
      <a:dk2>
        <a:srgbClr val="FF7518"/>
      </a:dk2>
      <a:lt2>
        <a:srgbClr val="808080"/>
      </a:lt2>
      <a:accent1>
        <a:srgbClr val="AAAAAA"/>
      </a:accent1>
      <a:accent2>
        <a:srgbClr val="5918BB"/>
      </a:accent2>
      <a:accent3>
        <a:srgbClr val="F5F5F5"/>
      </a:accent3>
      <a:accent4>
        <a:srgbClr val="000000"/>
      </a:accent4>
      <a:accent5>
        <a:srgbClr val="D2D2D2"/>
      </a:accent5>
      <a:accent6>
        <a:srgbClr val="5015A9"/>
      </a:accent6>
      <a:hlink>
        <a:srgbClr val="FF9456"/>
      </a:hlink>
      <a:folHlink>
        <a:srgbClr val="555555"/>
      </a:folHlink>
    </a:clrScheme>
    <a:fontScheme name="Macstyle">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lnDef>
  </a:objectDefaults>
  <a:extraClrSchemeLst>
    <a:extraClrScheme>
      <a:clrScheme name="Macstyle 1">
        <a:dk1>
          <a:srgbClr val="000000"/>
        </a:dk1>
        <a:lt1>
          <a:srgbClr val="EEEEEE"/>
        </a:lt1>
        <a:dk2>
          <a:srgbClr val="FF7518"/>
        </a:dk2>
        <a:lt2>
          <a:srgbClr val="808080"/>
        </a:lt2>
        <a:accent1>
          <a:srgbClr val="AAAAAA"/>
        </a:accent1>
        <a:accent2>
          <a:srgbClr val="5918BB"/>
        </a:accent2>
        <a:accent3>
          <a:srgbClr val="F5F5F5"/>
        </a:accent3>
        <a:accent4>
          <a:srgbClr val="000000"/>
        </a:accent4>
        <a:accent5>
          <a:srgbClr val="D2D2D2"/>
        </a:accent5>
        <a:accent6>
          <a:srgbClr val="5015A9"/>
        </a:accent6>
        <a:hlink>
          <a:srgbClr val="FF9456"/>
        </a:hlink>
        <a:folHlink>
          <a:srgbClr val="555555"/>
        </a:folHlink>
      </a:clrScheme>
      <a:clrMap bg1="lt1" tx1="dk1" bg2="lt2" tx2="dk2" accent1="accent1" accent2="accent2" accent3="accent3" accent4="accent4" accent5="accent5" accent6="accent6" hlink="hlink" folHlink="folHlink"/>
    </a:extraClrScheme>
    <a:extraClrScheme>
      <a:clrScheme name="Macstyle 2">
        <a:dk1>
          <a:srgbClr val="000000"/>
        </a:dk1>
        <a:lt1>
          <a:srgbClr val="EEEEEE"/>
        </a:lt1>
        <a:dk2>
          <a:srgbClr val="5DBACA"/>
        </a:dk2>
        <a:lt2>
          <a:srgbClr val="808080"/>
        </a:lt2>
        <a:accent1>
          <a:srgbClr val="AAAAAA"/>
        </a:accent1>
        <a:accent2>
          <a:srgbClr val="5918BB"/>
        </a:accent2>
        <a:accent3>
          <a:srgbClr val="F5F5F5"/>
        </a:accent3>
        <a:accent4>
          <a:srgbClr val="000000"/>
        </a:accent4>
        <a:accent5>
          <a:srgbClr val="D2D2D2"/>
        </a:accent5>
        <a:accent6>
          <a:srgbClr val="5015A9"/>
        </a:accent6>
        <a:hlink>
          <a:srgbClr val="5DBACA"/>
        </a:hlink>
        <a:folHlink>
          <a:srgbClr val="555555"/>
        </a:folHlink>
      </a:clrScheme>
      <a:clrMap bg1="lt1" tx1="dk1" bg2="lt2" tx2="dk2" accent1="accent1" accent2="accent2" accent3="accent3" accent4="accent4" accent5="accent5" accent6="accent6" hlink="hlink" folHlink="folHlink"/>
    </a:extraClrScheme>
    <a:extraClrScheme>
      <a:clrScheme name="Macstyle 3">
        <a:dk1>
          <a:srgbClr val="000000"/>
        </a:dk1>
        <a:lt1>
          <a:srgbClr val="EEEEEE"/>
        </a:lt1>
        <a:dk2>
          <a:srgbClr val="DA456B"/>
        </a:dk2>
        <a:lt2>
          <a:srgbClr val="808080"/>
        </a:lt2>
        <a:accent1>
          <a:srgbClr val="AAAAAA"/>
        </a:accent1>
        <a:accent2>
          <a:srgbClr val="5918BB"/>
        </a:accent2>
        <a:accent3>
          <a:srgbClr val="F5F5F5"/>
        </a:accent3>
        <a:accent4>
          <a:srgbClr val="000000"/>
        </a:accent4>
        <a:accent5>
          <a:srgbClr val="D2D2D2"/>
        </a:accent5>
        <a:accent6>
          <a:srgbClr val="5015A9"/>
        </a:accent6>
        <a:hlink>
          <a:srgbClr val="DA456B"/>
        </a:hlink>
        <a:folHlink>
          <a:srgbClr val="555555"/>
        </a:folHlink>
      </a:clrScheme>
      <a:clrMap bg1="lt1" tx1="dk1" bg2="lt2" tx2="dk2" accent1="accent1" accent2="accent2" accent3="accent3" accent4="accent4" accent5="accent5" accent6="accent6" hlink="hlink" folHlink="folHlink"/>
    </a:extraClrScheme>
    <a:extraClrScheme>
      <a:clrScheme name="Macstyle 4">
        <a:dk1>
          <a:srgbClr val="000000"/>
        </a:dk1>
        <a:lt1>
          <a:srgbClr val="EEEEEE"/>
        </a:lt1>
        <a:dk2>
          <a:srgbClr val="6C18B0"/>
        </a:dk2>
        <a:lt2>
          <a:srgbClr val="808080"/>
        </a:lt2>
        <a:accent1>
          <a:srgbClr val="AAAAAA"/>
        </a:accent1>
        <a:accent2>
          <a:srgbClr val="5918BB"/>
        </a:accent2>
        <a:accent3>
          <a:srgbClr val="F5F5F5"/>
        </a:accent3>
        <a:accent4>
          <a:srgbClr val="000000"/>
        </a:accent4>
        <a:accent5>
          <a:srgbClr val="D2D2D2"/>
        </a:accent5>
        <a:accent6>
          <a:srgbClr val="5015A9"/>
        </a:accent6>
        <a:hlink>
          <a:srgbClr val="DA456B"/>
        </a:hlink>
        <a:folHlink>
          <a:srgbClr val="555555"/>
        </a:folHlink>
      </a:clrScheme>
      <a:clrMap bg1="lt1" tx1="dk1" bg2="lt2" tx2="dk2" accent1="accent1" accent2="accent2" accent3="accent3" accent4="accent4" accent5="accent5" accent6="accent6" hlink="hlink" folHlink="folHlink"/>
    </a:extraClrScheme>
    <a:extraClrScheme>
      <a:clrScheme name="Macstyle 5">
        <a:dk1>
          <a:srgbClr val="000000"/>
        </a:dk1>
        <a:lt1>
          <a:srgbClr val="EEEEEE"/>
        </a:lt1>
        <a:dk2>
          <a:srgbClr val="2F8B20"/>
        </a:dk2>
        <a:lt2>
          <a:srgbClr val="808080"/>
        </a:lt2>
        <a:accent1>
          <a:srgbClr val="AAAAAA"/>
        </a:accent1>
        <a:accent2>
          <a:srgbClr val="5918BB"/>
        </a:accent2>
        <a:accent3>
          <a:srgbClr val="F5F5F5"/>
        </a:accent3>
        <a:accent4>
          <a:srgbClr val="000000"/>
        </a:accent4>
        <a:accent5>
          <a:srgbClr val="D2D2D2"/>
        </a:accent5>
        <a:accent6>
          <a:srgbClr val="5015A9"/>
        </a:accent6>
        <a:hlink>
          <a:srgbClr val="5DA31E"/>
        </a:hlink>
        <a:folHlink>
          <a:srgbClr val="555555"/>
        </a:folHlink>
      </a:clrScheme>
      <a:clrMap bg1="lt1" tx1="dk1" bg2="lt2" tx2="dk2" accent1="accent1" accent2="accent2" accent3="accent3" accent4="accent4" accent5="accent5" accent6="accent6" hlink="hlink" folHlink="folHlink"/>
    </a:extraClrScheme>
    <a:extraClrScheme>
      <a:clrScheme name="Macstyle 6">
        <a:dk1>
          <a:srgbClr val="000000"/>
        </a:dk1>
        <a:lt1>
          <a:srgbClr val="EEEEEE"/>
        </a:lt1>
        <a:dk2>
          <a:srgbClr val="777777"/>
        </a:dk2>
        <a:lt2>
          <a:srgbClr val="808080"/>
        </a:lt2>
        <a:accent1>
          <a:srgbClr val="AAAAAA"/>
        </a:accent1>
        <a:accent2>
          <a:srgbClr val="5918BB"/>
        </a:accent2>
        <a:accent3>
          <a:srgbClr val="F5F5F5"/>
        </a:accent3>
        <a:accent4>
          <a:srgbClr val="000000"/>
        </a:accent4>
        <a:accent5>
          <a:srgbClr val="D2D2D2"/>
        </a:accent5>
        <a:accent6>
          <a:srgbClr val="5015A9"/>
        </a:accent6>
        <a:hlink>
          <a:srgbClr val="777777"/>
        </a:hlink>
        <a:folHlink>
          <a:srgbClr val="555555"/>
        </a:folHlink>
      </a:clrScheme>
      <a:clrMap bg1="lt1" tx1="dk1" bg2="lt2" tx2="dk2" accent1="accent1" accent2="accent2" accent3="accent3" accent4="accent4" accent5="accent5" accent6="accent6" hlink="hlink" folHlink="folHlink"/>
    </a:extraClrScheme>
    <a:extraClrScheme>
      <a:clrScheme name="Macstyle 7">
        <a:dk1>
          <a:srgbClr val="000000"/>
        </a:dk1>
        <a:lt1>
          <a:srgbClr val="EEEEEE"/>
        </a:lt1>
        <a:dk2>
          <a:srgbClr val="5B87F2"/>
        </a:dk2>
        <a:lt2>
          <a:srgbClr val="808080"/>
        </a:lt2>
        <a:accent1>
          <a:srgbClr val="AAAAAA"/>
        </a:accent1>
        <a:accent2>
          <a:srgbClr val="5918BB"/>
        </a:accent2>
        <a:accent3>
          <a:srgbClr val="F5F5F5"/>
        </a:accent3>
        <a:accent4>
          <a:srgbClr val="000000"/>
        </a:accent4>
        <a:accent5>
          <a:srgbClr val="D2D2D2"/>
        </a:accent5>
        <a:accent6>
          <a:srgbClr val="5015A9"/>
        </a:accent6>
        <a:hlink>
          <a:srgbClr val="5B87F2"/>
        </a:hlink>
        <a:folHlink>
          <a:srgbClr val="55555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X:Templates:Presentations:Designs:Macstyle</Template>
  <TotalTime>1895</TotalTime>
  <Words>1689</Words>
  <Application>Microsoft Office PowerPoint</Application>
  <PresentationFormat>On-screen Show (4:3)</PresentationFormat>
  <Paragraphs>122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Times</vt:lpstr>
      <vt:lpstr>Times New Roman</vt:lpstr>
      <vt:lpstr>Wingdings</vt:lpstr>
      <vt:lpstr>Macstyle</vt:lpstr>
      <vt:lpstr>Computer Buses</vt:lpstr>
      <vt:lpstr>Computer Buses</vt:lpstr>
      <vt:lpstr>Computer Buses</vt:lpstr>
      <vt:lpstr>Computer Buses</vt:lpstr>
      <vt:lpstr>Computer Buses</vt:lpstr>
      <vt:lpstr>Computer Buses</vt:lpstr>
      <vt:lpstr>Computer Buses</vt:lpstr>
      <vt:lpstr>Bus Width</vt:lpstr>
      <vt:lpstr>Bus Width</vt:lpstr>
      <vt:lpstr>Bus Width</vt:lpstr>
      <vt:lpstr>Bus Width</vt:lpstr>
      <vt:lpstr>Bus Clocking</vt:lpstr>
      <vt:lpstr>Bus Clocking</vt:lpstr>
      <vt:lpstr>Bus Clocking</vt:lpstr>
      <vt:lpstr>Bus Clocking</vt:lpstr>
      <vt:lpstr>Bus Clocking</vt:lpstr>
      <vt:lpstr>Bus Clocking</vt:lpstr>
      <vt:lpstr>Bus Clocking</vt:lpstr>
      <vt:lpstr>Bus Arbitration</vt:lpstr>
      <vt:lpstr>Bus Arbitration</vt:lpstr>
      <vt:lpstr>Bus Arbitration</vt:lpstr>
      <vt:lpstr>Bus Arbitration</vt:lpstr>
      <vt:lpstr>Bus Arbitration</vt:lpstr>
      <vt:lpstr>Bus Operations</vt:lpstr>
      <vt:lpstr>Bus Operations</vt:lpstr>
      <vt:lpstr>Bus Operations</vt:lpstr>
      <vt:lpstr>Bus Operations</vt:lpstr>
      <vt:lpstr>Bus Operations</vt:lpstr>
      <vt:lpstr>Bus Operations</vt:lpstr>
    </vt:vector>
  </TitlesOfParts>
  <Company>CSU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Buses</dc:title>
  <dc:creator>Timothy Arndt</dc:creator>
  <cp:lastModifiedBy>Admin</cp:lastModifiedBy>
  <cp:revision>13</cp:revision>
  <cp:lastPrinted>1999-02-22T20:38:26Z</cp:lastPrinted>
  <dcterms:created xsi:type="dcterms:W3CDTF">2012-08-21T17:56:02Z</dcterms:created>
  <dcterms:modified xsi:type="dcterms:W3CDTF">2019-11-07T10:37:08Z</dcterms:modified>
</cp:coreProperties>
</file>