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64" r:id="rId15"/>
    <p:sldId id="265" r:id="rId16"/>
    <p:sldId id="266" r:id="rId17"/>
    <p:sldId id="267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2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1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9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85F5-3DC2-4533-B095-D986A32DF405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9F46-97FD-482A-A5BD-4188E37A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0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32" y="388268"/>
            <a:ext cx="9144000" cy="1131440"/>
          </a:xfrm>
        </p:spPr>
        <p:txBody>
          <a:bodyPr>
            <a:normAutofit/>
          </a:bodyPr>
          <a:lstStyle/>
          <a:p>
            <a:r>
              <a:rPr lang="en-IN" dirty="0" smtClean="0"/>
              <a:t>UNIT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4558"/>
            <a:ext cx="9144000" cy="190607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systems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Organization and Architecture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755" y="195084"/>
            <a:ext cx="9144000" cy="9124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Evolution of Computer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0917"/>
            <a:ext cx="9144000" cy="4559121"/>
          </a:xfrm>
        </p:spPr>
        <p:txBody>
          <a:bodyPr/>
          <a:lstStyle/>
          <a:p>
            <a:pPr algn="just"/>
            <a:r>
              <a:rPr lang="en-IN" dirty="0"/>
              <a:t>FIRST GENERATION (1945–1955)</a:t>
            </a:r>
          </a:p>
          <a:p>
            <a:pPr algn="just"/>
            <a:r>
              <a:rPr lang="en-IN" dirty="0"/>
              <a:t>• Program and data reside in the same memory (stored program concepts –John von Neumann)</a:t>
            </a:r>
          </a:p>
          <a:p>
            <a:pPr algn="just"/>
            <a:r>
              <a:rPr lang="en-IN" dirty="0"/>
              <a:t>• ALP was made used to write programs</a:t>
            </a:r>
          </a:p>
          <a:p>
            <a:pPr algn="just"/>
            <a:r>
              <a:rPr lang="en-IN" dirty="0"/>
              <a:t>• Vacuum tubes were used to implement the functions (ALU &amp; CU design)</a:t>
            </a:r>
          </a:p>
          <a:p>
            <a:pPr algn="just"/>
            <a:r>
              <a:rPr lang="en-IN" dirty="0"/>
              <a:t>• Magnetic core and magnetic tape storage devices are used</a:t>
            </a:r>
          </a:p>
          <a:p>
            <a:pPr algn="just"/>
            <a:r>
              <a:rPr lang="en-IN" dirty="0"/>
              <a:t>• Using electronic vacuum tubes as the switching components</a:t>
            </a:r>
          </a:p>
          <a:p>
            <a:pPr algn="just"/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0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SECOND GENERATION (1955 – 1965)</a:t>
            </a:r>
          </a:p>
          <a:p>
            <a:pPr marL="0" indent="0">
              <a:buNone/>
            </a:pPr>
            <a:r>
              <a:rPr lang="en-IN" dirty="0"/>
              <a:t>• Transistor were used to design ALU &amp; CU</a:t>
            </a:r>
          </a:p>
          <a:p>
            <a:pPr marL="0" indent="0">
              <a:buNone/>
            </a:pPr>
            <a:r>
              <a:rPr lang="en-IN" dirty="0"/>
              <a:t>• HLL is used (FORTRAN)</a:t>
            </a:r>
          </a:p>
          <a:p>
            <a:pPr marL="0" indent="0">
              <a:buNone/>
            </a:pPr>
            <a:r>
              <a:rPr lang="en-IN" dirty="0"/>
              <a:t>• To convert HLL to MLL compiler were used</a:t>
            </a:r>
          </a:p>
          <a:p>
            <a:pPr marL="0" indent="0">
              <a:buNone/>
            </a:pPr>
            <a:r>
              <a:rPr lang="en-IN" dirty="0"/>
              <a:t>• Separate I/O processor were developed to operate in parallel with CPU thus improving </a:t>
            </a:r>
            <a:r>
              <a:rPr lang="en-IN" dirty="0" smtClean="0"/>
              <a:t>the performance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Invention of the transistor which was faster smaller and required considerably less power </a:t>
            </a:r>
            <a:r>
              <a:rPr lang="en-IN" dirty="0" smtClean="0"/>
              <a:t>to Operate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7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72" y="285236"/>
            <a:ext cx="9981127" cy="1041288"/>
          </a:xfrm>
        </p:spPr>
        <p:txBody>
          <a:bodyPr/>
          <a:lstStyle/>
          <a:p>
            <a:pPr algn="l"/>
            <a:r>
              <a:rPr lang="en-IN" dirty="0" smtClean="0"/>
              <a:t>Contd…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871" y="1635617"/>
            <a:ext cx="9981127" cy="4481848"/>
          </a:xfrm>
        </p:spPr>
        <p:txBody>
          <a:bodyPr/>
          <a:lstStyle/>
          <a:p>
            <a:pPr algn="just"/>
            <a:r>
              <a:rPr lang="en-IN" dirty="0"/>
              <a:t>THIRD GENERATION (1965 ‐ 1975)</a:t>
            </a:r>
          </a:p>
          <a:p>
            <a:pPr algn="just"/>
            <a:r>
              <a:rPr lang="en-IN" dirty="0"/>
              <a:t>• IC technology improved</a:t>
            </a:r>
          </a:p>
          <a:p>
            <a:pPr algn="just"/>
            <a:r>
              <a:rPr lang="en-IN" dirty="0"/>
              <a:t>• Improved IC technology helped in designing low cost high speed processor and memory</a:t>
            </a:r>
          </a:p>
          <a:p>
            <a:pPr algn="just"/>
            <a:r>
              <a:rPr lang="en-IN" dirty="0"/>
              <a:t>modules</a:t>
            </a:r>
          </a:p>
          <a:p>
            <a:pPr algn="just"/>
            <a:r>
              <a:rPr lang="en-IN" dirty="0"/>
              <a:t>• Multiprogramming pipelining concepts were incorporated</a:t>
            </a:r>
          </a:p>
          <a:p>
            <a:pPr algn="just"/>
            <a:r>
              <a:rPr lang="en-IN" dirty="0"/>
              <a:t>• DOS allowed efficient and coordinate operation of computer system with multiple users </a:t>
            </a:r>
          </a:p>
          <a:p>
            <a:pPr algn="just"/>
            <a:r>
              <a:rPr lang="en-IN" dirty="0"/>
              <a:t>• Cache and virtual memory concepts were developed</a:t>
            </a:r>
          </a:p>
          <a:p>
            <a:pPr algn="just"/>
            <a:r>
              <a:rPr lang="en-IN" dirty="0"/>
              <a:t>• More than one circuit on a single silicon chip became available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0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724" y="233721"/>
            <a:ext cx="9144000" cy="964014"/>
          </a:xfrm>
        </p:spPr>
        <p:txBody>
          <a:bodyPr/>
          <a:lstStyle/>
          <a:p>
            <a:pPr algn="l"/>
            <a:r>
              <a:rPr lang="en-IN" dirty="0" smtClean="0"/>
              <a:t>Contd…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723" y="1197735"/>
            <a:ext cx="10234411" cy="537049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FOURTH GENERATION (1975 ‐ 1985)</a:t>
            </a:r>
          </a:p>
          <a:p>
            <a:pPr algn="just"/>
            <a:r>
              <a:rPr lang="en-IN" dirty="0"/>
              <a:t>• CPU –Termed as microprocessor</a:t>
            </a:r>
          </a:p>
          <a:p>
            <a:pPr algn="just"/>
            <a:r>
              <a:rPr lang="en-IN" dirty="0"/>
              <a:t>• INTEL MOTOROLA TEXAS,NATIONAL semiconductors started developing</a:t>
            </a:r>
          </a:p>
          <a:p>
            <a:pPr algn="just"/>
            <a:r>
              <a:rPr lang="en-IN" dirty="0"/>
              <a:t>microprocessor</a:t>
            </a:r>
          </a:p>
          <a:p>
            <a:pPr algn="just"/>
            <a:r>
              <a:rPr lang="en-IN" dirty="0"/>
              <a:t>• Workstations, microprocessor  (PC) &amp; Notebook computers were developed</a:t>
            </a:r>
          </a:p>
          <a:p>
            <a:pPr algn="just"/>
            <a:r>
              <a:rPr lang="en-IN" dirty="0"/>
              <a:t>• Interconnection of different computer for better communication LAN,MAN,WAN</a:t>
            </a:r>
          </a:p>
          <a:p>
            <a:pPr algn="just"/>
            <a:r>
              <a:rPr lang="en-IN" dirty="0"/>
              <a:t>• Computational speed increased by 1000 times</a:t>
            </a:r>
          </a:p>
          <a:p>
            <a:pPr algn="just"/>
            <a:r>
              <a:rPr lang="en-IN" dirty="0"/>
              <a:t>• Specialized processors like Digital Signal Processor were also developed</a:t>
            </a:r>
          </a:p>
          <a:p>
            <a:pPr algn="just"/>
            <a:r>
              <a:rPr lang="en-IN" dirty="0"/>
              <a:t> </a:t>
            </a:r>
          </a:p>
          <a:p>
            <a:pPr algn="just"/>
            <a:r>
              <a:rPr lang="en-IN" dirty="0"/>
              <a:t>BEYOND THE FOURTH GENERATION (1985 – TILL DATE)</a:t>
            </a:r>
          </a:p>
          <a:p>
            <a:pPr algn="just"/>
            <a:r>
              <a:rPr lang="en-IN" dirty="0"/>
              <a:t>E‐Commerce E‐banking, home office</a:t>
            </a:r>
          </a:p>
          <a:p>
            <a:pPr algn="just"/>
            <a:r>
              <a:rPr lang="en-IN" dirty="0"/>
              <a:t>• ARM, AMD, INTEL, MOTOROLA</a:t>
            </a:r>
          </a:p>
          <a:p>
            <a:pPr algn="just"/>
            <a:r>
              <a:rPr lang="en-IN" dirty="0"/>
              <a:t>• High speed processor‐ GHz speed</a:t>
            </a:r>
          </a:p>
          <a:p>
            <a:pPr algn="just"/>
            <a:r>
              <a:rPr lang="en-IN" dirty="0"/>
              <a:t>• Because of submicron IC technology lot of added features in small size</a:t>
            </a:r>
          </a:p>
          <a:p>
            <a:pPr algn="just"/>
            <a:r>
              <a:rPr lang="en-IN" dirty="0"/>
              <a:t> 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3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966" y="231820"/>
            <a:ext cx="9144000" cy="850005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Function of a Computer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513" y="1506829"/>
            <a:ext cx="9144000" cy="3815366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The way in which the components are interrelated.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Function: The operation of each individual component as part of the structure.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85" y="336752"/>
            <a:ext cx="9144000" cy="964014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8496"/>
            <a:ext cx="9144000" cy="3609304"/>
          </a:xfrm>
        </p:spPr>
        <p:txBody>
          <a:bodyPr/>
          <a:lstStyle/>
          <a:p>
            <a:pPr algn="just"/>
            <a:r>
              <a:rPr lang="en-US" dirty="0" smtClean="0"/>
              <a:t>The basic functions that a computer can perform. In general terms, there are only four:</a:t>
            </a:r>
          </a:p>
          <a:p>
            <a:pPr algn="just"/>
            <a:r>
              <a:rPr lang="en-US" dirty="0" smtClean="0"/>
              <a:t> • Data processing </a:t>
            </a:r>
          </a:p>
          <a:p>
            <a:pPr algn="just"/>
            <a:r>
              <a:rPr lang="en-US" dirty="0" smtClean="0"/>
              <a:t>• Data storage </a:t>
            </a:r>
          </a:p>
          <a:p>
            <a:pPr algn="just"/>
            <a:r>
              <a:rPr lang="en-US" dirty="0" smtClean="0"/>
              <a:t>• Data movement </a:t>
            </a:r>
          </a:p>
          <a:p>
            <a:pPr algn="just"/>
            <a:r>
              <a:rPr lang="en-US" dirty="0" smtClean="0"/>
              <a:t>• Control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5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VIEW OF THE COMPUTER SYSTEM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04" y="1690688"/>
            <a:ext cx="3911438" cy="48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Possible computer operations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6" y="1825624"/>
            <a:ext cx="7946265" cy="44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73" y="233721"/>
            <a:ext cx="9144000" cy="1054167"/>
          </a:xfrm>
        </p:spPr>
        <p:txBody>
          <a:bodyPr/>
          <a:lstStyle/>
          <a:p>
            <a:pPr algn="l"/>
            <a:r>
              <a:rPr lang="en-IN" dirty="0" smtClean="0"/>
              <a:t>Contd…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800225"/>
            <a:ext cx="5286375" cy="32575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490" y="1493949"/>
            <a:ext cx="9869510" cy="476518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2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Computer System – Top-level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841" y="1235688"/>
            <a:ext cx="5236317" cy="55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70" y="233721"/>
            <a:ext cx="9144000" cy="55189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AND ORGANIZATION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405" y="1159098"/>
            <a:ext cx="9491730" cy="511291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Computer architecture refers to those attributes that have a direct impact on the logical execution of a program. </a:t>
            </a:r>
          </a:p>
          <a:p>
            <a:pPr algn="just"/>
            <a:r>
              <a:rPr lang="en-US" dirty="0"/>
              <a:t>Examples of architectural attributes include the </a:t>
            </a:r>
            <a:endParaRPr lang="en-US" dirty="0" smtClean="0"/>
          </a:p>
          <a:p>
            <a:pPr algn="just"/>
            <a:r>
              <a:rPr lang="en-US" dirty="0" smtClean="0"/>
              <a:t>instruction </a:t>
            </a:r>
            <a:r>
              <a:rPr lang="en-US" dirty="0"/>
              <a:t>set,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number of bits used to represent various data types (e.g., numbers, characters), </a:t>
            </a:r>
            <a:endParaRPr lang="en-US" dirty="0" smtClean="0"/>
          </a:p>
          <a:p>
            <a:pPr algn="just"/>
            <a:r>
              <a:rPr lang="en-US" dirty="0" smtClean="0"/>
              <a:t>I/O </a:t>
            </a:r>
            <a:r>
              <a:rPr lang="en-US" dirty="0"/>
              <a:t>mechanisms, and </a:t>
            </a:r>
            <a:endParaRPr lang="en-US" dirty="0" smtClean="0"/>
          </a:p>
          <a:p>
            <a:pPr algn="just"/>
            <a:r>
              <a:rPr lang="en-US" dirty="0" smtClean="0"/>
              <a:t>techniques </a:t>
            </a:r>
            <a:r>
              <a:rPr lang="en-US" dirty="0"/>
              <a:t>for addressing memory. 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1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866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3767"/>
            <a:ext cx="9144000" cy="3539613"/>
          </a:xfrm>
        </p:spPr>
        <p:txBody>
          <a:bodyPr/>
          <a:lstStyle/>
          <a:p>
            <a:pPr algn="l"/>
            <a:r>
              <a:rPr lang="en-IN" dirty="0" smtClean="0"/>
              <a:t>W. Stallings, Computer Organization and Architecture, Design for Performance, 10</a:t>
            </a:r>
            <a:r>
              <a:rPr lang="en-IN" baseline="30000" dirty="0" smtClean="0"/>
              <a:t>th</a:t>
            </a:r>
            <a:r>
              <a:rPr lang="en-IN" dirty="0" smtClean="0"/>
              <a:t> Edition, Prentice-Hall.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522" y="502931"/>
            <a:ext cx="9144000" cy="1045650"/>
          </a:xfrm>
        </p:spPr>
        <p:txBody>
          <a:bodyPr/>
          <a:lstStyle/>
          <a:p>
            <a:pPr algn="l"/>
            <a:r>
              <a:rPr lang="en-IN" dirty="0" smtClean="0"/>
              <a:t>Contd…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522" y="1876477"/>
            <a:ext cx="9144000" cy="4273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Computer organization refers to the operational units and their interconnections that realize the architectural specifications. </a:t>
            </a:r>
          </a:p>
          <a:p>
            <a:pPr algn="just"/>
            <a:r>
              <a:rPr lang="en-US" dirty="0"/>
              <a:t>Organizational attributes include those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hardware </a:t>
            </a:r>
            <a:r>
              <a:rPr lang="en-US" dirty="0"/>
              <a:t>details transparent to the programmer, such as control signals;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interfaces </a:t>
            </a:r>
            <a:r>
              <a:rPr lang="en-US" dirty="0"/>
              <a:t>between the  computer and peripherals; </a:t>
            </a:r>
            <a:r>
              <a:rPr lang="en-US" dirty="0" smtClean="0"/>
              <a:t>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memory technology used. 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8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2"/>
            <a:ext cx="9144000" cy="693559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COMPUTER SYSTEM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3493"/>
            <a:ext cx="9144000" cy="403430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is a complex system; contemporary computers contain millions of  elementary electronic components.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hierarchical system is a set of interrelated subsystems, each of the latter, in turn, hierarchical in structure until we reach some lowest level of elementary subsystem.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7">
            <a:extLst>
              <a:ext uri="{FF2B5EF4-FFF2-40B4-BE49-F238E27FC236}">
                <a16:creationId xmlns="" xmlns:a16="http://schemas.microsoft.com/office/drawing/2014/main" id="{BB620EA5-1E3F-294D-8C66-B097E59D66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19707"/>
            <a:ext cx="10515600" cy="45223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>
              <a:spcBef>
                <a:spcPts val="0"/>
              </a:spcBef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Name	Date	Transistors	MHz</a:t>
            </a:r>
            <a:endParaRPr lang="en-US" dirty="0"/>
          </a:p>
          <a:p>
            <a:pPr marL="223838" indent="-2238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8086	1978	29K	5-10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16-bit Intel processor.  Basis for IBM PC &amp; DOS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1MB address space</a:t>
            </a:r>
            <a:endParaRPr lang="en-US" dirty="0"/>
          </a:p>
          <a:p>
            <a:pPr marL="223838" indent="-2238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386	1985	275K	16-33	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32 bit Intel processor , referred to as IA32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“flat addressing”, capable of running Unix</a:t>
            </a:r>
            <a:endParaRPr lang="en-US" dirty="0"/>
          </a:p>
          <a:p>
            <a:pPr marL="160338" indent="-1603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Pentium 4E	2004	125M	2800-3800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64-bit Intel x86 processor, referred to as x86-64</a:t>
            </a:r>
            <a:endParaRPr lang="en-US" dirty="0"/>
          </a:p>
          <a:p>
            <a:pPr marL="160338" indent="-1603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2	2006	291M	1060-3333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multi-core Intel processor</a:t>
            </a:r>
            <a:endParaRPr lang="en-US" dirty="0"/>
          </a:p>
          <a:p>
            <a:pPr marL="160338" indent="-1603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i7	2008	731M	1600-4400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cores (our shark machines)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76270" y="233721"/>
            <a:ext cx="9144000" cy="55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INTEL x86 PROCESSORS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33721"/>
            <a:ext cx="10515600" cy="73219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8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D9806E-B639-AC4A-8B25-B0E46854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10" y="149081"/>
            <a:ext cx="10515600" cy="8425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CONTD…</a:t>
            </a:r>
            <a:endParaRPr lang="en-US" sz="3600" dirty="0"/>
          </a:p>
        </p:txBody>
      </p:sp>
      <p:pic>
        <p:nvPicPr>
          <p:cNvPr id="5" name="Shape 94">
            <a:extLst>
              <a:ext uri="{FF2B5EF4-FFF2-40B4-BE49-F238E27FC236}">
                <a16:creationId xmlns="" xmlns:a16="http://schemas.microsoft.com/office/drawing/2014/main" id="{322934B1-1015-B744-B1CD-4EE7D15F8F7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7105650" y="1952625"/>
            <a:ext cx="42481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93">
            <a:extLst>
              <a:ext uri="{FF2B5EF4-FFF2-40B4-BE49-F238E27FC236}">
                <a16:creationId xmlns="" xmlns:a16="http://schemas.microsoft.com/office/drawing/2014/main" id="{EDF928FE-35BF-CE4A-BF5F-E4E779393F5E}"/>
              </a:ext>
            </a:extLst>
          </p:cNvPr>
          <p:cNvSpPr txBox="1">
            <a:spLocks/>
          </p:cNvSpPr>
          <p:nvPr/>
        </p:nvSpPr>
        <p:spPr>
          <a:xfrm>
            <a:off x="311728" y="1197735"/>
            <a:ext cx="7896225" cy="56602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>
              <a:spcBef>
                <a:spcPts val="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Evolution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386	1985	0.3M	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Pentium	1993	3.1M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Pentium/MMX	1997	4.5M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PentiumPro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1995	6.5M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Pentium III	1999	8.2M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Pentium 4	2000	42M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2 Duo	2006	291M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i7	2008	731M</a:t>
            </a:r>
            <a:endParaRPr lang="en-US" dirty="0"/>
          </a:p>
          <a:p>
            <a:pPr marL="223838" indent="-162878">
              <a:spcBef>
                <a:spcPts val="320"/>
              </a:spcBef>
              <a:buClr>
                <a:srgbClr val="990000"/>
              </a:buClr>
              <a:buSzPts val="960"/>
              <a:buFont typeface="Noto Sans Symbols"/>
              <a:buNone/>
            </a:pP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3838" indent="-2238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Features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to support multimedia operations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to enable more efficient conditional operations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from 32 bits to 64 bits</a:t>
            </a:r>
            <a:endParaRPr lang="en-US" dirty="0"/>
          </a:p>
          <a:p>
            <a:pPr marL="560388" lvl="1" indent="-22225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B10A9-89F8-9342-A79F-78922080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X86 Clones: Advanced micro devices (AMD)</a:t>
            </a:r>
          </a:p>
        </p:txBody>
      </p:sp>
      <p:sp>
        <p:nvSpPr>
          <p:cNvPr id="5" name="Shape 115">
            <a:extLst>
              <a:ext uri="{FF2B5EF4-FFF2-40B4-BE49-F238E27FC236}">
                <a16:creationId xmlns="" xmlns:a16="http://schemas.microsoft.com/office/drawing/2014/main" id="{A62775C7-1A98-1C41-815E-6647F1A2C1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87538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spcBef>
                <a:spcPts val="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Historically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 has followed just behind Intel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little bit slower, a lot cheaper</a:t>
            </a:r>
            <a:endParaRPr lang="en-US"/>
          </a:p>
          <a:p>
            <a:pPr marL="160338" indent="-16033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Recruited top circuit designers from Digital Equipment Corp. and other downward trending companies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Opteron: tough competitor to Pentium 4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x86-64, their own extension to 64 bits</a:t>
            </a:r>
            <a:endParaRPr lang="en-US"/>
          </a:p>
          <a:p>
            <a:pPr marL="39688" indent="-39688">
              <a:spcBef>
                <a:spcPts val="480"/>
              </a:spcBef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Recent Years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got its act together</a:t>
            </a:r>
            <a:endParaRPr lang="en-US"/>
          </a:p>
          <a:p>
            <a:pPr marL="839788" lvl="2" indent="-16510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the world in semiconductor technology</a:t>
            </a:r>
            <a:endParaRPr lang="en-US"/>
          </a:p>
          <a:p>
            <a:pPr marL="439738" lvl="1" indent="-165100">
              <a:spcBef>
                <a:spcPts val="400"/>
              </a:spcBef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 has fallen behind</a:t>
            </a:r>
            <a:endParaRPr lang="en-US"/>
          </a:p>
          <a:p>
            <a:pPr marL="839788" lvl="2" indent="-16510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external semiconductor manufacturer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EEF0A-9456-AD42-B834-B86C5C03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and views of Computer System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D980B496-B9C8-C645-AB81-7550EA2BB6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8" t="18521" r="25029" b="29376"/>
          <a:stretch>
            <a:fillRect/>
          </a:stretch>
        </p:blipFill>
        <p:spPr bwMode="auto">
          <a:xfrm>
            <a:off x="3305650" y="1438301"/>
            <a:ext cx="4808040" cy="514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8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="" xmlns:a16="http://schemas.microsoft.com/office/drawing/2014/main" id="{F152137F-84C3-42E4-9876-9FFEFEAD1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C38109-0B31-497A-A569-5CF170C5FBF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7810" name="Rectangle 2">
            <a:extLst>
              <a:ext uri="{FF2B5EF4-FFF2-40B4-BE49-F238E27FC236}">
                <a16:creationId xmlns="" xmlns:a16="http://schemas.microsoft.com/office/drawing/2014/main" id="{155F83EF-187D-49B6-B3C7-68C39DB75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System can be defined …</a:t>
            </a:r>
            <a:endParaRPr lang="en-US" altLang="en-US" dirty="0"/>
          </a:p>
        </p:txBody>
      </p:sp>
      <p:sp>
        <p:nvSpPr>
          <p:cNvPr id="247811" name="Rectangle 3">
            <a:extLst>
              <a:ext uri="{FF2B5EF4-FFF2-40B4-BE49-F238E27FC236}">
                <a16:creationId xmlns="" xmlns:a16="http://schemas.microsoft.com/office/drawing/2014/main" id="{1632B9D4-B301-43D3-AC6A-D28B867DE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Simply put, </a:t>
            </a:r>
            <a:r>
              <a:rPr lang="en-US" altLang="en-US" dirty="0">
                <a:solidFill>
                  <a:srgbClr val="000099"/>
                </a:solidFill>
              </a:rPr>
              <a:t>a computer is a sophisticated electronic calculating machine</a:t>
            </a:r>
            <a:r>
              <a:rPr lang="en-US" altLang="en-US" dirty="0"/>
              <a:t> that:</a:t>
            </a:r>
          </a:p>
          <a:p>
            <a:pPr lvl="1"/>
            <a:r>
              <a:rPr lang="en-US" altLang="en-US" dirty="0"/>
              <a:t>Accepts input information,</a:t>
            </a:r>
          </a:p>
          <a:p>
            <a:pPr lvl="1"/>
            <a:r>
              <a:rPr lang="en-US" altLang="en-US" dirty="0"/>
              <a:t>Processes the information according to a list of internally stored instructions and</a:t>
            </a:r>
          </a:p>
          <a:p>
            <a:pPr lvl="1"/>
            <a:r>
              <a:rPr lang="en-US" altLang="en-US" dirty="0"/>
              <a:t>Produces the resulting output information.</a:t>
            </a:r>
          </a:p>
          <a:p>
            <a:r>
              <a:rPr lang="en-US" altLang="en-US" dirty="0">
                <a:solidFill>
                  <a:srgbClr val="000099"/>
                </a:solidFill>
              </a:rPr>
              <a:t>Functions performed by a computer</a:t>
            </a:r>
            <a:r>
              <a:rPr lang="en-US" altLang="en-US" dirty="0"/>
              <a:t> are:</a:t>
            </a:r>
          </a:p>
          <a:p>
            <a:pPr lvl="1"/>
            <a:r>
              <a:rPr lang="en-US" altLang="en-US" dirty="0"/>
              <a:t>Accepting information to be processed as input.</a:t>
            </a:r>
          </a:p>
          <a:p>
            <a:pPr lvl="1"/>
            <a:r>
              <a:rPr lang="en-US" altLang="en-US" dirty="0"/>
              <a:t>Storing a list of instructions to process the information.</a:t>
            </a:r>
          </a:p>
          <a:p>
            <a:pPr lvl="1"/>
            <a:r>
              <a:rPr lang="en-US" altLang="en-US" dirty="0"/>
              <a:t>Processing the information according to the list of instructions.</a:t>
            </a:r>
          </a:p>
          <a:p>
            <a:pPr lvl="1"/>
            <a:r>
              <a:rPr lang="en-US" altLang="en-US" dirty="0"/>
              <a:t>Providing the results of the processing as output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0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711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Noto Sans Symbols</vt:lpstr>
      <vt:lpstr>Times New Roman</vt:lpstr>
      <vt:lpstr>Office Theme</vt:lpstr>
      <vt:lpstr>UNIT 1</vt:lpstr>
      <vt:lpstr>COMPUTER ARCHITECTURE AND ORGANIZATION </vt:lpstr>
      <vt:lpstr>Contd…</vt:lpstr>
      <vt:lpstr>COMPUTER SYSTEM</vt:lpstr>
      <vt:lpstr>PowerPoint Presentation</vt:lpstr>
      <vt:lpstr>CONTD…</vt:lpstr>
      <vt:lpstr>X86 Clones: Advanced micro devices (AMD)</vt:lpstr>
      <vt:lpstr>Layers and views of Computer System</vt:lpstr>
      <vt:lpstr>Computer System can be defined …</vt:lpstr>
      <vt:lpstr>Evolution of Computer Systems</vt:lpstr>
      <vt:lpstr>Contd…</vt:lpstr>
      <vt:lpstr>Contd…</vt:lpstr>
      <vt:lpstr>Contd…</vt:lpstr>
      <vt:lpstr>Structure and Function of a Computer System</vt:lpstr>
      <vt:lpstr>Functions</vt:lpstr>
      <vt:lpstr>FUNCTIONAL VIEW OF THE COMPUTER SYSTEM</vt:lpstr>
      <vt:lpstr>Possible computer operations</vt:lpstr>
      <vt:lpstr>Contd…</vt:lpstr>
      <vt:lpstr>The Computer System – Top-level Structure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2018-06-03T14:11:21Z</dcterms:created>
  <dcterms:modified xsi:type="dcterms:W3CDTF">2020-07-14T03:53:21Z</dcterms:modified>
</cp:coreProperties>
</file>