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259" r:id="rId4"/>
    <p:sldId id="289" r:id="rId5"/>
    <p:sldId id="260" r:id="rId6"/>
    <p:sldId id="261" r:id="rId7"/>
    <p:sldId id="263" r:id="rId8"/>
    <p:sldId id="264" r:id="rId9"/>
    <p:sldId id="265" r:id="rId10"/>
    <p:sldId id="266" r:id="rId11"/>
    <p:sldId id="268" r:id="rId12"/>
    <p:sldId id="291" r:id="rId13"/>
    <p:sldId id="292" r:id="rId14"/>
    <p:sldId id="293" r:id="rId15"/>
    <p:sldId id="294" r:id="rId16"/>
    <p:sldId id="295" r:id="rId17"/>
    <p:sldId id="296" r:id="rId18"/>
    <p:sldId id="297" r:id="rId19"/>
    <p:sldId id="300" r:id="rId20"/>
    <p:sldId id="298" r:id="rId21"/>
    <p:sldId id="299" r:id="rId22"/>
    <p:sldId id="279" r:id="rId23"/>
    <p:sldId id="280" r:id="rId24"/>
    <p:sldId id="281" r:id="rId25"/>
    <p:sldId id="284" r:id="rId26"/>
    <p:sldId id="290" r:id="rId27"/>
    <p:sldId id="267" r:id="rId28"/>
    <p:sldId id="285" r:id="rId29"/>
    <p:sldId id="276" r:id="rId30"/>
    <p:sldId id="277" r:id="rId31"/>
    <p:sldId id="278" r:id="rId32"/>
    <p:sldId id="274" r:id="rId33"/>
    <p:sldId id="27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66"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15CE7A-38D5-492B-927E-29B1F1D9D92C}" type="datetimeFigureOut">
              <a:rPr lang="en-IN" smtClean="0"/>
              <a:t>20-07-2020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198231-7A2F-4DD0-A9D6-EA6BE591DE9D}" type="slidenum">
              <a:rPr lang="en-IN" smtClean="0"/>
              <a:t>‹#›</a:t>
            </a:fld>
            <a:endParaRPr lang="en-IN"/>
          </a:p>
        </p:txBody>
      </p:sp>
    </p:spTree>
    <p:extLst>
      <p:ext uri="{BB962C8B-B14F-4D97-AF65-F5344CB8AC3E}">
        <p14:creationId xmlns:p14="http://schemas.microsoft.com/office/powerpoint/2010/main" val="94354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Arial" panose="020B0604020202020204" pitchFamily="34" charset="0"/>
              </a:defRPr>
            </a:lvl1pPr>
            <a:lvl2pPr marL="742950" indent="-285750" defTabSz="950913">
              <a:defRPr>
                <a:solidFill>
                  <a:schemeClr val="tx1"/>
                </a:solidFill>
                <a:latin typeface="Arial" panose="020B0604020202020204" pitchFamily="34" charset="0"/>
              </a:defRPr>
            </a:lvl2pPr>
            <a:lvl3pPr marL="1143000" indent="-228600" defTabSz="950913">
              <a:defRPr>
                <a:solidFill>
                  <a:schemeClr val="tx1"/>
                </a:solidFill>
                <a:latin typeface="Arial" panose="020B0604020202020204" pitchFamily="34" charset="0"/>
              </a:defRPr>
            </a:lvl3pPr>
            <a:lvl4pPr marL="1600200" indent="-228600" defTabSz="950913">
              <a:defRPr>
                <a:solidFill>
                  <a:schemeClr val="tx1"/>
                </a:solidFill>
                <a:latin typeface="Arial" panose="020B0604020202020204" pitchFamily="34" charset="0"/>
              </a:defRPr>
            </a:lvl4pPr>
            <a:lvl5pPr marL="2057400" indent="-228600" defTabSz="950913">
              <a:defRPr>
                <a:solidFill>
                  <a:schemeClr val="tx1"/>
                </a:solidFill>
                <a:latin typeface="Arial" panose="020B0604020202020204" pitchFamily="34" charset="0"/>
              </a:defRPr>
            </a:lvl5pPr>
            <a:lvl6pPr marL="2514600" indent="-228600" defTabSz="950913" eaLnBrk="0" fontAlgn="base" hangingPunct="0">
              <a:spcBef>
                <a:spcPct val="0"/>
              </a:spcBef>
              <a:spcAft>
                <a:spcPct val="0"/>
              </a:spcAft>
              <a:defRPr>
                <a:solidFill>
                  <a:schemeClr val="tx1"/>
                </a:solidFill>
                <a:latin typeface="Arial" panose="020B0604020202020204" pitchFamily="34" charset="0"/>
              </a:defRPr>
            </a:lvl6pPr>
            <a:lvl7pPr marL="2971800" indent="-228600" defTabSz="950913" eaLnBrk="0" fontAlgn="base" hangingPunct="0">
              <a:spcBef>
                <a:spcPct val="0"/>
              </a:spcBef>
              <a:spcAft>
                <a:spcPct val="0"/>
              </a:spcAft>
              <a:defRPr>
                <a:solidFill>
                  <a:schemeClr val="tx1"/>
                </a:solidFill>
                <a:latin typeface="Arial" panose="020B0604020202020204" pitchFamily="34" charset="0"/>
              </a:defRPr>
            </a:lvl7pPr>
            <a:lvl8pPr marL="3429000" indent="-228600" defTabSz="950913" eaLnBrk="0" fontAlgn="base" hangingPunct="0">
              <a:spcBef>
                <a:spcPct val="0"/>
              </a:spcBef>
              <a:spcAft>
                <a:spcPct val="0"/>
              </a:spcAft>
              <a:defRPr>
                <a:solidFill>
                  <a:schemeClr val="tx1"/>
                </a:solidFill>
                <a:latin typeface="Arial" panose="020B0604020202020204" pitchFamily="34" charset="0"/>
              </a:defRPr>
            </a:lvl8pPr>
            <a:lvl9pPr marL="3886200" indent="-228600" defTabSz="950913" eaLnBrk="0" fontAlgn="base" hangingPunct="0">
              <a:spcBef>
                <a:spcPct val="0"/>
              </a:spcBef>
              <a:spcAft>
                <a:spcPct val="0"/>
              </a:spcAft>
              <a:defRPr>
                <a:solidFill>
                  <a:schemeClr val="tx1"/>
                </a:solidFill>
                <a:latin typeface="Arial" panose="020B0604020202020204" pitchFamily="34" charset="0"/>
              </a:defRPr>
            </a:lvl9pPr>
          </a:lstStyle>
          <a:p>
            <a:fld id="{4687FA47-F3E4-4506-BEF7-5DE8F5665BDB}" type="slidenum">
              <a:rPr lang="en-US" altLang="en-US">
                <a:latin typeface="Times New Roman" panose="02020603050405020304" pitchFamily="18" charset="0"/>
              </a:rPr>
              <a:pPr/>
              <a:t>7</a:t>
            </a:fld>
            <a:endParaRPr lang="en-US" altLang="en-US">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tLang="en-US" smtClean="0"/>
          </a:p>
        </p:txBody>
      </p:sp>
    </p:spTree>
    <p:extLst>
      <p:ext uri="{BB962C8B-B14F-4D97-AF65-F5344CB8AC3E}">
        <p14:creationId xmlns:p14="http://schemas.microsoft.com/office/powerpoint/2010/main" val="4080952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Arial" panose="020B0604020202020204" pitchFamily="34" charset="0"/>
              </a:defRPr>
            </a:lvl1pPr>
            <a:lvl2pPr marL="742950" indent="-285750" defTabSz="950913">
              <a:defRPr>
                <a:solidFill>
                  <a:schemeClr val="tx1"/>
                </a:solidFill>
                <a:latin typeface="Arial" panose="020B0604020202020204" pitchFamily="34" charset="0"/>
              </a:defRPr>
            </a:lvl2pPr>
            <a:lvl3pPr marL="1143000" indent="-228600" defTabSz="950913">
              <a:defRPr>
                <a:solidFill>
                  <a:schemeClr val="tx1"/>
                </a:solidFill>
                <a:latin typeface="Arial" panose="020B0604020202020204" pitchFamily="34" charset="0"/>
              </a:defRPr>
            </a:lvl3pPr>
            <a:lvl4pPr marL="1600200" indent="-228600" defTabSz="950913">
              <a:defRPr>
                <a:solidFill>
                  <a:schemeClr val="tx1"/>
                </a:solidFill>
                <a:latin typeface="Arial" panose="020B0604020202020204" pitchFamily="34" charset="0"/>
              </a:defRPr>
            </a:lvl4pPr>
            <a:lvl5pPr marL="2057400" indent="-228600" defTabSz="950913">
              <a:defRPr>
                <a:solidFill>
                  <a:schemeClr val="tx1"/>
                </a:solidFill>
                <a:latin typeface="Arial" panose="020B0604020202020204" pitchFamily="34" charset="0"/>
              </a:defRPr>
            </a:lvl5pPr>
            <a:lvl6pPr marL="2514600" indent="-228600" defTabSz="950913" eaLnBrk="0" fontAlgn="base" hangingPunct="0">
              <a:spcBef>
                <a:spcPct val="0"/>
              </a:spcBef>
              <a:spcAft>
                <a:spcPct val="0"/>
              </a:spcAft>
              <a:defRPr>
                <a:solidFill>
                  <a:schemeClr val="tx1"/>
                </a:solidFill>
                <a:latin typeface="Arial" panose="020B0604020202020204" pitchFamily="34" charset="0"/>
              </a:defRPr>
            </a:lvl6pPr>
            <a:lvl7pPr marL="2971800" indent="-228600" defTabSz="950913" eaLnBrk="0" fontAlgn="base" hangingPunct="0">
              <a:spcBef>
                <a:spcPct val="0"/>
              </a:spcBef>
              <a:spcAft>
                <a:spcPct val="0"/>
              </a:spcAft>
              <a:defRPr>
                <a:solidFill>
                  <a:schemeClr val="tx1"/>
                </a:solidFill>
                <a:latin typeface="Arial" panose="020B0604020202020204" pitchFamily="34" charset="0"/>
              </a:defRPr>
            </a:lvl7pPr>
            <a:lvl8pPr marL="3429000" indent="-228600" defTabSz="950913" eaLnBrk="0" fontAlgn="base" hangingPunct="0">
              <a:spcBef>
                <a:spcPct val="0"/>
              </a:spcBef>
              <a:spcAft>
                <a:spcPct val="0"/>
              </a:spcAft>
              <a:defRPr>
                <a:solidFill>
                  <a:schemeClr val="tx1"/>
                </a:solidFill>
                <a:latin typeface="Arial" panose="020B0604020202020204" pitchFamily="34" charset="0"/>
              </a:defRPr>
            </a:lvl8pPr>
            <a:lvl9pPr marL="3886200" indent="-228600" defTabSz="950913" eaLnBrk="0" fontAlgn="base" hangingPunct="0">
              <a:spcBef>
                <a:spcPct val="0"/>
              </a:spcBef>
              <a:spcAft>
                <a:spcPct val="0"/>
              </a:spcAft>
              <a:defRPr>
                <a:solidFill>
                  <a:schemeClr val="tx1"/>
                </a:solidFill>
                <a:latin typeface="Arial" panose="020B0604020202020204" pitchFamily="34" charset="0"/>
              </a:defRPr>
            </a:lvl9pPr>
          </a:lstStyle>
          <a:p>
            <a:fld id="{7A756D3E-0193-48F4-8B0B-F8A2E5CE698A}"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Since the instructions and data need to be feteched from the memory in order to perform a task, the time it takes to access and fetch this information will be one factor influencing how fast a given task will complete. In order to increase the speed of performing a task, one way is to reduce the amount of time it takes to fetch the data and the instructions. This time is called as “access time”. </a:t>
            </a:r>
          </a:p>
          <a:p>
            <a:r>
              <a:rPr lang="en-US" altLang="en-US" smtClean="0"/>
              <a:t>Suppose if we want to fetch the data at memory location with the address 10. In case of sequential access, we have to access locations 1-9, and then access location 10. Clearly, in case of sequential access the access times increase as memory locations with higher access times are accessed. We need some kind of memory which provides fixed and short access time irrespective of the memory location being accessed. That is, it provides random access. </a:t>
            </a:r>
          </a:p>
          <a:p>
            <a:r>
              <a:rPr lang="en-US" altLang="en-US" smtClean="0"/>
              <a:t>Why is the access time faster for the Cache than it is for primary storage? I haven’t yet discussed how the various units communicate with each other. In a few minutes I will discuss that, and it will become clear.</a:t>
            </a:r>
          </a:p>
        </p:txBody>
      </p:sp>
    </p:spTree>
    <p:extLst>
      <p:ext uri="{BB962C8B-B14F-4D97-AF65-F5344CB8AC3E}">
        <p14:creationId xmlns:p14="http://schemas.microsoft.com/office/powerpoint/2010/main" val="2148034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Arial" panose="020B0604020202020204" pitchFamily="34" charset="0"/>
              </a:defRPr>
            </a:lvl1pPr>
            <a:lvl2pPr marL="742950" indent="-285750" defTabSz="950913">
              <a:defRPr>
                <a:solidFill>
                  <a:schemeClr val="tx1"/>
                </a:solidFill>
                <a:latin typeface="Arial" panose="020B0604020202020204" pitchFamily="34" charset="0"/>
              </a:defRPr>
            </a:lvl2pPr>
            <a:lvl3pPr marL="1143000" indent="-228600" defTabSz="950913">
              <a:defRPr>
                <a:solidFill>
                  <a:schemeClr val="tx1"/>
                </a:solidFill>
                <a:latin typeface="Arial" panose="020B0604020202020204" pitchFamily="34" charset="0"/>
              </a:defRPr>
            </a:lvl3pPr>
            <a:lvl4pPr marL="1600200" indent="-228600" defTabSz="950913">
              <a:defRPr>
                <a:solidFill>
                  <a:schemeClr val="tx1"/>
                </a:solidFill>
                <a:latin typeface="Arial" panose="020B0604020202020204" pitchFamily="34" charset="0"/>
              </a:defRPr>
            </a:lvl4pPr>
            <a:lvl5pPr marL="2057400" indent="-228600" defTabSz="950913">
              <a:defRPr>
                <a:solidFill>
                  <a:schemeClr val="tx1"/>
                </a:solidFill>
                <a:latin typeface="Arial" panose="020B0604020202020204" pitchFamily="34" charset="0"/>
              </a:defRPr>
            </a:lvl5pPr>
            <a:lvl6pPr marL="2514600" indent="-228600" defTabSz="950913" eaLnBrk="0" fontAlgn="base" hangingPunct="0">
              <a:spcBef>
                <a:spcPct val="0"/>
              </a:spcBef>
              <a:spcAft>
                <a:spcPct val="0"/>
              </a:spcAft>
              <a:defRPr>
                <a:solidFill>
                  <a:schemeClr val="tx1"/>
                </a:solidFill>
                <a:latin typeface="Arial" panose="020B0604020202020204" pitchFamily="34" charset="0"/>
              </a:defRPr>
            </a:lvl6pPr>
            <a:lvl7pPr marL="2971800" indent="-228600" defTabSz="950913" eaLnBrk="0" fontAlgn="base" hangingPunct="0">
              <a:spcBef>
                <a:spcPct val="0"/>
              </a:spcBef>
              <a:spcAft>
                <a:spcPct val="0"/>
              </a:spcAft>
              <a:defRPr>
                <a:solidFill>
                  <a:schemeClr val="tx1"/>
                </a:solidFill>
                <a:latin typeface="Arial" panose="020B0604020202020204" pitchFamily="34" charset="0"/>
              </a:defRPr>
            </a:lvl7pPr>
            <a:lvl8pPr marL="3429000" indent="-228600" defTabSz="950913" eaLnBrk="0" fontAlgn="base" hangingPunct="0">
              <a:spcBef>
                <a:spcPct val="0"/>
              </a:spcBef>
              <a:spcAft>
                <a:spcPct val="0"/>
              </a:spcAft>
              <a:defRPr>
                <a:solidFill>
                  <a:schemeClr val="tx1"/>
                </a:solidFill>
                <a:latin typeface="Arial" panose="020B0604020202020204" pitchFamily="34" charset="0"/>
              </a:defRPr>
            </a:lvl8pPr>
            <a:lvl9pPr marL="3886200" indent="-228600" defTabSz="950913" eaLnBrk="0" fontAlgn="base" hangingPunct="0">
              <a:spcBef>
                <a:spcPct val="0"/>
              </a:spcBef>
              <a:spcAft>
                <a:spcPct val="0"/>
              </a:spcAft>
              <a:defRPr>
                <a:solidFill>
                  <a:schemeClr val="tx1"/>
                </a:solidFill>
                <a:latin typeface="Arial" panose="020B0604020202020204" pitchFamily="34" charset="0"/>
              </a:defRPr>
            </a:lvl9pPr>
          </a:lstStyle>
          <a:p>
            <a:fld id="{74DC75FA-510E-414E-A2A3-86D20FA9EB34}"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tLang="en-US" smtClean="0"/>
          </a:p>
        </p:txBody>
      </p:sp>
    </p:spTree>
    <p:extLst>
      <p:ext uri="{BB962C8B-B14F-4D97-AF65-F5344CB8AC3E}">
        <p14:creationId xmlns:p14="http://schemas.microsoft.com/office/powerpoint/2010/main" val="661833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Arial" panose="020B0604020202020204" pitchFamily="34" charset="0"/>
              </a:defRPr>
            </a:lvl1pPr>
            <a:lvl2pPr marL="742950" indent="-285750" defTabSz="950913">
              <a:defRPr>
                <a:solidFill>
                  <a:schemeClr val="tx1"/>
                </a:solidFill>
                <a:latin typeface="Arial" panose="020B0604020202020204" pitchFamily="34" charset="0"/>
              </a:defRPr>
            </a:lvl2pPr>
            <a:lvl3pPr marL="1143000" indent="-228600" defTabSz="950913">
              <a:defRPr>
                <a:solidFill>
                  <a:schemeClr val="tx1"/>
                </a:solidFill>
                <a:latin typeface="Arial" panose="020B0604020202020204" pitchFamily="34" charset="0"/>
              </a:defRPr>
            </a:lvl3pPr>
            <a:lvl4pPr marL="1600200" indent="-228600" defTabSz="950913">
              <a:defRPr>
                <a:solidFill>
                  <a:schemeClr val="tx1"/>
                </a:solidFill>
                <a:latin typeface="Arial" panose="020B0604020202020204" pitchFamily="34" charset="0"/>
              </a:defRPr>
            </a:lvl4pPr>
            <a:lvl5pPr marL="2057400" indent="-228600" defTabSz="950913">
              <a:defRPr>
                <a:solidFill>
                  <a:schemeClr val="tx1"/>
                </a:solidFill>
                <a:latin typeface="Arial" panose="020B0604020202020204" pitchFamily="34" charset="0"/>
              </a:defRPr>
            </a:lvl5pPr>
            <a:lvl6pPr marL="2514600" indent="-228600" defTabSz="950913" eaLnBrk="0" fontAlgn="base" hangingPunct="0">
              <a:spcBef>
                <a:spcPct val="0"/>
              </a:spcBef>
              <a:spcAft>
                <a:spcPct val="0"/>
              </a:spcAft>
              <a:defRPr>
                <a:solidFill>
                  <a:schemeClr val="tx1"/>
                </a:solidFill>
                <a:latin typeface="Arial" panose="020B0604020202020204" pitchFamily="34" charset="0"/>
              </a:defRPr>
            </a:lvl6pPr>
            <a:lvl7pPr marL="2971800" indent="-228600" defTabSz="950913" eaLnBrk="0" fontAlgn="base" hangingPunct="0">
              <a:spcBef>
                <a:spcPct val="0"/>
              </a:spcBef>
              <a:spcAft>
                <a:spcPct val="0"/>
              </a:spcAft>
              <a:defRPr>
                <a:solidFill>
                  <a:schemeClr val="tx1"/>
                </a:solidFill>
                <a:latin typeface="Arial" panose="020B0604020202020204" pitchFamily="34" charset="0"/>
              </a:defRPr>
            </a:lvl7pPr>
            <a:lvl8pPr marL="3429000" indent="-228600" defTabSz="950913" eaLnBrk="0" fontAlgn="base" hangingPunct="0">
              <a:spcBef>
                <a:spcPct val="0"/>
              </a:spcBef>
              <a:spcAft>
                <a:spcPct val="0"/>
              </a:spcAft>
              <a:defRPr>
                <a:solidFill>
                  <a:schemeClr val="tx1"/>
                </a:solidFill>
                <a:latin typeface="Arial" panose="020B0604020202020204" pitchFamily="34" charset="0"/>
              </a:defRPr>
            </a:lvl8pPr>
            <a:lvl9pPr marL="3886200" indent="-228600" defTabSz="950913" eaLnBrk="0" fontAlgn="base" hangingPunct="0">
              <a:spcBef>
                <a:spcPct val="0"/>
              </a:spcBef>
              <a:spcAft>
                <a:spcPct val="0"/>
              </a:spcAft>
              <a:defRPr>
                <a:solidFill>
                  <a:schemeClr val="tx1"/>
                </a:solidFill>
                <a:latin typeface="Arial" panose="020B0604020202020204" pitchFamily="34" charset="0"/>
              </a:defRPr>
            </a:lvl9pPr>
          </a:lstStyle>
          <a:p>
            <a:fld id="{4BCEEFBD-B2DB-4C85-85C4-50B5391B4DA0}" type="slidenum">
              <a:rPr lang="en-US" altLang="en-US">
                <a:latin typeface="Times New Roman" panose="02020603050405020304" pitchFamily="18" charset="0"/>
              </a:rPr>
              <a:pPr/>
              <a:t>10</a:t>
            </a:fld>
            <a:endParaRPr lang="en-US" altLang="en-US">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tLang="en-US" smtClean="0"/>
          </a:p>
        </p:txBody>
      </p:sp>
    </p:spTree>
    <p:extLst>
      <p:ext uri="{BB962C8B-B14F-4D97-AF65-F5344CB8AC3E}">
        <p14:creationId xmlns:p14="http://schemas.microsoft.com/office/powerpoint/2010/main" val="1774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cs typeface="Arial" panose="020B0604020202020204" pitchFamily="34" charset="0"/>
              </a:rPr>
              <a:t>1 --</a:t>
            </a:r>
            <a:r>
              <a:rPr lang="en-US" altLang="en-US" smtClean="0">
                <a:latin typeface="Arial" panose="020B0604020202020204" pitchFamily="34" charset="0"/>
                <a:cs typeface="Arial" panose="020B0604020202020204" pitchFamily="34" charset="0"/>
                <a:sym typeface="Wingdings" panose="05000000000000000000" pitchFamily="2" charset="2"/>
              </a:rPr>
              <a:t>load</a:t>
            </a:r>
          </a:p>
          <a:p>
            <a:pPr eaLnBrk="1" hangingPunct="1"/>
            <a:r>
              <a:rPr lang="en-US" altLang="en-US" smtClean="0">
                <a:latin typeface="Arial" panose="020B0604020202020204" pitchFamily="34" charset="0"/>
                <a:cs typeface="Arial" panose="020B0604020202020204" pitchFamily="34" charset="0"/>
                <a:sym typeface="Wingdings" panose="05000000000000000000" pitchFamily="2" charset="2"/>
              </a:rPr>
              <a:t>5-- add</a:t>
            </a:r>
          </a:p>
          <a:p>
            <a:pPr eaLnBrk="1" hangingPunct="1"/>
            <a:r>
              <a:rPr lang="en-US" altLang="en-US" smtClean="0">
                <a:latin typeface="Arial" panose="020B0604020202020204" pitchFamily="34" charset="0"/>
                <a:cs typeface="Arial" panose="020B0604020202020204" pitchFamily="34" charset="0"/>
                <a:sym typeface="Wingdings" panose="05000000000000000000" pitchFamily="2" charset="2"/>
              </a:rPr>
              <a:t>2---store</a:t>
            </a:r>
            <a:endParaRPr lang="en-US" altLang="en-US" smtClean="0">
              <a:latin typeface="Arial" panose="020B0604020202020204" pitchFamily="34" charset="0"/>
              <a:cs typeface="Arial" panose="020B0604020202020204" pitchFamily="34" charset="0"/>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Arial" panose="020B0604020202020204" pitchFamily="34" charset="0"/>
              </a:defRPr>
            </a:lvl1pPr>
            <a:lvl2pPr marL="742950" indent="-285750" defTabSz="950913">
              <a:defRPr>
                <a:solidFill>
                  <a:schemeClr val="tx1"/>
                </a:solidFill>
                <a:latin typeface="Arial" panose="020B0604020202020204" pitchFamily="34" charset="0"/>
              </a:defRPr>
            </a:lvl2pPr>
            <a:lvl3pPr marL="1143000" indent="-228600" defTabSz="950913">
              <a:defRPr>
                <a:solidFill>
                  <a:schemeClr val="tx1"/>
                </a:solidFill>
                <a:latin typeface="Arial" panose="020B0604020202020204" pitchFamily="34" charset="0"/>
              </a:defRPr>
            </a:lvl3pPr>
            <a:lvl4pPr marL="1600200" indent="-228600" defTabSz="950913">
              <a:defRPr>
                <a:solidFill>
                  <a:schemeClr val="tx1"/>
                </a:solidFill>
                <a:latin typeface="Arial" panose="020B0604020202020204" pitchFamily="34" charset="0"/>
              </a:defRPr>
            </a:lvl4pPr>
            <a:lvl5pPr marL="2057400" indent="-228600" defTabSz="950913">
              <a:defRPr>
                <a:solidFill>
                  <a:schemeClr val="tx1"/>
                </a:solidFill>
                <a:latin typeface="Arial" panose="020B0604020202020204" pitchFamily="34" charset="0"/>
              </a:defRPr>
            </a:lvl5pPr>
            <a:lvl6pPr marL="2514600" indent="-228600" defTabSz="950913" eaLnBrk="0" fontAlgn="base" hangingPunct="0">
              <a:spcBef>
                <a:spcPct val="0"/>
              </a:spcBef>
              <a:spcAft>
                <a:spcPct val="0"/>
              </a:spcAft>
              <a:defRPr>
                <a:solidFill>
                  <a:schemeClr val="tx1"/>
                </a:solidFill>
                <a:latin typeface="Arial" panose="020B0604020202020204" pitchFamily="34" charset="0"/>
              </a:defRPr>
            </a:lvl6pPr>
            <a:lvl7pPr marL="2971800" indent="-228600" defTabSz="950913" eaLnBrk="0" fontAlgn="base" hangingPunct="0">
              <a:spcBef>
                <a:spcPct val="0"/>
              </a:spcBef>
              <a:spcAft>
                <a:spcPct val="0"/>
              </a:spcAft>
              <a:defRPr>
                <a:solidFill>
                  <a:schemeClr val="tx1"/>
                </a:solidFill>
                <a:latin typeface="Arial" panose="020B0604020202020204" pitchFamily="34" charset="0"/>
              </a:defRPr>
            </a:lvl7pPr>
            <a:lvl8pPr marL="3429000" indent="-228600" defTabSz="950913" eaLnBrk="0" fontAlgn="base" hangingPunct="0">
              <a:spcBef>
                <a:spcPct val="0"/>
              </a:spcBef>
              <a:spcAft>
                <a:spcPct val="0"/>
              </a:spcAft>
              <a:defRPr>
                <a:solidFill>
                  <a:schemeClr val="tx1"/>
                </a:solidFill>
                <a:latin typeface="Arial" panose="020B0604020202020204" pitchFamily="34" charset="0"/>
              </a:defRPr>
            </a:lvl8pPr>
            <a:lvl9pPr marL="3886200" indent="-228600" defTabSz="950913" eaLnBrk="0" fontAlgn="base" hangingPunct="0">
              <a:spcBef>
                <a:spcPct val="0"/>
              </a:spcBef>
              <a:spcAft>
                <a:spcPct val="0"/>
              </a:spcAft>
              <a:defRPr>
                <a:solidFill>
                  <a:schemeClr val="tx1"/>
                </a:solidFill>
                <a:latin typeface="Arial" panose="020B0604020202020204" pitchFamily="34" charset="0"/>
              </a:defRPr>
            </a:lvl9pPr>
          </a:lstStyle>
          <a:p>
            <a:fld id="{BC8B09F7-45BF-40E7-B2AE-720D4A264EAE}" type="slidenum">
              <a:rPr lang="en-US" altLang="en-US">
                <a:cs typeface="Arial" panose="020B0604020202020204" pitchFamily="34" charset="0"/>
              </a:rPr>
              <a:pPr/>
              <a:t>16</a:t>
            </a:fld>
            <a:endParaRPr lang="en-US" altLang="en-US">
              <a:cs typeface="Arial" panose="020B0604020202020204" pitchFamily="34" charset="0"/>
            </a:endParaRPr>
          </a:p>
        </p:txBody>
      </p:sp>
    </p:spTree>
    <p:extLst>
      <p:ext uri="{BB962C8B-B14F-4D97-AF65-F5344CB8AC3E}">
        <p14:creationId xmlns:p14="http://schemas.microsoft.com/office/powerpoint/2010/main" val="4214797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0913">
              <a:defRPr>
                <a:solidFill>
                  <a:schemeClr val="tx1"/>
                </a:solidFill>
                <a:latin typeface="Arial" panose="020B0604020202020204" pitchFamily="34" charset="0"/>
              </a:defRPr>
            </a:lvl1pPr>
            <a:lvl2pPr marL="742950" indent="-285750" defTabSz="950913">
              <a:defRPr>
                <a:solidFill>
                  <a:schemeClr val="tx1"/>
                </a:solidFill>
                <a:latin typeface="Arial" panose="020B0604020202020204" pitchFamily="34" charset="0"/>
              </a:defRPr>
            </a:lvl2pPr>
            <a:lvl3pPr marL="1143000" indent="-228600" defTabSz="950913">
              <a:defRPr>
                <a:solidFill>
                  <a:schemeClr val="tx1"/>
                </a:solidFill>
                <a:latin typeface="Arial" panose="020B0604020202020204" pitchFamily="34" charset="0"/>
              </a:defRPr>
            </a:lvl3pPr>
            <a:lvl4pPr marL="1600200" indent="-228600" defTabSz="950913">
              <a:defRPr>
                <a:solidFill>
                  <a:schemeClr val="tx1"/>
                </a:solidFill>
                <a:latin typeface="Arial" panose="020B0604020202020204" pitchFamily="34" charset="0"/>
              </a:defRPr>
            </a:lvl4pPr>
            <a:lvl5pPr marL="2057400" indent="-228600" defTabSz="950913">
              <a:defRPr>
                <a:solidFill>
                  <a:schemeClr val="tx1"/>
                </a:solidFill>
                <a:latin typeface="Arial" panose="020B0604020202020204" pitchFamily="34" charset="0"/>
              </a:defRPr>
            </a:lvl5pPr>
            <a:lvl6pPr marL="2514600" indent="-228600" defTabSz="950913" eaLnBrk="0" fontAlgn="base" hangingPunct="0">
              <a:spcBef>
                <a:spcPct val="0"/>
              </a:spcBef>
              <a:spcAft>
                <a:spcPct val="0"/>
              </a:spcAft>
              <a:defRPr>
                <a:solidFill>
                  <a:schemeClr val="tx1"/>
                </a:solidFill>
                <a:latin typeface="Arial" panose="020B0604020202020204" pitchFamily="34" charset="0"/>
              </a:defRPr>
            </a:lvl6pPr>
            <a:lvl7pPr marL="2971800" indent="-228600" defTabSz="950913" eaLnBrk="0" fontAlgn="base" hangingPunct="0">
              <a:spcBef>
                <a:spcPct val="0"/>
              </a:spcBef>
              <a:spcAft>
                <a:spcPct val="0"/>
              </a:spcAft>
              <a:defRPr>
                <a:solidFill>
                  <a:schemeClr val="tx1"/>
                </a:solidFill>
                <a:latin typeface="Arial" panose="020B0604020202020204" pitchFamily="34" charset="0"/>
              </a:defRPr>
            </a:lvl7pPr>
            <a:lvl8pPr marL="3429000" indent="-228600" defTabSz="950913" eaLnBrk="0" fontAlgn="base" hangingPunct="0">
              <a:spcBef>
                <a:spcPct val="0"/>
              </a:spcBef>
              <a:spcAft>
                <a:spcPct val="0"/>
              </a:spcAft>
              <a:defRPr>
                <a:solidFill>
                  <a:schemeClr val="tx1"/>
                </a:solidFill>
                <a:latin typeface="Arial" panose="020B0604020202020204" pitchFamily="34" charset="0"/>
              </a:defRPr>
            </a:lvl8pPr>
            <a:lvl9pPr marL="3886200" indent="-228600" defTabSz="950913" eaLnBrk="0" fontAlgn="base" hangingPunct="0">
              <a:spcBef>
                <a:spcPct val="0"/>
              </a:spcBef>
              <a:spcAft>
                <a:spcPct val="0"/>
              </a:spcAft>
              <a:defRPr>
                <a:solidFill>
                  <a:schemeClr val="tx1"/>
                </a:solidFill>
                <a:latin typeface="Arial" panose="020B0604020202020204" pitchFamily="34" charset="0"/>
              </a:defRPr>
            </a:lvl9pPr>
          </a:lstStyle>
          <a:p>
            <a:fld id="{EDF909B7-AEAB-42B0-9B31-211F1C1BDFD9}"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a:xfrm>
            <a:off x="449263" y="685800"/>
            <a:ext cx="6164262" cy="3468688"/>
          </a:xfrm>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What is a word? What is a word length? During the discussion of which functional unit did we come across this concept?</a:t>
            </a:r>
          </a:p>
        </p:txBody>
      </p:sp>
    </p:spTree>
    <p:extLst>
      <p:ext uri="{BB962C8B-B14F-4D97-AF65-F5344CB8AC3E}">
        <p14:creationId xmlns:p14="http://schemas.microsoft.com/office/powerpoint/2010/main" val="2051390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1555EA6-03A5-4B2D-9777-0BD7D936731E}" type="datetimeFigureOut">
              <a:rPr lang="en-IN" smtClean="0"/>
              <a:t>20-07-2020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BAC8EA-07FF-4BF3-9506-2C8FE9F89E57}" type="slidenum">
              <a:rPr lang="en-IN" smtClean="0"/>
              <a:t>‹#›</a:t>
            </a:fld>
            <a:endParaRPr lang="en-IN"/>
          </a:p>
        </p:txBody>
      </p:sp>
    </p:spTree>
    <p:extLst>
      <p:ext uri="{BB962C8B-B14F-4D97-AF65-F5344CB8AC3E}">
        <p14:creationId xmlns:p14="http://schemas.microsoft.com/office/powerpoint/2010/main" val="34199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1555EA6-03A5-4B2D-9777-0BD7D936731E}" type="datetimeFigureOut">
              <a:rPr lang="en-IN" smtClean="0"/>
              <a:t>20-07-2020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BAC8EA-07FF-4BF3-9506-2C8FE9F89E57}" type="slidenum">
              <a:rPr lang="en-IN" smtClean="0"/>
              <a:t>‹#›</a:t>
            </a:fld>
            <a:endParaRPr lang="en-IN"/>
          </a:p>
        </p:txBody>
      </p:sp>
    </p:spTree>
    <p:extLst>
      <p:ext uri="{BB962C8B-B14F-4D97-AF65-F5344CB8AC3E}">
        <p14:creationId xmlns:p14="http://schemas.microsoft.com/office/powerpoint/2010/main" val="2469720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1555EA6-03A5-4B2D-9777-0BD7D936731E}" type="datetimeFigureOut">
              <a:rPr lang="en-IN" smtClean="0"/>
              <a:t>20-07-2020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BAC8EA-07FF-4BF3-9506-2C8FE9F89E57}" type="slidenum">
              <a:rPr lang="en-IN" smtClean="0"/>
              <a:t>‹#›</a:t>
            </a:fld>
            <a:endParaRPr lang="en-IN"/>
          </a:p>
        </p:txBody>
      </p:sp>
    </p:spTree>
    <p:extLst>
      <p:ext uri="{BB962C8B-B14F-4D97-AF65-F5344CB8AC3E}">
        <p14:creationId xmlns:p14="http://schemas.microsoft.com/office/powerpoint/2010/main" val="428053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1555EA6-03A5-4B2D-9777-0BD7D936731E}" type="datetimeFigureOut">
              <a:rPr lang="en-IN" smtClean="0"/>
              <a:t>20-07-2020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BAC8EA-07FF-4BF3-9506-2C8FE9F89E57}" type="slidenum">
              <a:rPr lang="en-IN" smtClean="0"/>
              <a:t>‹#›</a:t>
            </a:fld>
            <a:endParaRPr lang="en-IN"/>
          </a:p>
        </p:txBody>
      </p:sp>
    </p:spTree>
    <p:extLst>
      <p:ext uri="{BB962C8B-B14F-4D97-AF65-F5344CB8AC3E}">
        <p14:creationId xmlns:p14="http://schemas.microsoft.com/office/powerpoint/2010/main" val="1894460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555EA6-03A5-4B2D-9777-0BD7D936731E}" type="datetimeFigureOut">
              <a:rPr lang="en-IN" smtClean="0"/>
              <a:t>20-07-2020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BAC8EA-07FF-4BF3-9506-2C8FE9F89E57}" type="slidenum">
              <a:rPr lang="en-IN" smtClean="0"/>
              <a:t>‹#›</a:t>
            </a:fld>
            <a:endParaRPr lang="en-IN"/>
          </a:p>
        </p:txBody>
      </p:sp>
    </p:spTree>
    <p:extLst>
      <p:ext uri="{BB962C8B-B14F-4D97-AF65-F5344CB8AC3E}">
        <p14:creationId xmlns:p14="http://schemas.microsoft.com/office/powerpoint/2010/main" val="300874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1555EA6-03A5-4B2D-9777-0BD7D936731E}" type="datetimeFigureOut">
              <a:rPr lang="en-IN" smtClean="0"/>
              <a:t>20-07-2020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BAC8EA-07FF-4BF3-9506-2C8FE9F89E57}" type="slidenum">
              <a:rPr lang="en-IN" smtClean="0"/>
              <a:t>‹#›</a:t>
            </a:fld>
            <a:endParaRPr lang="en-IN"/>
          </a:p>
        </p:txBody>
      </p:sp>
    </p:spTree>
    <p:extLst>
      <p:ext uri="{BB962C8B-B14F-4D97-AF65-F5344CB8AC3E}">
        <p14:creationId xmlns:p14="http://schemas.microsoft.com/office/powerpoint/2010/main" val="1735503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1555EA6-03A5-4B2D-9777-0BD7D936731E}" type="datetimeFigureOut">
              <a:rPr lang="en-IN" smtClean="0"/>
              <a:t>20-07-2020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BAC8EA-07FF-4BF3-9506-2C8FE9F89E57}" type="slidenum">
              <a:rPr lang="en-IN" smtClean="0"/>
              <a:t>‹#›</a:t>
            </a:fld>
            <a:endParaRPr lang="en-IN"/>
          </a:p>
        </p:txBody>
      </p:sp>
    </p:spTree>
    <p:extLst>
      <p:ext uri="{BB962C8B-B14F-4D97-AF65-F5344CB8AC3E}">
        <p14:creationId xmlns:p14="http://schemas.microsoft.com/office/powerpoint/2010/main" val="1349924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1555EA6-03A5-4B2D-9777-0BD7D936731E}" type="datetimeFigureOut">
              <a:rPr lang="en-IN" smtClean="0"/>
              <a:t>20-07-2020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BAC8EA-07FF-4BF3-9506-2C8FE9F89E57}" type="slidenum">
              <a:rPr lang="en-IN" smtClean="0"/>
              <a:t>‹#›</a:t>
            </a:fld>
            <a:endParaRPr lang="en-IN"/>
          </a:p>
        </p:txBody>
      </p:sp>
    </p:spTree>
    <p:extLst>
      <p:ext uri="{BB962C8B-B14F-4D97-AF65-F5344CB8AC3E}">
        <p14:creationId xmlns:p14="http://schemas.microsoft.com/office/powerpoint/2010/main" val="241104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555EA6-03A5-4B2D-9777-0BD7D936731E}" type="datetimeFigureOut">
              <a:rPr lang="en-IN" smtClean="0"/>
              <a:t>20-07-2020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BAC8EA-07FF-4BF3-9506-2C8FE9F89E57}" type="slidenum">
              <a:rPr lang="en-IN" smtClean="0"/>
              <a:t>‹#›</a:t>
            </a:fld>
            <a:endParaRPr lang="en-IN"/>
          </a:p>
        </p:txBody>
      </p:sp>
    </p:spTree>
    <p:extLst>
      <p:ext uri="{BB962C8B-B14F-4D97-AF65-F5344CB8AC3E}">
        <p14:creationId xmlns:p14="http://schemas.microsoft.com/office/powerpoint/2010/main" val="3718300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555EA6-03A5-4B2D-9777-0BD7D936731E}" type="datetimeFigureOut">
              <a:rPr lang="en-IN" smtClean="0"/>
              <a:t>20-07-2020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BAC8EA-07FF-4BF3-9506-2C8FE9F89E57}" type="slidenum">
              <a:rPr lang="en-IN" smtClean="0"/>
              <a:t>‹#›</a:t>
            </a:fld>
            <a:endParaRPr lang="en-IN"/>
          </a:p>
        </p:txBody>
      </p:sp>
    </p:spTree>
    <p:extLst>
      <p:ext uri="{BB962C8B-B14F-4D97-AF65-F5344CB8AC3E}">
        <p14:creationId xmlns:p14="http://schemas.microsoft.com/office/powerpoint/2010/main" val="165924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555EA6-03A5-4B2D-9777-0BD7D936731E}" type="datetimeFigureOut">
              <a:rPr lang="en-IN" smtClean="0"/>
              <a:t>20-07-2020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BAC8EA-07FF-4BF3-9506-2C8FE9F89E57}" type="slidenum">
              <a:rPr lang="en-IN" smtClean="0"/>
              <a:t>‹#›</a:t>
            </a:fld>
            <a:endParaRPr lang="en-IN"/>
          </a:p>
        </p:txBody>
      </p:sp>
    </p:spTree>
    <p:extLst>
      <p:ext uri="{BB962C8B-B14F-4D97-AF65-F5344CB8AC3E}">
        <p14:creationId xmlns:p14="http://schemas.microsoft.com/office/powerpoint/2010/main" val="3671222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555EA6-03A5-4B2D-9777-0BD7D936731E}" type="datetimeFigureOut">
              <a:rPr lang="en-IN" smtClean="0"/>
              <a:t>20-07-2020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BAC8EA-07FF-4BF3-9506-2C8FE9F89E57}" type="slidenum">
              <a:rPr lang="en-IN" smtClean="0"/>
              <a:t>‹#›</a:t>
            </a:fld>
            <a:endParaRPr lang="en-IN"/>
          </a:p>
        </p:txBody>
      </p:sp>
    </p:spTree>
    <p:extLst>
      <p:ext uri="{BB962C8B-B14F-4D97-AF65-F5344CB8AC3E}">
        <p14:creationId xmlns:p14="http://schemas.microsoft.com/office/powerpoint/2010/main" val="2899043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3721"/>
            <a:ext cx="9144000" cy="1067045"/>
          </a:xfrm>
        </p:spPr>
        <p:txBody>
          <a:bodyPr/>
          <a:lstStyle/>
          <a:p>
            <a:r>
              <a:rPr lang="en-IN" dirty="0" smtClean="0"/>
              <a:t>UNIT 1</a:t>
            </a:r>
            <a:endParaRPr lang="en-IN" dirty="0"/>
          </a:p>
        </p:txBody>
      </p:sp>
      <p:sp>
        <p:nvSpPr>
          <p:cNvPr id="3" name="Subtitle 2"/>
          <p:cNvSpPr>
            <a:spLocks noGrp="1"/>
          </p:cNvSpPr>
          <p:nvPr>
            <p:ph type="subTitle" idx="1"/>
          </p:nvPr>
        </p:nvSpPr>
        <p:spPr>
          <a:xfrm>
            <a:off x="1524000" y="1545465"/>
            <a:ext cx="9144000" cy="4146997"/>
          </a:xfrm>
        </p:spPr>
        <p:txBody>
          <a:bodyPr>
            <a:normAutofit/>
          </a:bodyPr>
          <a:lstStyle/>
          <a:p>
            <a:pPr algn="l"/>
            <a:r>
              <a:rPr lang="en-US" sz="3200" dirty="0" smtClean="0">
                <a:latin typeface="Times New Roman" panose="02020603050405020304" pitchFamily="18" charset="0"/>
                <a:cs typeface="Times New Roman" panose="02020603050405020304" pitchFamily="18" charset="0"/>
              </a:rPr>
              <a:t>Functional components of a computer </a:t>
            </a:r>
          </a:p>
          <a:p>
            <a:pPr algn="l"/>
            <a:r>
              <a:rPr lang="en-US" sz="3200" dirty="0" smtClean="0">
                <a:latin typeface="Times New Roman" panose="02020603050405020304" pitchFamily="18" charset="0"/>
                <a:cs typeface="Times New Roman" panose="02020603050405020304" pitchFamily="18" charset="0"/>
              </a:rPr>
              <a:t>Registers and register files</a:t>
            </a:r>
          </a:p>
          <a:p>
            <a:pPr algn="l"/>
            <a:r>
              <a:rPr lang="en-US" sz="3200" dirty="0" smtClean="0">
                <a:latin typeface="Times New Roman" panose="02020603050405020304" pitchFamily="18" charset="0"/>
                <a:cs typeface="Times New Roman" panose="02020603050405020304" pitchFamily="18" charset="0"/>
              </a:rPr>
              <a:t>Interconnection of components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5731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7041E93-F900-45B0-831A-7945A937CD23}" type="slidenum">
              <a:rPr lang="en-US" altLang="en-US">
                <a:latin typeface="Times New Roman" panose="02020603050405020304" pitchFamily="18" charset="0"/>
              </a:rPr>
              <a:pPr/>
              <a:t>10</a:t>
            </a:fld>
            <a:endParaRPr lang="en-US" altLang="en-US">
              <a:latin typeface="Times New Roman" panose="02020603050405020304" pitchFamily="18" charset="0"/>
            </a:endParaRPr>
          </a:p>
        </p:txBody>
      </p:sp>
      <p:sp>
        <p:nvSpPr>
          <p:cNvPr id="24579" name="Rectangle 2"/>
          <p:cNvSpPr>
            <a:spLocks noGrp="1" noChangeArrowheads="1"/>
          </p:cNvSpPr>
          <p:nvPr>
            <p:ph type="title"/>
          </p:nvPr>
        </p:nvSpPr>
        <p:spPr/>
        <p:txBody>
          <a:bodyPr/>
          <a:lstStyle/>
          <a:p>
            <a:r>
              <a:rPr lang="en-US" altLang="en-US" sz="2800"/>
              <a:t>Arithmetic and logic unit (ALU)</a:t>
            </a:r>
          </a:p>
        </p:txBody>
      </p:sp>
      <p:sp>
        <p:nvSpPr>
          <p:cNvPr id="24580" name="Rectangle 3"/>
          <p:cNvSpPr>
            <a:spLocks noGrp="1" noChangeArrowheads="1"/>
          </p:cNvSpPr>
          <p:nvPr>
            <p:ph type="body" idx="1"/>
          </p:nvPr>
        </p:nvSpPr>
        <p:spPr/>
        <p:txBody>
          <a:bodyPr/>
          <a:lstStyle/>
          <a:p>
            <a:r>
              <a:rPr lang="en-US" altLang="en-US" dirty="0" smtClean="0">
                <a:solidFill>
                  <a:srgbClr val="FF0000"/>
                </a:solidFill>
              </a:rPr>
              <a:t>Operations</a:t>
            </a:r>
            <a:r>
              <a:rPr lang="en-US" altLang="en-US" dirty="0" smtClean="0">
                <a:solidFill>
                  <a:srgbClr val="000099"/>
                </a:solidFill>
              </a:rPr>
              <a:t> are </a:t>
            </a:r>
            <a:r>
              <a:rPr lang="en-US" altLang="en-US" dirty="0" smtClean="0">
                <a:solidFill>
                  <a:srgbClr val="FF0000"/>
                </a:solidFill>
              </a:rPr>
              <a:t>executed</a:t>
            </a:r>
            <a:r>
              <a:rPr lang="en-US" altLang="en-US" dirty="0" smtClean="0">
                <a:solidFill>
                  <a:srgbClr val="000099"/>
                </a:solidFill>
              </a:rPr>
              <a:t> in the Arithmetic and Logic Unit (</a:t>
            </a:r>
            <a:r>
              <a:rPr lang="en-US" altLang="en-US" dirty="0" smtClean="0">
                <a:solidFill>
                  <a:srgbClr val="FF0000"/>
                </a:solidFill>
              </a:rPr>
              <a:t>ALU</a:t>
            </a:r>
            <a:r>
              <a:rPr lang="en-US" altLang="en-US" dirty="0" smtClean="0">
                <a:solidFill>
                  <a:srgbClr val="000099"/>
                </a:solidFill>
              </a:rPr>
              <a:t>).</a:t>
            </a:r>
          </a:p>
          <a:p>
            <a:pPr lvl="1"/>
            <a:r>
              <a:rPr lang="en-US" altLang="en-US" sz="1800" dirty="0">
                <a:solidFill>
                  <a:srgbClr val="FF0000"/>
                </a:solidFill>
              </a:rPr>
              <a:t>Arithmetic</a:t>
            </a:r>
            <a:r>
              <a:rPr lang="en-US" altLang="en-US" sz="1800" dirty="0"/>
              <a:t> operations such as </a:t>
            </a:r>
            <a:r>
              <a:rPr lang="en-US" altLang="en-US" sz="1800" dirty="0">
                <a:solidFill>
                  <a:srgbClr val="FF0000"/>
                </a:solidFill>
              </a:rPr>
              <a:t>addition</a:t>
            </a:r>
            <a:r>
              <a:rPr lang="en-US" altLang="en-US" sz="1800" dirty="0"/>
              <a:t>, </a:t>
            </a:r>
            <a:r>
              <a:rPr lang="en-US" altLang="en-US" sz="1800" dirty="0">
                <a:solidFill>
                  <a:srgbClr val="FF0000"/>
                </a:solidFill>
              </a:rPr>
              <a:t>subtraction</a:t>
            </a:r>
            <a:r>
              <a:rPr lang="en-US" altLang="en-US" sz="1800" dirty="0"/>
              <a:t>.</a:t>
            </a:r>
          </a:p>
          <a:p>
            <a:pPr lvl="1"/>
            <a:r>
              <a:rPr lang="en-US" altLang="en-US" sz="1800" dirty="0">
                <a:solidFill>
                  <a:srgbClr val="FF0000"/>
                </a:solidFill>
              </a:rPr>
              <a:t>Logic</a:t>
            </a:r>
            <a:r>
              <a:rPr lang="en-US" altLang="en-US" sz="1800" dirty="0"/>
              <a:t> operations such as </a:t>
            </a:r>
            <a:r>
              <a:rPr lang="en-US" altLang="en-US" sz="1800" dirty="0">
                <a:solidFill>
                  <a:srgbClr val="FF0000"/>
                </a:solidFill>
              </a:rPr>
              <a:t>comparison</a:t>
            </a:r>
            <a:r>
              <a:rPr lang="en-US" altLang="en-US" sz="1800" dirty="0"/>
              <a:t> of numbers</a:t>
            </a:r>
            <a:r>
              <a:rPr lang="en-US" altLang="en-US" dirty="0" smtClean="0"/>
              <a:t>.</a:t>
            </a:r>
          </a:p>
          <a:p>
            <a:r>
              <a:rPr lang="en-US" altLang="en-US" dirty="0" smtClean="0">
                <a:solidFill>
                  <a:srgbClr val="000099"/>
                </a:solidFill>
              </a:rPr>
              <a:t>In order to execute an instruction, </a:t>
            </a:r>
            <a:r>
              <a:rPr lang="en-US" altLang="en-US" dirty="0" smtClean="0">
                <a:solidFill>
                  <a:srgbClr val="FF0000"/>
                </a:solidFill>
              </a:rPr>
              <a:t>operands</a:t>
            </a:r>
            <a:r>
              <a:rPr lang="en-US" altLang="en-US" dirty="0" smtClean="0">
                <a:solidFill>
                  <a:srgbClr val="000099"/>
                </a:solidFill>
              </a:rPr>
              <a:t> need to be brought into the ALU from the </a:t>
            </a:r>
            <a:r>
              <a:rPr lang="en-US" altLang="en-US" dirty="0" smtClean="0">
                <a:solidFill>
                  <a:srgbClr val="FF0000"/>
                </a:solidFill>
              </a:rPr>
              <a:t>memory</a:t>
            </a:r>
            <a:r>
              <a:rPr lang="en-US" altLang="en-US" dirty="0" smtClean="0">
                <a:solidFill>
                  <a:srgbClr val="000099"/>
                </a:solidFill>
              </a:rPr>
              <a:t>. </a:t>
            </a:r>
          </a:p>
          <a:p>
            <a:pPr lvl="1"/>
            <a:r>
              <a:rPr lang="en-US" altLang="en-US" sz="1800" dirty="0">
                <a:solidFill>
                  <a:srgbClr val="FF0000"/>
                </a:solidFill>
              </a:rPr>
              <a:t>Operands</a:t>
            </a:r>
            <a:r>
              <a:rPr lang="en-US" altLang="en-US" sz="1800" dirty="0"/>
              <a:t> are </a:t>
            </a:r>
            <a:r>
              <a:rPr lang="en-US" altLang="en-US" sz="1800" dirty="0">
                <a:solidFill>
                  <a:srgbClr val="FF0000"/>
                </a:solidFill>
              </a:rPr>
              <a:t>stored</a:t>
            </a:r>
            <a:r>
              <a:rPr lang="en-US" altLang="en-US" sz="1800" dirty="0">
                <a:solidFill>
                  <a:srgbClr val="000099"/>
                </a:solidFill>
              </a:rPr>
              <a:t> in general purpose </a:t>
            </a:r>
            <a:r>
              <a:rPr lang="en-US" altLang="en-US" sz="1800" dirty="0">
                <a:solidFill>
                  <a:srgbClr val="FF0000"/>
                </a:solidFill>
              </a:rPr>
              <a:t>registers</a:t>
            </a:r>
            <a:r>
              <a:rPr lang="en-US" altLang="en-US" sz="1800" dirty="0"/>
              <a:t> available in the </a:t>
            </a:r>
            <a:r>
              <a:rPr lang="en-US" altLang="en-US" sz="1800" dirty="0">
                <a:solidFill>
                  <a:srgbClr val="FF0000"/>
                </a:solidFill>
              </a:rPr>
              <a:t>ALU</a:t>
            </a:r>
            <a:r>
              <a:rPr lang="en-US" altLang="en-US" sz="1800" dirty="0"/>
              <a:t>.</a:t>
            </a:r>
          </a:p>
          <a:p>
            <a:pPr lvl="1"/>
            <a:r>
              <a:rPr lang="en-US" altLang="en-US" sz="1800" dirty="0">
                <a:solidFill>
                  <a:srgbClr val="FF0000"/>
                </a:solidFill>
              </a:rPr>
              <a:t>Access</a:t>
            </a:r>
            <a:r>
              <a:rPr lang="en-US" altLang="en-US" sz="1800" dirty="0">
                <a:solidFill>
                  <a:srgbClr val="000099"/>
                </a:solidFill>
              </a:rPr>
              <a:t> times of general purpose </a:t>
            </a:r>
            <a:r>
              <a:rPr lang="en-US" altLang="en-US" sz="1800" dirty="0">
                <a:solidFill>
                  <a:srgbClr val="FF0000"/>
                </a:solidFill>
              </a:rPr>
              <a:t>registers</a:t>
            </a:r>
            <a:r>
              <a:rPr lang="en-US" altLang="en-US" sz="1800" dirty="0">
                <a:solidFill>
                  <a:srgbClr val="000099"/>
                </a:solidFill>
              </a:rPr>
              <a:t> are </a:t>
            </a:r>
            <a:r>
              <a:rPr lang="en-US" altLang="en-US" sz="1800" dirty="0">
                <a:solidFill>
                  <a:srgbClr val="FF0000"/>
                </a:solidFill>
              </a:rPr>
              <a:t>faster</a:t>
            </a:r>
            <a:r>
              <a:rPr lang="en-US" altLang="en-US" sz="1800" dirty="0">
                <a:solidFill>
                  <a:srgbClr val="000099"/>
                </a:solidFill>
              </a:rPr>
              <a:t> than the </a:t>
            </a:r>
            <a:r>
              <a:rPr lang="en-US" altLang="en-US" sz="1800" dirty="0">
                <a:solidFill>
                  <a:srgbClr val="FF0000"/>
                </a:solidFill>
              </a:rPr>
              <a:t>cache</a:t>
            </a:r>
            <a:r>
              <a:rPr lang="en-US" altLang="en-US" sz="1800" dirty="0">
                <a:solidFill>
                  <a:srgbClr val="000099"/>
                </a:solidFill>
              </a:rPr>
              <a:t>.</a:t>
            </a:r>
            <a:r>
              <a:rPr lang="en-US" altLang="en-US" dirty="0" smtClean="0">
                <a:solidFill>
                  <a:srgbClr val="000099"/>
                </a:solidFill>
              </a:rPr>
              <a:t>  </a:t>
            </a:r>
          </a:p>
          <a:p>
            <a:r>
              <a:rPr lang="en-US" altLang="en-US" dirty="0" smtClean="0">
                <a:solidFill>
                  <a:srgbClr val="FF0000"/>
                </a:solidFill>
              </a:rPr>
              <a:t>Results</a:t>
            </a:r>
            <a:r>
              <a:rPr lang="en-US" altLang="en-US" dirty="0" smtClean="0">
                <a:solidFill>
                  <a:srgbClr val="000099"/>
                </a:solidFill>
              </a:rPr>
              <a:t> of the operations are </a:t>
            </a:r>
            <a:r>
              <a:rPr lang="en-US" altLang="en-US" dirty="0" smtClean="0">
                <a:solidFill>
                  <a:srgbClr val="FF0000"/>
                </a:solidFill>
              </a:rPr>
              <a:t>stored</a:t>
            </a:r>
            <a:r>
              <a:rPr lang="en-US" altLang="en-US" dirty="0" smtClean="0">
                <a:solidFill>
                  <a:srgbClr val="000099"/>
                </a:solidFill>
              </a:rPr>
              <a:t> back in the </a:t>
            </a:r>
            <a:r>
              <a:rPr lang="en-US" altLang="en-US" dirty="0" smtClean="0">
                <a:solidFill>
                  <a:srgbClr val="FF0000"/>
                </a:solidFill>
              </a:rPr>
              <a:t>memory</a:t>
            </a:r>
            <a:r>
              <a:rPr lang="en-US" altLang="en-US" dirty="0" smtClean="0">
                <a:solidFill>
                  <a:srgbClr val="000099"/>
                </a:solidFill>
              </a:rPr>
              <a:t> or retained in the processor</a:t>
            </a:r>
            <a:r>
              <a:rPr lang="en-US" altLang="en-US" dirty="0" smtClean="0"/>
              <a:t> for immediate use. </a:t>
            </a:r>
          </a:p>
          <a:p>
            <a:r>
              <a:rPr lang="en-US" altLang="en-US" dirty="0" err="1" smtClean="0"/>
              <a:t>accumulater</a:t>
            </a:r>
            <a:endParaRPr lang="en-US" altLang="en-US" dirty="0" smtClean="0"/>
          </a:p>
        </p:txBody>
      </p:sp>
    </p:spTree>
    <p:extLst>
      <p:ext uri="{BB962C8B-B14F-4D97-AF65-F5344CB8AC3E}">
        <p14:creationId xmlns:p14="http://schemas.microsoft.com/office/powerpoint/2010/main" val="3496398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D29CCAF-4CD6-4605-9DAB-C02D51C1E2D8}"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
        <p:nvSpPr>
          <p:cNvPr id="26627" name="Rectangle 2"/>
          <p:cNvSpPr>
            <a:spLocks noGrp="1" noChangeArrowheads="1"/>
          </p:cNvSpPr>
          <p:nvPr>
            <p:ph type="title"/>
          </p:nvPr>
        </p:nvSpPr>
        <p:spPr/>
        <p:txBody>
          <a:bodyPr/>
          <a:lstStyle/>
          <a:p>
            <a:r>
              <a:rPr lang="en-US" altLang="en-US" sz="2800" dirty="0"/>
              <a:t>Control unit</a:t>
            </a:r>
          </a:p>
        </p:txBody>
      </p:sp>
      <p:sp>
        <p:nvSpPr>
          <p:cNvPr id="26628" name="Rectangle 3"/>
          <p:cNvSpPr>
            <a:spLocks noGrp="1" noChangeArrowheads="1"/>
          </p:cNvSpPr>
          <p:nvPr>
            <p:ph type="body" idx="1"/>
          </p:nvPr>
        </p:nvSpPr>
        <p:spPr/>
        <p:txBody>
          <a:bodyPr>
            <a:normAutofit lnSpcReduction="10000"/>
          </a:bodyPr>
          <a:lstStyle/>
          <a:p>
            <a:r>
              <a:rPr lang="en-US" altLang="en-US" dirty="0" smtClean="0">
                <a:solidFill>
                  <a:srgbClr val="000099"/>
                </a:solidFill>
              </a:rPr>
              <a:t>Operation of a computer can be summarized</a:t>
            </a:r>
            <a:r>
              <a:rPr lang="en-US" altLang="en-US" dirty="0" smtClean="0"/>
              <a:t> as:</a:t>
            </a:r>
          </a:p>
          <a:p>
            <a:pPr lvl="1"/>
            <a:r>
              <a:rPr lang="en-US" altLang="en-US" sz="1800" dirty="0">
                <a:solidFill>
                  <a:srgbClr val="FF0000"/>
                </a:solidFill>
              </a:rPr>
              <a:t>Accepts</a:t>
            </a:r>
            <a:r>
              <a:rPr lang="en-US" altLang="en-US" sz="1800" dirty="0"/>
              <a:t> information from the input units (</a:t>
            </a:r>
            <a:r>
              <a:rPr lang="en-US" altLang="en-US" sz="1800" dirty="0" err="1" smtClean="0">
                <a:solidFill>
                  <a:srgbClr val="FF0000"/>
                </a:solidFill>
              </a:rPr>
              <a:t>Inp`ut</a:t>
            </a:r>
            <a:r>
              <a:rPr lang="en-US" altLang="en-US" sz="1800" dirty="0" smtClean="0"/>
              <a:t> </a:t>
            </a:r>
            <a:r>
              <a:rPr lang="en-US" altLang="en-US" sz="1800" dirty="0"/>
              <a:t>unit).</a:t>
            </a:r>
          </a:p>
          <a:p>
            <a:pPr lvl="1"/>
            <a:r>
              <a:rPr lang="en-US" altLang="en-US" sz="1800" dirty="0">
                <a:solidFill>
                  <a:srgbClr val="FF0000"/>
                </a:solidFill>
              </a:rPr>
              <a:t>Stores</a:t>
            </a:r>
            <a:r>
              <a:rPr lang="en-US" altLang="en-US" sz="1800" dirty="0"/>
              <a:t> the information (</a:t>
            </a:r>
            <a:r>
              <a:rPr lang="en-US" altLang="en-US" sz="1800" dirty="0">
                <a:solidFill>
                  <a:srgbClr val="FF0000"/>
                </a:solidFill>
              </a:rPr>
              <a:t>Memory</a:t>
            </a:r>
            <a:r>
              <a:rPr lang="en-US" altLang="en-US" sz="1800" dirty="0"/>
              <a:t>).</a:t>
            </a:r>
          </a:p>
          <a:p>
            <a:pPr lvl="1"/>
            <a:r>
              <a:rPr lang="en-US" altLang="en-US" sz="1800" dirty="0">
                <a:solidFill>
                  <a:srgbClr val="FF0000"/>
                </a:solidFill>
              </a:rPr>
              <a:t>Processes</a:t>
            </a:r>
            <a:r>
              <a:rPr lang="en-US" altLang="en-US" sz="1800" dirty="0"/>
              <a:t> the information (</a:t>
            </a:r>
            <a:r>
              <a:rPr lang="en-US" altLang="en-US" sz="1800" dirty="0">
                <a:solidFill>
                  <a:srgbClr val="FF0000"/>
                </a:solidFill>
              </a:rPr>
              <a:t>ALU</a:t>
            </a:r>
            <a:r>
              <a:rPr lang="en-US" altLang="en-US" sz="1800" dirty="0"/>
              <a:t>).</a:t>
            </a:r>
          </a:p>
          <a:p>
            <a:pPr lvl="1"/>
            <a:r>
              <a:rPr lang="en-US" altLang="en-US" sz="1800" dirty="0">
                <a:solidFill>
                  <a:srgbClr val="FF0000"/>
                </a:solidFill>
              </a:rPr>
              <a:t>Provides</a:t>
            </a:r>
            <a:r>
              <a:rPr lang="en-US" altLang="en-US" sz="1800" dirty="0"/>
              <a:t> processed results through the output units (</a:t>
            </a:r>
            <a:r>
              <a:rPr lang="en-US" altLang="en-US" sz="1800" dirty="0">
                <a:solidFill>
                  <a:srgbClr val="FF0000"/>
                </a:solidFill>
              </a:rPr>
              <a:t>Output</a:t>
            </a:r>
            <a:r>
              <a:rPr lang="en-US" altLang="en-US" sz="1800" dirty="0"/>
              <a:t> unit).</a:t>
            </a:r>
          </a:p>
          <a:p>
            <a:r>
              <a:rPr lang="en-US" altLang="en-US" dirty="0" smtClean="0">
                <a:solidFill>
                  <a:srgbClr val="FF0000"/>
                </a:solidFill>
              </a:rPr>
              <a:t>Operations</a:t>
            </a:r>
            <a:r>
              <a:rPr lang="en-US" altLang="en-US" dirty="0" smtClean="0">
                <a:solidFill>
                  <a:srgbClr val="000099"/>
                </a:solidFill>
              </a:rPr>
              <a:t> of Input unit, Memory, ALU and Output unit are </a:t>
            </a:r>
            <a:r>
              <a:rPr lang="en-US" altLang="en-US" dirty="0" smtClean="0">
                <a:solidFill>
                  <a:srgbClr val="FF0000"/>
                </a:solidFill>
              </a:rPr>
              <a:t>coordinated</a:t>
            </a:r>
            <a:r>
              <a:rPr lang="en-US" altLang="en-US" dirty="0" smtClean="0">
                <a:solidFill>
                  <a:srgbClr val="000099"/>
                </a:solidFill>
              </a:rPr>
              <a:t> by </a:t>
            </a:r>
            <a:r>
              <a:rPr lang="en-US" altLang="en-US" dirty="0" smtClean="0">
                <a:solidFill>
                  <a:srgbClr val="FF0000"/>
                </a:solidFill>
              </a:rPr>
              <a:t>Control</a:t>
            </a:r>
            <a:r>
              <a:rPr lang="en-US" altLang="en-US" dirty="0" smtClean="0">
                <a:solidFill>
                  <a:srgbClr val="000099"/>
                </a:solidFill>
              </a:rPr>
              <a:t> unit.</a:t>
            </a:r>
            <a:endParaRPr lang="en-US" altLang="en-US" dirty="0" smtClean="0"/>
          </a:p>
          <a:p>
            <a:r>
              <a:rPr lang="en-US" altLang="en-US" dirty="0" smtClean="0">
                <a:solidFill>
                  <a:srgbClr val="000099"/>
                </a:solidFill>
              </a:rPr>
              <a:t>Instructions control “</a:t>
            </a:r>
            <a:r>
              <a:rPr lang="en-US" altLang="en-US" dirty="0" smtClean="0">
                <a:solidFill>
                  <a:srgbClr val="FF0000"/>
                </a:solidFill>
              </a:rPr>
              <a:t>what</a:t>
            </a:r>
            <a:r>
              <a:rPr lang="en-US" altLang="en-US" dirty="0" smtClean="0">
                <a:solidFill>
                  <a:srgbClr val="000099"/>
                </a:solidFill>
              </a:rPr>
              <a:t>” operations</a:t>
            </a:r>
            <a:r>
              <a:rPr lang="en-US" altLang="en-US" dirty="0" smtClean="0"/>
              <a:t> take place (e.g. data transfer, processing).</a:t>
            </a:r>
          </a:p>
          <a:p>
            <a:r>
              <a:rPr lang="en-US" altLang="en-US" dirty="0" smtClean="0">
                <a:solidFill>
                  <a:srgbClr val="FF0000"/>
                </a:solidFill>
              </a:rPr>
              <a:t>Control</a:t>
            </a:r>
            <a:r>
              <a:rPr lang="en-US" altLang="en-US" dirty="0" smtClean="0">
                <a:solidFill>
                  <a:srgbClr val="000099"/>
                </a:solidFill>
              </a:rPr>
              <a:t> unit generates </a:t>
            </a:r>
            <a:r>
              <a:rPr lang="en-US" altLang="en-US" dirty="0" smtClean="0">
                <a:solidFill>
                  <a:srgbClr val="FF0000"/>
                </a:solidFill>
              </a:rPr>
              <a:t>timing</a:t>
            </a:r>
            <a:r>
              <a:rPr lang="en-US" altLang="en-US" dirty="0" smtClean="0">
                <a:solidFill>
                  <a:srgbClr val="000099"/>
                </a:solidFill>
              </a:rPr>
              <a:t> signals which determines “</a:t>
            </a:r>
            <a:r>
              <a:rPr lang="en-US" altLang="en-US" dirty="0" smtClean="0">
                <a:solidFill>
                  <a:srgbClr val="FF0000"/>
                </a:solidFill>
              </a:rPr>
              <a:t>when</a:t>
            </a:r>
            <a:r>
              <a:rPr lang="en-US" altLang="en-US" dirty="0" smtClean="0">
                <a:solidFill>
                  <a:srgbClr val="000099"/>
                </a:solidFill>
              </a:rPr>
              <a:t>” a particular operation</a:t>
            </a:r>
            <a:r>
              <a:rPr lang="en-US" altLang="en-US" dirty="0" smtClean="0"/>
              <a:t> takes place. </a:t>
            </a:r>
          </a:p>
          <a:p>
            <a:endParaRPr lang="en-US" altLang="en-US" dirty="0" smtClean="0"/>
          </a:p>
        </p:txBody>
      </p:sp>
    </p:spTree>
    <p:extLst>
      <p:ext uri="{BB962C8B-B14F-4D97-AF65-F5344CB8AC3E}">
        <p14:creationId xmlns:p14="http://schemas.microsoft.com/office/powerpoint/2010/main" val="2083790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11203"/>
            <a:ext cx="9144000" cy="676939"/>
          </a:xfrm>
        </p:spPr>
        <p:txBody>
          <a:bodyPr>
            <a:normAutofit/>
          </a:bodyPr>
          <a:lstStyle/>
          <a:p>
            <a:pPr algn="l"/>
            <a:r>
              <a:rPr lang="en-IN" sz="3200" b="1" dirty="0" smtClean="0"/>
              <a:t>Basic Operational Concepts</a:t>
            </a:r>
            <a:endParaRPr lang="en-IN" sz="3200" b="1" dirty="0"/>
          </a:p>
        </p:txBody>
      </p:sp>
      <p:sp>
        <p:nvSpPr>
          <p:cNvPr id="3" name="Subtitle 2"/>
          <p:cNvSpPr>
            <a:spLocks noGrp="1"/>
          </p:cNvSpPr>
          <p:nvPr>
            <p:ph type="subTitle" idx="1"/>
          </p:nvPr>
        </p:nvSpPr>
        <p:spPr>
          <a:xfrm>
            <a:off x="919316" y="1449056"/>
            <a:ext cx="9144000" cy="4350774"/>
          </a:xfrm>
        </p:spPr>
        <p:txBody>
          <a:bodyPr>
            <a:normAutofit lnSpcReduction="10000"/>
          </a:bodyPr>
          <a:lstStyle/>
          <a:p>
            <a:pPr algn="l"/>
            <a:r>
              <a:rPr lang="en-IN" dirty="0" smtClean="0"/>
              <a:t>LOAD R2, LOC</a:t>
            </a:r>
          </a:p>
          <a:p>
            <a:pPr marL="457200" indent="-457200" algn="l">
              <a:buAutoNum type="arabicPeriod"/>
            </a:pPr>
            <a:r>
              <a:rPr lang="en-IN" dirty="0" smtClean="0"/>
              <a:t>First the instruction is fetched from the memory into the processor.</a:t>
            </a:r>
          </a:p>
          <a:p>
            <a:pPr marL="457200" indent="-457200" algn="l">
              <a:buAutoNum type="arabicPeriod"/>
            </a:pPr>
            <a:r>
              <a:rPr lang="en-IN" dirty="0" smtClean="0"/>
              <a:t>Next, the operation to be performed is determined by the Control Unit</a:t>
            </a:r>
          </a:p>
          <a:p>
            <a:pPr marL="457200" indent="-457200" algn="l">
              <a:buAutoNum type="arabicPeriod"/>
            </a:pPr>
            <a:r>
              <a:rPr lang="en-IN" dirty="0" smtClean="0"/>
              <a:t>The operand at LOC is fetched from memory into the processor.</a:t>
            </a:r>
          </a:p>
          <a:p>
            <a:pPr marL="457200" indent="-457200" algn="l">
              <a:buAutoNum type="arabicPeriod"/>
            </a:pPr>
            <a:r>
              <a:rPr lang="en-IN" dirty="0" smtClean="0"/>
              <a:t>Finally the operand is stored in R2.</a:t>
            </a:r>
          </a:p>
          <a:p>
            <a:pPr marL="4114800" lvl="8" indent="-457200" algn="l">
              <a:buAutoNum type="arabicPeriod"/>
            </a:pPr>
            <a:r>
              <a:rPr lang="en-IN" dirty="0" smtClean="0"/>
              <a:t>MEMORY LOCATIONS</a:t>
            </a:r>
          </a:p>
          <a:p>
            <a:pPr algn="l"/>
            <a:r>
              <a:rPr lang="en-IN" dirty="0" smtClean="0"/>
              <a:t>5000 Load R1, [1000] //R1 = 4</a:t>
            </a:r>
          </a:p>
          <a:p>
            <a:pPr algn="l"/>
            <a:r>
              <a:rPr lang="en-IN" dirty="0" smtClean="0"/>
              <a:t>5004 LOAD R2, [2000] //R2=5</a:t>
            </a:r>
          </a:p>
          <a:p>
            <a:pPr algn="l"/>
            <a:r>
              <a:rPr lang="en-IN" dirty="0" smtClean="0"/>
              <a:t>5008 ADD R1,R2 // R1 = </a:t>
            </a:r>
            <a:r>
              <a:rPr lang="en-IN" dirty="0" smtClean="0"/>
              <a:t>9,R2=5</a:t>
            </a:r>
          </a:p>
          <a:p>
            <a:pPr algn="l"/>
            <a:r>
              <a:rPr lang="en-IN" dirty="0" smtClean="0"/>
              <a:t>5012 </a:t>
            </a:r>
            <a:r>
              <a:rPr lang="en-IN" dirty="0" smtClean="0"/>
              <a:t>STORE [3000], R1//</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556955822"/>
              </p:ext>
            </p:extLst>
          </p:nvPr>
        </p:nvGraphicFramePr>
        <p:xfrm>
          <a:off x="6259870" y="4336790"/>
          <a:ext cx="3803446" cy="1463040"/>
        </p:xfrm>
        <a:graphic>
          <a:graphicData uri="http://schemas.openxmlformats.org/drawingml/2006/table">
            <a:tbl>
              <a:tblPr firstRow="1" bandRow="1">
                <a:tableStyleId>{5C22544A-7EE6-4342-B048-85BDC9FD1C3A}</a:tableStyleId>
              </a:tblPr>
              <a:tblGrid>
                <a:gridCol w="1901723"/>
                <a:gridCol w="1901723"/>
              </a:tblGrid>
              <a:tr h="0">
                <a:tc>
                  <a:txBody>
                    <a:bodyPr/>
                    <a:lstStyle/>
                    <a:p>
                      <a:r>
                        <a:rPr lang="en-IN" dirty="0" smtClean="0"/>
                        <a:t>ADDRESS</a:t>
                      </a:r>
                      <a:endParaRPr lang="en-IN" dirty="0"/>
                    </a:p>
                  </a:txBody>
                  <a:tcPr/>
                </a:tc>
                <a:tc>
                  <a:txBody>
                    <a:bodyPr/>
                    <a:lstStyle/>
                    <a:p>
                      <a:r>
                        <a:rPr lang="en-IN" dirty="0" smtClean="0"/>
                        <a:t>VALUES</a:t>
                      </a:r>
                      <a:endParaRPr lang="en-IN" dirty="0"/>
                    </a:p>
                  </a:txBody>
                  <a:tcPr/>
                </a:tc>
              </a:tr>
              <a:tr h="303721">
                <a:tc>
                  <a:txBody>
                    <a:bodyPr/>
                    <a:lstStyle/>
                    <a:p>
                      <a:r>
                        <a:rPr lang="en-IN" dirty="0" smtClean="0"/>
                        <a:t>1000</a:t>
                      </a:r>
                      <a:endParaRPr lang="en-IN" dirty="0"/>
                    </a:p>
                  </a:txBody>
                  <a:tcPr/>
                </a:tc>
                <a:tc>
                  <a:txBody>
                    <a:bodyPr/>
                    <a:lstStyle/>
                    <a:p>
                      <a:r>
                        <a:rPr lang="en-IN" dirty="0" smtClean="0"/>
                        <a:t>4</a:t>
                      </a:r>
                      <a:endParaRPr lang="en-IN" dirty="0"/>
                    </a:p>
                  </a:txBody>
                  <a:tcPr/>
                </a:tc>
              </a:tr>
              <a:tr h="303721">
                <a:tc>
                  <a:txBody>
                    <a:bodyPr/>
                    <a:lstStyle/>
                    <a:p>
                      <a:r>
                        <a:rPr lang="en-IN" dirty="0" smtClean="0"/>
                        <a:t>2000</a:t>
                      </a:r>
                      <a:endParaRPr lang="en-IN" dirty="0"/>
                    </a:p>
                  </a:txBody>
                  <a:tcPr/>
                </a:tc>
                <a:tc>
                  <a:txBody>
                    <a:bodyPr/>
                    <a:lstStyle/>
                    <a:p>
                      <a:r>
                        <a:rPr lang="en-IN" dirty="0" smtClean="0"/>
                        <a:t>5</a:t>
                      </a:r>
                      <a:endParaRPr lang="en-IN" dirty="0"/>
                    </a:p>
                  </a:txBody>
                  <a:tcPr/>
                </a:tc>
              </a:tr>
              <a:tr h="303721">
                <a:tc>
                  <a:txBody>
                    <a:bodyPr/>
                    <a:lstStyle/>
                    <a:p>
                      <a:r>
                        <a:rPr lang="en-IN" dirty="0" smtClean="0"/>
                        <a:t>3000</a:t>
                      </a:r>
                      <a:endParaRPr lang="en-IN" dirty="0"/>
                    </a:p>
                  </a:txBody>
                  <a:tcPr/>
                </a:tc>
                <a:tc>
                  <a:txBody>
                    <a:bodyPr/>
                    <a:lstStyle/>
                    <a:p>
                      <a:r>
                        <a:rPr lang="en-IN" dirty="0" smtClean="0"/>
                        <a:t>9</a:t>
                      </a:r>
                      <a:endParaRPr lang="en-IN" dirty="0"/>
                    </a:p>
                  </a:txBody>
                  <a:tcPr/>
                </a:tc>
              </a:tr>
            </a:tbl>
          </a:graphicData>
        </a:graphic>
      </p:graphicFrame>
    </p:spTree>
    <p:extLst>
      <p:ext uri="{BB962C8B-B14F-4D97-AF65-F5344CB8AC3E}">
        <p14:creationId xmlns:p14="http://schemas.microsoft.com/office/powerpoint/2010/main" val="8153070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4787" y="355447"/>
            <a:ext cx="9144000" cy="706437"/>
          </a:xfrm>
        </p:spPr>
        <p:txBody>
          <a:bodyPr>
            <a:normAutofit/>
          </a:bodyPr>
          <a:lstStyle/>
          <a:p>
            <a:pPr algn="l"/>
            <a:r>
              <a:rPr lang="en-IN" sz="2800" b="1" dirty="0" smtClean="0"/>
              <a:t>Connection between the processor and main memory</a:t>
            </a:r>
            <a:endParaRPr lang="en-IN" sz="2800" b="1" dirty="0"/>
          </a:p>
        </p:txBody>
      </p:sp>
      <p:pic>
        <p:nvPicPr>
          <p:cNvPr id="4" name="Picture 3"/>
          <p:cNvPicPr>
            <a:picLocks noChangeAspect="1"/>
          </p:cNvPicPr>
          <p:nvPr/>
        </p:nvPicPr>
        <p:blipFill>
          <a:blip r:embed="rId2"/>
          <a:stretch>
            <a:fillRect/>
          </a:stretch>
        </p:blipFill>
        <p:spPr>
          <a:xfrm>
            <a:off x="1323321" y="1696065"/>
            <a:ext cx="8646589" cy="5161935"/>
          </a:xfrm>
          <a:prstGeom prst="rect">
            <a:avLst/>
          </a:prstGeom>
        </p:spPr>
      </p:pic>
      <p:sp>
        <p:nvSpPr>
          <p:cNvPr id="3" name="Subtitle 2"/>
          <p:cNvSpPr>
            <a:spLocks noGrp="1"/>
          </p:cNvSpPr>
          <p:nvPr>
            <p:ph type="subTitle" idx="1"/>
          </p:nvPr>
        </p:nvSpPr>
        <p:spPr>
          <a:xfrm>
            <a:off x="1184787" y="1489587"/>
            <a:ext cx="9483213" cy="4925961"/>
          </a:xfrm>
        </p:spPr>
        <p:txBody>
          <a:bodyPr/>
          <a:lstStyle/>
          <a:p>
            <a:endParaRPr lang="en-IN" dirty="0"/>
          </a:p>
        </p:txBody>
      </p:sp>
    </p:spTree>
    <p:extLst>
      <p:ext uri="{BB962C8B-B14F-4D97-AF65-F5344CB8AC3E}">
        <p14:creationId xmlns:p14="http://schemas.microsoft.com/office/powerpoint/2010/main" val="4286432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a:lstStyle/>
          <a:p>
            <a:pPr eaLnBrk="1" hangingPunct="1"/>
            <a:r>
              <a:rPr lang="en-US" altLang="en-US" sz="2800" b="1"/>
              <a:t>Computer Components: Top-Level View</a:t>
            </a:r>
            <a:endParaRPr lang="en-US" altLang="en-US" sz="2800"/>
          </a:p>
        </p:txBody>
      </p:sp>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8035" y="1342513"/>
            <a:ext cx="7648575"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7116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8530" y="429190"/>
            <a:ext cx="9144000" cy="662192"/>
          </a:xfrm>
        </p:spPr>
        <p:txBody>
          <a:bodyPr>
            <a:normAutofit/>
          </a:bodyPr>
          <a:lstStyle/>
          <a:p>
            <a:pPr algn="l"/>
            <a:r>
              <a:rPr lang="en-IN" sz="3600" dirty="0" smtClean="0"/>
              <a:t>Sample Question</a:t>
            </a:r>
            <a:endParaRPr lang="en-IN" sz="3600" dirty="0"/>
          </a:p>
        </p:txBody>
      </p:sp>
      <p:pic>
        <p:nvPicPr>
          <p:cNvPr id="4" name="Picture 3"/>
          <p:cNvPicPr>
            <a:picLocks noChangeAspect="1"/>
          </p:cNvPicPr>
          <p:nvPr/>
        </p:nvPicPr>
        <p:blipFill>
          <a:blip r:embed="rId2"/>
          <a:stretch>
            <a:fillRect/>
          </a:stretch>
        </p:blipFill>
        <p:spPr>
          <a:xfrm>
            <a:off x="1909349" y="1268363"/>
            <a:ext cx="8373301" cy="1165121"/>
          </a:xfrm>
          <a:prstGeom prst="rect">
            <a:avLst/>
          </a:prstGeom>
        </p:spPr>
      </p:pic>
      <p:pic>
        <p:nvPicPr>
          <p:cNvPr id="5" name="Picture 4"/>
          <p:cNvPicPr>
            <a:picLocks noChangeAspect="1"/>
          </p:cNvPicPr>
          <p:nvPr/>
        </p:nvPicPr>
        <p:blipFill>
          <a:blip r:embed="rId3"/>
          <a:stretch>
            <a:fillRect/>
          </a:stretch>
        </p:blipFill>
        <p:spPr>
          <a:xfrm>
            <a:off x="1909349" y="2728453"/>
            <a:ext cx="8208650" cy="3244644"/>
          </a:xfrm>
          <a:prstGeom prst="rect">
            <a:avLst/>
          </a:prstGeom>
        </p:spPr>
      </p:pic>
      <p:sp>
        <p:nvSpPr>
          <p:cNvPr id="3" name="Subtitle 2"/>
          <p:cNvSpPr>
            <a:spLocks noGrp="1"/>
          </p:cNvSpPr>
          <p:nvPr>
            <p:ph type="subTitle" idx="1"/>
          </p:nvPr>
        </p:nvSpPr>
        <p:spPr>
          <a:xfrm>
            <a:off x="1524000" y="1091381"/>
            <a:ext cx="9144000" cy="5176683"/>
          </a:xfrm>
        </p:spPr>
        <p:txBody>
          <a:bodyPr/>
          <a:lstStyle/>
          <a:p>
            <a:endParaRPr lang="en-IN" dirty="0"/>
          </a:p>
        </p:txBody>
      </p:sp>
    </p:spTree>
    <p:extLst>
      <p:ext uri="{BB962C8B-B14F-4D97-AF65-F5344CB8AC3E}">
        <p14:creationId xmlns:p14="http://schemas.microsoft.com/office/powerpoint/2010/main" val="16377255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pPr eaLnBrk="1" hangingPunct="1"/>
            <a:r>
              <a:rPr lang="en-US" altLang="en-US" sz="2800" b="1"/>
              <a:t>A Partial Program Execution Example</a:t>
            </a:r>
            <a:endParaRPr lang="en-US" altLang="en-US" sz="2800"/>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1218" y="1027906"/>
            <a:ext cx="7929563" cy="522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12803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eaLnBrk="1" hangingPunct="1"/>
            <a:r>
              <a:rPr lang="en-US" altLang="en-US" sz="2800" b="1"/>
              <a:t>A Partial Program Execution Example</a:t>
            </a:r>
          </a:p>
        </p:txBody>
      </p:sp>
      <p:sp>
        <p:nvSpPr>
          <p:cNvPr id="32771" name="Rectangle 3"/>
          <p:cNvSpPr>
            <a:spLocks noGrp="1"/>
          </p:cNvSpPr>
          <p:nvPr>
            <p:ph type="body" idx="1"/>
          </p:nvPr>
        </p:nvSpPr>
        <p:spPr>
          <a:xfrm>
            <a:off x="1981200" y="4743450"/>
            <a:ext cx="8229600" cy="1581150"/>
          </a:xfrm>
        </p:spPr>
        <p:txBody>
          <a:bodyPr/>
          <a:lstStyle/>
          <a:p>
            <a:pPr eaLnBrk="1" hangingPunct="1"/>
            <a:endParaRPr lang="ar-EG" altLang="en-US" smtClean="0"/>
          </a:p>
        </p:txBody>
      </p:sp>
      <p:pic>
        <p:nvPicPr>
          <p:cNvPr id="32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064" y="1314450"/>
            <a:ext cx="8429625"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09674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55173" y="-640941"/>
            <a:ext cx="7216877" cy="7281314"/>
          </a:xfrm>
          <a:prstGeom prst="rect">
            <a:avLst/>
          </a:prstGeom>
        </p:spPr>
      </p:pic>
    </p:spTree>
    <p:extLst>
      <p:ext uri="{BB962C8B-B14F-4D97-AF65-F5344CB8AC3E}">
        <p14:creationId xmlns:p14="http://schemas.microsoft.com/office/powerpoint/2010/main" val="21118342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1110 1110</a:t>
            </a:r>
            <a:endParaRPr lang="en-IN" dirty="0"/>
          </a:p>
        </p:txBody>
      </p:sp>
    </p:spTree>
    <p:extLst>
      <p:ext uri="{BB962C8B-B14F-4D97-AF65-F5344CB8AC3E}">
        <p14:creationId xmlns:p14="http://schemas.microsoft.com/office/powerpoint/2010/main" val="3534199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04448" y="1356852"/>
            <a:ext cx="6983797" cy="4992585"/>
          </a:xfrm>
          <a:prstGeom prst="rect">
            <a:avLst/>
          </a:prstGeom>
        </p:spPr>
      </p:pic>
      <p:sp>
        <p:nvSpPr>
          <p:cNvPr id="4" name="Rectangle 2"/>
          <p:cNvSpPr>
            <a:spLocks noGrp="1" noChangeArrowheads="1"/>
          </p:cNvSpPr>
          <p:nvPr>
            <p:ph type="title"/>
          </p:nvPr>
        </p:nvSpPr>
        <p:spPr>
          <a:xfrm>
            <a:off x="838200" y="365125"/>
            <a:ext cx="10515600" cy="1325563"/>
          </a:xfrm>
        </p:spPr>
        <p:txBody>
          <a:bodyPr/>
          <a:lstStyle/>
          <a:p>
            <a:r>
              <a:rPr lang="en-US" altLang="en-US" sz="2800" dirty="0" smtClean="0"/>
              <a:t>Basic Functional Units of Computer System</a:t>
            </a:r>
            <a:endParaRPr lang="en-US" altLang="en-US" sz="2800" b="1" i="1" dirty="0"/>
          </a:p>
        </p:txBody>
      </p:sp>
    </p:spTree>
    <p:extLst>
      <p:ext uri="{BB962C8B-B14F-4D97-AF65-F5344CB8AC3E}">
        <p14:creationId xmlns:p14="http://schemas.microsoft.com/office/powerpoint/2010/main" val="5561867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78078" y="227559"/>
            <a:ext cx="7660184" cy="6099499"/>
          </a:xfrm>
          <a:prstGeom prst="rect">
            <a:avLst/>
          </a:prstGeom>
        </p:spPr>
      </p:pic>
    </p:spTree>
    <p:extLst>
      <p:ext uri="{BB962C8B-B14F-4D97-AF65-F5344CB8AC3E}">
        <p14:creationId xmlns:p14="http://schemas.microsoft.com/office/powerpoint/2010/main" val="27644551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1381" y="0"/>
            <a:ext cx="9103968" cy="6725265"/>
          </a:xfrm>
          <a:prstGeom prst="rect">
            <a:avLst/>
          </a:prstGeom>
        </p:spPr>
      </p:pic>
    </p:spTree>
    <p:extLst>
      <p:ext uri="{BB962C8B-B14F-4D97-AF65-F5344CB8AC3E}">
        <p14:creationId xmlns:p14="http://schemas.microsoft.com/office/powerpoint/2010/main" val="39434335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399929" y="321324"/>
            <a:ext cx="6378909" cy="1133989"/>
          </a:xfrm>
        </p:spPr>
        <p:txBody>
          <a:bodyPr/>
          <a:lstStyle/>
          <a:p>
            <a:r>
              <a:rPr lang="en-US" altLang="en-US" dirty="0"/>
              <a:t>Registers</a:t>
            </a:r>
          </a:p>
        </p:txBody>
      </p:sp>
      <p:sp>
        <p:nvSpPr>
          <p:cNvPr id="106500" name="Rectangle 4"/>
          <p:cNvSpPr>
            <a:spLocks noChangeArrowheads="1"/>
          </p:cNvSpPr>
          <p:nvPr/>
        </p:nvSpPr>
        <p:spPr bwMode="auto">
          <a:xfrm>
            <a:off x="1905000" y="2286001"/>
            <a:ext cx="8382000"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folHlink"/>
              </a:buClr>
              <a:buFont typeface="Wingdings" panose="05000000000000000000" pitchFamily="2" charset="2"/>
              <a:buChar char="§"/>
            </a:pPr>
            <a:r>
              <a:rPr lang="en-US" altLang="en-US">
                <a:latin typeface="Arial" panose="020B0604020202020204" pitchFamily="34" charset="0"/>
              </a:rPr>
              <a:t> </a:t>
            </a:r>
            <a:r>
              <a:rPr lang="en-US" altLang="en-US" sz="2800" b="1">
                <a:latin typeface="Arial" panose="020B0604020202020204" pitchFamily="34" charset="0"/>
              </a:rPr>
              <a:t>Registers</a:t>
            </a:r>
            <a:r>
              <a:rPr lang="en-US" altLang="en-US" sz="2800">
                <a:latin typeface="Arial" panose="020B0604020202020204" pitchFamily="34" charset="0"/>
              </a:rPr>
              <a:t> are small, fast memory </a:t>
            </a:r>
            <a:r>
              <a:rPr lang="en-US" altLang="en-US" sz="2800" b="1">
                <a:latin typeface="Arial" panose="020B0604020202020204" pitchFamily="34" charset="0"/>
              </a:rPr>
              <a:t>within the CPU</a:t>
            </a:r>
          </a:p>
          <a:p>
            <a:pPr>
              <a:spcBef>
                <a:spcPct val="50000"/>
              </a:spcBef>
              <a:buClr>
                <a:schemeClr val="folHlink"/>
              </a:buClr>
              <a:buFont typeface="Wingdings" panose="05000000000000000000" pitchFamily="2" charset="2"/>
              <a:buChar char="§"/>
            </a:pPr>
            <a:r>
              <a:rPr lang="en-US" altLang="en-US" sz="2800">
                <a:latin typeface="Arial" panose="020B0604020202020204" pitchFamily="34" charset="0"/>
              </a:rPr>
              <a:t> Different registers hold different things</a:t>
            </a:r>
          </a:p>
          <a:p>
            <a:pPr lvl="1">
              <a:spcBef>
                <a:spcPct val="50000"/>
              </a:spcBef>
              <a:buClr>
                <a:schemeClr val="hlink"/>
              </a:buClr>
              <a:buFont typeface="Wingdings" panose="05000000000000000000" pitchFamily="2" charset="2"/>
              <a:buChar char="§"/>
            </a:pPr>
            <a:r>
              <a:rPr lang="en-US" altLang="en-US" sz="2800">
                <a:latin typeface="Arial" panose="020B0604020202020204" pitchFamily="34" charset="0"/>
              </a:rPr>
              <a:t> instructions and addresses of instructions</a:t>
            </a:r>
          </a:p>
          <a:p>
            <a:pPr lvl="1">
              <a:spcBef>
                <a:spcPct val="50000"/>
              </a:spcBef>
              <a:buClr>
                <a:schemeClr val="hlink"/>
              </a:buClr>
              <a:buFont typeface="Wingdings" panose="05000000000000000000" pitchFamily="2" charset="2"/>
              <a:buChar char="§"/>
            </a:pPr>
            <a:r>
              <a:rPr lang="en-US" altLang="en-US" sz="2800">
                <a:latin typeface="Arial" panose="020B0604020202020204" pitchFamily="34" charset="0"/>
              </a:rPr>
              <a:t> data (operands)</a:t>
            </a:r>
          </a:p>
          <a:p>
            <a:pPr lvl="1">
              <a:spcBef>
                <a:spcPct val="50000"/>
              </a:spcBef>
              <a:buClr>
                <a:schemeClr val="hlink"/>
              </a:buClr>
              <a:buFont typeface="Wingdings" panose="05000000000000000000" pitchFamily="2" charset="2"/>
              <a:buChar char="§"/>
            </a:pPr>
            <a:r>
              <a:rPr lang="en-US" altLang="en-US" sz="2800">
                <a:latin typeface="Arial" panose="020B0604020202020204" pitchFamily="34" charset="0"/>
              </a:rPr>
              <a:t> results of operations</a:t>
            </a:r>
          </a:p>
        </p:txBody>
      </p:sp>
    </p:spTree>
    <p:extLst>
      <p:ext uri="{BB962C8B-B14F-4D97-AF65-F5344CB8AC3E}">
        <p14:creationId xmlns:p14="http://schemas.microsoft.com/office/powerpoint/2010/main" val="3069031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650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06500">
                                            <p:txEl>
                                              <p:pRg st="0" end="0"/>
                                            </p:txEl>
                                          </p:spTgt>
                                        </p:tgtEl>
                                        <p:attrNameLst>
                                          <p:attrName>ppt_c</p:attrName>
                                        </p:attrNameLst>
                                      </p:cBhvr>
                                      <p:to>
                                        <a:srgbClr val="B2B2B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6500">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06500">
                                            <p:txEl>
                                              <p:pRg st="1" end="1"/>
                                            </p:txEl>
                                          </p:spTgt>
                                        </p:tgtEl>
                                        <p:attrNameLst>
                                          <p:attrName>ppt_c</p:attrName>
                                        </p:attrNameLst>
                                      </p:cBhvr>
                                      <p:to>
                                        <a:srgbClr val="B2B2B2"/>
                                      </p:to>
                                    </p:animClr>
                                  </p:subTnLst>
                                </p:cTn>
                              </p:par>
                              <p:par>
                                <p:cTn id="11" presetID="1" presetClass="entr" presetSubtype="0" fill="hold" grpId="0" nodeType="withEffect">
                                  <p:stCondLst>
                                    <p:cond delay="0"/>
                                  </p:stCondLst>
                                  <p:childTnLst>
                                    <p:set>
                                      <p:cBhvr>
                                        <p:cTn id="12" dur="1" fill="hold">
                                          <p:stCondLst>
                                            <p:cond delay="499"/>
                                          </p:stCondLst>
                                        </p:cTn>
                                        <p:tgtEl>
                                          <p:spTgt spid="106500">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06500">
                                            <p:txEl>
                                              <p:pRg st="2" end="2"/>
                                            </p:txEl>
                                          </p:spTgt>
                                        </p:tgtEl>
                                        <p:attrNameLst>
                                          <p:attrName>ppt_c</p:attrName>
                                        </p:attrNameLst>
                                      </p:cBhvr>
                                      <p:to>
                                        <a:srgbClr val="B2B2B2"/>
                                      </p:to>
                                    </p:animClr>
                                  </p:subTnLst>
                                </p:cTn>
                              </p:par>
                              <p:par>
                                <p:cTn id="13" presetID="1" presetClass="entr" presetSubtype="0" fill="hold" grpId="0" nodeType="withEffect">
                                  <p:stCondLst>
                                    <p:cond delay="0"/>
                                  </p:stCondLst>
                                  <p:childTnLst>
                                    <p:set>
                                      <p:cBhvr>
                                        <p:cTn id="14" dur="1" fill="hold">
                                          <p:stCondLst>
                                            <p:cond delay="499"/>
                                          </p:stCondLst>
                                        </p:cTn>
                                        <p:tgtEl>
                                          <p:spTgt spid="106500">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06500">
                                            <p:txEl>
                                              <p:pRg st="3" end="3"/>
                                            </p:txEl>
                                          </p:spTgt>
                                        </p:tgtEl>
                                        <p:attrNameLst>
                                          <p:attrName>ppt_c</p:attrName>
                                        </p:attrNameLst>
                                      </p:cBhvr>
                                      <p:to>
                                        <a:srgbClr val="B2B2B2"/>
                                      </p:to>
                                    </p:animClr>
                                  </p:subTnLst>
                                </p:cTn>
                              </p:par>
                              <p:par>
                                <p:cTn id="15" presetID="1" presetClass="entr" presetSubtype="0" fill="hold" grpId="0" nodeType="withEffect">
                                  <p:stCondLst>
                                    <p:cond delay="0"/>
                                  </p:stCondLst>
                                  <p:childTnLst>
                                    <p:set>
                                      <p:cBhvr>
                                        <p:cTn id="16" dur="1" fill="hold">
                                          <p:stCondLst>
                                            <p:cond delay="499"/>
                                          </p:stCondLst>
                                        </p:cTn>
                                        <p:tgtEl>
                                          <p:spTgt spid="106500">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06500">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en-US"/>
              <a:t>Special Purpose Registers</a:t>
            </a:r>
          </a:p>
        </p:txBody>
      </p:sp>
      <p:sp>
        <p:nvSpPr>
          <p:cNvPr id="107525" name="Rectangle 5"/>
          <p:cNvSpPr>
            <a:spLocks noChangeArrowheads="1"/>
          </p:cNvSpPr>
          <p:nvPr/>
        </p:nvSpPr>
        <p:spPr bwMode="auto">
          <a:xfrm>
            <a:off x="2209800" y="2073276"/>
            <a:ext cx="7315200" cy="432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spcBef>
                <a:spcPct val="10000"/>
              </a:spcBef>
              <a:buClr>
                <a:schemeClr val="accent1"/>
              </a:buClr>
              <a:buSzPct val="80000"/>
              <a:buFont typeface="Wingdings" panose="05000000000000000000" pitchFamily="2" charset="2"/>
              <a:buNone/>
            </a:pPr>
            <a:r>
              <a:rPr lang="en-US" altLang="en-US" sz="2800" b="1">
                <a:latin typeface="Arial" panose="020B0604020202020204" pitchFamily="34" charset="0"/>
              </a:rPr>
              <a:t>Special Purpose Registers </a:t>
            </a:r>
            <a:r>
              <a:rPr lang="en-US" altLang="en-US" sz="2800">
                <a:latin typeface="Arial" panose="020B0604020202020204" pitchFamily="34" charset="0"/>
              </a:rPr>
              <a:t>contain specific information the CPU needs.</a:t>
            </a:r>
          </a:p>
          <a:p>
            <a:pPr>
              <a:lnSpc>
                <a:spcPct val="95000"/>
              </a:lnSpc>
              <a:spcBef>
                <a:spcPct val="10000"/>
              </a:spcBef>
              <a:buClr>
                <a:schemeClr val="accent1"/>
              </a:buClr>
              <a:buSzPct val="80000"/>
              <a:buFont typeface="Wingdings" panose="05000000000000000000" pitchFamily="2" charset="2"/>
              <a:buNone/>
            </a:pPr>
            <a:endParaRPr lang="en-US" altLang="en-US" sz="2800">
              <a:latin typeface="Arial" panose="020B0604020202020204" pitchFamily="34" charset="0"/>
            </a:endParaRPr>
          </a:p>
          <a:p>
            <a:pPr>
              <a:lnSpc>
                <a:spcPct val="95000"/>
              </a:lnSpc>
              <a:spcBef>
                <a:spcPct val="10000"/>
              </a:spcBef>
              <a:buClr>
                <a:schemeClr val="folHlink"/>
              </a:buClr>
              <a:buSzPct val="80000"/>
              <a:buFont typeface="Wingdings" panose="05000000000000000000" pitchFamily="2" charset="2"/>
              <a:buChar char="n"/>
            </a:pPr>
            <a:r>
              <a:rPr lang="en-US" altLang="en-US" sz="2800" b="1" u="sng">
                <a:latin typeface="Arial" panose="020B0604020202020204" pitchFamily="34" charset="0"/>
              </a:rPr>
              <a:t>Instruction Register (IR)</a:t>
            </a:r>
            <a:r>
              <a:rPr lang="en-US" altLang="en-US" sz="2800" b="1">
                <a:latin typeface="Arial" panose="020B0604020202020204" pitchFamily="34" charset="0"/>
              </a:rPr>
              <a:t> </a:t>
            </a:r>
            <a:r>
              <a:rPr lang="en-US" altLang="en-US" sz="2800">
                <a:latin typeface="Arial" panose="020B0604020202020204" pitchFamily="34" charset="0"/>
              </a:rPr>
              <a:t>contains the actual </a:t>
            </a:r>
            <a:r>
              <a:rPr lang="en-US" altLang="en-US" sz="2800">
                <a:solidFill>
                  <a:schemeClr val="folHlink"/>
                </a:solidFill>
                <a:latin typeface="Arial" panose="020B0604020202020204" pitchFamily="34" charset="0"/>
              </a:rPr>
              <a:t>instruction</a:t>
            </a:r>
            <a:r>
              <a:rPr lang="en-US" altLang="en-US" sz="2800">
                <a:latin typeface="Arial" panose="020B0604020202020204" pitchFamily="34" charset="0"/>
              </a:rPr>
              <a:t> which is currently being executed by the CPU. </a:t>
            </a:r>
          </a:p>
          <a:p>
            <a:pPr>
              <a:lnSpc>
                <a:spcPct val="95000"/>
              </a:lnSpc>
              <a:spcBef>
                <a:spcPct val="10000"/>
              </a:spcBef>
              <a:buClr>
                <a:schemeClr val="folHlink"/>
              </a:buClr>
              <a:buSzPct val="80000"/>
              <a:buFont typeface="Wingdings" panose="05000000000000000000" pitchFamily="2" charset="2"/>
              <a:buChar char="n"/>
            </a:pPr>
            <a:endParaRPr lang="en-US" altLang="en-US" sz="2800" u="sng">
              <a:latin typeface="Arial" panose="020B0604020202020204" pitchFamily="34" charset="0"/>
            </a:endParaRPr>
          </a:p>
          <a:p>
            <a:pPr>
              <a:lnSpc>
                <a:spcPct val="95000"/>
              </a:lnSpc>
              <a:spcBef>
                <a:spcPct val="10000"/>
              </a:spcBef>
              <a:buClr>
                <a:schemeClr val="folHlink"/>
              </a:buClr>
              <a:buSzPct val="80000"/>
              <a:buFont typeface="Wingdings" panose="05000000000000000000" pitchFamily="2" charset="2"/>
              <a:buChar char="n"/>
            </a:pPr>
            <a:r>
              <a:rPr lang="en-US" altLang="en-US" sz="2800" b="1" u="sng">
                <a:latin typeface="Arial" panose="020B0604020202020204" pitchFamily="34" charset="0"/>
              </a:rPr>
              <a:t>The Program Counter (PC)</a:t>
            </a:r>
            <a:r>
              <a:rPr lang="en-US" altLang="en-US" sz="2800" b="1">
                <a:latin typeface="Arial" panose="020B0604020202020204" pitchFamily="34" charset="0"/>
              </a:rPr>
              <a:t> </a:t>
            </a:r>
            <a:r>
              <a:rPr lang="en-US" altLang="en-US" sz="2800">
                <a:latin typeface="Arial" panose="020B0604020202020204" pitchFamily="34" charset="0"/>
              </a:rPr>
              <a:t>contains the </a:t>
            </a:r>
            <a:r>
              <a:rPr lang="en-US" altLang="en-US" sz="2800">
                <a:solidFill>
                  <a:schemeClr val="folHlink"/>
                </a:solidFill>
                <a:latin typeface="Arial" panose="020B0604020202020204" pitchFamily="34" charset="0"/>
              </a:rPr>
              <a:t>address</a:t>
            </a:r>
            <a:r>
              <a:rPr lang="en-US" altLang="en-US" sz="2800">
                <a:latin typeface="Arial" panose="020B0604020202020204" pitchFamily="34" charset="0"/>
              </a:rPr>
              <a:t> of the next instruction to be executed by the program.</a:t>
            </a:r>
          </a:p>
        </p:txBody>
      </p:sp>
    </p:spTree>
    <p:extLst>
      <p:ext uri="{BB962C8B-B14F-4D97-AF65-F5344CB8AC3E}">
        <p14:creationId xmlns:p14="http://schemas.microsoft.com/office/powerpoint/2010/main" val="34457429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52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07525">
                                            <p:txEl>
                                              <p:pRg st="0" end="0"/>
                                            </p:txEl>
                                          </p:spTgt>
                                        </p:tgtEl>
                                        <p:attrNameLst>
                                          <p:attrName>ppt_c</p:attrName>
                                        </p:attrNameLst>
                                      </p:cBhvr>
                                      <p:to>
                                        <a:srgbClr val="B2B2B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752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07525">
                                            <p:txEl>
                                              <p:pRg st="2" end="2"/>
                                            </p:txEl>
                                          </p:spTgt>
                                        </p:tgtEl>
                                        <p:attrNameLst>
                                          <p:attrName>ppt_c</p:attrName>
                                        </p:attrNameLst>
                                      </p:cBhvr>
                                      <p:to>
                                        <a:srgbClr val="B2B2B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752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07525">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en-US"/>
              <a:t>General Purpose Registers</a:t>
            </a:r>
          </a:p>
        </p:txBody>
      </p:sp>
      <p:sp>
        <p:nvSpPr>
          <p:cNvPr id="123907" name="Rectangle 3"/>
          <p:cNvSpPr>
            <a:spLocks noChangeArrowheads="1"/>
          </p:cNvSpPr>
          <p:nvPr/>
        </p:nvSpPr>
        <p:spPr bwMode="auto">
          <a:xfrm>
            <a:off x="2133600" y="2438400"/>
            <a:ext cx="7848600" cy="342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chemeClr val="folHlink"/>
              </a:buClr>
              <a:buSzPct val="80000"/>
              <a:buFont typeface="Wingdings" panose="05000000000000000000" pitchFamily="2" charset="2"/>
              <a:buChar char="§"/>
            </a:pPr>
            <a:r>
              <a:rPr lang="en-US" altLang="en-US" sz="2800" b="1">
                <a:latin typeface="Arial" panose="020B0604020202020204" pitchFamily="34" charset="0"/>
              </a:rPr>
              <a:t>General Purpose</a:t>
            </a:r>
            <a:r>
              <a:rPr lang="en-US" altLang="en-US" sz="2800">
                <a:latin typeface="Arial" panose="020B0604020202020204" pitchFamily="34" charset="0"/>
              </a:rPr>
              <a:t> Registers hold:</a:t>
            </a:r>
          </a:p>
          <a:p>
            <a:pPr lvl="1">
              <a:lnSpc>
                <a:spcPct val="90000"/>
              </a:lnSpc>
              <a:spcBef>
                <a:spcPct val="50000"/>
              </a:spcBef>
              <a:buClr>
                <a:schemeClr val="hlink"/>
              </a:buClr>
              <a:buSzPct val="80000"/>
              <a:buFont typeface="Wingdings" panose="05000000000000000000" pitchFamily="2" charset="2"/>
              <a:buChar char="§"/>
            </a:pPr>
            <a:r>
              <a:rPr lang="en-US" altLang="en-US" sz="2800">
                <a:latin typeface="Arial" panose="020B0604020202020204" pitchFamily="34" charset="0"/>
              </a:rPr>
              <a:t> the operands for arithmetic and logical operations (ie. the values on which the operation will be performed)</a:t>
            </a:r>
          </a:p>
          <a:p>
            <a:pPr lvl="1">
              <a:lnSpc>
                <a:spcPct val="90000"/>
              </a:lnSpc>
              <a:spcBef>
                <a:spcPct val="50000"/>
              </a:spcBef>
              <a:buClr>
                <a:schemeClr val="hlink"/>
              </a:buClr>
              <a:buSzPct val="80000"/>
              <a:buFont typeface="Wingdings" panose="05000000000000000000" pitchFamily="2" charset="2"/>
              <a:buChar char="§"/>
            </a:pPr>
            <a:r>
              <a:rPr lang="en-US" altLang="en-US" sz="2800">
                <a:latin typeface="Arial" panose="020B0604020202020204" pitchFamily="34" charset="0"/>
              </a:rPr>
              <a:t> the results of such operations</a:t>
            </a:r>
          </a:p>
          <a:p>
            <a:pPr>
              <a:lnSpc>
                <a:spcPct val="90000"/>
              </a:lnSpc>
              <a:spcBef>
                <a:spcPct val="50000"/>
              </a:spcBef>
              <a:buClr>
                <a:schemeClr val="folHlink"/>
              </a:buClr>
              <a:buSzPct val="80000"/>
              <a:buFont typeface="Wingdings" panose="05000000000000000000" pitchFamily="2" charset="2"/>
              <a:buChar char="§"/>
            </a:pPr>
            <a:r>
              <a:rPr lang="en-US" altLang="en-US" sz="2800">
                <a:latin typeface="Arial" panose="020B0604020202020204" pitchFamily="34" charset="0"/>
              </a:rPr>
              <a:t>So General Purpose Registers are used for holding and manipulating data used by the CPU</a:t>
            </a:r>
          </a:p>
        </p:txBody>
      </p:sp>
    </p:spTree>
    <p:extLst>
      <p:ext uri="{BB962C8B-B14F-4D97-AF65-F5344CB8AC3E}">
        <p14:creationId xmlns:p14="http://schemas.microsoft.com/office/powerpoint/2010/main" val="97121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390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3907">
                                            <p:txEl>
                                              <p:pRg st="0" end="0"/>
                                            </p:txEl>
                                          </p:spTgt>
                                        </p:tgtEl>
                                        <p:attrNameLst>
                                          <p:attrName>ppt_c</p:attrName>
                                        </p:attrNameLst>
                                      </p:cBhvr>
                                      <p:to>
                                        <a:srgbClr val="B2B2B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390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23907">
                                            <p:txEl>
                                              <p:pRg st="1" end="1"/>
                                            </p:txEl>
                                          </p:spTgt>
                                        </p:tgtEl>
                                        <p:attrNameLst>
                                          <p:attrName>ppt_c</p:attrName>
                                        </p:attrNameLst>
                                      </p:cBhvr>
                                      <p:to>
                                        <a:srgbClr val="B2B2B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390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23907">
                                            <p:txEl>
                                              <p:pRg st="2" end="2"/>
                                            </p:txEl>
                                          </p:spTgt>
                                        </p:tgtEl>
                                        <p:attrNameLst>
                                          <p:attrName>ppt_c</p:attrName>
                                        </p:attrNameLst>
                                      </p:cBhvr>
                                      <p:to>
                                        <a:srgbClr val="B2B2B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390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23907">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3087" y="336752"/>
            <a:ext cx="9144000" cy="860983"/>
          </a:xfrm>
        </p:spPr>
        <p:txBody>
          <a:bodyPr>
            <a:normAutofit fontScale="90000"/>
          </a:bodyPr>
          <a:lstStyle/>
          <a:p>
            <a:pPr algn="l"/>
            <a:r>
              <a:rPr lang="en-IN" dirty="0" smtClean="0"/>
              <a:t>REGISTER FILES</a:t>
            </a:r>
            <a:endParaRPr lang="en-IN" dirty="0"/>
          </a:p>
        </p:txBody>
      </p:sp>
      <p:sp>
        <p:nvSpPr>
          <p:cNvPr id="3" name="Subtitle 2"/>
          <p:cNvSpPr>
            <a:spLocks noGrp="1"/>
          </p:cNvSpPr>
          <p:nvPr>
            <p:ph type="subTitle" idx="1"/>
          </p:nvPr>
        </p:nvSpPr>
        <p:spPr>
          <a:xfrm>
            <a:off x="983087" y="1545465"/>
            <a:ext cx="9144000" cy="4456090"/>
          </a:xfrm>
        </p:spPr>
        <p:txBody>
          <a:bodyPr/>
          <a:lstStyle/>
          <a:p>
            <a:pPr algn="just"/>
            <a:r>
              <a:rPr lang="en-IN" dirty="0" smtClean="0">
                <a:effectLst/>
                <a:latin typeface="Times New Roman" panose="02020603050405020304" pitchFamily="18" charset="0"/>
                <a:cs typeface="Times New Roman" panose="02020603050405020304" pitchFamily="18" charset="0"/>
              </a:rPr>
              <a:t>A register file is an array of processor registers in a central processing unit (CPU). </a:t>
            </a:r>
          </a:p>
          <a:p>
            <a:pPr algn="just"/>
            <a:r>
              <a:rPr lang="en-IN" dirty="0" smtClean="0">
                <a:effectLst/>
                <a:latin typeface="Times New Roman" panose="02020603050405020304" pitchFamily="18" charset="0"/>
                <a:cs typeface="Times New Roman" panose="02020603050405020304" pitchFamily="18" charset="0"/>
              </a:rPr>
              <a:t>Modern integrated circuit-based register files are usually implemented by way of fast static RAMs with multiple ports. </a:t>
            </a:r>
          </a:p>
          <a:p>
            <a:pPr algn="just"/>
            <a:r>
              <a:rPr lang="en-IN" dirty="0" smtClean="0">
                <a:effectLst/>
                <a:latin typeface="Times New Roman" panose="02020603050405020304" pitchFamily="18" charset="0"/>
                <a:cs typeface="Times New Roman" panose="02020603050405020304" pitchFamily="18" charset="0"/>
              </a:rPr>
              <a:t>Such RAMs are distinguished by having dedicated read and write ports, whereas ordinary multi-ported SRAMs will usually read and write through the same ports.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4230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1952E32-B6AC-4A5C-812F-ED10618A66DE}"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
        <p:nvSpPr>
          <p:cNvPr id="20483" name="Rectangle 2"/>
          <p:cNvSpPr>
            <a:spLocks noGrp="1" noChangeArrowheads="1"/>
          </p:cNvSpPr>
          <p:nvPr>
            <p:ph type="title"/>
          </p:nvPr>
        </p:nvSpPr>
        <p:spPr/>
        <p:txBody>
          <a:bodyPr/>
          <a:lstStyle/>
          <a:p>
            <a:r>
              <a:rPr lang="en-US" altLang="en-US" sz="2800"/>
              <a:t>Input unit</a:t>
            </a:r>
          </a:p>
        </p:txBody>
      </p:sp>
      <p:sp>
        <p:nvSpPr>
          <p:cNvPr id="20484" name="Rectangle 19"/>
          <p:cNvSpPr>
            <a:spLocks noChangeArrowheads="1"/>
          </p:cNvSpPr>
          <p:nvPr/>
        </p:nvSpPr>
        <p:spPr bwMode="auto">
          <a:xfrm>
            <a:off x="2306638" y="2706689"/>
            <a:ext cx="7550150" cy="3578225"/>
          </a:xfrm>
          <a:prstGeom prst="rect">
            <a:avLst/>
          </a:prstGeom>
          <a:solidFill>
            <a:srgbClr val="DDDDDD"/>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ar-EG" altLang="en-US"/>
          </a:p>
        </p:txBody>
      </p:sp>
      <p:sp>
        <p:nvSpPr>
          <p:cNvPr id="20485" name="Rectangle 5"/>
          <p:cNvSpPr>
            <a:spLocks noChangeArrowheads="1"/>
          </p:cNvSpPr>
          <p:nvPr/>
        </p:nvSpPr>
        <p:spPr bwMode="auto">
          <a:xfrm>
            <a:off x="4965700" y="3775076"/>
            <a:ext cx="1557338" cy="1662113"/>
          </a:xfrm>
          <a:prstGeom prst="rect">
            <a:avLst/>
          </a:prstGeom>
          <a:solidFill>
            <a:srgbClr val="CCFFFF"/>
          </a:solidFill>
          <a:ln w="25400">
            <a:solidFill>
              <a:srgbClr val="0033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Comic Sans MS" panose="030F0702030302020204" pitchFamily="66" charset="0"/>
              </a:rPr>
              <a:t>Input Unit</a:t>
            </a:r>
          </a:p>
        </p:txBody>
      </p:sp>
      <p:sp>
        <p:nvSpPr>
          <p:cNvPr id="20486" name="Rectangle 8"/>
          <p:cNvSpPr>
            <a:spLocks noChangeArrowheads="1"/>
          </p:cNvSpPr>
          <p:nvPr/>
        </p:nvSpPr>
        <p:spPr bwMode="auto">
          <a:xfrm>
            <a:off x="7581900" y="5087938"/>
            <a:ext cx="1371600" cy="1149350"/>
          </a:xfrm>
          <a:prstGeom prst="rect">
            <a:avLst/>
          </a:prstGeom>
          <a:solidFill>
            <a:srgbClr val="CCFFFF"/>
          </a:solidFill>
          <a:ln w="25400">
            <a:solidFill>
              <a:srgbClr val="003366"/>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latin typeface="Comic Sans MS" panose="030F0702030302020204" pitchFamily="66" charset="0"/>
              </a:rPr>
              <a:t>Processor</a:t>
            </a:r>
          </a:p>
        </p:txBody>
      </p:sp>
      <p:sp>
        <p:nvSpPr>
          <p:cNvPr id="20487" name="Rectangle 11"/>
          <p:cNvSpPr>
            <a:spLocks noChangeArrowheads="1"/>
          </p:cNvSpPr>
          <p:nvPr/>
        </p:nvSpPr>
        <p:spPr bwMode="auto">
          <a:xfrm>
            <a:off x="7581900" y="3013075"/>
            <a:ext cx="1371600" cy="1149350"/>
          </a:xfrm>
          <a:prstGeom prst="rect">
            <a:avLst/>
          </a:prstGeom>
          <a:solidFill>
            <a:srgbClr val="CCFFFF"/>
          </a:solidFill>
          <a:ln w="25400">
            <a:solidFill>
              <a:srgbClr val="003366"/>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Comic Sans MS" panose="030F0702030302020204" pitchFamily="66" charset="0"/>
              </a:rPr>
              <a:t>Memory</a:t>
            </a:r>
            <a:endParaRPr lang="en-US" altLang="en-US"/>
          </a:p>
        </p:txBody>
      </p:sp>
      <p:sp>
        <p:nvSpPr>
          <p:cNvPr id="20488" name="Line 14"/>
          <p:cNvSpPr>
            <a:spLocks noChangeShapeType="1"/>
          </p:cNvSpPr>
          <p:nvPr/>
        </p:nvSpPr>
        <p:spPr bwMode="auto">
          <a:xfrm flipV="1">
            <a:off x="6534151" y="3648076"/>
            <a:ext cx="1046163" cy="511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0489" name="Line 16"/>
          <p:cNvSpPr>
            <a:spLocks noChangeShapeType="1"/>
          </p:cNvSpPr>
          <p:nvPr/>
        </p:nvSpPr>
        <p:spPr bwMode="auto">
          <a:xfrm>
            <a:off x="6535738" y="5089526"/>
            <a:ext cx="1046162" cy="511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0490" name="Text Box 18"/>
          <p:cNvSpPr txBox="1">
            <a:spLocks noChangeArrowheads="1"/>
          </p:cNvSpPr>
          <p:nvPr/>
        </p:nvSpPr>
        <p:spPr bwMode="auto">
          <a:xfrm>
            <a:off x="5719763" y="2698751"/>
            <a:ext cx="1204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Comic Sans MS" panose="030F0702030302020204" pitchFamily="66" charset="0"/>
              </a:rPr>
              <a:t>Computer</a:t>
            </a:r>
          </a:p>
        </p:txBody>
      </p:sp>
      <p:grpSp>
        <p:nvGrpSpPr>
          <p:cNvPr id="20491" name="Group 25"/>
          <p:cNvGrpSpPr>
            <a:grpSpLocks/>
          </p:cNvGrpSpPr>
          <p:nvPr/>
        </p:nvGrpSpPr>
        <p:grpSpPr bwMode="auto">
          <a:xfrm>
            <a:off x="2632076" y="2698750"/>
            <a:ext cx="1776413" cy="3424238"/>
            <a:chOff x="698" y="1700"/>
            <a:chExt cx="1119" cy="2157"/>
          </a:xfrm>
        </p:grpSpPr>
        <p:sp>
          <p:nvSpPr>
            <p:cNvPr id="20494" name="Line 17"/>
            <p:cNvSpPr>
              <a:spLocks noChangeShapeType="1"/>
            </p:cNvSpPr>
            <p:nvPr/>
          </p:nvSpPr>
          <p:spPr bwMode="auto">
            <a:xfrm>
              <a:off x="1817" y="1756"/>
              <a:ext cx="0" cy="210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0495" name="Text Box 21"/>
            <p:cNvSpPr txBox="1">
              <a:spLocks noChangeArrowheads="1"/>
            </p:cNvSpPr>
            <p:nvPr/>
          </p:nvSpPr>
          <p:spPr bwMode="auto">
            <a:xfrm>
              <a:off x="698" y="1700"/>
              <a:ext cx="8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Comic Sans MS" panose="030F0702030302020204" pitchFamily="66" charset="0"/>
                </a:rPr>
                <a:t>Real world</a:t>
              </a:r>
            </a:p>
          </p:txBody>
        </p:sp>
      </p:grpSp>
      <p:sp>
        <p:nvSpPr>
          <p:cNvPr id="20492" name="Text Box 23"/>
          <p:cNvSpPr txBox="1">
            <a:spLocks noChangeArrowheads="1"/>
          </p:cNvSpPr>
          <p:nvPr/>
        </p:nvSpPr>
        <p:spPr bwMode="auto">
          <a:xfrm>
            <a:off x="2546351" y="4017964"/>
            <a:ext cx="1389063"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Comic Sans MS" panose="030F0702030302020204" pitchFamily="66" charset="0"/>
              </a:rPr>
              <a:t>Keyboard </a:t>
            </a:r>
          </a:p>
          <a:p>
            <a:r>
              <a:rPr lang="en-US" altLang="en-US">
                <a:latin typeface="Comic Sans MS" panose="030F0702030302020204" pitchFamily="66" charset="0"/>
              </a:rPr>
              <a:t>Audio input</a:t>
            </a:r>
          </a:p>
          <a:p>
            <a:r>
              <a:rPr lang="en-US" altLang="en-US">
                <a:latin typeface="Comic Sans MS" panose="030F0702030302020204" pitchFamily="66" charset="0"/>
              </a:rPr>
              <a:t>……</a:t>
            </a:r>
          </a:p>
          <a:p>
            <a:endParaRPr lang="en-US" altLang="en-US">
              <a:latin typeface="Comic Sans MS" panose="030F0702030302020204" pitchFamily="66" charset="0"/>
            </a:endParaRPr>
          </a:p>
        </p:txBody>
      </p:sp>
      <p:sp>
        <p:nvSpPr>
          <p:cNvPr id="20493" name="Text Box 26"/>
          <p:cNvSpPr txBox="1">
            <a:spLocks noChangeArrowheads="1"/>
          </p:cNvSpPr>
          <p:nvPr/>
        </p:nvSpPr>
        <p:spPr bwMode="auto">
          <a:xfrm>
            <a:off x="2281238" y="1141414"/>
            <a:ext cx="7650162"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99"/>
                </a:solidFill>
                <a:latin typeface="Comic Sans MS" panose="030F0702030302020204" pitchFamily="66" charset="0"/>
              </a:rPr>
              <a:t>Binary information must be presented to a computer in a specific format. This </a:t>
            </a:r>
          </a:p>
          <a:p>
            <a:r>
              <a:rPr lang="en-US" altLang="en-US" sz="1600">
                <a:solidFill>
                  <a:srgbClr val="000099"/>
                </a:solidFill>
                <a:latin typeface="Comic Sans MS" panose="030F0702030302020204" pitchFamily="66" charset="0"/>
              </a:rPr>
              <a:t>task is performed by the </a:t>
            </a:r>
            <a:r>
              <a:rPr lang="en-US" altLang="en-US" sz="1600">
                <a:solidFill>
                  <a:srgbClr val="FF0000"/>
                </a:solidFill>
                <a:latin typeface="Comic Sans MS" panose="030F0702030302020204" pitchFamily="66" charset="0"/>
              </a:rPr>
              <a:t>input</a:t>
            </a:r>
            <a:r>
              <a:rPr lang="en-US" altLang="en-US" sz="1600">
                <a:solidFill>
                  <a:srgbClr val="000099"/>
                </a:solidFill>
                <a:latin typeface="Comic Sans MS" panose="030F0702030302020204" pitchFamily="66" charset="0"/>
              </a:rPr>
              <a:t> </a:t>
            </a:r>
            <a:r>
              <a:rPr lang="en-US" altLang="en-US" sz="1600">
                <a:solidFill>
                  <a:srgbClr val="FF0000"/>
                </a:solidFill>
                <a:latin typeface="Comic Sans MS" panose="030F0702030302020204" pitchFamily="66" charset="0"/>
              </a:rPr>
              <a:t>unit</a:t>
            </a:r>
            <a:r>
              <a:rPr lang="en-US" altLang="en-US" sz="1600">
                <a:solidFill>
                  <a:srgbClr val="000099"/>
                </a:solidFill>
                <a:latin typeface="Comic Sans MS" panose="030F0702030302020204" pitchFamily="66" charset="0"/>
              </a:rPr>
              <a:t>:</a:t>
            </a:r>
          </a:p>
          <a:p>
            <a:r>
              <a:rPr lang="en-US" altLang="en-US" sz="1600">
                <a:latin typeface="Comic Sans MS" panose="030F0702030302020204" pitchFamily="66" charset="0"/>
              </a:rPr>
              <a:t>        - </a:t>
            </a:r>
            <a:r>
              <a:rPr lang="en-US" altLang="en-US" sz="1600">
                <a:solidFill>
                  <a:srgbClr val="FF0000"/>
                </a:solidFill>
                <a:latin typeface="Comic Sans MS" panose="030F0702030302020204" pitchFamily="66" charset="0"/>
              </a:rPr>
              <a:t>Interfaces</a:t>
            </a:r>
            <a:r>
              <a:rPr lang="en-US" altLang="en-US" sz="1600">
                <a:latin typeface="Comic Sans MS" panose="030F0702030302020204" pitchFamily="66" charset="0"/>
              </a:rPr>
              <a:t> with input devices.</a:t>
            </a:r>
          </a:p>
          <a:p>
            <a:r>
              <a:rPr lang="en-US" altLang="en-US" sz="1600">
                <a:latin typeface="Comic Sans MS" panose="030F0702030302020204" pitchFamily="66" charset="0"/>
              </a:rPr>
              <a:t>        - </a:t>
            </a:r>
            <a:r>
              <a:rPr lang="en-US" altLang="en-US" sz="1600">
                <a:solidFill>
                  <a:srgbClr val="FF0000"/>
                </a:solidFill>
                <a:latin typeface="Comic Sans MS" panose="030F0702030302020204" pitchFamily="66" charset="0"/>
              </a:rPr>
              <a:t>Accepts</a:t>
            </a:r>
            <a:r>
              <a:rPr lang="en-US" altLang="en-US" sz="1600">
                <a:latin typeface="Comic Sans MS" panose="030F0702030302020204" pitchFamily="66" charset="0"/>
              </a:rPr>
              <a:t> binary information from the input devices.</a:t>
            </a:r>
          </a:p>
          <a:p>
            <a:r>
              <a:rPr lang="en-US" altLang="en-US" sz="1600">
                <a:latin typeface="Comic Sans MS" panose="030F0702030302020204" pitchFamily="66" charset="0"/>
              </a:rPr>
              <a:t>        - </a:t>
            </a:r>
            <a:r>
              <a:rPr lang="en-US" altLang="en-US" sz="1600">
                <a:solidFill>
                  <a:srgbClr val="FF0000"/>
                </a:solidFill>
                <a:latin typeface="Comic Sans MS" panose="030F0702030302020204" pitchFamily="66" charset="0"/>
              </a:rPr>
              <a:t>Presents</a:t>
            </a:r>
            <a:r>
              <a:rPr lang="en-US" altLang="en-US" sz="1600">
                <a:latin typeface="Comic Sans MS" panose="030F0702030302020204" pitchFamily="66" charset="0"/>
              </a:rPr>
              <a:t> this binary information in a format expected by the computer.</a:t>
            </a:r>
          </a:p>
          <a:p>
            <a:r>
              <a:rPr lang="en-US" altLang="en-US" sz="1600">
                <a:latin typeface="Comic Sans MS" panose="030F0702030302020204" pitchFamily="66" charset="0"/>
              </a:rPr>
              <a:t>        - </a:t>
            </a:r>
            <a:r>
              <a:rPr lang="en-US" altLang="en-US" sz="1600">
                <a:solidFill>
                  <a:srgbClr val="FF0000"/>
                </a:solidFill>
                <a:latin typeface="Comic Sans MS" panose="030F0702030302020204" pitchFamily="66" charset="0"/>
              </a:rPr>
              <a:t>Transfers</a:t>
            </a:r>
            <a:r>
              <a:rPr lang="en-US" altLang="en-US" sz="1600">
                <a:latin typeface="Comic Sans MS" panose="030F0702030302020204" pitchFamily="66" charset="0"/>
              </a:rPr>
              <a:t> this information to the memory or processor.</a:t>
            </a:r>
          </a:p>
        </p:txBody>
      </p:sp>
    </p:spTree>
    <p:extLst>
      <p:ext uri="{BB962C8B-B14F-4D97-AF65-F5344CB8AC3E}">
        <p14:creationId xmlns:p14="http://schemas.microsoft.com/office/powerpoint/2010/main" val="9465908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7A939FD-1534-4CB4-8BDF-E7A8B314CA01}"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25603" name="Rectangle 2"/>
          <p:cNvSpPr>
            <a:spLocks noGrp="1" noChangeArrowheads="1"/>
          </p:cNvSpPr>
          <p:nvPr>
            <p:ph type="title"/>
          </p:nvPr>
        </p:nvSpPr>
        <p:spPr/>
        <p:txBody>
          <a:bodyPr/>
          <a:lstStyle/>
          <a:p>
            <a:r>
              <a:rPr lang="en-US" altLang="en-US" sz="2800"/>
              <a:t>Output unit</a:t>
            </a:r>
          </a:p>
        </p:txBody>
      </p:sp>
      <p:sp>
        <p:nvSpPr>
          <p:cNvPr id="25604" name="Text Box 3"/>
          <p:cNvSpPr txBox="1">
            <a:spLocks noChangeArrowheads="1"/>
          </p:cNvSpPr>
          <p:nvPr/>
        </p:nvSpPr>
        <p:spPr bwMode="auto">
          <a:xfrm>
            <a:off x="2184400" y="1211263"/>
            <a:ext cx="7678738"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en-US" altLang="en-US" sz="1600">
                <a:solidFill>
                  <a:srgbClr val="000099"/>
                </a:solidFill>
                <a:latin typeface="Comic Sans MS" panose="030F0702030302020204" pitchFamily="66" charset="0"/>
              </a:rPr>
              <a:t>Computers represent information in a specific binary form. </a:t>
            </a:r>
            <a:r>
              <a:rPr lang="en-US" altLang="en-US" sz="1600">
                <a:solidFill>
                  <a:srgbClr val="FF0000"/>
                </a:solidFill>
                <a:latin typeface="Comic Sans MS" panose="030F0702030302020204" pitchFamily="66" charset="0"/>
              </a:rPr>
              <a:t>Output</a:t>
            </a:r>
            <a:r>
              <a:rPr lang="en-US" altLang="en-US" sz="1600">
                <a:solidFill>
                  <a:srgbClr val="000099"/>
                </a:solidFill>
                <a:latin typeface="Comic Sans MS" panose="030F0702030302020204" pitchFamily="66" charset="0"/>
              </a:rPr>
              <a:t> </a:t>
            </a:r>
            <a:r>
              <a:rPr lang="en-US" altLang="en-US" sz="1600">
                <a:solidFill>
                  <a:srgbClr val="FF0000"/>
                </a:solidFill>
                <a:latin typeface="Comic Sans MS" panose="030F0702030302020204" pitchFamily="66" charset="0"/>
              </a:rPr>
              <a:t>units</a:t>
            </a:r>
            <a:r>
              <a:rPr lang="en-US" altLang="en-US" sz="1600">
                <a:solidFill>
                  <a:srgbClr val="000099"/>
                </a:solidFill>
                <a:latin typeface="Comic Sans MS" panose="030F0702030302020204" pitchFamily="66" charset="0"/>
              </a:rPr>
              <a:t>:</a:t>
            </a:r>
          </a:p>
          <a:p>
            <a:r>
              <a:rPr lang="en-US" altLang="en-US" sz="1600">
                <a:latin typeface="Comic Sans MS" panose="030F0702030302020204" pitchFamily="66" charset="0"/>
              </a:rPr>
              <a:t>   - </a:t>
            </a:r>
            <a:r>
              <a:rPr lang="en-US" altLang="en-US" sz="1600">
                <a:solidFill>
                  <a:srgbClr val="FF0000"/>
                </a:solidFill>
                <a:latin typeface="Comic Sans MS" panose="030F0702030302020204" pitchFamily="66" charset="0"/>
              </a:rPr>
              <a:t>Interface</a:t>
            </a:r>
            <a:r>
              <a:rPr lang="en-US" altLang="en-US" sz="1600">
                <a:latin typeface="Comic Sans MS" panose="030F0702030302020204" pitchFamily="66" charset="0"/>
              </a:rPr>
              <a:t> with output devices.</a:t>
            </a:r>
          </a:p>
          <a:p>
            <a:r>
              <a:rPr lang="en-US" altLang="en-US" sz="1600">
                <a:latin typeface="Comic Sans MS" panose="030F0702030302020204" pitchFamily="66" charset="0"/>
              </a:rPr>
              <a:t>   - </a:t>
            </a:r>
            <a:r>
              <a:rPr lang="en-US" altLang="en-US" sz="1600">
                <a:solidFill>
                  <a:srgbClr val="FF0000"/>
                </a:solidFill>
                <a:latin typeface="Comic Sans MS" panose="030F0702030302020204" pitchFamily="66" charset="0"/>
              </a:rPr>
              <a:t>Accept</a:t>
            </a:r>
            <a:r>
              <a:rPr lang="en-US" altLang="en-US" sz="1600">
                <a:latin typeface="Comic Sans MS" panose="030F0702030302020204" pitchFamily="66" charset="0"/>
              </a:rPr>
              <a:t> processed </a:t>
            </a:r>
            <a:r>
              <a:rPr lang="en-US" altLang="en-US" sz="1600">
                <a:solidFill>
                  <a:srgbClr val="FF0000"/>
                </a:solidFill>
                <a:latin typeface="Comic Sans MS" panose="030F0702030302020204" pitchFamily="66" charset="0"/>
              </a:rPr>
              <a:t>results</a:t>
            </a:r>
            <a:r>
              <a:rPr lang="en-US" altLang="en-US" sz="1600">
                <a:latin typeface="Comic Sans MS" panose="030F0702030302020204" pitchFamily="66" charset="0"/>
              </a:rPr>
              <a:t> provided by the computer in specific </a:t>
            </a:r>
            <a:r>
              <a:rPr lang="en-US" altLang="en-US" sz="1600">
                <a:solidFill>
                  <a:srgbClr val="FF0000"/>
                </a:solidFill>
                <a:latin typeface="Comic Sans MS" panose="030F0702030302020204" pitchFamily="66" charset="0"/>
              </a:rPr>
              <a:t>binary</a:t>
            </a:r>
            <a:r>
              <a:rPr lang="en-US" altLang="en-US" sz="1600">
                <a:latin typeface="Comic Sans MS" panose="030F0702030302020204" pitchFamily="66" charset="0"/>
              </a:rPr>
              <a:t> form.</a:t>
            </a:r>
          </a:p>
          <a:p>
            <a:r>
              <a:rPr lang="en-US" altLang="en-US" sz="1600">
                <a:latin typeface="Comic Sans MS" panose="030F0702030302020204" pitchFamily="66" charset="0"/>
              </a:rPr>
              <a:t>   - </a:t>
            </a:r>
            <a:r>
              <a:rPr lang="en-US" altLang="en-US" sz="1600">
                <a:solidFill>
                  <a:srgbClr val="FF0000"/>
                </a:solidFill>
                <a:latin typeface="Comic Sans MS" panose="030F0702030302020204" pitchFamily="66" charset="0"/>
              </a:rPr>
              <a:t>Convert</a:t>
            </a:r>
            <a:r>
              <a:rPr lang="en-US" altLang="en-US" sz="1600">
                <a:latin typeface="Comic Sans MS" panose="030F0702030302020204" pitchFamily="66" charset="0"/>
              </a:rPr>
              <a:t> the information in binary form to a </a:t>
            </a:r>
            <a:r>
              <a:rPr lang="en-US" altLang="en-US" sz="1600">
                <a:solidFill>
                  <a:srgbClr val="FF0000"/>
                </a:solidFill>
                <a:latin typeface="Comic Sans MS" panose="030F0702030302020204" pitchFamily="66" charset="0"/>
              </a:rPr>
              <a:t>form</a:t>
            </a:r>
            <a:r>
              <a:rPr lang="en-US" altLang="en-US" sz="1600">
                <a:latin typeface="Comic Sans MS" panose="030F0702030302020204" pitchFamily="66" charset="0"/>
              </a:rPr>
              <a:t> </a:t>
            </a:r>
            <a:r>
              <a:rPr lang="en-US" altLang="en-US" sz="1600">
                <a:solidFill>
                  <a:srgbClr val="FF0000"/>
                </a:solidFill>
                <a:latin typeface="Comic Sans MS" panose="030F0702030302020204" pitchFamily="66" charset="0"/>
              </a:rPr>
              <a:t>understood</a:t>
            </a:r>
            <a:r>
              <a:rPr lang="en-US" altLang="en-US" sz="1600">
                <a:latin typeface="Comic Sans MS" panose="030F0702030302020204" pitchFamily="66" charset="0"/>
              </a:rPr>
              <a:t> by an</a:t>
            </a:r>
          </a:p>
          <a:p>
            <a:r>
              <a:rPr lang="en-US" altLang="en-US" sz="1600">
                <a:latin typeface="Comic Sans MS" panose="030F0702030302020204" pitchFamily="66" charset="0"/>
              </a:rPr>
              <a:t>      </a:t>
            </a:r>
            <a:r>
              <a:rPr lang="en-US" altLang="en-US" sz="1600">
                <a:solidFill>
                  <a:srgbClr val="FF0000"/>
                </a:solidFill>
                <a:latin typeface="Comic Sans MS" panose="030F0702030302020204" pitchFamily="66" charset="0"/>
              </a:rPr>
              <a:t>output</a:t>
            </a:r>
            <a:r>
              <a:rPr lang="en-US" altLang="en-US" sz="1600">
                <a:latin typeface="Comic Sans MS" panose="030F0702030302020204" pitchFamily="66" charset="0"/>
              </a:rPr>
              <a:t> </a:t>
            </a:r>
            <a:r>
              <a:rPr lang="en-US" altLang="en-US" sz="1600">
                <a:solidFill>
                  <a:srgbClr val="FF0000"/>
                </a:solidFill>
                <a:latin typeface="Comic Sans MS" panose="030F0702030302020204" pitchFamily="66" charset="0"/>
              </a:rPr>
              <a:t>device</a:t>
            </a:r>
            <a:r>
              <a:rPr lang="en-US" altLang="en-US" sz="1600">
                <a:latin typeface="Comic Sans MS" panose="030F0702030302020204" pitchFamily="66" charset="0"/>
              </a:rPr>
              <a:t>.</a:t>
            </a:r>
          </a:p>
        </p:txBody>
      </p:sp>
      <p:sp>
        <p:nvSpPr>
          <p:cNvPr id="25605" name="Rectangle 5"/>
          <p:cNvSpPr>
            <a:spLocks noChangeArrowheads="1"/>
          </p:cNvSpPr>
          <p:nvPr/>
        </p:nvSpPr>
        <p:spPr bwMode="auto">
          <a:xfrm>
            <a:off x="2297113" y="2730501"/>
            <a:ext cx="7550150" cy="3578225"/>
          </a:xfrm>
          <a:prstGeom prst="rect">
            <a:avLst/>
          </a:prstGeom>
          <a:solidFill>
            <a:srgbClr val="DDDDDD"/>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ar-EG" altLang="en-US"/>
          </a:p>
        </p:txBody>
      </p:sp>
      <p:sp>
        <p:nvSpPr>
          <p:cNvPr id="25606" name="Rectangle 16"/>
          <p:cNvSpPr>
            <a:spLocks noChangeArrowheads="1"/>
          </p:cNvSpPr>
          <p:nvPr/>
        </p:nvSpPr>
        <p:spPr bwMode="auto">
          <a:xfrm flipH="1">
            <a:off x="5356225" y="3645695"/>
            <a:ext cx="1557338" cy="1662112"/>
          </a:xfrm>
          <a:prstGeom prst="rect">
            <a:avLst/>
          </a:prstGeom>
          <a:solidFill>
            <a:srgbClr val="CCFFFF"/>
          </a:solidFill>
          <a:ln w="25400">
            <a:solidFill>
              <a:srgbClr val="0033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Comic Sans MS" panose="030F0702030302020204" pitchFamily="66" charset="0"/>
              </a:rPr>
              <a:t>Output Unit</a:t>
            </a:r>
          </a:p>
        </p:txBody>
      </p:sp>
      <p:sp>
        <p:nvSpPr>
          <p:cNvPr id="25607" name="Rectangle 17"/>
          <p:cNvSpPr>
            <a:spLocks noChangeArrowheads="1"/>
          </p:cNvSpPr>
          <p:nvPr/>
        </p:nvSpPr>
        <p:spPr bwMode="auto">
          <a:xfrm flipH="1">
            <a:off x="2938463" y="5057775"/>
            <a:ext cx="1371600" cy="1149350"/>
          </a:xfrm>
          <a:prstGeom prst="rect">
            <a:avLst/>
          </a:prstGeom>
          <a:solidFill>
            <a:srgbClr val="CCFFFF"/>
          </a:solidFill>
          <a:ln w="25400">
            <a:solidFill>
              <a:srgbClr val="003366"/>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Comic Sans MS" panose="030F0702030302020204" pitchFamily="66" charset="0"/>
              </a:rPr>
              <a:t>Processor</a:t>
            </a:r>
          </a:p>
        </p:txBody>
      </p:sp>
      <p:sp>
        <p:nvSpPr>
          <p:cNvPr id="25608" name="Rectangle 18"/>
          <p:cNvSpPr>
            <a:spLocks noChangeArrowheads="1"/>
          </p:cNvSpPr>
          <p:nvPr/>
        </p:nvSpPr>
        <p:spPr bwMode="auto">
          <a:xfrm flipH="1">
            <a:off x="2938463" y="2982913"/>
            <a:ext cx="1371600" cy="1149350"/>
          </a:xfrm>
          <a:prstGeom prst="rect">
            <a:avLst/>
          </a:prstGeom>
          <a:solidFill>
            <a:srgbClr val="CCFFFF"/>
          </a:solidFill>
          <a:ln w="25400">
            <a:solidFill>
              <a:srgbClr val="003366"/>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latin typeface="Comic Sans MS" panose="030F0702030302020204" pitchFamily="66" charset="0"/>
              </a:rPr>
              <a:t>Memory</a:t>
            </a:r>
            <a:endParaRPr lang="en-US" altLang="en-US" dirty="0"/>
          </a:p>
        </p:txBody>
      </p:sp>
      <p:sp>
        <p:nvSpPr>
          <p:cNvPr id="25609" name="Line 19"/>
          <p:cNvSpPr>
            <a:spLocks noChangeShapeType="1"/>
          </p:cNvSpPr>
          <p:nvPr/>
        </p:nvSpPr>
        <p:spPr bwMode="auto">
          <a:xfrm flipH="1" flipV="1">
            <a:off x="4311651" y="3617914"/>
            <a:ext cx="1046163" cy="511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610" name="Line 20"/>
          <p:cNvSpPr>
            <a:spLocks noChangeShapeType="1"/>
          </p:cNvSpPr>
          <p:nvPr/>
        </p:nvSpPr>
        <p:spPr bwMode="auto">
          <a:xfrm flipH="1">
            <a:off x="4310063" y="5059364"/>
            <a:ext cx="1046162" cy="511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611" name="Text Box 21"/>
          <p:cNvSpPr txBox="1">
            <a:spLocks noChangeArrowheads="1"/>
          </p:cNvSpPr>
          <p:nvPr/>
        </p:nvSpPr>
        <p:spPr bwMode="auto">
          <a:xfrm flipH="1">
            <a:off x="4967288" y="2668588"/>
            <a:ext cx="12049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Comic Sans MS" panose="030F0702030302020204" pitchFamily="66" charset="0"/>
              </a:rPr>
              <a:t>Computer</a:t>
            </a:r>
          </a:p>
        </p:txBody>
      </p:sp>
      <p:grpSp>
        <p:nvGrpSpPr>
          <p:cNvPr id="25612" name="Group 22"/>
          <p:cNvGrpSpPr>
            <a:grpSpLocks/>
          </p:cNvGrpSpPr>
          <p:nvPr/>
        </p:nvGrpSpPr>
        <p:grpSpPr bwMode="auto">
          <a:xfrm flipH="1">
            <a:off x="7367588" y="2760664"/>
            <a:ext cx="1776412" cy="3424237"/>
            <a:chOff x="698" y="1700"/>
            <a:chExt cx="1119" cy="2157"/>
          </a:xfrm>
        </p:grpSpPr>
        <p:sp>
          <p:nvSpPr>
            <p:cNvPr id="25614" name="Line 23"/>
            <p:cNvSpPr>
              <a:spLocks noChangeShapeType="1"/>
            </p:cNvSpPr>
            <p:nvPr/>
          </p:nvSpPr>
          <p:spPr bwMode="auto">
            <a:xfrm>
              <a:off x="1817" y="1756"/>
              <a:ext cx="0" cy="210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5615" name="Text Box 24"/>
            <p:cNvSpPr txBox="1">
              <a:spLocks noChangeArrowheads="1"/>
            </p:cNvSpPr>
            <p:nvPr/>
          </p:nvSpPr>
          <p:spPr bwMode="auto">
            <a:xfrm>
              <a:off x="698" y="1700"/>
              <a:ext cx="8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Comic Sans MS" panose="030F0702030302020204" pitchFamily="66" charset="0"/>
                </a:rPr>
                <a:t>Real world</a:t>
              </a:r>
            </a:p>
          </p:txBody>
        </p:sp>
      </p:grpSp>
      <p:sp>
        <p:nvSpPr>
          <p:cNvPr id="25613" name="Text Box 25"/>
          <p:cNvSpPr txBox="1">
            <a:spLocks noChangeArrowheads="1"/>
          </p:cNvSpPr>
          <p:nvPr/>
        </p:nvSpPr>
        <p:spPr bwMode="auto">
          <a:xfrm>
            <a:off x="7683500" y="3286126"/>
            <a:ext cx="19113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Comic Sans MS" panose="030F0702030302020204" pitchFamily="66" charset="0"/>
              </a:rPr>
              <a:t>Printer</a:t>
            </a:r>
          </a:p>
          <a:p>
            <a:r>
              <a:rPr lang="en-US" altLang="en-US">
                <a:latin typeface="Comic Sans MS" panose="030F0702030302020204" pitchFamily="66" charset="0"/>
              </a:rPr>
              <a:t>Graphics display</a:t>
            </a:r>
          </a:p>
          <a:p>
            <a:r>
              <a:rPr lang="en-US" altLang="en-US">
                <a:latin typeface="Comic Sans MS" panose="030F0702030302020204" pitchFamily="66" charset="0"/>
              </a:rPr>
              <a:t>Speakers</a:t>
            </a:r>
          </a:p>
          <a:p>
            <a:r>
              <a:rPr lang="en-US" altLang="en-US">
                <a:latin typeface="Comic Sans MS" panose="030F0702030302020204" pitchFamily="66" charset="0"/>
              </a:rPr>
              <a:t>……</a:t>
            </a:r>
          </a:p>
        </p:txBody>
      </p:sp>
    </p:spTree>
    <p:extLst>
      <p:ext uri="{BB962C8B-B14F-4D97-AF65-F5344CB8AC3E}">
        <p14:creationId xmlns:p14="http://schemas.microsoft.com/office/powerpoint/2010/main" val="39922201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D326887-971F-4D9C-935D-9F0A683948A1}"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27651" name="Rectangle 33"/>
          <p:cNvSpPr>
            <a:spLocks noChangeArrowheads="1"/>
          </p:cNvSpPr>
          <p:nvPr/>
        </p:nvSpPr>
        <p:spPr bwMode="auto">
          <a:xfrm>
            <a:off x="2417763" y="2439989"/>
            <a:ext cx="7180262" cy="20097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ar-EG" altLang="en-US"/>
          </a:p>
        </p:txBody>
      </p:sp>
      <p:sp>
        <p:nvSpPr>
          <p:cNvPr id="27652" name="Rectangle 2"/>
          <p:cNvSpPr>
            <a:spLocks noGrp="1" noChangeArrowheads="1"/>
          </p:cNvSpPr>
          <p:nvPr>
            <p:ph type="title"/>
          </p:nvPr>
        </p:nvSpPr>
        <p:spPr/>
        <p:txBody>
          <a:bodyPr/>
          <a:lstStyle/>
          <a:p>
            <a:r>
              <a:rPr lang="en-US" altLang="en-US" sz="2800"/>
              <a:t>How are the functional units connected? </a:t>
            </a:r>
          </a:p>
        </p:txBody>
      </p:sp>
      <p:sp>
        <p:nvSpPr>
          <p:cNvPr id="27653" name="Text Box 4"/>
          <p:cNvSpPr txBox="1">
            <a:spLocks noChangeArrowheads="1"/>
          </p:cNvSpPr>
          <p:nvPr/>
        </p:nvSpPr>
        <p:spPr bwMode="auto">
          <a:xfrm>
            <a:off x="2257425" y="1246189"/>
            <a:ext cx="756443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en-US" altLang="en-US">
                <a:latin typeface="Comic Sans MS" panose="030F0702030302020204" pitchFamily="66" charset="0"/>
              </a:rPr>
              <a:t>For a computer to achieve its operation, the </a:t>
            </a:r>
            <a:r>
              <a:rPr lang="en-US" altLang="en-US">
                <a:solidFill>
                  <a:srgbClr val="FF0000"/>
                </a:solidFill>
                <a:latin typeface="Comic Sans MS" panose="030F0702030302020204" pitchFamily="66" charset="0"/>
              </a:rPr>
              <a:t>functional</a:t>
            </a:r>
            <a:r>
              <a:rPr lang="en-US" altLang="en-US">
                <a:latin typeface="Comic Sans MS" panose="030F0702030302020204" pitchFamily="66" charset="0"/>
              </a:rPr>
              <a:t> </a:t>
            </a:r>
            <a:r>
              <a:rPr lang="en-US" altLang="en-US">
                <a:solidFill>
                  <a:srgbClr val="FF0000"/>
                </a:solidFill>
                <a:latin typeface="Comic Sans MS" panose="030F0702030302020204" pitchFamily="66" charset="0"/>
              </a:rPr>
              <a:t>units</a:t>
            </a:r>
            <a:r>
              <a:rPr lang="en-US" altLang="en-US">
                <a:latin typeface="Comic Sans MS" panose="030F0702030302020204" pitchFamily="66" charset="0"/>
              </a:rPr>
              <a:t> need to</a:t>
            </a:r>
          </a:p>
          <a:p>
            <a:r>
              <a:rPr lang="en-US" altLang="en-US">
                <a:solidFill>
                  <a:srgbClr val="FF0000"/>
                </a:solidFill>
                <a:latin typeface="Comic Sans MS" panose="030F0702030302020204" pitchFamily="66" charset="0"/>
              </a:rPr>
              <a:t>communicate</a:t>
            </a:r>
            <a:r>
              <a:rPr lang="en-US" altLang="en-US">
                <a:latin typeface="Comic Sans MS" panose="030F0702030302020204" pitchFamily="66" charset="0"/>
              </a:rPr>
              <a:t> with each other.</a:t>
            </a:r>
          </a:p>
          <a:p>
            <a:pPr>
              <a:buFontTx/>
              <a:buChar char="•"/>
            </a:pPr>
            <a:r>
              <a:rPr lang="en-US" altLang="en-US">
                <a:latin typeface="Comic Sans MS" panose="030F0702030302020204" pitchFamily="66" charset="0"/>
              </a:rPr>
              <a:t>In order to communicate, they need to be </a:t>
            </a:r>
            <a:r>
              <a:rPr lang="en-US" altLang="en-US">
                <a:solidFill>
                  <a:srgbClr val="FF0000"/>
                </a:solidFill>
                <a:latin typeface="Comic Sans MS" panose="030F0702030302020204" pitchFamily="66" charset="0"/>
              </a:rPr>
              <a:t>connected</a:t>
            </a:r>
            <a:r>
              <a:rPr lang="en-US" altLang="en-US">
                <a:latin typeface="Comic Sans MS" panose="030F0702030302020204" pitchFamily="66" charset="0"/>
              </a:rPr>
              <a:t>. </a:t>
            </a:r>
          </a:p>
        </p:txBody>
      </p:sp>
      <p:sp>
        <p:nvSpPr>
          <p:cNvPr id="27654" name="Freeform 7"/>
          <p:cNvSpPr>
            <a:spLocks/>
          </p:cNvSpPr>
          <p:nvPr/>
        </p:nvSpPr>
        <p:spPr bwMode="auto">
          <a:xfrm>
            <a:off x="2800350" y="4013201"/>
            <a:ext cx="184150" cy="246063"/>
          </a:xfrm>
          <a:custGeom>
            <a:avLst/>
            <a:gdLst>
              <a:gd name="T0" fmla="*/ 2147483647 w 9"/>
              <a:gd name="T1" fmla="*/ 2147483647 h 12"/>
              <a:gd name="T2" fmla="*/ 2147483647 w 9"/>
              <a:gd name="T3" fmla="*/ 2147483647 h 12"/>
              <a:gd name="T4" fmla="*/ 0 w 9"/>
              <a:gd name="T5" fmla="*/ 2147483647 h 12"/>
              <a:gd name="T6" fmla="*/ 2147483647 w 9"/>
              <a:gd name="T7" fmla="*/ 0 h 12"/>
              <a:gd name="T8" fmla="*/ 2147483647 w 9"/>
              <a:gd name="T9" fmla="*/ 2147483647 h 12"/>
              <a:gd name="T10" fmla="*/ 0 60000 65536"/>
              <a:gd name="T11" fmla="*/ 0 60000 65536"/>
              <a:gd name="T12" fmla="*/ 0 60000 65536"/>
              <a:gd name="T13" fmla="*/ 0 60000 65536"/>
              <a:gd name="T14" fmla="*/ 0 60000 65536"/>
              <a:gd name="T15" fmla="*/ 0 w 9"/>
              <a:gd name="T16" fmla="*/ 0 h 12"/>
              <a:gd name="T17" fmla="*/ 9 w 9"/>
              <a:gd name="T18" fmla="*/ 12 h 12"/>
            </a:gdLst>
            <a:ahLst/>
            <a:cxnLst>
              <a:cxn ang="T10">
                <a:pos x="T0" y="T1"/>
              </a:cxn>
              <a:cxn ang="T11">
                <a:pos x="T2" y="T3"/>
              </a:cxn>
              <a:cxn ang="T12">
                <a:pos x="T4" y="T5"/>
              </a:cxn>
              <a:cxn ang="T13">
                <a:pos x="T6" y="T7"/>
              </a:cxn>
              <a:cxn ang="T14">
                <a:pos x="T8" y="T9"/>
              </a:cxn>
            </a:cxnLst>
            <a:rect l="T15" t="T16" r="T17" b="T18"/>
            <a:pathLst>
              <a:path w="9" h="12">
                <a:moveTo>
                  <a:pt x="9" y="9"/>
                </a:moveTo>
                <a:lnTo>
                  <a:pt x="9" y="12"/>
                </a:lnTo>
                <a:lnTo>
                  <a:pt x="0" y="6"/>
                </a:lnTo>
                <a:lnTo>
                  <a:pt x="9" y="0"/>
                </a:lnTo>
                <a:lnTo>
                  <a:pt x="9" y="3"/>
                </a:lnTo>
              </a:path>
            </a:pathLst>
          </a:custGeom>
          <a:noFill/>
          <a:ln w="20701">
            <a:solidFill>
              <a:srgbClr val="0033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7655" name="Freeform 8"/>
          <p:cNvSpPr>
            <a:spLocks/>
          </p:cNvSpPr>
          <p:nvPr/>
        </p:nvSpPr>
        <p:spPr bwMode="auto">
          <a:xfrm>
            <a:off x="9228138" y="4013201"/>
            <a:ext cx="163512" cy="246063"/>
          </a:xfrm>
          <a:custGeom>
            <a:avLst/>
            <a:gdLst>
              <a:gd name="T0" fmla="*/ 0 w 8"/>
              <a:gd name="T1" fmla="*/ 2147483647 h 12"/>
              <a:gd name="T2" fmla="*/ 0 w 8"/>
              <a:gd name="T3" fmla="*/ 2147483647 h 12"/>
              <a:gd name="T4" fmla="*/ 2147483647 w 8"/>
              <a:gd name="T5" fmla="*/ 2147483647 h 12"/>
              <a:gd name="T6" fmla="*/ 0 w 8"/>
              <a:gd name="T7" fmla="*/ 0 h 12"/>
              <a:gd name="T8" fmla="*/ 0 w 8"/>
              <a:gd name="T9" fmla="*/ 2147483647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0" y="9"/>
                </a:moveTo>
                <a:lnTo>
                  <a:pt x="0" y="12"/>
                </a:lnTo>
                <a:lnTo>
                  <a:pt x="8" y="6"/>
                </a:lnTo>
                <a:lnTo>
                  <a:pt x="0" y="0"/>
                </a:lnTo>
                <a:lnTo>
                  <a:pt x="0" y="3"/>
                </a:lnTo>
              </a:path>
            </a:pathLst>
          </a:custGeom>
          <a:noFill/>
          <a:ln w="20701">
            <a:solidFill>
              <a:srgbClr val="0033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7656" name="Freeform 10"/>
          <p:cNvSpPr>
            <a:spLocks/>
          </p:cNvSpPr>
          <p:nvPr/>
        </p:nvSpPr>
        <p:spPr bwMode="auto">
          <a:xfrm>
            <a:off x="5154613" y="3357563"/>
            <a:ext cx="246062" cy="368300"/>
          </a:xfrm>
          <a:custGeom>
            <a:avLst/>
            <a:gdLst>
              <a:gd name="T0" fmla="*/ 2147483647 w 12"/>
              <a:gd name="T1" fmla="*/ 2147483647 h 18"/>
              <a:gd name="T2" fmla="*/ 2147483647 w 12"/>
              <a:gd name="T3" fmla="*/ 2147483647 h 18"/>
              <a:gd name="T4" fmla="*/ 2147483647 w 12"/>
              <a:gd name="T5" fmla="*/ 2147483647 h 18"/>
              <a:gd name="T6" fmla="*/ 2147483647 w 12"/>
              <a:gd name="T7" fmla="*/ 0 h 18"/>
              <a:gd name="T8" fmla="*/ 0 w 12"/>
              <a:gd name="T9" fmla="*/ 2147483647 h 18"/>
              <a:gd name="T10" fmla="*/ 2147483647 w 12"/>
              <a:gd name="T11" fmla="*/ 2147483647 h 18"/>
              <a:gd name="T12" fmla="*/ 2147483647 w 12"/>
              <a:gd name="T13" fmla="*/ 2147483647 h 18"/>
              <a:gd name="T14" fmla="*/ 0 60000 65536"/>
              <a:gd name="T15" fmla="*/ 0 60000 65536"/>
              <a:gd name="T16" fmla="*/ 0 60000 65536"/>
              <a:gd name="T17" fmla="*/ 0 60000 65536"/>
              <a:gd name="T18" fmla="*/ 0 60000 65536"/>
              <a:gd name="T19" fmla="*/ 0 60000 65536"/>
              <a:gd name="T20" fmla="*/ 0 60000 65536"/>
              <a:gd name="T21" fmla="*/ 0 w 12"/>
              <a:gd name="T22" fmla="*/ 0 h 18"/>
              <a:gd name="T23" fmla="*/ 12 w 12"/>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8">
                <a:moveTo>
                  <a:pt x="9" y="18"/>
                </a:moveTo>
                <a:lnTo>
                  <a:pt x="9" y="9"/>
                </a:lnTo>
                <a:lnTo>
                  <a:pt x="12" y="9"/>
                </a:lnTo>
                <a:lnTo>
                  <a:pt x="6" y="0"/>
                </a:lnTo>
                <a:lnTo>
                  <a:pt x="0" y="9"/>
                </a:lnTo>
                <a:lnTo>
                  <a:pt x="3" y="9"/>
                </a:lnTo>
                <a:lnTo>
                  <a:pt x="3" y="18"/>
                </a:lnTo>
              </a:path>
            </a:pathLst>
          </a:custGeom>
          <a:noFill/>
          <a:ln w="20701">
            <a:solidFill>
              <a:srgbClr val="0033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7657" name="Freeform 11"/>
          <p:cNvSpPr>
            <a:spLocks/>
          </p:cNvSpPr>
          <p:nvPr/>
        </p:nvSpPr>
        <p:spPr bwMode="auto">
          <a:xfrm>
            <a:off x="3495676" y="3725863"/>
            <a:ext cx="246063" cy="349250"/>
          </a:xfrm>
          <a:custGeom>
            <a:avLst/>
            <a:gdLst>
              <a:gd name="T0" fmla="*/ 2147483647 w 12"/>
              <a:gd name="T1" fmla="*/ 0 h 17"/>
              <a:gd name="T2" fmla="*/ 2147483647 w 12"/>
              <a:gd name="T3" fmla="*/ 2147483647 h 17"/>
              <a:gd name="T4" fmla="*/ 2147483647 w 12"/>
              <a:gd name="T5" fmla="*/ 2147483647 h 17"/>
              <a:gd name="T6" fmla="*/ 2147483647 w 12"/>
              <a:gd name="T7" fmla="*/ 2147483647 h 17"/>
              <a:gd name="T8" fmla="*/ 0 w 12"/>
              <a:gd name="T9" fmla="*/ 2147483647 h 17"/>
              <a:gd name="T10" fmla="*/ 2147483647 w 12"/>
              <a:gd name="T11" fmla="*/ 2147483647 h 17"/>
              <a:gd name="T12" fmla="*/ 2147483647 w 12"/>
              <a:gd name="T13" fmla="*/ 0 h 17"/>
              <a:gd name="T14" fmla="*/ 0 60000 65536"/>
              <a:gd name="T15" fmla="*/ 0 60000 65536"/>
              <a:gd name="T16" fmla="*/ 0 60000 65536"/>
              <a:gd name="T17" fmla="*/ 0 60000 65536"/>
              <a:gd name="T18" fmla="*/ 0 60000 65536"/>
              <a:gd name="T19" fmla="*/ 0 60000 65536"/>
              <a:gd name="T20" fmla="*/ 0 60000 65536"/>
              <a:gd name="T21" fmla="*/ 0 w 12"/>
              <a:gd name="T22" fmla="*/ 0 h 17"/>
              <a:gd name="T23" fmla="*/ 12 w 12"/>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7">
                <a:moveTo>
                  <a:pt x="9" y="0"/>
                </a:moveTo>
                <a:lnTo>
                  <a:pt x="9" y="8"/>
                </a:lnTo>
                <a:lnTo>
                  <a:pt x="12" y="8"/>
                </a:lnTo>
                <a:lnTo>
                  <a:pt x="6" y="17"/>
                </a:lnTo>
                <a:lnTo>
                  <a:pt x="0" y="8"/>
                </a:lnTo>
                <a:lnTo>
                  <a:pt x="3" y="8"/>
                </a:lnTo>
                <a:lnTo>
                  <a:pt x="3" y="0"/>
                </a:lnTo>
              </a:path>
            </a:pathLst>
          </a:custGeom>
          <a:noFill/>
          <a:ln w="20701">
            <a:solidFill>
              <a:srgbClr val="0033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7658" name="Freeform 12"/>
          <p:cNvSpPr>
            <a:spLocks/>
          </p:cNvSpPr>
          <p:nvPr/>
        </p:nvSpPr>
        <p:spPr bwMode="auto">
          <a:xfrm>
            <a:off x="6811964" y="3357563"/>
            <a:ext cx="225425" cy="368300"/>
          </a:xfrm>
          <a:custGeom>
            <a:avLst/>
            <a:gdLst>
              <a:gd name="T0" fmla="*/ 2147483647 w 11"/>
              <a:gd name="T1" fmla="*/ 2147483647 h 18"/>
              <a:gd name="T2" fmla="*/ 2147483647 w 11"/>
              <a:gd name="T3" fmla="*/ 2147483647 h 18"/>
              <a:gd name="T4" fmla="*/ 2147483647 w 11"/>
              <a:gd name="T5" fmla="*/ 2147483647 h 18"/>
              <a:gd name="T6" fmla="*/ 2147483647 w 11"/>
              <a:gd name="T7" fmla="*/ 0 h 18"/>
              <a:gd name="T8" fmla="*/ 0 w 11"/>
              <a:gd name="T9" fmla="*/ 2147483647 h 18"/>
              <a:gd name="T10" fmla="*/ 2147483647 w 11"/>
              <a:gd name="T11" fmla="*/ 2147483647 h 18"/>
              <a:gd name="T12" fmla="*/ 2147483647 w 11"/>
              <a:gd name="T13" fmla="*/ 2147483647 h 18"/>
              <a:gd name="T14" fmla="*/ 0 60000 65536"/>
              <a:gd name="T15" fmla="*/ 0 60000 65536"/>
              <a:gd name="T16" fmla="*/ 0 60000 65536"/>
              <a:gd name="T17" fmla="*/ 0 60000 65536"/>
              <a:gd name="T18" fmla="*/ 0 60000 65536"/>
              <a:gd name="T19" fmla="*/ 0 60000 65536"/>
              <a:gd name="T20" fmla="*/ 0 60000 65536"/>
              <a:gd name="T21" fmla="*/ 0 w 11"/>
              <a:gd name="T22" fmla="*/ 0 h 18"/>
              <a:gd name="T23" fmla="*/ 11 w 11"/>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8">
                <a:moveTo>
                  <a:pt x="8" y="18"/>
                </a:moveTo>
                <a:lnTo>
                  <a:pt x="8" y="9"/>
                </a:lnTo>
                <a:lnTo>
                  <a:pt x="11" y="9"/>
                </a:lnTo>
                <a:lnTo>
                  <a:pt x="5" y="0"/>
                </a:lnTo>
                <a:lnTo>
                  <a:pt x="0" y="9"/>
                </a:lnTo>
                <a:lnTo>
                  <a:pt x="3" y="9"/>
                </a:lnTo>
                <a:lnTo>
                  <a:pt x="3" y="18"/>
                </a:lnTo>
              </a:path>
            </a:pathLst>
          </a:custGeom>
          <a:noFill/>
          <a:ln w="20701">
            <a:solidFill>
              <a:srgbClr val="0033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7659" name="Freeform 13"/>
          <p:cNvSpPr>
            <a:spLocks/>
          </p:cNvSpPr>
          <p:nvPr/>
        </p:nvSpPr>
        <p:spPr bwMode="auto">
          <a:xfrm>
            <a:off x="8450263" y="3357563"/>
            <a:ext cx="246062" cy="368300"/>
          </a:xfrm>
          <a:custGeom>
            <a:avLst/>
            <a:gdLst>
              <a:gd name="T0" fmla="*/ 2147483647 w 12"/>
              <a:gd name="T1" fmla="*/ 2147483647 h 18"/>
              <a:gd name="T2" fmla="*/ 2147483647 w 12"/>
              <a:gd name="T3" fmla="*/ 2147483647 h 18"/>
              <a:gd name="T4" fmla="*/ 2147483647 w 12"/>
              <a:gd name="T5" fmla="*/ 2147483647 h 18"/>
              <a:gd name="T6" fmla="*/ 2147483647 w 12"/>
              <a:gd name="T7" fmla="*/ 0 h 18"/>
              <a:gd name="T8" fmla="*/ 0 w 12"/>
              <a:gd name="T9" fmla="*/ 2147483647 h 18"/>
              <a:gd name="T10" fmla="*/ 2147483647 w 12"/>
              <a:gd name="T11" fmla="*/ 2147483647 h 18"/>
              <a:gd name="T12" fmla="*/ 2147483647 w 12"/>
              <a:gd name="T13" fmla="*/ 2147483647 h 18"/>
              <a:gd name="T14" fmla="*/ 0 60000 65536"/>
              <a:gd name="T15" fmla="*/ 0 60000 65536"/>
              <a:gd name="T16" fmla="*/ 0 60000 65536"/>
              <a:gd name="T17" fmla="*/ 0 60000 65536"/>
              <a:gd name="T18" fmla="*/ 0 60000 65536"/>
              <a:gd name="T19" fmla="*/ 0 60000 65536"/>
              <a:gd name="T20" fmla="*/ 0 60000 65536"/>
              <a:gd name="T21" fmla="*/ 0 w 12"/>
              <a:gd name="T22" fmla="*/ 0 h 18"/>
              <a:gd name="T23" fmla="*/ 12 w 12"/>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8">
                <a:moveTo>
                  <a:pt x="9" y="18"/>
                </a:moveTo>
                <a:lnTo>
                  <a:pt x="9" y="9"/>
                </a:lnTo>
                <a:lnTo>
                  <a:pt x="12" y="9"/>
                </a:lnTo>
                <a:lnTo>
                  <a:pt x="6" y="0"/>
                </a:lnTo>
                <a:lnTo>
                  <a:pt x="0" y="9"/>
                </a:lnTo>
                <a:lnTo>
                  <a:pt x="3" y="9"/>
                </a:lnTo>
                <a:lnTo>
                  <a:pt x="3" y="18"/>
                </a:lnTo>
              </a:path>
            </a:pathLst>
          </a:custGeom>
          <a:noFill/>
          <a:ln w="20638">
            <a:solidFill>
              <a:srgbClr val="0000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7660" name="Freeform 14"/>
          <p:cNvSpPr>
            <a:spLocks/>
          </p:cNvSpPr>
          <p:nvPr/>
        </p:nvSpPr>
        <p:spPr bwMode="auto">
          <a:xfrm>
            <a:off x="6811964" y="3725863"/>
            <a:ext cx="225425" cy="349250"/>
          </a:xfrm>
          <a:custGeom>
            <a:avLst/>
            <a:gdLst>
              <a:gd name="T0" fmla="*/ 2147483647 w 11"/>
              <a:gd name="T1" fmla="*/ 0 h 17"/>
              <a:gd name="T2" fmla="*/ 2147483647 w 11"/>
              <a:gd name="T3" fmla="*/ 2147483647 h 17"/>
              <a:gd name="T4" fmla="*/ 2147483647 w 11"/>
              <a:gd name="T5" fmla="*/ 2147483647 h 17"/>
              <a:gd name="T6" fmla="*/ 2147483647 w 11"/>
              <a:gd name="T7" fmla="*/ 2147483647 h 17"/>
              <a:gd name="T8" fmla="*/ 0 w 11"/>
              <a:gd name="T9" fmla="*/ 2147483647 h 17"/>
              <a:gd name="T10" fmla="*/ 2147483647 w 11"/>
              <a:gd name="T11" fmla="*/ 2147483647 h 17"/>
              <a:gd name="T12" fmla="*/ 2147483647 w 11"/>
              <a:gd name="T13" fmla="*/ 0 h 17"/>
              <a:gd name="T14" fmla="*/ 0 60000 65536"/>
              <a:gd name="T15" fmla="*/ 0 60000 65536"/>
              <a:gd name="T16" fmla="*/ 0 60000 65536"/>
              <a:gd name="T17" fmla="*/ 0 60000 65536"/>
              <a:gd name="T18" fmla="*/ 0 60000 65536"/>
              <a:gd name="T19" fmla="*/ 0 60000 65536"/>
              <a:gd name="T20" fmla="*/ 0 60000 65536"/>
              <a:gd name="T21" fmla="*/ 0 w 11"/>
              <a:gd name="T22" fmla="*/ 0 h 17"/>
              <a:gd name="T23" fmla="*/ 11 w 11"/>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7">
                <a:moveTo>
                  <a:pt x="8" y="0"/>
                </a:moveTo>
                <a:lnTo>
                  <a:pt x="8" y="8"/>
                </a:lnTo>
                <a:lnTo>
                  <a:pt x="11" y="8"/>
                </a:lnTo>
                <a:lnTo>
                  <a:pt x="5" y="17"/>
                </a:lnTo>
                <a:lnTo>
                  <a:pt x="0" y="8"/>
                </a:lnTo>
                <a:lnTo>
                  <a:pt x="3" y="8"/>
                </a:lnTo>
                <a:lnTo>
                  <a:pt x="3" y="0"/>
                </a:lnTo>
              </a:path>
            </a:pathLst>
          </a:custGeom>
          <a:noFill/>
          <a:ln w="20701">
            <a:solidFill>
              <a:srgbClr val="0033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7661" name="Freeform 15"/>
          <p:cNvSpPr>
            <a:spLocks/>
          </p:cNvSpPr>
          <p:nvPr/>
        </p:nvSpPr>
        <p:spPr bwMode="auto">
          <a:xfrm>
            <a:off x="8450263" y="3725863"/>
            <a:ext cx="246062" cy="349250"/>
          </a:xfrm>
          <a:custGeom>
            <a:avLst/>
            <a:gdLst>
              <a:gd name="T0" fmla="*/ 2147483647 w 12"/>
              <a:gd name="T1" fmla="*/ 0 h 17"/>
              <a:gd name="T2" fmla="*/ 2147483647 w 12"/>
              <a:gd name="T3" fmla="*/ 2147483647 h 17"/>
              <a:gd name="T4" fmla="*/ 2147483647 w 12"/>
              <a:gd name="T5" fmla="*/ 2147483647 h 17"/>
              <a:gd name="T6" fmla="*/ 2147483647 w 12"/>
              <a:gd name="T7" fmla="*/ 2147483647 h 17"/>
              <a:gd name="T8" fmla="*/ 0 w 12"/>
              <a:gd name="T9" fmla="*/ 2147483647 h 17"/>
              <a:gd name="T10" fmla="*/ 2147483647 w 12"/>
              <a:gd name="T11" fmla="*/ 2147483647 h 17"/>
              <a:gd name="T12" fmla="*/ 2147483647 w 12"/>
              <a:gd name="T13" fmla="*/ 0 h 17"/>
              <a:gd name="T14" fmla="*/ 0 60000 65536"/>
              <a:gd name="T15" fmla="*/ 0 60000 65536"/>
              <a:gd name="T16" fmla="*/ 0 60000 65536"/>
              <a:gd name="T17" fmla="*/ 0 60000 65536"/>
              <a:gd name="T18" fmla="*/ 0 60000 65536"/>
              <a:gd name="T19" fmla="*/ 0 60000 65536"/>
              <a:gd name="T20" fmla="*/ 0 60000 65536"/>
              <a:gd name="T21" fmla="*/ 0 w 12"/>
              <a:gd name="T22" fmla="*/ 0 h 17"/>
              <a:gd name="T23" fmla="*/ 12 w 12"/>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7">
                <a:moveTo>
                  <a:pt x="9" y="0"/>
                </a:moveTo>
                <a:lnTo>
                  <a:pt x="9" y="8"/>
                </a:lnTo>
                <a:lnTo>
                  <a:pt x="12" y="8"/>
                </a:lnTo>
                <a:lnTo>
                  <a:pt x="6" y="17"/>
                </a:lnTo>
                <a:lnTo>
                  <a:pt x="0" y="8"/>
                </a:lnTo>
                <a:lnTo>
                  <a:pt x="3" y="8"/>
                </a:lnTo>
                <a:lnTo>
                  <a:pt x="3" y="0"/>
                </a:lnTo>
              </a:path>
            </a:pathLst>
          </a:custGeom>
          <a:noFill/>
          <a:ln w="20701">
            <a:solidFill>
              <a:srgbClr val="0033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7662" name="Line 16"/>
          <p:cNvSpPr>
            <a:spLocks noChangeShapeType="1"/>
          </p:cNvSpPr>
          <p:nvPr/>
        </p:nvSpPr>
        <p:spPr bwMode="auto">
          <a:xfrm flipH="1">
            <a:off x="2984500" y="4197350"/>
            <a:ext cx="6243638" cy="1588"/>
          </a:xfrm>
          <a:prstGeom prst="line">
            <a:avLst/>
          </a:prstGeom>
          <a:noFill/>
          <a:ln w="20701">
            <a:solidFill>
              <a:srgbClr val="003366"/>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63" name="Line 17"/>
          <p:cNvSpPr>
            <a:spLocks noChangeShapeType="1"/>
          </p:cNvSpPr>
          <p:nvPr/>
        </p:nvSpPr>
        <p:spPr bwMode="auto">
          <a:xfrm flipH="1">
            <a:off x="2984501" y="4075114"/>
            <a:ext cx="2232025" cy="1587"/>
          </a:xfrm>
          <a:prstGeom prst="line">
            <a:avLst/>
          </a:prstGeom>
          <a:noFill/>
          <a:ln w="20701">
            <a:solidFill>
              <a:srgbClr val="003366"/>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64" name="Line 18"/>
          <p:cNvSpPr>
            <a:spLocks noChangeShapeType="1"/>
          </p:cNvSpPr>
          <p:nvPr/>
        </p:nvSpPr>
        <p:spPr bwMode="auto">
          <a:xfrm flipH="1">
            <a:off x="5338764" y="4075114"/>
            <a:ext cx="3889375" cy="1587"/>
          </a:xfrm>
          <a:prstGeom prst="line">
            <a:avLst/>
          </a:prstGeom>
          <a:noFill/>
          <a:ln w="20701">
            <a:solidFill>
              <a:srgbClr val="003366"/>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65" name="Line 19"/>
          <p:cNvSpPr>
            <a:spLocks noChangeShapeType="1"/>
          </p:cNvSpPr>
          <p:nvPr/>
        </p:nvSpPr>
        <p:spPr bwMode="auto">
          <a:xfrm>
            <a:off x="3679825" y="3357563"/>
            <a:ext cx="1588" cy="368300"/>
          </a:xfrm>
          <a:prstGeom prst="line">
            <a:avLst/>
          </a:prstGeom>
          <a:noFill/>
          <a:ln w="20701">
            <a:solidFill>
              <a:srgbClr val="003366"/>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66" name="Line 20"/>
          <p:cNvSpPr>
            <a:spLocks noChangeShapeType="1"/>
          </p:cNvSpPr>
          <p:nvPr/>
        </p:nvSpPr>
        <p:spPr bwMode="auto">
          <a:xfrm>
            <a:off x="3557589" y="3357563"/>
            <a:ext cx="1587" cy="368300"/>
          </a:xfrm>
          <a:prstGeom prst="line">
            <a:avLst/>
          </a:prstGeom>
          <a:noFill/>
          <a:ln w="20701">
            <a:solidFill>
              <a:srgbClr val="003366"/>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67" name="Line 21"/>
          <p:cNvSpPr>
            <a:spLocks noChangeShapeType="1"/>
          </p:cNvSpPr>
          <p:nvPr/>
        </p:nvSpPr>
        <p:spPr bwMode="auto">
          <a:xfrm>
            <a:off x="5216525" y="3725863"/>
            <a:ext cx="1588" cy="349250"/>
          </a:xfrm>
          <a:prstGeom prst="line">
            <a:avLst/>
          </a:prstGeom>
          <a:noFill/>
          <a:ln w="20701">
            <a:solidFill>
              <a:srgbClr val="003366"/>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68" name="Line 22"/>
          <p:cNvSpPr>
            <a:spLocks noChangeShapeType="1"/>
          </p:cNvSpPr>
          <p:nvPr/>
        </p:nvSpPr>
        <p:spPr bwMode="auto">
          <a:xfrm>
            <a:off x="5338764" y="3725863"/>
            <a:ext cx="1587" cy="349250"/>
          </a:xfrm>
          <a:prstGeom prst="line">
            <a:avLst/>
          </a:prstGeom>
          <a:noFill/>
          <a:ln w="20701">
            <a:solidFill>
              <a:srgbClr val="003366"/>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69" name="Rectangle 23"/>
          <p:cNvSpPr>
            <a:spLocks noChangeArrowheads="1"/>
          </p:cNvSpPr>
          <p:nvPr/>
        </p:nvSpPr>
        <p:spPr bwMode="auto">
          <a:xfrm>
            <a:off x="6607176" y="2887663"/>
            <a:ext cx="69570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500">
                <a:solidFill>
                  <a:srgbClr val="000000"/>
                </a:solidFill>
                <a:latin typeface="Nimbus Roman No9 L" charset="0"/>
              </a:rPr>
              <a:t>Memory</a:t>
            </a:r>
            <a:endParaRPr lang="en-US" altLang="en-US"/>
          </a:p>
        </p:txBody>
      </p:sp>
      <p:sp>
        <p:nvSpPr>
          <p:cNvPr id="27670" name="Rectangle 24"/>
          <p:cNvSpPr>
            <a:spLocks noChangeArrowheads="1"/>
          </p:cNvSpPr>
          <p:nvPr/>
        </p:nvSpPr>
        <p:spPr bwMode="auto">
          <a:xfrm>
            <a:off x="3435350" y="2887663"/>
            <a:ext cx="42800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500">
                <a:solidFill>
                  <a:srgbClr val="000000"/>
                </a:solidFill>
                <a:latin typeface="Nimbus Roman No9 L" charset="0"/>
              </a:rPr>
              <a:t>Input</a:t>
            </a:r>
            <a:endParaRPr lang="en-US" altLang="en-US"/>
          </a:p>
        </p:txBody>
      </p:sp>
      <p:sp>
        <p:nvSpPr>
          <p:cNvPr id="27671" name="Rectangle 25"/>
          <p:cNvSpPr>
            <a:spLocks noChangeArrowheads="1"/>
          </p:cNvSpPr>
          <p:nvPr/>
        </p:nvSpPr>
        <p:spPr bwMode="auto">
          <a:xfrm>
            <a:off x="5011739" y="2887663"/>
            <a:ext cx="57708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500">
                <a:solidFill>
                  <a:srgbClr val="000000"/>
                </a:solidFill>
                <a:latin typeface="Nimbus Roman No9 L" charset="0"/>
              </a:rPr>
              <a:t>Output</a:t>
            </a:r>
            <a:endParaRPr lang="en-US" altLang="en-US"/>
          </a:p>
        </p:txBody>
      </p:sp>
      <p:sp>
        <p:nvSpPr>
          <p:cNvPr id="27672" name="Rectangle 26"/>
          <p:cNvSpPr>
            <a:spLocks noChangeArrowheads="1"/>
          </p:cNvSpPr>
          <p:nvPr/>
        </p:nvSpPr>
        <p:spPr bwMode="auto">
          <a:xfrm>
            <a:off x="8224839" y="2887663"/>
            <a:ext cx="86722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500">
                <a:solidFill>
                  <a:srgbClr val="000000"/>
                </a:solidFill>
                <a:latin typeface="Nimbus Roman No9 L" charset="0"/>
              </a:rPr>
              <a:t>Processor</a:t>
            </a:r>
            <a:endParaRPr lang="en-US" altLang="en-US"/>
          </a:p>
        </p:txBody>
      </p:sp>
      <p:sp>
        <p:nvSpPr>
          <p:cNvPr id="27673" name="Rectangle 27"/>
          <p:cNvSpPr>
            <a:spLocks noChangeArrowheads="1"/>
          </p:cNvSpPr>
          <p:nvPr/>
        </p:nvSpPr>
        <p:spPr bwMode="auto">
          <a:xfrm>
            <a:off x="2984500" y="2662239"/>
            <a:ext cx="1289050" cy="695325"/>
          </a:xfrm>
          <a:prstGeom prst="rect">
            <a:avLst/>
          </a:prstGeom>
          <a:noFill/>
          <a:ln w="20638">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ar-EG" altLang="en-US"/>
          </a:p>
        </p:txBody>
      </p:sp>
      <p:sp>
        <p:nvSpPr>
          <p:cNvPr id="27674" name="Rectangle 28"/>
          <p:cNvSpPr>
            <a:spLocks noChangeArrowheads="1"/>
          </p:cNvSpPr>
          <p:nvPr/>
        </p:nvSpPr>
        <p:spPr bwMode="auto">
          <a:xfrm>
            <a:off x="7918450" y="2662239"/>
            <a:ext cx="1309688" cy="695325"/>
          </a:xfrm>
          <a:prstGeom prst="rect">
            <a:avLst/>
          </a:prstGeom>
          <a:noFill/>
          <a:ln w="20638">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ar-EG" altLang="en-US"/>
          </a:p>
        </p:txBody>
      </p:sp>
      <p:sp>
        <p:nvSpPr>
          <p:cNvPr id="27675" name="Rectangle 29"/>
          <p:cNvSpPr>
            <a:spLocks noChangeArrowheads="1"/>
          </p:cNvSpPr>
          <p:nvPr/>
        </p:nvSpPr>
        <p:spPr bwMode="auto">
          <a:xfrm>
            <a:off x="6280150" y="2662239"/>
            <a:ext cx="1289050" cy="695325"/>
          </a:xfrm>
          <a:prstGeom prst="rect">
            <a:avLst/>
          </a:prstGeom>
          <a:noFill/>
          <a:ln w="20638">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ar-EG" altLang="en-US"/>
          </a:p>
        </p:txBody>
      </p:sp>
      <p:sp>
        <p:nvSpPr>
          <p:cNvPr id="27676" name="Rectangle 30"/>
          <p:cNvSpPr>
            <a:spLocks noChangeArrowheads="1"/>
          </p:cNvSpPr>
          <p:nvPr/>
        </p:nvSpPr>
        <p:spPr bwMode="auto">
          <a:xfrm>
            <a:off x="4622800" y="2662239"/>
            <a:ext cx="1309688" cy="695325"/>
          </a:xfrm>
          <a:prstGeom prst="rect">
            <a:avLst/>
          </a:prstGeom>
          <a:noFill/>
          <a:ln w="20638">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ar-EG" altLang="en-US"/>
          </a:p>
        </p:txBody>
      </p:sp>
      <p:sp>
        <p:nvSpPr>
          <p:cNvPr id="27677" name="Text Box 31"/>
          <p:cNvSpPr txBox="1">
            <a:spLocks noChangeArrowheads="1"/>
          </p:cNvSpPr>
          <p:nvPr/>
        </p:nvSpPr>
        <p:spPr bwMode="auto">
          <a:xfrm>
            <a:off x="2400301" y="4511676"/>
            <a:ext cx="7478713"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en-US" altLang="en-US" dirty="0">
                <a:solidFill>
                  <a:srgbClr val="000099"/>
                </a:solidFill>
                <a:latin typeface="Comic Sans MS" panose="030F0702030302020204" pitchFamily="66" charset="0"/>
              </a:rPr>
              <a:t>Functional units may be connected by a </a:t>
            </a:r>
            <a:r>
              <a:rPr lang="en-US" altLang="en-US" dirty="0">
                <a:solidFill>
                  <a:srgbClr val="FF0000"/>
                </a:solidFill>
                <a:latin typeface="Comic Sans MS" panose="030F0702030302020204" pitchFamily="66" charset="0"/>
              </a:rPr>
              <a:t>group</a:t>
            </a:r>
            <a:r>
              <a:rPr lang="en-US" altLang="en-US" dirty="0">
                <a:solidFill>
                  <a:srgbClr val="000099"/>
                </a:solidFill>
                <a:latin typeface="Comic Sans MS" panose="030F0702030302020204" pitchFamily="66" charset="0"/>
              </a:rPr>
              <a:t> of </a:t>
            </a:r>
            <a:r>
              <a:rPr lang="en-US" altLang="en-US" dirty="0">
                <a:solidFill>
                  <a:srgbClr val="FF0000"/>
                </a:solidFill>
                <a:latin typeface="Comic Sans MS" panose="030F0702030302020204" pitchFamily="66" charset="0"/>
              </a:rPr>
              <a:t>parallel</a:t>
            </a:r>
            <a:r>
              <a:rPr lang="en-US" altLang="en-US" dirty="0">
                <a:solidFill>
                  <a:srgbClr val="000099"/>
                </a:solidFill>
                <a:latin typeface="Comic Sans MS" panose="030F0702030302020204" pitchFamily="66" charset="0"/>
              </a:rPr>
              <a:t> </a:t>
            </a:r>
            <a:r>
              <a:rPr lang="en-US" altLang="en-US" dirty="0">
                <a:solidFill>
                  <a:srgbClr val="FF0000"/>
                </a:solidFill>
                <a:latin typeface="Comic Sans MS" panose="030F0702030302020204" pitchFamily="66" charset="0"/>
              </a:rPr>
              <a:t>wires</a:t>
            </a:r>
            <a:r>
              <a:rPr lang="en-US" altLang="en-US" dirty="0">
                <a:solidFill>
                  <a:srgbClr val="000099"/>
                </a:solidFill>
                <a:latin typeface="Comic Sans MS" panose="030F0702030302020204" pitchFamily="66" charset="0"/>
              </a:rPr>
              <a:t>.</a:t>
            </a:r>
          </a:p>
          <a:p>
            <a:pPr>
              <a:buFontTx/>
              <a:buChar char="•"/>
            </a:pPr>
            <a:r>
              <a:rPr lang="en-US" altLang="en-US" dirty="0">
                <a:solidFill>
                  <a:srgbClr val="000099"/>
                </a:solidFill>
                <a:latin typeface="Comic Sans MS" panose="030F0702030302020204" pitchFamily="66" charset="0"/>
              </a:rPr>
              <a:t>The group of parallel wires is called a </a:t>
            </a:r>
            <a:r>
              <a:rPr lang="en-US" altLang="en-US" b="1" i="1" dirty="0">
                <a:solidFill>
                  <a:srgbClr val="FF0000"/>
                </a:solidFill>
                <a:latin typeface="Comic Sans MS" panose="030F0702030302020204" pitchFamily="66" charset="0"/>
              </a:rPr>
              <a:t>bus</a:t>
            </a:r>
            <a:r>
              <a:rPr lang="en-US" altLang="en-US" dirty="0">
                <a:solidFill>
                  <a:srgbClr val="000099"/>
                </a:solidFill>
                <a:latin typeface="Comic Sans MS" panose="030F0702030302020204" pitchFamily="66" charset="0"/>
              </a:rPr>
              <a:t>.</a:t>
            </a:r>
          </a:p>
          <a:p>
            <a:pPr>
              <a:buFontTx/>
              <a:buChar char="•"/>
            </a:pPr>
            <a:r>
              <a:rPr lang="en-US" altLang="en-US" dirty="0">
                <a:solidFill>
                  <a:srgbClr val="000099"/>
                </a:solidFill>
                <a:latin typeface="Comic Sans MS" panose="030F0702030302020204" pitchFamily="66" charset="0"/>
              </a:rPr>
              <a:t>Each </a:t>
            </a:r>
            <a:r>
              <a:rPr lang="en-US" altLang="en-US" dirty="0">
                <a:solidFill>
                  <a:srgbClr val="FF0000"/>
                </a:solidFill>
                <a:latin typeface="Comic Sans MS" panose="030F0702030302020204" pitchFamily="66" charset="0"/>
              </a:rPr>
              <a:t>wire</a:t>
            </a:r>
            <a:r>
              <a:rPr lang="en-US" altLang="en-US" dirty="0">
                <a:solidFill>
                  <a:srgbClr val="000099"/>
                </a:solidFill>
                <a:latin typeface="Comic Sans MS" panose="030F0702030302020204" pitchFamily="66" charset="0"/>
              </a:rPr>
              <a:t> in a bus can transfer </a:t>
            </a:r>
            <a:r>
              <a:rPr lang="en-US" altLang="en-US" dirty="0">
                <a:solidFill>
                  <a:srgbClr val="FF0000"/>
                </a:solidFill>
                <a:latin typeface="Comic Sans MS" panose="030F0702030302020204" pitchFamily="66" charset="0"/>
              </a:rPr>
              <a:t>one</a:t>
            </a:r>
            <a:r>
              <a:rPr lang="en-US" altLang="en-US" dirty="0">
                <a:solidFill>
                  <a:srgbClr val="000099"/>
                </a:solidFill>
                <a:latin typeface="Comic Sans MS" panose="030F0702030302020204" pitchFamily="66" charset="0"/>
              </a:rPr>
              <a:t> </a:t>
            </a:r>
            <a:r>
              <a:rPr lang="en-US" altLang="en-US" dirty="0">
                <a:solidFill>
                  <a:srgbClr val="FF0000"/>
                </a:solidFill>
                <a:latin typeface="Comic Sans MS" panose="030F0702030302020204" pitchFamily="66" charset="0"/>
              </a:rPr>
              <a:t>bit</a:t>
            </a:r>
            <a:r>
              <a:rPr lang="en-US" altLang="en-US" dirty="0">
                <a:solidFill>
                  <a:srgbClr val="000099"/>
                </a:solidFill>
                <a:latin typeface="Comic Sans MS" panose="030F0702030302020204" pitchFamily="66" charset="0"/>
              </a:rPr>
              <a:t> of information.</a:t>
            </a:r>
          </a:p>
          <a:p>
            <a:pPr>
              <a:buFontTx/>
              <a:buChar char="•"/>
            </a:pPr>
            <a:r>
              <a:rPr lang="en-US" altLang="en-US" dirty="0">
                <a:solidFill>
                  <a:srgbClr val="000099"/>
                </a:solidFill>
                <a:latin typeface="Comic Sans MS" panose="030F0702030302020204" pitchFamily="66" charset="0"/>
              </a:rPr>
              <a:t>The </a:t>
            </a:r>
            <a:r>
              <a:rPr lang="en-US" altLang="en-US" dirty="0">
                <a:solidFill>
                  <a:srgbClr val="FF0000"/>
                </a:solidFill>
                <a:latin typeface="Comic Sans MS" panose="030F0702030302020204" pitchFamily="66" charset="0"/>
              </a:rPr>
              <a:t>number</a:t>
            </a:r>
            <a:r>
              <a:rPr lang="en-US" altLang="en-US" dirty="0">
                <a:solidFill>
                  <a:srgbClr val="000099"/>
                </a:solidFill>
                <a:latin typeface="Comic Sans MS" panose="030F0702030302020204" pitchFamily="66" charset="0"/>
              </a:rPr>
              <a:t> of parallel </a:t>
            </a:r>
            <a:r>
              <a:rPr lang="en-US" altLang="en-US" dirty="0">
                <a:solidFill>
                  <a:srgbClr val="FF0000"/>
                </a:solidFill>
                <a:latin typeface="Comic Sans MS" panose="030F0702030302020204" pitchFamily="66" charset="0"/>
              </a:rPr>
              <a:t>wires</a:t>
            </a:r>
            <a:r>
              <a:rPr lang="en-US" altLang="en-US" dirty="0">
                <a:solidFill>
                  <a:srgbClr val="000099"/>
                </a:solidFill>
                <a:latin typeface="Comic Sans MS" panose="030F0702030302020204" pitchFamily="66" charset="0"/>
              </a:rPr>
              <a:t> in a bus is equal to the </a:t>
            </a:r>
            <a:r>
              <a:rPr lang="en-US" altLang="en-US" dirty="0">
                <a:solidFill>
                  <a:srgbClr val="FF0000"/>
                </a:solidFill>
                <a:latin typeface="Comic Sans MS" panose="030F0702030302020204" pitchFamily="66" charset="0"/>
              </a:rPr>
              <a:t>word</a:t>
            </a:r>
            <a:r>
              <a:rPr lang="en-US" altLang="en-US" dirty="0">
                <a:solidFill>
                  <a:srgbClr val="000099"/>
                </a:solidFill>
                <a:latin typeface="Comic Sans MS" panose="030F0702030302020204" pitchFamily="66" charset="0"/>
              </a:rPr>
              <a:t> </a:t>
            </a:r>
            <a:r>
              <a:rPr lang="en-US" altLang="en-US" dirty="0">
                <a:solidFill>
                  <a:srgbClr val="FF0000"/>
                </a:solidFill>
                <a:latin typeface="Comic Sans MS" panose="030F0702030302020204" pitchFamily="66" charset="0"/>
              </a:rPr>
              <a:t>length</a:t>
            </a:r>
            <a:r>
              <a:rPr lang="en-US" altLang="en-US" dirty="0">
                <a:solidFill>
                  <a:srgbClr val="000099"/>
                </a:solidFill>
                <a:latin typeface="Comic Sans MS" panose="030F0702030302020204" pitchFamily="66" charset="0"/>
              </a:rPr>
              <a:t> of </a:t>
            </a:r>
          </a:p>
          <a:p>
            <a:r>
              <a:rPr lang="en-US" altLang="en-US" dirty="0">
                <a:solidFill>
                  <a:srgbClr val="000099"/>
                </a:solidFill>
                <a:latin typeface="Comic Sans MS" panose="030F0702030302020204" pitchFamily="66" charset="0"/>
              </a:rPr>
              <a:t>a computer</a:t>
            </a:r>
          </a:p>
        </p:txBody>
      </p:sp>
      <p:sp>
        <p:nvSpPr>
          <p:cNvPr id="27678" name="Text Box 35"/>
          <p:cNvSpPr txBox="1">
            <a:spLocks noChangeArrowheads="1"/>
          </p:cNvSpPr>
          <p:nvPr/>
        </p:nvSpPr>
        <p:spPr bwMode="auto">
          <a:xfrm>
            <a:off x="5648325" y="3694113"/>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Bus</a:t>
            </a:r>
          </a:p>
        </p:txBody>
      </p:sp>
    </p:spTree>
    <p:extLst>
      <p:ext uri="{BB962C8B-B14F-4D97-AF65-F5344CB8AC3E}">
        <p14:creationId xmlns:p14="http://schemas.microsoft.com/office/powerpoint/2010/main" val="28640755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p:txBody>
          <a:bodyPr/>
          <a:lstStyle/>
          <a:p>
            <a:pPr eaLnBrk="1" hangingPunct="1"/>
            <a:r>
              <a:rPr lang="en-US" altLang="en-US" b="1" smtClean="0"/>
              <a:t>Bus Structures</a:t>
            </a:r>
            <a:endParaRPr lang="en-US" altLang="en-US" smtClean="0"/>
          </a:p>
        </p:txBody>
      </p:sp>
      <p:sp>
        <p:nvSpPr>
          <p:cNvPr id="35843" name="Rectangle 3"/>
          <p:cNvSpPr>
            <a:spLocks noGrp="1"/>
          </p:cNvSpPr>
          <p:nvPr>
            <p:ph type="body" idx="1"/>
          </p:nvPr>
        </p:nvSpPr>
        <p:spPr>
          <a:xfrm>
            <a:off x="2009775" y="1363664"/>
            <a:ext cx="8229600" cy="2808287"/>
          </a:xfrm>
        </p:spPr>
        <p:txBody>
          <a:bodyPr/>
          <a:lstStyle/>
          <a:p>
            <a:pPr eaLnBrk="1" hangingPunct="1"/>
            <a:r>
              <a:rPr lang="en-US" altLang="en-US" sz="2200" dirty="0"/>
              <a:t>A </a:t>
            </a:r>
            <a:r>
              <a:rPr lang="en-US" altLang="en-US" sz="2200" dirty="0">
                <a:solidFill>
                  <a:schemeClr val="accent2"/>
                </a:solidFill>
              </a:rPr>
              <a:t>group</a:t>
            </a:r>
            <a:r>
              <a:rPr lang="en-US" altLang="en-US" sz="2200" dirty="0"/>
              <a:t> of </a:t>
            </a:r>
            <a:r>
              <a:rPr lang="en-US" altLang="en-US" sz="2200" dirty="0">
                <a:solidFill>
                  <a:schemeClr val="accent2"/>
                </a:solidFill>
              </a:rPr>
              <a:t>lines</a:t>
            </a:r>
            <a:r>
              <a:rPr lang="en-US" altLang="en-US" sz="2200" dirty="0"/>
              <a:t> that serves a </a:t>
            </a:r>
            <a:r>
              <a:rPr lang="en-US" altLang="en-US" sz="2200" dirty="0">
                <a:solidFill>
                  <a:schemeClr val="accent2"/>
                </a:solidFill>
              </a:rPr>
              <a:t>connecting</a:t>
            </a:r>
            <a:r>
              <a:rPr lang="en-US" altLang="en-US" sz="2200" dirty="0"/>
              <a:t> </a:t>
            </a:r>
            <a:r>
              <a:rPr lang="en-US" altLang="en-US" sz="2200" dirty="0">
                <a:solidFill>
                  <a:schemeClr val="accent2"/>
                </a:solidFill>
              </a:rPr>
              <a:t>path</a:t>
            </a:r>
            <a:r>
              <a:rPr lang="en-US" altLang="en-US" sz="2200" dirty="0"/>
              <a:t> for several devices is called a </a:t>
            </a:r>
            <a:r>
              <a:rPr lang="en-US" altLang="en-US" sz="2200" dirty="0">
                <a:solidFill>
                  <a:srgbClr val="FF0000"/>
                </a:solidFill>
              </a:rPr>
              <a:t>bus</a:t>
            </a:r>
          </a:p>
          <a:p>
            <a:pPr lvl="1" eaLnBrk="1" hangingPunct="1"/>
            <a:r>
              <a:rPr lang="en-US" altLang="en-US" dirty="0" smtClean="0"/>
              <a:t>In addition to the </a:t>
            </a:r>
            <a:r>
              <a:rPr lang="en-US" altLang="en-US" dirty="0" smtClean="0">
                <a:solidFill>
                  <a:schemeClr val="accent2"/>
                </a:solidFill>
              </a:rPr>
              <a:t>lines</a:t>
            </a:r>
            <a:r>
              <a:rPr lang="en-US" altLang="en-US" dirty="0" smtClean="0"/>
              <a:t> that carry the </a:t>
            </a:r>
            <a:r>
              <a:rPr lang="en-US" altLang="en-US" dirty="0" smtClean="0">
                <a:solidFill>
                  <a:schemeClr val="accent2"/>
                </a:solidFill>
              </a:rPr>
              <a:t>data</a:t>
            </a:r>
            <a:r>
              <a:rPr lang="en-US" altLang="en-US" dirty="0" smtClean="0"/>
              <a:t>, the bus must have </a:t>
            </a:r>
            <a:r>
              <a:rPr lang="en-US" altLang="en-US" dirty="0" smtClean="0">
                <a:solidFill>
                  <a:schemeClr val="accent2"/>
                </a:solidFill>
              </a:rPr>
              <a:t>lines</a:t>
            </a:r>
            <a:r>
              <a:rPr lang="en-US" altLang="en-US" dirty="0" smtClean="0"/>
              <a:t> for </a:t>
            </a:r>
            <a:r>
              <a:rPr lang="en-US" altLang="en-US" dirty="0" smtClean="0">
                <a:solidFill>
                  <a:schemeClr val="accent2"/>
                </a:solidFill>
              </a:rPr>
              <a:t>address</a:t>
            </a:r>
            <a:r>
              <a:rPr lang="en-US" altLang="en-US" dirty="0" smtClean="0"/>
              <a:t> and </a:t>
            </a:r>
            <a:r>
              <a:rPr lang="en-US" altLang="en-US" dirty="0" smtClean="0">
                <a:solidFill>
                  <a:schemeClr val="accent2"/>
                </a:solidFill>
              </a:rPr>
              <a:t>control</a:t>
            </a:r>
            <a:r>
              <a:rPr lang="en-US" altLang="en-US" dirty="0" smtClean="0"/>
              <a:t> purposes</a:t>
            </a:r>
          </a:p>
          <a:p>
            <a:pPr lvl="1" eaLnBrk="1" hangingPunct="1"/>
            <a:r>
              <a:rPr lang="en-US" altLang="en-US" dirty="0" smtClean="0"/>
              <a:t>The simplest way to interconnect functional units is to use a </a:t>
            </a:r>
            <a:r>
              <a:rPr lang="en-US" altLang="en-US" dirty="0" smtClean="0">
                <a:solidFill>
                  <a:srgbClr val="FF0000"/>
                </a:solidFill>
              </a:rPr>
              <a:t>single</a:t>
            </a:r>
            <a:r>
              <a:rPr lang="en-US" altLang="en-US" dirty="0" smtClean="0"/>
              <a:t> </a:t>
            </a:r>
            <a:r>
              <a:rPr lang="en-US" altLang="en-US" dirty="0" smtClean="0">
                <a:solidFill>
                  <a:srgbClr val="FF0000"/>
                </a:solidFill>
              </a:rPr>
              <a:t>bus</a:t>
            </a:r>
            <a:r>
              <a:rPr lang="en-US" altLang="en-US" dirty="0" smtClean="0"/>
              <a:t>, as shown below</a:t>
            </a:r>
          </a:p>
          <a:p>
            <a:pPr eaLnBrk="1" hangingPunct="1"/>
            <a:endParaRPr lang="en-US" altLang="en-US" sz="2200" dirty="0"/>
          </a:p>
        </p:txBody>
      </p:sp>
      <p:pic>
        <p:nvPicPr>
          <p:cNvPr id="358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714" y="3586163"/>
            <a:ext cx="7265987"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067665" y="4940710"/>
            <a:ext cx="1327354" cy="442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5014452" y="5029200"/>
            <a:ext cx="825909" cy="44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13533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1A83690-4B78-4211-A922-BFD7738E8FE0}"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17411" name="Rectangle 2"/>
          <p:cNvSpPr>
            <a:spLocks noGrp="1" noChangeArrowheads="1"/>
          </p:cNvSpPr>
          <p:nvPr>
            <p:ph type="title"/>
          </p:nvPr>
        </p:nvSpPr>
        <p:spPr>
          <a:xfrm>
            <a:off x="228600" y="87315"/>
            <a:ext cx="10515600" cy="801686"/>
          </a:xfrm>
        </p:spPr>
        <p:txBody>
          <a:bodyPr/>
          <a:lstStyle/>
          <a:p>
            <a:r>
              <a:rPr lang="en-US" altLang="en-US" sz="2800" dirty="0"/>
              <a:t>Functional units of a computer</a:t>
            </a:r>
          </a:p>
        </p:txBody>
      </p:sp>
      <p:sp>
        <p:nvSpPr>
          <p:cNvPr id="17412" name="Freeform 6"/>
          <p:cNvSpPr>
            <a:spLocks noChangeAspect="1"/>
          </p:cNvSpPr>
          <p:nvPr/>
        </p:nvSpPr>
        <p:spPr bwMode="auto">
          <a:xfrm>
            <a:off x="6651626" y="2605089"/>
            <a:ext cx="1579563" cy="2370137"/>
          </a:xfrm>
          <a:custGeom>
            <a:avLst/>
            <a:gdLst>
              <a:gd name="T0" fmla="*/ 0 w 1493"/>
              <a:gd name="T1" fmla="*/ 0 h 2240"/>
              <a:gd name="T2" fmla="*/ 0 w 1493"/>
              <a:gd name="T3" fmla="*/ 2147483647 h 2240"/>
              <a:gd name="T4" fmla="*/ 2147483647 w 1493"/>
              <a:gd name="T5" fmla="*/ 2147483647 h 2240"/>
              <a:gd name="T6" fmla="*/ 2147483647 w 1493"/>
              <a:gd name="T7" fmla="*/ 0 h 2240"/>
              <a:gd name="T8" fmla="*/ 0 w 1493"/>
              <a:gd name="T9" fmla="*/ 0 h 2240"/>
              <a:gd name="T10" fmla="*/ 0 w 1493"/>
              <a:gd name="T11" fmla="*/ 0 h 2240"/>
              <a:gd name="T12" fmla="*/ 0 60000 65536"/>
              <a:gd name="T13" fmla="*/ 0 60000 65536"/>
              <a:gd name="T14" fmla="*/ 0 60000 65536"/>
              <a:gd name="T15" fmla="*/ 0 60000 65536"/>
              <a:gd name="T16" fmla="*/ 0 60000 65536"/>
              <a:gd name="T17" fmla="*/ 0 60000 65536"/>
              <a:gd name="T18" fmla="*/ 0 w 1493"/>
              <a:gd name="T19" fmla="*/ 0 h 2240"/>
              <a:gd name="T20" fmla="*/ 1493 w 1493"/>
              <a:gd name="T21" fmla="*/ 2240 h 2240"/>
            </a:gdLst>
            <a:ahLst/>
            <a:cxnLst>
              <a:cxn ang="T12">
                <a:pos x="T0" y="T1"/>
              </a:cxn>
              <a:cxn ang="T13">
                <a:pos x="T2" y="T3"/>
              </a:cxn>
              <a:cxn ang="T14">
                <a:pos x="T4" y="T5"/>
              </a:cxn>
              <a:cxn ang="T15">
                <a:pos x="T6" y="T7"/>
              </a:cxn>
              <a:cxn ang="T16">
                <a:pos x="T8" y="T9"/>
              </a:cxn>
              <a:cxn ang="T17">
                <a:pos x="T10" y="T11"/>
              </a:cxn>
            </a:cxnLst>
            <a:rect l="T18" t="T19" r="T20" b="T21"/>
            <a:pathLst>
              <a:path w="1493" h="2240">
                <a:moveTo>
                  <a:pt x="0" y="0"/>
                </a:moveTo>
                <a:lnTo>
                  <a:pt x="0" y="2240"/>
                </a:lnTo>
                <a:lnTo>
                  <a:pt x="1493" y="2240"/>
                </a:lnTo>
                <a:lnTo>
                  <a:pt x="1493" y="0"/>
                </a:lnTo>
                <a:lnTo>
                  <a:pt x="0" y="0"/>
                </a:lnTo>
                <a:close/>
              </a:path>
            </a:pathLst>
          </a:custGeom>
          <a:solidFill>
            <a:srgbClr val="E5FFFF"/>
          </a:solidFill>
          <a:ln w="0">
            <a:solidFill>
              <a:srgbClr val="E5FFFF"/>
            </a:solidFill>
            <a:prstDash val="solid"/>
            <a:round/>
            <a:headEnd/>
            <a:tailEnd/>
          </a:ln>
        </p:spPr>
        <p:txBody>
          <a:bodyPr/>
          <a:lstStyle/>
          <a:p>
            <a:endParaRPr lang="en-IN"/>
          </a:p>
        </p:txBody>
      </p:sp>
      <p:sp>
        <p:nvSpPr>
          <p:cNvPr id="17413" name="Rectangle 7"/>
          <p:cNvSpPr>
            <a:spLocks noChangeAspect="1" noChangeArrowheads="1"/>
          </p:cNvSpPr>
          <p:nvPr/>
        </p:nvSpPr>
        <p:spPr bwMode="auto">
          <a:xfrm>
            <a:off x="6651626" y="2605089"/>
            <a:ext cx="1579563" cy="2370137"/>
          </a:xfrm>
          <a:prstGeom prst="rect">
            <a:avLst/>
          </a:prstGeom>
          <a:noFill/>
          <a:ln w="25400">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ar-EG" altLang="en-US"/>
          </a:p>
        </p:txBody>
      </p:sp>
      <p:sp>
        <p:nvSpPr>
          <p:cNvPr id="17414" name="Freeform 8"/>
          <p:cNvSpPr>
            <a:spLocks noChangeAspect="1"/>
          </p:cNvSpPr>
          <p:nvPr/>
        </p:nvSpPr>
        <p:spPr bwMode="auto">
          <a:xfrm>
            <a:off x="3490913" y="2605089"/>
            <a:ext cx="1579562" cy="2370137"/>
          </a:xfrm>
          <a:custGeom>
            <a:avLst/>
            <a:gdLst>
              <a:gd name="T0" fmla="*/ 0 w 1493"/>
              <a:gd name="T1" fmla="*/ 0 h 2240"/>
              <a:gd name="T2" fmla="*/ 0 w 1493"/>
              <a:gd name="T3" fmla="*/ 2147483647 h 2240"/>
              <a:gd name="T4" fmla="*/ 2147483647 w 1493"/>
              <a:gd name="T5" fmla="*/ 2147483647 h 2240"/>
              <a:gd name="T6" fmla="*/ 2147483647 w 1493"/>
              <a:gd name="T7" fmla="*/ 0 h 2240"/>
              <a:gd name="T8" fmla="*/ 0 w 1493"/>
              <a:gd name="T9" fmla="*/ 0 h 2240"/>
              <a:gd name="T10" fmla="*/ 0 w 1493"/>
              <a:gd name="T11" fmla="*/ 0 h 2240"/>
              <a:gd name="T12" fmla="*/ 0 60000 65536"/>
              <a:gd name="T13" fmla="*/ 0 60000 65536"/>
              <a:gd name="T14" fmla="*/ 0 60000 65536"/>
              <a:gd name="T15" fmla="*/ 0 60000 65536"/>
              <a:gd name="T16" fmla="*/ 0 60000 65536"/>
              <a:gd name="T17" fmla="*/ 0 60000 65536"/>
              <a:gd name="T18" fmla="*/ 0 w 1493"/>
              <a:gd name="T19" fmla="*/ 0 h 2240"/>
              <a:gd name="T20" fmla="*/ 1493 w 1493"/>
              <a:gd name="T21" fmla="*/ 2240 h 2240"/>
            </a:gdLst>
            <a:ahLst/>
            <a:cxnLst>
              <a:cxn ang="T12">
                <a:pos x="T0" y="T1"/>
              </a:cxn>
              <a:cxn ang="T13">
                <a:pos x="T2" y="T3"/>
              </a:cxn>
              <a:cxn ang="T14">
                <a:pos x="T4" y="T5"/>
              </a:cxn>
              <a:cxn ang="T15">
                <a:pos x="T6" y="T7"/>
              </a:cxn>
              <a:cxn ang="T16">
                <a:pos x="T8" y="T9"/>
              </a:cxn>
              <a:cxn ang="T17">
                <a:pos x="T10" y="T11"/>
              </a:cxn>
            </a:cxnLst>
            <a:rect l="T18" t="T19" r="T20" b="T21"/>
            <a:pathLst>
              <a:path w="1493" h="2240">
                <a:moveTo>
                  <a:pt x="0" y="0"/>
                </a:moveTo>
                <a:lnTo>
                  <a:pt x="0" y="2240"/>
                </a:lnTo>
                <a:lnTo>
                  <a:pt x="1493" y="2240"/>
                </a:lnTo>
                <a:lnTo>
                  <a:pt x="1493" y="0"/>
                </a:lnTo>
                <a:lnTo>
                  <a:pt x="0" y="0"/>
                </a:lnTo>
                <a:close/>
              </a:path>
            </a:pathLst>
          </a:custGeom>
          <a:solidFill>
            <a:srgbClr val="E5FFFF"/>
          </a:solidFill>
          <a:ln w="0">
            <a:solidFill>
              <a:srgbClr val="E5FFFF"/>
            </a:solidFill>
            <a:prstDash val="solid"/>
            <a:round/>
            <a:headEnd/>
            <a:tailEnd/>
          </a:ln>
        </p:spPr>
        <p:txBody>
          <a:bodyPr/>
          <a:lstStyle/>
          <a:p>
            <a:endParaRPr lang="en-IN"/>
          </a:p>
        </p:txBody>
      </p:sp>
      <p:sp>
        <p:nvSpPr>
          <p:cNvPr id="17415" name="Rectangle 9"/>
          <p:cNvSpPr>
            <a:spLocks noChangeAspect="1" noChangeArrowheads="1"/>
          </p:cNvSpPr>
          <p:nvPr/>
        </p:nvSpPr>
        <p:spPr bwMode="auto">
          <a:xfrm>
            <a:off x="3490913" y="2605089"/>
            <a:ext cx="1579562" cy="2370137"/>
          </a:xfrm>
          <a:prstGeom prst="rect">
            <a:avLst/>
          </a:prstGeom>
          <a:noFill/>
          <a:ln w="254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ar-EG" altLang="en-US"/>
          </a:p>
        </p:txBody>
      </p:sp>
      <p:sp>
        <p:nvSpPr>
          <p:cNvPr id="17416" name="Rectangle 10"/>
          <p:cNvSpPr>
            <a:spLocks noChangeAspect="1" noChangeArrowheads="1"/>
          </p:cNvSpPr>
          <p:nvPr/>
        </p:nvSpPr>
        <p:spPr bwMode="auto">
          <a:xfrm>
            <a:off x="3679826" y="3790950"/>
            <a:ext cx="1185863" cy="788988"/>
          </a:xfrm>
          <a:prstGeom prst="rect">
            <a:avLst/>
          </a:prstGeom>
          <a:solidFill>
            <a:srgbClr val="FFFFFF"/>
          </a:solidFill>
          <a:ln w="0">
            <a:solidFill>
              <a:srgbClr val="00008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ar-EG" altLang="en-US"/>
          </a:p>
        </p:txBody>
      </p:sp>
      <p:sp>
        <p:nvSpPr>
          <p:cNvPr id="17417" name="Rectangle 11"/>
          <p:cNvSpPr>
            <a:spLocks noChangeAspect="1" noChangeArrowheads="1"/>
          </p:cNvSpPr>
          <p:nvPr/>
        </p:nvSpPr>
        <p:spPr bwMode="auto">
          <a:xfrm>
            <a:off x="3679826" y="3790950"/>
            <a:ext cx="1185863" cy="788988"/>
          </a:xfrm>
          <a:prstGeom prst="rect">
            <a:avLst/>
          </a:prstGeom>
          <a:noFill/>
          <a:ln w="25400">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ar-EG" altLang="en-US"/>
          </a:p>
        </p:txBody>
      </p:sp>
      <p:sp>
        <p:nvSpPr>
          <p:cNvPr id="17418" name="Rectangle 12"/>
          <p:cNvSpPr>
            <a:spLocks noChangeAspect="1" noChangeArrowheads="1"/>
          </p:cNvSpPr>
          <p:nvPr/>
        </p:nvSpPr>
        <p:spPr bwMode="auto">
          <a:xfrm>
            <a:off x="4692650" y="4700589"/>
            <a:ext cx="304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latin typeface="Times New Roman" panose="02020603050405020304" pitchFamily="18" charset="0"/>
              </a:rPr>
              <a:t>I/O</a:t>
            </a:r>
            <a:endParaRPr lang="en-US" altLang="en-US" sz="2400">
              <a:latin typeface="Times New Roman" panose="02020603050405020304" pitchFamily="18" charset="0"/>
            </a:endParaRPr>
          </a:p>
        </p:txBody>
      </p:sp>
      <p:sp>
        <p:nvSpPr>
          <p:cNvPr id="17419" name="Rectangle 13"/>
          <p:cNvSpPr>
            <a:spLocks noChangeAspect="1" noChangeArrowheads="1"/>
          </p:cNvSpPr>
          <p:nvPr/>
        </p:nvSpPr>
        <p:spPr bwMode="auto">
          <a:xfrm>
            <a:off x="7254875" y="4667250"/>
            <a:ext cx="88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latin typeface="Times New Roman" panose="02020603050405020304" pitchFamily="18" charset="0"/>
              </a:rPr>
              <a:t>Processor</a:t>
            </a:r>
            <a:endParaRPr lang="en-US" altLang="en-US" sz="2400">
              <a:latin typeface="Times New Roman" panose="02020603050405020304" pitchFamily="18" charset="0"/>
            </a:endParaRPr>
          </a:p>
        </p:txBody>
      </p:sp>
      <p:sp>
        <p:nvSpPr>
          <p:cNvPr id="17420" name="Rectangle 14"/>
          <p:cNvSpPr>
            <a:spLocks noChangeAspect="1" noChangeArrowheads="1"/>
          </p:cNvSpPr>
          <p:nvPr/>
        </p:nvSpPr>
        <p:spPr bwMode="auto">
          <a:xfrm>
            <a:off x="3957638" y="4025900"/>
            <a:ext cx="635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latin typeface="Times New Roman" panose="02020603050405020304" pitchFamily="18" charset="0"/>
              </a:rPr>
              <a:t>Output</a:t>
            </a:r>
            <a:endParaRPr lang="en-US" altLang="en-US" sz="2400">
              <a:latin typeface="Times New Roman" panose="02020603050405020304" pitchFamily="18" charset="0"/>
            </a:endParaRPr>
          </a:p>
        </p:txBody>
      </p:sp>
      <p:sp>
        <p:nvSpPr>
          <p:cNvPr id="17421" name="Rectangle 15"/>
          <p:cNvSpPr>
            <a:spLocks noChangeAspect="1" noChangeArrowheads="1"/>
          </p:cNvSpPr>
          <p:nvPr/>
        </p:nvSpPr>
        <p:spPr bwMode="auto">
          <a:xfrm>
            <a:off x="5260975" y="2746375"/>
            <a:ext cx="1201738" cy="2033588"/>
          </a:xfrm>
          <a:prstGeom prst="rect">
            <a:avLst/>
          </a:prstGeom>
          <a:noFill/>
          <a:ln w="25400">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ar-EG" altLang="en-US"/>
          </a:p>
        </p:txBody>
      </p:sp>
      <p:sp>
        <p:nvSpPr>
          <p:cNvPr id="17422" name="Rectangle 16"/>
          <p:cNvSpPr>
            <a:spLocks noChangeAspect="1" noChangeArrowheads="1"/>
          </p:cNvSpPr>
          <p:nvPr/>
        </p:nvSpPr>
        <p:spPr bwMode="auto">
          <a:xfrm>
            <a:off x="5486400" y="2773364"/>
            <a:ext cx="8335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latin typeface="Nimbus Roman No9 L" charset="0"/>
              </a:rPr>
              <a:t>Memory</a:t>
            </a:r>
            <a:endParaRPr lang="en-US" altLang="en-US" sz="2400">
              <a:latin typeface="Times New Roman" panose="02020603050405020304" pitchFamily="18" charset="0"/>
            </a:endParaRPr>
          </a:p>
        </p:txBody>
      </p:sp>
      <p:sp>
        <p:nvSpPr>
          <p:cNvPr id="17423" name="Rectangle 17"/>
          <p:cNvSpPr>
            <a:spLocks noChangeAspect="1" noChangeArrowheads="1"/>
          </p:cNvSpPr>
          <p:nvPr/>
        </p:nvSpPr>
        <p:spPr bwMode="auto">
          <a:xfrm>
            <a:off x="3679826" y="2794001"/>
            <a:ext cx="1185863" cy="790575"/>
          </a:xfrm>
          <a:prstGeom prst="rect">
            <a:avLst/>
          </a:prstGeom>
          <a:solidFill>
            <a:srgbClr val="FFFFFF"/>
          </a:solidFill>
          <a:ln w="0">
            <a:solidFill>
              <a:srgbClr val="00008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ar-EG" altLang="en-US"/>
          </a:p>
        </p:txBody>
      </p:sp>
      <p:sp>
        <p:nvSpPr>
          <p:cNvPr id="17424" name="Rectangle 18"/>
          <p:cNvSpPr>
            <a:spLocks noChangeAspect="1" noChangeArrowheads="1"/>
          </p:cNvSpPr>
          <p:nvPr/>
        </p:nvSpPr>
        <p:spPr bwMode="auto">
          <a:xfrm>
            <a:off x="3679826" y="2794001"/>
            <a:ext cx="1185863" cy="790575"/>
          </a:xfrm>
          <a:prstGeom prst="rect">
            <a:avLst/>
          </a:prstGeom>
          <a:noFill/>
          <a:ln w="25400">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ar-EG" altLang="en-US"/>
          </a:p>
        </p:txBody>
      </p:sp>
      <p:sp>
        <p:nvSpPr>
          <p:cNvPr id="17425" name="Rectangle 19"/>
          <p:cNvSpPr>
            <a:spLocks noChangeAspect="1" noChangeArrowheads="1"/>
          </p:cNvSpPr>
          <p:nvPr/>
        </p:nvSpPr>
        <p:spPr bwMode="auto">
          <a:xfrm>
            <a:off x="6856413" y="2794001"/>
            <a:ext cx="1185862" cy="790575"/>
          </a:xfrm>
          <a:prstGeom prst="rect">
            <a:avLst/>
          </a:prstGeom>
          <a:solidFill>
            <a:srgbClr val="FFFFFF"/>
          </a:solidFill>
          <a:ln w="0">
            <a:solidFill>
              <a:srgbClr val="FFFFFF"/>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ar-EG" altLang="en-US"/>
          </a:p>
        </p:txBody>
      </p:sp>
      <p:sp>
        <p:nvSpPr>
          <p:cNvPr id="17426" name="Rectangle 20"/>
          <p:cNvSpPr>
            <a:spLocks noChangeAspect="1" noChangeArrowheads="1"/>
          </p:cNvSpPr>
          <p:nvPr/>
        </p:nvSpPr>
        <p:spPr bwMode="auto">
          <a:xfrm>
            <a:off x="6856413" y="2794001"/>
            <a:ext cx="1185862" cy="790575"/>
          </a:xfrm>
          <a:prstGeom prst="rect">
            <a:avLst/>
          </a:prstGeom>
          <a:noFill/>
          <a:ln w="25400">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ar-EG" altLang="en-US"/>
          </a:p>
        </p:txBody>
      </p:sp>
      <p:sp>
        <p:nvSpPr>
          <p:cNvPr id="17427" name="Rectangle 21"/>
          <p:cNvSpPr>
            <a:spLocks noChangeAspect="1" noChangeArrowheads="1"/>
          </p:cNvSpPr>
          <p:nvPr/>
        </p:nvSpPr>
        <p:spPr bwMode="auto">
          <a:xfrm>
            <a:off x="6856413" y="3790950"/>
            <a:ext cx="1185862" cy="788988"/>
          </a:xfrm>
          <a:prstGeom prst="rect">
            <a:avLst/>
          </a:prstGeom>
          <a:solidFill>
            <a:srgbClr val="FFFFFF"/>
          </a:solidFill>
          <a:ln w="0">
            <a:solidFill>
              <a:srgbClr val="FFFFFF"/>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ar-EG" altLang="en-US"/>
          </a:p>
        </p:txBody>
      </p:sp>
      <p:sp>
        <p:nvSpPr>
          <p:cNvPr id="17428" name="Rectangle 22"/>
          <p:cNvSpPr>
            <a:spLocks noChangeAspect="1" noChangeArrowheads="1"/>
          </p:cNvSpPr>
          <p:nvPr/>
        </p:nvSpPr>
        <p:spPr bwMode="auto">
          <a:xfrm>
            <a:off x="6856413" y="3790950"/>
            <a:ext cx="1185862" cy="788988"/>
          </a:xfrm>
          <a:prstGeom prst="rect">
            <a:avLst/>
          </a:prstGeom>
          <a:noFill/>
          <a:ln w="25400">
            <a:solidFill>
              <a:srgbClr val="003366"/>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ar-EG" altLang="en-US"/>
          </a:p>
        </p:txBody>
      </p:sp>
      <p:sp>
        <p:nvSpPr>
          <p:cNvPr id="17429" name="Rectangle 23"/>
          <p:cNvSpPr>
            <a:spLocks noChangeAspect="1" noChangeArrowheads="1"/>
          </p:cNvSpPr>
          <p:nvPr/>
        </p:nvSpPr>
        <p:spPr bwMode="auto">
          <a:xfrm>
            <a:off x="4032250" y="3054350"/>
            <a:ext cx="48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latin typeface="Times New Roman" panose="02020603050405020304" pitchFamily="18" charset="0"/>
              </a:rPr>
              <a:t>Input</a:t>
            </a:r>
            <a:endParaRPr lang="en-US" altLang="en-US" sz="2400">
              <a:latin typeface="Times New Roman" panose="02020603050405020304" pitchFamily="18" charset="0"/>
            </a:endParaRPr>
          </a:p>
        </p:txBody>
      </p:sp>
      <p:sp>
        <p:nvSpPr>
          <p:cNvPr id="17430" name="Rectangle 27"/>
          <p:cNvSpPr>
            <a:spLocks noChangeAspect="1" noChangeArrowheads="1"/>
          </p:cNvSpPr>
          <p:nvPr/>
        </p:nvSpPr>
        <p:spPr bwMode="auto">
          <a:xfrm>
            <a:off x="7100888" y="4048125"/>
            <a:ext cx="698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latin typeface="Times New Roman" panose="02020603050405020304" pitchFamily="18" charset="0"/>
              </a:rPr>
              <a:t>Control</a:t>
            </a:r>
            <a:endParaRPr lang="en-US" altLang="en-US" sz="2400">
              <a:latin typeface="Times New Roman" panose="02020603050405020304" pitchFamily="18" charset="0"/>
            </a:endParaRPr>
          </a:p>
        </p:txBody>
      </p:sp>
      <p:sp>
        <p:nvSpPr>
          <p:cNvPr id="17431" name="Rectangle 28"/>
          <p:cNvSpPr>
            <a:spLocks noChangeAspect="1" noChangeArrowheads="1"/>
          </p:cNvSpPr>
          <p:nvPr/>
        </p:nvSpPr>
        <p:spPr bwMode="auto">
          <a:xfrm>
            <a:off x="6943725" y="2901951"/>
            <a:ext cx="990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rgbClr val="000000"/>
                </a:solidFill>
                <a:latin typeface="Times New Roman" panose="02020603050405020304" pitchFamily="18" charset="0"/>
              </a:rPr>
              <a:t>Arithmetic</a:t>
            </a:r>
          </a:p>
          <a:p>
            <a:pPr algn="ctr"/>
            <a:r>
              <a:rPr lang="en-US" altLang="en-US">
                <a:solidFill>
                  <a:srgbClr val="000000"/>
                </a:solidFill>
                <a:latin typeface="Times New Roman" panose="02020603050405020304" pitchFamily="18" charset="0"/>
              </a:rPr>
              <a:t> &amp; Logic</a:t>
            </a:r>
            <a:endParaRPr lang="en-US" altLang="en-US" sz="2400">
              <a:latin typeface="Times New Roman" panose="02020603050405020304" pitchFamily="18" charset="0"/>
            </a:endParaRPr>
          </a:p>
        </p:txBody>
      </p:sp>
      <p:sp>
        <p:nvSpPr>
          <p:cNvPr id="17432" name="Text Box 29"/>
          <p:cNvSpPr txBox="1">
            <a:spLocks noChangeArrowheads="1"/>
          </p:cNvSpPr>
          <p:nvPr/>
        </p:nvSpPr>
        <p:spPr bwMode="auto">
          <a:xfrm>
            <a:off x="5551489" y="3241676"/>
            <a:ext cx="614271"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latin typeface="Times New Roman" panose="02020603050405020304" pitchFamily="18" charset="0"/>
              </a:rPr>
              <a:t>Instr1</a:t>
            </a:r>
          </a:p>
          <a:p>
            <a:r>
              <a:rPr lang="en-US" altLang="en-US" sz="1400">
                <a:latin typeface="Times New Roman" panose="02020603050405020304" pitchFamily="18" charset="0"/>
              </a:rPr>
              <a:t>Instr2</a:t>
            </a:r>
          </a:p>
          <a:p>
            <a:r>
              <a:rPr lang="en-US" altLang="en-US" sz="1400">
                <a:latin typeface="Times New Roman" panose="02020603050405020304" pitchFamily="18" charset="0"/>
              </a:rPr>
              <a:t>Instr3</a:t>
            </a:r>
          </a:p>
          <a:p>
            <a:r>
              <a:rPr lang="en-US" altLang="en-US" sz="1400">
                <a:latin typeface="Times New Roman" panose="02020603050405020304" pitchFamily="18" charset="0"/>
              </a:rPr>
              <a:t>Data1</a:t>
            </a:r>
          </a:p>
          <a:p>
            <a:r>
              <a:rPr lang="en-US" altLang="en-US" sz="1400">
                <a:latin typeface="Times New Roman" panose="02020603050405020304" pitchFamily="18" charset="0"/>
              </a:rPr>
              <a:t>Data2</a:t>
            </a:r>
          </a:p>
        </p:txBody>
      </p:sp>
      <p:sp>
        <p:nvSpPr>
          <p:cNvPr id="17433" name="Text Box 31"/>
          <p:cNvSpPr txBox="1">
            <a:spLocks noChangeArrowheads="1"/>
          </p:cNvSpPr>
          <p:nvPr/>
        </p:nvSpPr>
        <p:spPr bwMode="auto">
          <a:xfrm>
            <a:off x="2133600" y="1146175"/>
            <a:ext cx="386873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CC3300"/>
                </a:solidFill>
                <a:latin typeface="Comic Sans MS" panose="030F0702030302020204" pitchFamily="66" charset="0"/>
              </a:rPr>
              <a:t>Input unit accepts </a:t>
            </a:r>
          </a:p>
          <a:p>
            <a:r>
              <a:rPr lang="en-US" altLang="en-US" sz="1600">
                <a:solidFill>
                  <a:srgbClr val="CC3300"/>
                </a:solidFill>
                <a:latin typeface="Comic Sans MS" panose="030F0702030302020204" pitchFamily="66" charset="0"/>
              </a:rPr>
              <a:t>information:</a:t>
            </a:r>
          </a:p>
          <a:p>
            <a:pPr>
              <a:buFontTx/>
              <a:buChar char="•"/>
            </a:pPr>
            <a:r>
              <a:rPr lang="en-US" altLang="en-US" sz="1600">
                <a:latin typeface="Comic Sans MS" panose="030F0702030302020204" pitchFamily="66" charset="0"/>
              </a:rPr>
              <a:t>Human operators,</a:t>
            </a:r>
          </a:p>
          <a:p>
            <a:pPr>
              <a:buFontTx/>
              <a:buChar char="•"/>
            </a:pPr>
            <a:r>
              <a:rPr lang="en-US" altLang="en-US" sz="1600">
                <a:latin typeface="Comic Sans MS" panose="030F0702030302020204" pitchFamily="66" charset="0"/>
              </a:rPr>
              <a:t>Electromechanical devices (keyboard)</a:t>
            </a:r>
          </a:p>
          <a:p>
            <a:pPr>
              <a:buFontTx/>
              <a:buChar char="•"/>
            </a:pPr>
            <a:r>
              <a:rPr lang="en-US" altLang="en-US" sz="1600">
                <a:latin typeface="Comic Sans MS" panose="030F0702030302020204" pitchFamily="66" charset="0"/>
              </a:rPr>
              <a:t>Other computers</a:t>
            </a:r>
            <a:endParaRPr lang="en-US" altLang="en-US" sz="1600">
              <a:solidFill>
                <a:srgbClr val="CC3300"/>
              </a:solidFill>
              <a:latin typeface="Comic Sans MS" panose="030F0702030302020204" pitchFamily="66" charset="0"/>
            </a:endParaRPr>
          </a:p>
          <a:p>
            <a:endParaRPr lang="en-US" altLang="en-US" sz="1600">
              <a:solidFill>
                <a:srgbClr val="CC3300"/>
              </a:solidFill>
              <a:latin typeface="Comic Sans MS" panose="030F0702030302020204" pitchFamily="66" charset="0"/>
            </a:endParaRPr>
          </a:p>
        </p:txBody>
      </p:sp>
      <p:sp>
        <p:nvSpPr>
          <p:cNvPr id="17434" name="Text Box 32"/>
          <p:cNvSpPr txBox="1">
            <a:spLocks noChangeArrowheads="1"/>
          </p:cNvSpPr>
          <p:nvPr/>
        </p:nvSpPr>
        <p:spPr bwMode="auto">
          <a:xfrm>
            <a:off x="2100263" y="5122863"/>
            <a:ext cx="22352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CC3300"/>
                </a:solidFill>
                <a:latin typeface="Comic Sans MS" panose="030F0702030302020204" pitchFamily="66" charset="0"/>
              </a:rPr>
              <a:t>Output unit sends </a:t>
            </a:r>
          </a:p>
          <a:p>
            <a:r>
              <a:rPr lang="en-US" altLang="en-US" sz="1600">
                <a:solidFill>
                  <a:srgbClr val="CC3300"/>
                </a:solidFill>
                <a:latin typeface="Comic Sans MS" panose="030F0702030302020204" pitchFamily="66" charset="0"/>
              </a:rPr>
              <a:t>results of processing:</a:t>
            </a:r>
          </a:p>
          <a:p>
            <a:pPr>
              <a:buFontTx/>
              <a:buChar char="•"/>
            </a:pPr>
            <a:r>
              <a:rPr lang="en-US" altLang="en-US" sz="1600">
                <a:latin typeface="Comic Sans MS" panose="030F0702030302020204" pitchFamily="66" charset="0"/>
              </a:rPr>
              <a:t>To a monitor display,</a:t>
            </a:r>
          </a:p>
          <a:p>
            <a:pPr>
              <a:buFontTx/>
              <a:buChar char="•"/>
            </a:pPr>
            <a:r>
              <a:rPr lang="en-US" altLang="en-US" sz="1600">
                <a:latin typeface="Comic Sans MS" panose="030F0702030302020204" pitchFamily="66" charset="0"/>
              </a:rPr>
              <a:t>To a printer</a:t>
            </a:r>
          </a:p>
          <a:p>
            <a:endParaRPr lang="en-US" altLang="en-US" sz="1600">
              <a:latin typeface="Comic Sans MS" panose="030F0702030302020204" pitchFamily="66" charset="0"/>
            </a:endParaRPr>
          </a:p>
        </p:txBody>
      </p:sp>
      <p:sp>
        <p:nvSpPr>
          <p:cNvPr id="17435" name="Text Box 35"/>
          <p:cNvSpPr txBox="1">
            <a:spLocks noChangeArrowheads="1"/>
          </p:cNvSpPr>
          <p:nvPr/>
        </p:nvSpPr>
        <p:spPr bwMode="auto">
          <a:xfrm>
            <a:off x="6900863" y="1119188"/>
            <a:ext cx="31559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CC3300"/>
                </a:solidFill>
                <a:latin typeface="Comic Sans MS" panose="030F0702030302020204" pitchFamily="66" charset="0"/>
              </a:rPr>
              <a:t>Arithmetic and logic unit(ALU):</a:t>
            </a:r>
          </a:p>
          <a:p>
            <a:pPr>
              <a:buFontTx/>
              <a:buChar char="•"/>
            </a:pPr>
            <a:r>
              <a:rPr lang="en-US" altLang="en-US" sz="1600">
                <a:latin typeface="Comic Sans MS" panose="030F0702030302020204" pitchFamily="66" charset="0"/>
              </a:rPr>
              <a:t>Performs the desired </a:t>
            </a:r>
          </a:p>
          <a:p>
            <a:r>
              <a:rPr lang="en-US" altLang="en-US" sz="1600">
                <a:latin typeface="Comic Sans MS" panose="030F0702030302020204" pitchFamily="66" charset="0"/>
              </a:rPr>
              <a:t>operations on the input</a:t>
            </a:r>
          </a:p>
          <a:p>
            <a:r>
              <a:rPr lang="en-US" altLang="en-US" sz="1600">
                <a:latin typeface="Comic Sans MS" panose="030F0702030302020204" pitchFamily="66" charset="0"/>
              </a:rPr>
              <a:t>information as determined </a:t>
            </a:r>
          </a:p>
          <a:p>
            <a:r>
              <a:rPr lang="en-US" altLang="en-US" sz="1600">
                <a:latin typeface="Comic Sans MS" panose="030F0702030302020204" pitchFamily="66" charset="0"/>
              </a:rPr>
              <a:t>by instructions in the memory</a:t>
            </a:r>
          </a:p>
        </p:txBody>
      </p:sp>
      <p:sp>
        <p:nvSpPr>
          <p:cNvPr id="17436" name="Text Box 36"/>
          <p:cNvSpPr txBox="1">
            <a:spLocks noChangeArrowheads="1"/>
          </p:cNvSpPr>
          <p:nvPr/>
        </p:nvSpPr>
        <p:spPr bwMode="auto">
          <a:xfrm>
            <a:off x="6900864" y="4972050"/>
            <a:ext cx="2528887"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CC3300"/>
                </a:solidFill>
                <a:latin typeface="Comic Sans MS" panose="030F0702030302020204" pitchFamily="66" charset="0"/>
              </a:rPr>
              <a:t>Control unit coordinates </a:t>
            </a:r>
          </a:p>
          <a:p>
            <a:r>
              <a:rPr lang="en-US" altLang="en-US" sz="1600">
                <a:solidFill>
                  <a:srgbClr val="CC3300"/>
                </a:solidFill>
                <a:latin typeface="Comic Sans MS" panose="030F0702030302020204" pitchFamily="66" charset="0"/>
              </a:rPr>
              <a:t>various actions</a:t>
            </a:r>
          </a:p>
          <a:p>
            <a:pPr>
              <a:buFontTx/>
              <a:buChar char="•"/>
            </a:pPr>
            <a:r>
              <a:rPr lang="en-US" altLang="en-US" sz="1600">
                <a:latin typeface="Comic Sans MS" panose="030F0702030302020204" pitchFamily="66" charset="0"/>
              </a:rPr>
              <a:t>Input,</a:t>
            </a:r>
          </a:p>
          <a:p>
            <a:pPr>
              <a:buFontTx/>
              <a:buChar char="•"/>
            </a:pPr>
            <a:r>
              <a:rPr lang="en-US" altLang="en-US" sz="1600">
                <a:latin typeface="Comic Sans MS" panose="030F0702030302020204" pitchFamily="66" charset="0"/>
              </a:rPr>
              <a:t>Output</a:t>
            </a:r>
          </a:p>
          <a:p>
            <a:pPr>
              <a:buFontTx/>
              <a:buChar char="•"/>
            </a:pPr>
            <a:r>
              <a:rPr lang="en-US" altLang="en-US" sz="1600">
                <a:latin typeface="Comic Sans MS" panose="030F0702030302020204" pitchFamily="66" charset="0"/>
              </a:rPr>
              <a:t>Processing</a:t>
            </a:r>
            <a:endParaRPr lang="en-US" altLang="en-US" sz="1600">
              <a:solidFill>
                <a:srgbClr val="CC3300"/>
              </a:solidFill>
              <a:latin typeface="Comic Sans MS" panose="030F0702030302020204" pitchFamily="66" charset="0"/>
            </a:endParaRPr>
          </a:p>
        </p:txBody>
      </p:sp>
      <p:sp>
        <p:nvSpPr>
          <p:cNvPr id="17437" name="Text Box 37"/>
          <p:cNvSpPr txBox="1">
            <a:spLocks noChangeArrowheads="1"/>
          </p:cNvSpPr>
          <p:nvPr/>
        </p:nvSpPr>
        <p:spPr bwMode="auto">
          <a:xfrm>
            <a:off x="5153026" y="4787901"/>
            <a:ext cx="1503363"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CC3300"/>
                </a:solidFill>
                <a:latin typeface="Comic Sans MS" panose="030F0702030302020204" pitchFamily="66" charset="0"/>
              </a:rPr>
              <a:t> Stores </a:t>
            </a:r>
          </a:p>
          <a:p>
            <a:r>
              <a:rPr lang="en-US" altLang="en-US" sz="1600">
                <a:solidFill>
                  <a:srgbClr val="CC3300"/>
                </a:solidFill>
                <a:latin typeface="Comic Sans MS" panose="030F0702030302020204" pitchFamily="66" charset="0"/>
              </a:rPr>
              <a:t> information:</a:t>
            </a:r>
          </a:p>
          <a:p>
            <a:pPr>
              <a:buFontTx/>
              <a:buChar char="•"/>
            </a:pPr>
            <a:r>
              <a:rPr lang="en-US" altLang="en-US" sz="1600">
                <a:latin typeface="Comic Sans MS" panose="030F0702030302020204" pitchFamily="66" charset="0"/>
              </a:rPr>
              <a:t>Instructions,</a:t>
            </a:r>
          </a:p>
          <a:p>
            <a:pPr>
              <a:buFontTx/>
              <a:buChar char="•"/>
            </a:pPr>
            <a:r>
              <a:rPr lang="en-US" altLang="en-US" sz="1600">
                <a:latin typeface="Comic Sans MS" panose="030F0702030302020204" pitchFamily="66" charset="0"/>
              </a:rPr>
              <a:t>Data</a:t>
            </a:r>
            <a:endParaRPr lang="en-US" altLang="en-US" sz="1600">
              <a:solidFill>
                <a:srgbClr val="CC3300"/>
              </a:solidFill>
              <a:latin typeface="Comic Sans MS" panose="030F0702030302020204" pitchFamily="66" charset="0"/>
            </a:endParaRPr>
          </a:p>
        </p:txBody>
      </p:sp>
    </p:spTree>
    <p:extLst>
      <p:ext uri="{BB962C8B-B14F-4D97-AF65-F5344CB8AC3E}">
        <p14:creationId xmlns:p14="http://schemas.microsoft.com/office/powerpoint/2010/main" val="9405985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a:lstStyle/>
          <a:p>
            <a:pPr eaLnBrk="1" hangingPunct="1"/>
            <a:r>
              <a:rPr lang="en-US" altLang="en-US" sz="2800" b="1"/>
              <a:t>Drawbacks of the Single Bus Structure</a:t>
            </a:r>
            <a:endParaRPr lang="en-US" altLang="en-US" sz="2800"/>
          </a:p>
        </p:txBody>
      </p:sp>
      <p:sp>
        <p:nvSpPr>
          <p:cNvPr id="36867" name="Rectangle 3"/>
          <p:cNvSpPr>
            <a:spLocks noGrp="1"/>
          </p:cNvSpPr>
          <p:nvPr>
            <p:ph type="body" idx="1"/>
          </p:nvPr>
        </p:nvSpPr>
        <p:spPr>
          <a:xfrm>
            <a:off x="1990725" y="1243013"/>
            <a:ext cx="8229600" cy="5014912"/>
          </a:xfrm>
        </p:spPr>
        <p:txBody>
          <a:bodyPr>
            <a:normAutofit fontScale="92500" lnSpcReduction="10000"/>
          </a:bodyPr>
          <a:lstStyle/>
          <a:p>
            <a:pPr eaLnBrk="1" hangingPunct="1">
              <a:lnSpc>
                <a:spcPct val="90000"/>
              </a:lnSpc>
            </a:pPr>
            <a:r>
              <a:rPr lang="en-US" altLang="en-US" dirty="0" smtClean="0"/>
              <a:t>The </a:t>
            </a:r>
            <a:r>
              <a:rPr lang="en-US" altLang="en-US" dirty="0" smtClean="0">
                <a:solidFill>
                  <a:schemeClr val="accent2"/>
                </a:solidFill>
              </a:rPr>
              <a:t>devices</a:t>
            </a:r>
            <a:r>
              <a:rPr lang="en-US" altLang="en-US" dirty="0" smtClean="0"/>
              <a:t> connected to a bus </a:t>
            </a:r>
            <a:r>
              <a:rPr lang="en-US" altLang="en-US" dirty="0" smtClean="0">
                <a:solidFill>
                  <a:schemeClr val="accent2"/>
                </a:solidFill>
              </a:rPr>
              <a:t>vary</a:t>
            </a:r>
            <a:r>
              <a:rPr lang="en-US" altLang="en-US" dirty="0" smtClean="0"/>
              <a:t> widely in their </a:t>
            </a:r>
            <a:r>
              <a:rPr lang="en-US" altLang="en-US" dirty="0" smtClean="0">
                <a:solidFill>
                  <a:schemeClr val="accent2"/>
                </a:solidFill>
              </a:rPr>
              <a:t>speed</a:t>
            </a:r>
            <a:r>
              <a:rPr lang="en-US" altLang="en-US" dirty="0" smtClean="0"/>
              <a:t> of operation</a:t>
            </a:r>
          </a:p>
          <a:p>
            <a:pPr lvl="1" eaLnBrk="1" hangingPunct="1">
              <a:lnSpc>
                <a:spcPct val="90000"/>
              </a:lnSpc>
            </a:pPr>
            <a:r>
              <a:rPr lang="en-US" altLang="en-US" dirty="0" smtClean="0"/>
              <a:t>Some devices are relatively </a:t>
            </a:r>
            <a:r>
              <a:rPr lang="en-US" altLang="en-US" dirty="0" smtClean="0">
                <a:solidFill>
                  <a:srgbClr val="FF0000"/>
                </a:solidFill>
              </a:rPr>
              <a:t>slow</a:t>
            </a:r>
            <a:r>
              <a:rPr lang="en-US" altLang="en-US" dirty="0" smtClean="0"/>
              <a:t>, such as </a:t>
            </a:r>
            <a:r>
              <a:rPr lang="en-US" altLang="en-US" dirty="0" smtClean="0">
                <a:solidFill>
                  <a:schemeClr val="accent2"/>
                </a:solidFill>
              </a:rPr>
              <a:t>printer</a:t>
            </a:r>
            <a:r>
              <a:rPr lang="en-US" altLang="en-US" dirty="0" smtClean="0"/>
              <a:t> and </a:t>
            </a:r>
            <a:r>
              <a:rPr lang="en-US" altLang="en-US" dirty="0" smtClean="0">
                <a:solidFill>
                  <a:schemeClr val="accent2"/>
                </a:solidFill>
              </a:rPr>
              <a:t>keyboard</a:t>
            </a:r>
          </a:p>
          <a:p>
            <a:pPr lvl="1" eaLnBrk="1" hangingPunct="1">
              <a:lnSpc>
                <a:spcPct val="90000"/>
              </a:lnSpc>
            </a:pPr>
            <a:r>
              <a:rPr lang="en-US" altLang="en-US" dirty="0" smtClean="0"/>
              <a:t>Some devices are considerably </a:t>
            </a:r>
            <a:r>
              <a:rPr lang="en-US" altLang="en-US" dirty="0" smtClean="0">
                <a:solidFill>
                  <a:srgbClr val="FF0000"/>
                </a:solidFill>
              </a:rPr>
              <a:t>fast</a:t>
            </a:r>
            <a:r>
              <a:rPr lang="en-US" altLang="en-US" dirty="0" smtClean="0"/>
              <a:t>, such as </a:t>
            </a:r>
            <a:r>
              <a:rPr lang="en-US" altLang="en-US" dirty="0" smtClean="0">
                <a:solidFill>
                  <a:schemeClr val="accent2"/>
                </a:solidFill>
              </a:rPr>
              <a:t>optical</a:t>
            </a:r>
            <a:r>
              <a:rPr lang="en-US" altLang="en-US" dirty="0" smtClean="0"/>
              <a:t> </a:t>
            </a:r>
            <a:r>
              <a:rPr lang="en-US" altLang="en-US" dirty="0" smtClean="0">
                <a:solidFill>
                  <a:schemeClr val="accent2"/>
                </a:solidFill>
              </a:rPr>
              <a:t>disks</a:t>
            </a:r>
          </a:p>
          <a:p>
            <a:pPr lvl="1" eaLnBrk="1" hangingPunct="1">
              <a:lnSpc>
                <a:spcPct val="90000"/>
              </a:lnSpc>
            </a:pPr>
            <a:r>
              <a:rPr lang="en-US" altLang="en-US" dirty="0" smtClean="0">
                <a:solidFill>
                  <a:schemeClr val="accent2"/>
                </a:solidFill>
              </a:rPr>
              <a:t>Memory</a:t>
            </a:r>
            <a:r>
              <a:rPr lang="en-US" altLang="en-US" dirty="0" smtClean="0"/>
              <a:t> and </a:t>
            </a:r>
            <a:r>
              <a:rPr lang="en-US" altLang="en-US" dirty="0" smtClean="0">
                <a:solidFill>
                  <a:schemeClr val="accent2"/>
                </a:solidFill>
              </a:rPr>
              <a:t>processor</a:t>
            </a:r>
            <a:r>
              <a:rPr lang="en-US" altLang="en-US" dirty="0" smtClean="0"/>
              <a:t> units operate are the </a:t>
            </a:r>
            <a:r>
              <a:rPr lang="en-US" altLang="en-US" dirty="0" smtClean="0">
                <a:solidFill>
                  <a:srgbClr val="FF0000"/>
                </a:solidFill>
              </a:rPr>
              <a:t>fastest</a:t>
            </a:r>
            <a:r>
              <a:rPr lang="en-US" altLang="en-US" dirty="0" smtClean="0"/>
              <a:t> parts of a computer</a:t>
            </a:r>
          </a:p>
          <a:p>
            <a:pPr eaLnBrk="1" hangingPunct="1">
              <a:lnSpc>
                <a:spcPct val="90000"/>
              </a:lnSpc>
            </a:pPr>
            <a:r>
              <a:rPr lang="en-US" altLang="en-US" dirty="0" smtClean="0"/>
              <a:t>Efficient transfer mechanism thus is needed to cope with this problem</a:t>
            </a:r>
          </a:p>
          <a:p>
            <a:pPr lvl="1" eaLnBrk="1" hangingPunct="1">
              <a:lnSpc>
                <a:spcPct val="90000"/>
              </a:lnSpc>
            </a:pPr>
            <a:r>
              <a:rPr lang="en-US" altLang="en-US" dirty="0" smtClean="0"/>
              <a:t>A common </a:t>
            </a:r>
            <a:r>
              <a:rPr lang="en-US" altLang="en-US" dirty="0" smtClean="0">
                <a:solidFill>
                  <a:schemeClr val="accent2"/>
                </a:solidFill>
              </a:rPr>
              <a:t>approach</a:t>
            </a:r>
            <a:r>
              <a:rPr lang="en-US" altLang="en-US" dirty="0" smtClean="0"/>
              <a:t> is to include </a:t>
            </a:r>
            <a:r>
              <a:rPr lang="en-US" altLang="en-US" dirty="0" smtClean="0">
                <a:solidFill>
                  <a:srgbClr val="FF0000"/>
                </a:solidFill>
              </a:rPr>
              <a:t>buffer</a:t>
            </a:r>
            <a:r>
              <a:rPr lang="en-US" altLang="en-US" dirty="0" smtClean="0"/>
              <a:t> </a:t>
            </a:r>
            <a:r>
              <a:rPr lang="en-US" altLang="en-US" dirty="0" smtClean="0">
                <a:solidFill>
                  <a:srgbClr val="FF0000"/>
                </a:solidFill>
              </a:rPr>
              <a:t>registers</a:t>
            </a:r>
            <a:r>
              <a:rPr lang="en-US" altLang="en-US" dirty="0" smtClean="0"/>
              <a:t> with the devices to </a:t>
            </a:r>
            <a:r>
              <a:rPr lang="en-US" altLang="en-US" dirty="0" smtClean="0">
                <a:solidFill>
                  <a:schemeClr val="accent2"/>
                </a:solidFill>
              </a:rPr>
              <a:t>hold</a:t>
            </a:r>
            <a:r>
              <a:rPr lang="en-US" altLang="en-US" dirty="0" smtClean="0"/>
              <a:t> the </a:t>
            </a:r>
            <a:r>
              <a:rPr lang="en-US" altLang="en-US" dirty="0" smtClean="0">
                <a:solidFill>
                  <a:schemeClr val="accent2"/>
                </a:solidFill>
              </a:rPr>
              <a:t>information</a:t>
            </a:r>
            <a:r>
              <a:rPr lang="en-US" altLang="en-US" dirty="0" smtClean="0"/>
              <a:t> during </a:t>
            </a:r>
            <a:r>
              <a:rPr lang="en-US" altLang="en-US" dirty="0" smtClean="0">
                <a:solidFill>
                  <a:schemeClr val="accent2"/>
                </a:solidFill>
              </a:rPr>
              <a:t>transfers</a:t>
            </a:r>
          </a:p>
          <a:p>
            <a:pPr lvl="1" eaLnBrk="1" hangingPunct="1">
              <a:lnSpc>
                <a:spcPct val="90000"/>
              </a:lnSpc>
            </a:pPr>
            <a:r>
              <a:rPr lang="en-US" altLang="en-US" dirty="0" smtClean="0"/>
              <a:t>An another </a:t>
            </a:r>
            <a:r>
              <a:rPr lang="en-US" altLang="en-US" dirty="0" smtClean="0">
                <a:solidFill>
                  <a:schemeClr val="accent2"/>
                </a:solidFill>
              </a:rPr>
              <a:t>approach</a:t>
            </a:r>
            <a:r>
              <a:rPr lang="en-US" altLang="en-US" dirty="0" smtClean="0"/>
              <a:t> is to use </a:t>
            </a:r>
            <a:r>
              <a:rPr lang="en-US" altLang="en-US" dirty="0" smtClean="0">
                <a:solidFill>
                  <a:srgbClr val="FF0000"/>
                </a:solidFill>
              </a:rPr>
              <a:t>two-bus</a:t>
            </a:r>
            <a:r>
              <a:rPr lang="en-US" altLang="en-US" dirty="0" smtClean="0"/>
              <a:t> structure and an additional </a:t>
            </a:r>
            <a:r>
              <a:rPr lang="en-US" altLang="en-US" dirty="0" smtClean="0">
                <a:solidFill>
                  <a:schemeClr val="accent2"/>
                </a:solidFill>
              </a:rPr>
              <a:t>transfer</a:t>
            </a:r>
            <a:r>
              <a:rPr lang="en-US" altLang="en-US" dirty="0" smtClean="0"/>
              <a:t> </a:t>
            </a:r>
            <a:r>
              <a:rPr lang="en-US" altLang="en-US" dirty="0" smtClean="0">
                <a:solidFill>
                  <a:schemeClr val="accent2"/>
                </a:solidFill>
              </a:rPr>
              <a:t>mechanism</a:t>
            </a:r>
          </a:p>
          <a:p>
            <a:pPr lvl="2" eaLnBrk="1" hangingPunct="1">
              <a:lnSpc>
                <a:spcPct val="90000"/>
              </a:lnSpc>
            </a:pPr>
            <a:r>
              <a:rPr lang="en-US" altLang="en-US" dirty="0" smtClean="0"/>
              <a:t>A </a:t>
            </a:r>
            <a:r>
              <a:rPr lang="en-US" altLang="en-US" dirty="0" smtClean="0">
                <a:solidFill>
                  <a:schemeClr val="accent2"/>
                </a:solidFill>
              </a:rPr>
              <a:t>high-performance</a:t>
            </a:r>
            <a:r>
              <a:rPr lang="en-US" altLang="en-US" dirty="0" smtClean="0"/>
              <a:t> bus, a </a:t>
            </a:r>
            <a:r>
              <a:rPr lang="en-US" altLang="en-US" dirty="0" smtClean="0">
                <a:solidFill>
                  <a:schemeClr val="accent2"/>
                </a:solidFill>
              </a:rPr>
              <a:t>low-performance</a:t>
            </a:r>
            <a:r>
              <a:rPr lang="en-US" altLang="en-US" dirty="0" smtClean="0"/>
              <a:t>, and a </a:t>
            </a:r>
            <a:r>
              <a:rPr lang="en-US" altLang="en-US" dirty="0" smtClean="0">
                <a:solidFill>
                  <a:schemeClr val="accent2"/>
                </a:solidFill>
              </a:rPr>
              <a:t>bridge</a:t>
            </a:r>
            <a:r>
              <a:rPr lang="en-US" altLang="en-US" dirty="0" smtClean="0"/>
              <a:t> for transferring the data between the two buses. ARMA Bus belongs to this structure</a:t>
            </a:r>
          </a:p>
          <a:p>
            <a:pPr eaLnBrk="1" hangingPunct="1">
              <a:lnSpc>
                <a:spcPct val="90000"/>
              </a:lnSpc>
            </a:pPr>
            <a:endParaRPr lang="en-US" altLang="en-US" dirty="0" smtClean="0"/>
          </a:p>
        </p:txBody>
      </p:sp>
    </p:spTree>
    <p:extLst>
      <p:ext uri="{BB962C8B-B14F-4D97-AF65-F5344CB8AC3E}">
        <p14:creationId xmlns:p14="http://schemas.microsoft.com/office/powerpoint/2010/main" val="9920971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a:xfrm>
            <a:off x="1905000" y="533400"/>
            <a:ext cx="8229600" cy="552450"/>
          </a:xfrm>
        </p:spPr>
        <p:txBody>
          <a:bodyPr/>
          <a:lstStyle/>
          <a:p>
            <a:pPr eaLnBrk="1" hangingPunct="1"/>
            <a:r>
              <a:rPr lang="en-US" altLang="en-US" sz="2800"/>
              <a:t>	</a:t>
            </a:r>
            <a:r>
              <a:rPr lang="en-US" altLang="en-US" sz="2800" b="1"/>
              <a:t> Software</a:t>
            </a:r>
            <a:endParaRPr lang="en-US" altLang="en-US" sz="2800"/>
          </a:p>
        </p:txBody>
      </p:sp>
      <p:sp>
        <p:nvSpPr>
          <p:cNvPr id="37891" name="Rectangle 3"/>
          <p:cNvSpPr>
            <a:spLocks noGrp="1"/>
          </p:cNvSpPr>
          <p:nvPr>
            <p:ph type="body" idx="1"/>
          </p:nvPr>
        </p:nvSpPr>
        <p:spPr>
          <a:xfrm>
            <a:off x="1962150" y="1309689"/>
            <a:ext cx="8229600" cy="5019675"/>
          </a:xfrm>
        </p:spPr>
        <p:txBody>
          <a:bodyPr/>
          <a:lstStyle/>
          <a:p>
            <a:pPr eaLnBrk="1" hangingPunct="1">
              <a:lnSpc>
                <a:spcPct val="90000"/>
              </a:lnSpc>
            </a:pPr>
            <a:r>
              <a:rPr lang="en-US" altLang="en-US" sz="2200"/>
              <a:t>In order for a user to enter and run an application program, the computer must already contain some </a:t>
            </a:r>
            <a:r>
              <a:rPr lang="en-US" altLang="en-US" sz="2200">
                <a:solidFill>
                  <a:srgbClr val="FF0000"/>
                </a:solidFill>
              </a:rPr>
              <a:t>system</a:t>
            </a:r>
            <a:r>
              <a:rPr lang="en-US" altLang="en-US" sz="2200"/>
              <a:t> </a:t>
            </a:r>
            <a:r>
              <a:rPr lang="en-US" altLang="en-US" sz="2200">
                <a:solidFill>
                  <a:srgbClr val="FF0000"/>
                </a:solidFill>
              </a:rPr>
              <a:t>software</a:t>
            </a:r>
            <a:r>
              <a:rPr lang="en-US" altLang="en-US" sz="2200"/>
              <a:t> in its </a:t>
            </a:r>
            <a:r>
              <a:rPr lang="en-US" altLang="en-US" sz="2200">
                <a:solidFill>
                  <a:srgbClr val="FF0000"/>
                </a:solidFill>
              </a:rPr>
              <a:t>memory</a:t>
            </a:r>
          </a:p>
          <a:p>
            <a:pPr eaLnBrk="1" hangingPunct="1">
              <a:lnSpc>
                <a:spcPct val="90000"/>
              </a:lnSpc>
            </a:pPr>
            <a:endParaRPr lang="en-US" altLang="en-US" sz="2200"/>
          </a:p>
          <a:p>
            <a:pPr eaLnBrk="1" hangingPunct="1">
              <a:lnSpc>
                <a:spcPct val="90000"/>
              </a:lnSpc>
            </a:pPr>
            <a:r>
              <a:rPr lang="en-US" altLang="en-US" sz="2200">
                <a:solidFill>
                  <a:schemeClr val="accent2"/>
                </a:solidFill>
              </a:rPr>
              <a:t>System</a:t>
            </a:r>
            <a:r>
              <a:rPr lang="en-US" altLang="en-US" sz="2200"/>
              <a:t> </a:t>
            </a:r>
            <a:r>
              <a:rPr lang="en-US" altLang="en-US" sz="2200">
                <a:solidFill>
                  <a:schemeClr val="accent2"/>
                </a:solidFill>
              </a:rPr>
              <a:t>software</a:t>
            </a:r>
            <a:r>
              <a:rPr lang="en-US" altLang="en-US" sz="2200"/>
              <a:t> is a collection of </a:t>
            </a:r>
            <a:r>
              <a:rPr lang="en-US" altLang="en-US" sz="2200">
                <a:solidFill>
                  <a:srgbClr val="FF0000"/>
                </a:solidFill>
              </a:rPr>
              <a:t>programs</a:t>
            </a:r>
            <a:r>
              <a:rPr lang="en-US" altLang="en-US" sz="2200"/>
              <a:t> that are executed as needed to </a:t>
            </a:r>
            <a:r>
              <a:rPr lang="en-US" altLang="en-US" sz="2200">
                <a:solidFill>
                  <a:schemeClr val="accent2"/>
                </a:solidFill>
              </a:rPr>
              <a:t>perform</a:t>
            </a:r>
            <a:r>
              <a:rPr lang="en-US" altLang="en-US" sz="2200"/>
              <a:t> </a:t>
            </a:r>
            <a:r>
              <a:rPr lang="en-US" altLang="en-US" sz="2200">
                <a:solidFill>
                  <a:srgbClr val="FF0000"/>
                </a:solidFill>
              </a:rPr>
              <a:t>functions</a:t>
            </a:r>
            <a:r>
              <a:rPr lang="en-US" altLang="en-US" sz="2200"/>
              <a:t> such as</a:t>
            </a:r>
          </a:p>
          <a:p>
            <a:pPr lvl="1" eaLnBrk="1" hangingPunct="1">
              <a:lnSpc>
                <a:spcPct val="90000"/>
              </a:lnSpc>
            </a:pPr>
            <a:r>
              <a:rPr lang="en-US" altLang="en-US" sz="2200">
                <a:solidFill>
                  <a:schemeClr val="accent2"/>
                </a:solidFill>
              </a:rPr>
              <a:t>Receiving</a:t>
            </a:r>
            <a:r>
              <a:rPr lang="en-US" altLang="en-US" sz="2200"/>
              <a:t> and </a:t>
            </a:r>
            <a:r>
              <a:rPr lang="en-US" altLang="en-US" sz="2200">
                <a:solidFill>
                  <a:schemeClr val="accent2"/>
                </a:solidFill>
              </a:rPr>
              <a:t>interpreting</a:t>
            </a:r>
            <a:r>
              <a:rPr lang="en-US" altLang="en-US" sz="2200"/>
              <a:t> user </a:t>
            </a:r>
            <a:r>
              <a:rPr lang="en-US" altLang="en-US" sz="2200">
                <a:solidFill>
                  <a:schemeClr val="accent2"/>
                </a:solidFill>
              </a:rPr>
              <a:t>commands</a:t>
            </a:r>
          </a:p>
          <a:p>
            <a:pPr lvl="1" eaLnBrk="1" hangingPunct="1">
              <a:lnSpc>
                <a:spcPct val="90000"/>
              </a:lnSpc>
            </a:pPr>
            <a:r>
              <a:rPr lang="en-US" altLang="en-US" sz="2200">
                <a:solidFill>
                  <a:schemeClr val="accent2"/>
                </a:solidFill>
              </a:rPr>
              <a:t>Running</a:t>
            </a:r>
            <a:r>
              <a:rPr lang="en-US" altLang="en-US" sz="2200"/>
              <a:t> standard </a:t>
            </a:r>
            <a:r>
              <a:rPr lang="en-US" altLang="en-US" sz="2200">
                <a:solidFill>
                  <a:schemeClr val="accent2"/>
                </a:solidFill>
              </a:rPr>
              <a:t>application</a:t>
            </a:r>
            <a:r>
              <a:rPr lang="en-US" altLang="en-US" sz="2200"/>
              <a:t> </a:t>
            </a:r>
            <a:r>
              <a:rPr lang="en-US" altLang="en-US" sz="2200">
                <a:solidFill>
                  <a:schemeClr val="accent2"/>
                </a:solidFill>
              </a:rPr>
              <a:t>programs</a:t>
            </a:r>
            <a:r>
              <a:rPr lang="en-US" altLang="en-US" sz="2200"/>
              <a:t> such as word processors, etc, or games</a:t>
            </a:r>
          </a:p>
          <a:p>
            <a:pPr lvl="1" eaLnBrk="1" hangingPunct="1">
              <a:lnSpc>
                <a:spcPct val="90000"/>
              </a:lnSpc>
            </a:pPr>
            <a:r>
              <a:rPr lang="en-US" altLang="en-US" sz="2200">
                <a:solidFill>
                  <a:schemeClr val="accent2"/>
                </a:solidFill>
              </a:rPr>
              <a:t>Managing</a:t>
            </a:r>
            <a:r>
              <a:rPr lang="en-US" altLang="en-US" sz="2200"/>
              <a:t> the </a:t>
            </a:r>
            <a:r>
              <a:rPr lang="en-US" altLang="en-US" sz="2200">
                <a:solidFill>
                  <a:schemeClr val="accent2"/>
                </a:solidFill>
              </a:rPr>
              <a:t>storage</a:t>
            </a:r>
            <a:r>
              <a:rPr lang="en-US" altLang="en-US" sz="2200"/>
              <a:t> and </a:t>
            </a:r>
            <a:r>
              <a:rPr lang="en-US" altLang="en-US" sz="2200">
                <a:solidFill>
                  <a:schemeClr val="accent2"/>
                </a:solidFill>
              </a:rPr>
              <a:t>retrieval</a:t>
            </a:r>
            <a:r>
              <a:rPr lang="en-US" altLang="en-US" sz="2200"/>
              <a:t> of </a:t>
            </a:r>
            <a:r>
              <a:rPr lang="en-US" altLang="en-US" sz="2200">
                <a:solidFill>
                  <a:schemeClr val="accent2"/>
                </a:solidFill>
              </a:rPr>
              <a:t>files</a:t>
            </a:r>
            <a:r>
              <a:rPr lang="en-US" altLang="en-US" sz="2200"/>
              <a:t> in </a:t>
            </a:r>
            <a:r>
              <a:rPr lang="en-US" altLang="en-US" sz="2200">
                <a:solidFill>
                  <a:schemeClr val="accent2"/>
                </a:solidFill>
              </a:rPr>
              <a:t>secondary</a:t>
            </a:r>
            <a:r>
              <a:rPr lang="en-US" altLang="en-US" sz="2200"/>
              <a:t> </a:t>
            </a:r>
            <a:r>
              <a:rPr lang="en-US" altLang="en-US" sz="2200">
                <a:solidFill>
                  <a:schemeClr val="accent2"/>
                </a:solidFill>
              </a:rPr>
              <a:t>storage</a:t>
            </a:r>
            <a:r>
              <a:rPr lang="en-US" altLang="en-US" sz="2200"/>
              <a:t> devices</a:t>
            </a:r>
          </a:p>
          <a:p>
            <a:pPr lvl="1" eaLnBrk="1" hangingPunct="1">
              <a:lnSpc>
                <a:spcPct val="90000"/>
              </a:lnSpc>
            </a:pPr>
            <a:r>
              <a:rPr lang="en-US" altLang="en-US" sz="2200">
                <a:solidFill>
                  <a:schemeClr val="accent2"/>
                </a:solidFill>
              </a:rPr>
              <a:t>Controlling</a:t>
            </a:r>
            <a:r>
              <a:rPr lang="en-US" altLang="en-US" sz="2200"/>
              <a:t> </a:t>
            </a:r>
            <a:r>
              <a:rPr lang="en-US" altLang="en-US" sz="2200">
                <a:solidFill>
                  <a:schemeClr val="accent2"/>
                </a:solidFill>
              </a:rPr>
              <a:t>I/O</a:t>
            </a:r>
            <a:r>
              <a:rPr lang="en-US" altLang="en-US" sz="2200"/>
              <a:t> </a:t>
            </a:r>
            <a:r>
              <a:rPr lang="en-US" altLang="en-US" sz="2200">
                <a:solidFill>
                  <a:schemeClr val="accent2"/>
                </a:solidFill>
              </a:rPr>
              <a:t>units</a:t>
            </a:r>
            <a:r>
              <a:rPr lang="en-US" altLang="en-US" sz="2200"/>
              <a:t> to receive input information and produce output results</a:t>
            </a:r>
          </a:p>
          <a:p>
            <a:pPr eaLnBrk="1" hangingPunct="1">
              <a:lnSpc>
                <a:spcPct val="90000"/>
              </a:lnSpc>
            </a:pPr>
            <a:endParaRPr lang="en-US" altLang="en-US" sz="2200"/>
          </a:p>
        </p:txBody>
      </p:sp>
    </p:spTree>
    <p:extLst>
      <p:ext uri="{BB962C8B-B14F-4D97-AF65-F5344CB8AC3E}">
        <p14:creationId xmlns:p14="http://schemas.microsoft.com/office/powerpoint/2010/main" val="27210636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p:txBody>
          <a:bodyPr/>
          <a:lstStyle/>
          <a:p>
            <a:pPr eaLnBrk="1" hangingPunct="1"/>
            <a:r>
              <a:rPr lang="en-US" altLang="en-US" sz="2800" b="1"/>
              <a:t>Interrupt</a:t>
            </a:r>
            <a:endParaRPr lang="en-US" altLang="en-US" sz="2800"/>
          </a:p>
        </p:txBody>
      </p:sp>
      <p:sp>
        <p:nvSpPr>
          <p:cNvPr id="33795" name="Rectangle 3"/>
          <p:cNvSpPr>
            <a:spLocks noGrp="1"/>
          </p:cNvSpPr>
          <p:nvPr>
            <p:ph type="body" idx="1"/>
          </p:nvPr>
        </p:nvSpPr>
        <p:spPr>
          <a:xfrm>
            <a:off x="2066925" y="1357313"/>
            <a:ext cx="8129588" cy="4857750"/>
          </a:xfrm>
        </p:spPr>
        <p:txBody>
          <a:bodyPr/>
          <a:lstStyle/>
          <a:p>
            <a:pPr eaLnBrk="1" hangingPunct="1">
              <a:lnSpc>
                <a:spcPct val="90000"/>
              </a:lnSpc>
            </a:pPr>
            <a:r>
              <a:rPr lang="en-US" altLang="en-US" dirty="0" smtClean="0"/>
              <a:t>Normal execution of programs may be </a:t>
            </a:r>
            <a:r>
              <a:rPr lang="en-US" altLang="en-US" dirty="0" smtClean="0">
                <a:solidFill>
                  <a:srgbClr val="FF0000"/>
                </a:solidFill>
              </a:rPr>
              <a:t>interrupted</a:t>
            </a:r>
            <a:r>
              <a:rPr lang="en-US" altLang="en-US" dirty="0" smtClean="0"/>
              <a:t> if some device requires </a:t>
            </a:r>
            <a:r>
              <a:rPr lang="en-US" altLang="en-US" dirty="0" smtClean="0">
                <a:solidFill>
                  <a:srgbClr val="FF0000"/>
                </a:solidFill>
              </a:rPr>
              <a:t>urgent</a:t>
            </a:r>
            <a:r>
              <a:rPr lang="en-US" altLang="en-US" dirty="0" smtClean="0"/>
              <a:t> servicing</a:t>
            </a:r>
          </a:p>
          <a:p>
            <a:pPr lvl="1" eaLnBrk="1" hangingPunct="1">
              <a:lnSpc>
                <a:spcPct val="90000"/>
              </a:lnSpc>
            </a:pPr>
            <a:r>
              <a:rPr lang="en-US" altLang="en-US" sz="1800" dirty="0"/>
              <a:t>To deal with the situation immediately, the normal execution of the current program must be interrupted</a:t>
            </a:r>
          </a:p>
          <a:p>
            <a:pPr lvl="1" eaLnBrk="1" hangingPunct="1">
              <a:lnSpc>
                <a:spcPct val="90000"/>
              </a:lnSpc>
              <a:buFont typeface="Wingdings 2" panose="05020102010507070707" pitchFamily="18" charset="2"/>
              <a:buNone/>
            </a:pPr>
            <a:endParaRPr lang="en-US" altLang="en-US" sz="1800" dirty="0"/>
          </a:p>
          <a:p>
            <a:pPr eaLnBrk="1" hangingPunct="1">
              <a:lnSpc>
                <a:spcPct val="90000"/>
              </a:lnSpc>
            </a:pPr>
            <a:r>
              <a:rPr lang="en-US" altLang="en-US" dirty="0" smtClean="0">
                <a:solidFill>
                  <a:srgbClr val="FF0000"/>
                </a:solidFill>
              </a:rPr>
              <a:t>Procedure</a:t>
            </a:r>
            <a:r>
              <a:rPr lang="en-US" altLang="en-US" dirty="0" smtClean="0"/>
              <a:t> of </a:t>
            </a:r>
            <a:r>
              <a:rPr lang="en-US" altLang="en-US" dirty="0" smtClean="0">
                <a:solidFill>
                  <a:srgbClr val="FF0000"/>
                </a:solidFill>
              </a:rPr>
              <a:t>interrupt</a:t>
            </a:r>
            <a:r>
              <a:rPr lang="en-US" altLang="en-US" dirty="0" smtClean="0"/>
              <a:t> operation</a:t>
            </a:r>
          </a:p>
          <a:p>
            <a:pPr lvl="1" eaLnBrk="1" hangingPunct="1">
              <a:lnSpc>
                <a:spcPct val="90000"/>
              </a:lnSpc>
            </a:pPr>
            <a:r>
              <a:rPr lang="en-US" altLang="en-US" sz="1800" dirty="0"/>
              <a:t>The </a:t>
            </a:r>
            <a:r>
              <a:rPr lang="en-US" altLang="en-US" sz="1800" dirty="0">
                <a:solidFill>
                  <a:schemeClr val="accent2"/>
                </a:solidFill>
              </a:rPr>
              <a:t>device</a:t>
            </a:r>
            <a:r>
              <a:rPr lang="en-US" altLang="en-US" sz="1800" dirty="0"/>
              <a:t> raises an </a:t>
            </a:r>
            <a:r>
              <a:rPr lang="en-US" altLang="en-US" sz="1800" dirty="0">
                <a:solidFill>
                  <a:schemeClr val="accent2"/>
                </a:solidFill>
              </a:rPr>
              <a:t>interrupt</a:t>
            </a:r>
            <a:r>
              <a:rPr lang="en-US" altLang="en-US" sz="1800" dirty="0"/>
              <a:t> </a:t>
            </a:r>
            <a:r>
              <a:rPr lang="en-US" altLang="en-US" sz="1800" dirty="0">
                <a:solidFill>
                  <a:schemeClr val="accent2"/>
                </a:solidFill>
              </a:rPr>
              <a:t>signal</a:t>
            </a:r>
          </a:p>
          <a:p>
            <a:pPr lvl="1" eaLnBrk="1" hangingPunct="1">
              <a:lnSpc>
                <a:spcPct val="90000"/>
              </a:lnSpc>
            </a:pPr>
            <a:r>
              <a:rPr lang="en-US" altLang="en-US" sz="1800" dirty="0"/>
              <a:t>The </a:t>
            </a:r>
            <a:r>
              <a:rPr lang="en-US" altLang="en-US" sz="1800" dirty="0">
                <a:solidFill>
                  <a:schemeClr val="accent2"/>
                </a:solidFill>
              </a:rPr>
              <a:t>processor</a:t>
            </a:r>
            <a:r>
              <a:rPr lang="en-US" altLang="en-US" sz="1800" dirty="0"/>
              <a:t> provides the requested service by </a:t>
            </a:r>
            <a:r>
              <a:rPr lang="en-US" altLang="en-US" sz="1800" dirty="0">
                <a:solidFill>
                  <a:schemeClr val="accent2"/>
                </a:solidFill>
              </a:rPr>
              <a:t>executing</a:t>
            </a:r>
            <a:r>
              <a:rPr lang="en-US" altLang="en-US" sz="1800" dirty="0"/>
              <a:t> an appropriate </a:t>
            </a:r>
            <a:r>
              <a:rPr lang="en-US" altLang="en-US" sz="1800" dirty="0">
                <a:solidFill>
                  <a:schemeClr val="accent2"/>
                </a:solidFill>
              </a:rPr>
              <a:t>interrupt-service</a:t>
            </a:r>
            <a:r>
              <a:rPr lang="en-US" altLang="en-US" sz="1800" dirty="0"/>
              <a:t> </a:t>
            </a:r>
            <a:r>
              <a:rPr lang="en-US" altLang="en-US" sz="1800" dirty="0">
                <a:solidFill>
                  <a:schemeClr val="accent2"/>
                </a:solidFill>
              </a:rPr>
              <a:t>routine</a:t>
            </a:r>
          </a:p>
          <a:p>
            <a:pPr lvl="1" eaLnBrk="1" hangingPunct="1">
              <a:lnSpc>
                <a:spcPct val="90000"/>
              </a:lnSpc>
            </a:pPr>
            <a:r>
              <a:rPr lang="en-US" altLang="en-US" sz="1800" dirty="0"/>
              <a:t>The </a:t>
            </a:r>
            <a:r>
              <a:rPr lang="en-US" altLang="en-US" sz="1800" dirty="0">
                <a:solidFill>
                  <a:schemeClr val="accent2"/>
                </a:solidFill>
              </a:rPr>
              <a:t>state</a:t>
            </a:r>
            <a:r>
              <a:rPr lang="en-US" altLang="en-US" sz="1800" dirty="0"/>
              <a:t> of the </a:t>
            </a:r>
            <a:r>
              <a:rPr lang="en-US" altLang="en-US" sz="1800" dirty="0">
                <a:solidFill>
                  <a:schemeClr val="accent2"/>
                </a:solidFill>
              </a:rPr>
              <a:t>processor</a:t>
            </a:r>
            <a:r>
              <a:rPr lang="en-US" altLang="en-US" sz="1800" dirty="0"/>
              <a:t> is first </a:t>
            </a:r>
            <a:r>
              <a:rPr lang="en-US" altLang="en-US" sz="1800" dirty="0">
                <a:solidFill>
                  <a:schemeClr val="accent2"/>
                </a:solidFill>
              </a:rPr>
              <a:t>saved</a:t>
            </a:r>
            <a:r>
              <a:rPr lang="en-US" altLang="en-US" sz="1800" dirty="0"/>
              <a:t> before servicing the interrupt</a:t>
            </a:r>
          </a:p>
          <a:p>
            <a:pPr lvl="2" eaLnBrk="1" hangingPunct="1">
              <a:lnSpc>
                <a:spcPct val="90000"/>
              </a:lnSpc>
            </a:pPr>
            <a:r>
              <a:rPr lang="en-US" altLang="en-US" sz="1700" dirty="0"/>
              <a:t>Normally, the contents of the </a:t>
            </a:r>
            <a:r>
              <a:rPr lang="en-US" altLang="en-US" sz="1700" dirty="0">
                <a:solidFill>
                  <a:schemeClr val="accent2"/>
                </a:solidFill>
              </a:rPr>
              <a:t>PC</a:t>
            </a:r>
            <a:r>
              <a:rPr lang="en-US" altLang="en-US" sz="1700" dirty="0"/>
              <a:t>, the general </a:t>
            </a:r>
            <a:r>
              <a:rPr lang="en-US" altLang="en-US" sz="1700" dirty="0">
                <a:solidFill>
                  <a:schemeClr val="accent2"/>
                </a:solidFill>
              </a:rPr>
              <a:t>registers</a:t>
            </a:r>
            <a:r>
              <a:rPr lang="en-US" altLang="en-US" sz="1700" dirty="0"/>
              <a:t>, and some </a:t>
            </a:r>
            <a:r>
              <a:rPr lang="en-US" altLang="en-US" sz="1700" dirty="0">
                <a:solidFill>
                  <a:schemeClr val="accent2"/>
                </a:solidFill>
              </a:rPr>
              <a:t>control</a:t>
            </a:r>
            <a:r>
              <a:rPr lang="en-US" altLang="en-US" sz="1700" dirty="0"/>
              <a:t> information are stored in </a:t>
            </a:r>
            <a:r>
              <a:rPr lang="en-US" altLang="en-US" sz="1700" dirty="0">
                <a:solidFill>
                  <a:schemeClr val="accent2"/>
                </a:solidFill>
              </a:rPr>
              <a:t>memory</a:t>
            </a:r>
          </a:p>
          <a:p>
            <a:pPr lvl="1" eaLnBrk="1" hangingPunct="1">
              <a:lnSpc>
                <a:spcPct val="90000"/>
              </a:lnSpc>
            </a:pPr>
            <a:r>
              <a:rPr lang="en-US" altLang="en-US" sz="1800" dirty="0"/>
              <a:t>When the interrupt-service routine is </a:t>
            </a:r>
            <a:r>
              <a:rPr lang="en-US" altLang="en-US" sz="1800" dirty="0">
                <a:solidFill>
                  <a:schemeClr val="accent2"/>
                </a:solidFill>
              </a:rPr>
              <a:t>completed</a:t>
            </a:r>
            <a:r>
              <a:rPr lang="en-US" altLang="en-US" sz="1800" dirty="0"/>
              <a:t>, the </a:t>
            </a:r>
            <a:r>
              <a:rPr lang="en-US" altLang="en-US" sz="1800" dirty="0">
                <a:solidFill>
                  <a:schemeClr val="accent2"/>
                </a:solidFill>
              </a:rPr>
              <a:t>state</a:t>
            </a:r>
            <a:r>
              <a:rPr lang="en-US" altLang="en-US" sz="1800" dirty="0"/>
              <a:t> of the </a:t>
            </a:r>
            <a:r>
              <a:rPr lang="en-US" altLang="en-US" sz="1800" dirty="0">
                <a:solidFill>
                  <a:schemeClr val="accent2"/>
                </a:solidFill>
              </a:rPr>
              <a:t>processor</a:t>
            </a:r>
            <a:r>
              <a:rPr lang="en-US" altLang="en-US" sz="1800" dirty="0"/>
              <a:t> is </a:t>
            </a:r>
            <a:r>
              <a:rPr lang="en-US" altLang="en-US" sz="1800" dirty="0">
                <a:solidFill>
                  <a:schemeClr val="accent2"/>
                </a:solidFill>
              </a:rPr>
              <a:t>restored</a:t>
            </a:r>
            <a:r>
              <a:rPr lang="en-US" altLang="en-US" sz="1800" dirty="0"/>
              <a:t> so that the interrupted program may continue</a:t>
            </a:r>
          </a:p>
          <a:p>
            <a:pPr eaLnBrk="1" hangingPunct="1">
              <a:lnSpc>
                <a:spcPct val="90000"/>
              </a:lnSpc>
            </a:pPr>
            <a:endParaRPr lang="en-US" altLang="en-US" dirty="0" smtClean="0"/>
          </a:p>
        </p:txBody>
      </p:sp>
    </p:spTree>
    <p:extLst>
      <p:ext uri="{BB962C8B-B14F-4D97-AF65-F5344CB8AC3E}">
        <p14:creationId xmlns:p14="http://schemas.microsoft.com/office/powerpoint/2010/main" val="3500419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pPr eaLnBrk="1" hangingPunct="1"/>
            <a:r>
              <a:rPr lang="en-US" altLang="en-US" sz="2800" b="1"/>
              <a:t>Classes of Interrupts</a:t>
            </a:r>
            <a:endParaRPr lang="en-US" altLang="en-US" sz="2800"/>
          </a:p>
        </p:txBody>
      </p:sp>
      <p:sp>
        <p:nvSpPr>
          <p:cNvPr id="34819" name="Rectangle 3"/>
          <p:cNvSpPr>
            <a:spLocks noGrp="1"/>
          </p:cNvSpPr>
          <p:nvPr>
            <p:ph type="body" idx="1"/>
          </p:nvPr>
        </p:nvSpPr>
        <p:spPr>
          <a:xfrm>
            <a:off x="2124075" y="1300164"/>
            <a:ext cx="8072438" cy="4929187"/>
          </a:xfrm>
        </p:spPr>
        <p:txBody>
          <a:bodyPr>
            <a:normAutofit fontScale="92500" lnSpcReduction="20000"/>
          </a:bodyPr>
          <a:lstStyle/>
          <a:p>
            <a:pPr eaLnBrk="1" hangingPunct="1">
              <a:lnSpc>
                <a:spcPct val="90000"/>
              </a:lnSpc>
            </a:pPr>
            <a:r>
              <a:rPr lang="en-US" altLang="en-US" smtClean="0">
                <a:solidFill>
                  <a:srgbClr val="FF0000"/>
                </a:solidFill>
              </a:rPr>
              <a:t>Program</a:t>
            </a:r>
          </a:p>
          <a:p>
            <a:pPr lvl="1" eaLnBrk="1" hangingPunct="1">
              <a:lnSpc>
                <a:spcPct val="90000"/>
              </a:lnSpc>
            </a:pPr>
            <a:r>
              <a:rPr lang="en-US" altLang="en-US" smtClean="0"/>
              <a:t>Generated by some condition that occurs as a result of an instruction execution such as arithmetic </a:t>
            </a:r>
            <a:r>
              <a:rPr lang="en-US" altLang="en-US" smtClean="0">
                <a:solidFill>
                  <a:schemeClr val="accent2"/>
                </a:solidFill>
              </a:rPr>
              <a:t>overflow</a:t>
            </a:r>
            <a:r>
              <a:rPr lang="en-US" altLang="en-US" smtClean="0"/>
              <a:t>, </a:t>
            </a:r>
            <a:r>
              <a:rPr lang="en-US" altLang="en-US" smtClean="0">
                <a:solidFill>
                  <a:schemeClr val="accent2"/>
                </a:solidFill>
              </a:rPr>
              <a:t>division</a:t>
            </a:r>
            <a:r>
              <a:rPr lang="en-US" altLang="en-US" smtClean="0"/>
              <a:t> by </a:t>
            </a:r>
            <a:r>
              <a:rPr lang="en-US" altLang="en-US" smtClean="0">
                <a:solidFill>
                  <a:schemeClr val="accent2"/>
                </a:solidFill>
              </a:rPr>
              <a:t>zero</a:t>
            </a:r>
            <a:r>
              <a:rPr lang="en-US" altLang="en-US" smtClean="0"/>
              <a:t>, attempt to execute an </a:t>
            </a:r>
            <a:r>
              <a:rPr lang="en-US" altLang="en-US" smtClean="0">
                <a:solidFill>
                  <a:schemeClr val="accent2"/>
                </a:solidFill>
              </a:rPr>
              <a:t>illegal</a:t>
            </a:r>
            <a:r>
              <a:rPr lang="en-US" altLang="en-US" smtClean="0"/>
              <a:t> machine </a:t>
            </a:r>
            <a:r>
              <a:rPr lang="en-US" altLang="en-US" smtClean="0">
                <a:solidFill>
                  <a:schemeClr val="accent2"/>
                </a:solidFill>
              </a:rPr>
              <a:t>instruction</a:t>
            </a:r>
            <a:r>
              <a:rPr lang="en-US" altLang="en-US" smtClean="0"/>
              <a:t>, or reference </a:t>
            </a:r>
            <a:r>
              <a:rPr lang="en-US" altLang="en-US" smtClean="0">
                <a:solidFill>
                  <a:schemeClr val="accent2"/>
                </a:solidFill>
              </a:rPr>
              <a:t>outside</a:t>
            </a:r>
            <a:r>
              <a:rPr lang="en-US" altLang="en-US" smtClean="0"/>
              <a:t> a user’s allowed </a:t>
            </a:r>
            <a:r>
              <a:rPr lang="en-US" altLang="en-US" smtClean="0">
                <a:solidFill>
                  <a:schemeClr val="accent2"/>
                </a:solidFill>
              </a:rPr>
              <a:t>memory</a:t>
            </a:r>
            <a:r>
              <a:rPr lang="en-US" altLang="en-US" smtClean="0"/>
              <a:t> space</a:t>
            </a:r>
          </a:p>
          <a:p>
            <a:pPr eaLnBrk="1" hangingPunct="1">
              <a:lnSpc>
                <a:spcPct val="90000"/>
              </a:lnSpc>
            </a:pPr>
            <a:r>
              <a:rPr lang="en-US" altLang="en-US" smtClean="0">
                <a:solidFill>
                  <a:srgbClr val="FF0000"/>
                </a:solidFill>
              </a:rPr>
              <a:t>Timer</a:t>
            </a:r>
          </a:p>
          <a:p>
            <a:pPr lvl="1" eaLnBrk="1" hangingPunct="1">
              <a:lnSpc>
                <a:spcPct val="90000"/>
              </a:lnSpc>
            </a:pPr>
            <a:r>
              <a:rPr lang="en-US" altLang="en-US" smtClean="0"/>
              <a:t>Generated by a timer within the processor. This allows the operating system to </a:t>
            </a:r>
            <a:r>
              <a:rPr lang="en-US" altLang="en-US" smtClean="0">
                <a:solidFill>
                  <a:schemeClr val="accent2"/>
                </a:solidFill>
              </a:rPr>
              <a:t>perform</a:t>
            </a:r>
            <a:r>
              <a:rPr lang="en-US" altLang="en-US" smtClean="0"/>
              <a:t> certain </a:t>
            </a:r>
            <a:r>
              <a:rPr lang="en-US" altLang="en-US" smtClean="0">
                <a:solidFill>
                  <a:schemeClr val="accent2"/>
                </a:solidFill>
              </a:rPr>
              <a:t>functions</a:t>
            </a:r>
            <a:r>
              <a:rPr lang="en-US" altLang="en-US" smtClean="0"/>
              <a:t> on a </a:t>
            </a:r>
            <a:r>
              <a:rPr lang="en-US" altLang="en-US" smtClean="0">
                <a:solidFill>
                  <a:schemeClr val="accent2"/>
                </a:solidFill>
              </a:rPr>
              <a:t>regular</a:t>
            </a:r>
            <a:r>
              <a:rPr lang="en-US" altLang="en-US" smtClean="0"/>
              <a:t> basis</a:t>
            </a:r>
          </a:p>
          <a:p>
            <a:pPr eaLnBrk="1" hangingPunct="1">
              <a:lnSpc>
                <a:spcPct val="90000"/>
              </a:lnSpc>
            </a:pPr>
            <a:r>
              <a:rPr lang="en-US" altLang="en-US" smtClean="0">
                <a:solidFill>
                  <a:srgbClr val="FF0000"/>
                </a:solidFill>
              </a:rPr>
              <a:t>I/O</a:t>
            </a:r>
          </a:p>
          <a:p>
            <a:pPr lvl="1" eaLnBrk="1" hangingPunct="1">
              <a:lnSpc>
                <a:spcPct val="90000"/>
              </a:lnSpc>
            </a:pPr>
            <a:r>
              <a:rPr lang="en-US" altLang="en-US" smtClean="0"/>
              <a:t>Generated by an I/O controller, to </a:t>
            </a:r>
            <a:r>
              <a:rPr lang="en-US" altLang="en-US" smtClean="0">
                <a:solidFill>
                  <a:schemeClr val="accent2"/>
                </a:solidFill>
              </a:rPr>
              <a:t>signal</a:t>
            </a:r>
            <a:r>
              <a:rPr lang="en-US" altLang="en-US" smtClean="0"/>
              <a:t> </a:t>
            </a:r>
            <a:r>
              <a:rPr lang="en-US" altLang="en-US" smtClean="0">
                <a:solidFill>
                  <a:schemeClr val="accent2"/>
                </a:solidFill>
              </a:rPr>
              <a:t>normal</a:t>
            </a:r>
            <a:r>
              <a:rPr lang="en-US" altLang="en-US" smtClean="0"/>
              <a:t> </a:t>
            </a:r>
            <a:r>
              <a:rPr lang="en-US" altLang="en-US" smtClean="0">
                <a:solidFill>
                  <a:schemeClr val="accent2"/>
                </a:solidFill>
              </a:rPr>
              <a:t>completion</a:t>
            </a:r>
            <a:r>
              <a:rPr lang="en-US" altLang="en-US" smtClean="0"/>
              <a:t> of an operation or to </a:t>
            </a:r>
            <a:r>
              <a:rPr lang="en-US" altLang="en-US" smtClean="0">
                <a:solidFill>
                  <a:schemeClr val="accent2"/>
                </a:solidFill>
              </a:rPr>
              <a:t>signal</a:t>
            </a:r>
            <a:r>
              <a:rPr lang="en-US" altLang="en-US" smtClean="0"/>
              <a:t> a variety of </a:t>
            </a:r>
            <a:r>
              <a:rPr lang="en-US" altLang="en-US" smtClean="0">
                <a:solidFill>
                  <a:schemeClr val="accent2"/>
                </a:solidFill>
              </a:rPr>
              <a:t>error</a:t>
            </a:r>
            <a:r>
              <a:rPr lang="en-US" altLang="en-US" smtClean="0"/>
              <a:t> </a:t>
            </a:r>
            <a:r>
              <a:rPr lang="en-US" altLang="en-US" smtClean="0">
                <a:solidFill>
                  <a:schemeClr val="accent2"/>
                </a:solidFill>
              </a:rPr>
              <a:t>conditions</a:t>
            </a:r>
          </a:p>
          <a:p>
            <a:pPr eaLnBrk="1" hangingPunct="1">
              <a:lnSpc>
                <a:spcPct val="90000"/>
              </a:lnSpc>
            </a:pPr>
            <a:r>
              <a:rPr lang="en-US" altLang="en-US" smtClean="0">
                <a:solidFill>
                  <a:srgbClr val="FF0000"/>
                </a:solidFill>
              </a:rPr>
              <a:t>Hardware failure</a:t>
            </a:r>
          </a:p>
          <a:p>
            <a:pPr lvl="1" algn="ctr" eaLnBrk="1" hangingPunct="1">
              <a:lnSpc>
                <a:spcPct val="90000"/>
              </a:lnSpc>
            </a:pPr>
            <a:r>
              <a:rPr lang="en-US" altLang="en-US" smtClean="0"/>
              <a:t>Generated by a failure such as </a:t>
            </a:r>
            <a:r>
              <a:rPr lang="en-US" altLang="en-US" smtClean="0">
                <a:solidFill>
                  <a:schemeClr val="accent2"/>
                </a:solidFill>
              </a:rPr>
              <a:t>power</a:t>
            </a:r>
            <a:r>
              <a:rPr lang="en-US" altLang="en-US" smtClean="0"/>
              <a:t> </a:t>
            </a:r>
            <a:r>
              <a:rPr lang="en-US" altLang="en-US" smtClean="0">
                <a:solidFill>
                  <a:schemeClr val="accent2"/>
                </a:solidFill>
              </a:rPr>
              <a:t>failure</a:t>
            </a:r>
            <a:r>
              <a:rPr lang="en-US" altLang="en-US" smtClean="0"/>
              <a:t> or </a:t>
            </a:r>
            <a:r>
              <a:rPr lang="en-US" altLang="en-US" smtClean="0">
                <a:solidFill>
                  <a:schemeClr val="accent2"/>
                </a:solidFill>
              </a:rPr>
              <a:t>memory</a:t>
            </a:r>
            <a:r>
              <a:rPr lang="en-US" altLang="en-US" smtClean="0"/>
              <a:t> </a:t>
            </a:r>
            <a:r>
              <a:rPr lang="en-US" altLang="en-US" smtClean="0">
                <a:solidFill>
                  <a:schemeClr val="accent2"/>
                </a:solidFill>
              </a:rPr>
              <a:t>parity</a:t>
            </a:r>
            <a:r>
              <a:rPr lang="en-US" altLang="en-US" smtClean="0"/>
              <a:t> </a:t>
            </a:r>
            <a:r>
              <a:rPr lang="en-US" altLang="en-US" smtClean="0">
                <a:solidFill>
                  <a:schemeClr val="accent2"/>
                </a:solidFill>
              </a:rPr>
              <a:t>error</a:t>
            </a:r>
          </a:p>
          <a:p>
            <a:pPr eaLnBrk="1" hangingPunct="1">
              <a:lnSpc>
                <a:spcPct val="90000"/>
              </a:lnSpc>
            </a:pPr>
            <a:endParaRPr lang="en-US" altLang="en-US" smtClean="0"/>
          </a:p>
        </p:txBody>
      </p:sp>
    </p:spTree>
    <p:extLst>
      <p:ext uri="{BB962C8B-B14F-4D97-AF65-F5344CB8AC3E}">
        <p14:creationId xmlns:p14="http://schemas.microsoft.com/office/powerpoint/2010/main" val="3363546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Memory Words</a:t>
            </a:r>
            <a:endParaRPr lang="en-IN" dirty="0"/>
          </a:p>
        </p:txBody>
      </p:sp>
      <p:pic>
        <p:nvPicPr>
          <p:cNvPr id="4" name="Picture 3"/>
          <p:cNvPicPr>
            <a:picLocks noChangeAspect="1"/>
          </p:cNvPicPr>
          <p:nvPr/>
        </p:nvPicPr>
        <p:blipFill>
          <a:blip r:embed="rId2"/>
          <a:stretch>
            <a:fillRect/>
          </a:stretch>
        </p:blipFill>
        <p:spPr>
          <a:xfrm>
            <a:off x="2657759" y="1850308"/>
            <a:ext cx="4765596" cy="5228918"/>
          </a:xfrm>
          <a:prstGeom prst="rect">
            <a:avLst/>
          </a:prstGeom>
        </p:spPr>
      </p:pic>
    </p:spTree>
    <p:extLst>
      <p:ext uri="{BB962C8B-B14F-4D97-AF65-F5344CB8AC3E}">
        <p14:creationId xmlns:p14="http://schemas.microsoft.com/office/powerpoint/2010/main" val="204210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D33F49C-533A-4213-836C-BDF2B613309E}"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18435" name="Rectangle 2"/>
          <p:cNvSpPr>
            <a:spLocks noGrp="1" noChangeArrowheads="1"/>
          </p:cNvSpPr>
          <p:nvPr>
            <p:ph type="title"/>
          </p:nvPr>
        </p:nvSpPr>
        <p:spPr/>
        <p:txBody>
          <a:bodyPr/>
          <a:lstStyle/>
          <a:p>
            <a:r>
              <a:rPr lang="en-US" altLang="en-US" sz="2800" dirty="0"/>
              <a:t>Information in a computer -- </a:t>
            </a:r>
            <a:r>
              <a:rPr lang="en-US" altLang="en-US" sz="2800" b="1" i="1" dirty="0"/>
              <a:t>Instructions</a:t>
            </a:r>
          </a:p>
        </p:txBody>
      </p:sp>
      <p:sp>
        <p:nvSpPr>
          <p:cNvPr id="18436" name="Rectangle 3"/>
          <p:cNvSpPr>
            <a:spLocks noGrp="1" noChangeArrowheads="1"/>
          </p:cNvSpPr>
          <p:nvPr>
            <p:ph type="body" idx="1"/>
          </p:nvPr>
        </p:nvSpPr>
        <p:spPr>
          <a:xfrm>
            <a:off x="838200" y="1323975"/>
            <a:ext cx="10515600" cy="5032375"/>
          </a:xfrm>
        </p:spPr>
        <p:txBody>
          <a:bodyPr>
            <a:normAutofit/>
          </a:bodyPr>
          <a:lstStyle/>
          <a:p>
            <a:r>
              <a:rPr lang="en-US" altLang="en-US" dirty="0" smtClean="0">
                <a:solidFill>
                  <a:srgbClr val="000099"/>
                </a:solidFill>
              </a:rPr>
              <a:t>Instructions specify commands to</a:t>
            </a:r>
            <a:r>
              <a:rPr lang="en-US" altLang="en-US" dirty="0" smtClean="0"/>
              <a:t>:</a:t>
            </a:r>
          </a:p>
          <a:p>
            <a:pPr lvl="1"/>
            <a:r>
              <a:rPr lang="en-US" altLang="en-US" sz="1800" dirty="0">
                <a:solidFill>
                  <a:srgbClr val="FF0000"/>
                </a:solidFill>
              </a:rPr>
              <a:t>Transfer</a:t>
            </a:r>
            <a:r>
              <a:rPr lang="en-US" altLang="en-US" sz="1800" dirty="0"/>
              <a:t> information within a computer (e.g., from </a:t>
            </a:r>
            <a:r>
              <a:rPr lang="en-US" altLang="en-US" sz="1800" dirty="0">
                <a:solidFill>
                  <a:srgbClr val="FF0000"/>
                </a:solidFill>
              </a:rPr>
              <a:t>memory</a:t>
            </a:r>
            <a:r>
              <a:rPr lang="en-US" altLang="en-US" sz="1800" dirty="0"/>
              <a:t> to </a:t>
            </a:r>
            <a:r>
              <a:rPr lang="en-US" altLang="en-US" sz="1800" dirty="0">
                <a:solidFill>
                  <a:srgbClr val="FF0000"/>
                </a:solidFill>
              </a:rPr>
              <a:t>ALU</a:t>
            </a:r>
            <a:r>
              <a:rPr lang="en-US" altLang="en-US" sz="1800" dirty="0"/>
              <a:t>)</a:t>
            </a:r>
          </a:p>
          <a:p>
            <a:pPr lvl="1"/>
            <a:r>
              <a:rPr lang="en-US" altLang="en-US" sz="1800" dirty="0">
                <a:solidFill>
                  <a:srgbClr val="FF0000"/>
                </a:solidFill>
              </a:rPr>
              <a:t>Transfer</a:t>
            </a:r>
            <a:r>
              <a:rPr lang="en-US" altLang="en-US" sz="1800" dirty="0"/>
              <a:t> of information between the </a:t>
            </a:r>
            <a:r>
              <a:rPr lang="en-US" altLang="en-US" sz="1800" dirty="0">
                <a:solidFill>
                  <a:srgbClr val="FF0000"/>
                </a:solidFill>
              </a:rPr>
              <a:t>computer</a:t>
            </a:r>
            <a:r>
              <a:rPr lang="en-US" altLang="en-US" sz="1800" dirty="0"/>
              <a:t> and </a:t>
            </a:r>
            <a:r>
              <a:rPr lang="en-US" altLang="en-US" sz="1800" dirty="0">
                <a:solidFill>
                  <a:srgbClr val="FF0000"/>
                </a:solidFill>
              </a:rPr>
              <a:t>I/O</a:t>
            </a:r>
            <a:r>
              <a:rPr lang="en-US" altLang="en-US" sz="1800" dirty="0"/>
              <a:t> devices (e.g., from keyboard to computer, or computer to printer)</a:t>
            </a:r>
          </a:p>
          <a:p>
            <a:pPr lvl="1"/>
            <a:r>
              <a:rPr lang="en-US" altLang="en-US" sz="1800" dirty="0">
                <a:solidFill>
                  <a:srgbClr val="FF0000"/>
                </a:solidFill>
              </a:rPr>
              <a:t>Perform</a:t>
            </a:r>
            <a:r>
              <a:rPr lang="en-US" altLang="en-US" sz="1800" dirty="0"/>
              <a:t> </a:t>
            </a:r>
            <a:r>
              <a:rPr lang="en-US" altLang="en-US" sz="1800" dirty="0">
                <a:solidFill>
                  <a:srgbClr val="FF0000"/>
                </a:solidFill>
              </a:rPr>
              <a:t>arithmetic</a:t>
            </a:r>
            <a:r>
              <a:rPr lang="en-US" altLang="en-US" sz="1800" dirty="0"/>
              <a:t> and </a:t>
            </a:r>
            <a:r>
              <a:rPr lang="en-US" altLang="en-US" sz="1800" dirty="0">
                <a:solidFill>
                  <a:srgbClr val="FF0000"/>
                </a:solidFill>
              </a:rPr>
              <a:t>logic</a:t>
            </a:r>
            <a:r>
              <a:rPr lang="en-US" altLang="en-US" sz="1800" dirty="0"/>
              <a:t> </a:t>
            </a:r>
            <a:r>
              <a:rPr lang="en-US" altLang="en-US" sz="1800" dirty="0">
                <a:solidFill>
                  <a:srgbClr val="FF0000"/>
                </a:solidFill>
              </a:rPr>
              <a:t>operations</a:t>
            </a:r>
            <a:r>
              <a:rPr lang="en-US" altLang="en-US" sz="1800" dirty="0"/>
              <a:t> (e.g., Add two numbers, Perform a logical AND).</a:t>
            </a:r>
            <a:r>
              <a:rPr lang="en-US" altLang="en-US" dirty="0" smtClean="0"/>
              <a:t> </a:t>
            </a:r>
          </a:p>
          <a:p>
            <a:r>
              <a:rPr lang="en-US" altLang="en-US" dirty="0" smtClean="0">
                <a:solidFill>
                  <a:srgbClr val="000099"/>
                </a:solidFill>
              </a:rPr>
              <a:t>A sequence of instructions to perform a task is called a </a:t>
            </a:r>
            <a:r>
              <a:rPr lang="en-US" altLang="en-US" dirty="0" smtClean="0">
                <a:solidFill>
                  <a:srgbClr val="FF0000"/>
                </a:solidFill>
              </a:rPr>
              <a:t>program</a:t>
            </a:r>
            <a:r>
              <a:rPr lang="en-US" altLang="en-US" dirty="0" smtClean="0">
                <a:solidFill>
                  <a:srgbClr val="000099"/>
                </a:solidFill>
              </a:rPr>
              <a:t>, which is stored in the memory.</a:t>
            </a:r>
          </a:p>
          <a:p>
            <a:r>
              <a:rPr lang="en-US" altLang="en-US" dirty="0" smtClean="0">
                <a:solidFill>
                  <a:srgbClr val="FF0000"/>
                </a:solidFill>
              </a:rPr>
              <a:t>Processor</a:t>
            </a:r>
            <a:r>
              <a:rPr lang="en-US" altLang="en-US" dirty="0" smtClean="0"/>
              <a:t> </a:t>
            </a:r>
            <a:r>
              <a:rPr lang="en-US" altLang="en-US" dirty="0" smtClean="0">
                <a:solidFill>
                  <a:srgbClr val="FF0000"/>
                </a:solidFill>
              </a:rPr>
              <a:t>fetches</a:t>
            </a:r>
            <a:r>
              <a:rPr lang="en-US" altLang="en-US" dirty="0" smtClean="0"/>
              <a:t> </a:t>
            </a:r>
            <a:r>
              <a:rPr lang="en-US" altLang="en-US" dirty="0" smtClean="0">
                <a:solidFill>
                  <a:srgbClr val="FF0000"/>
                </a:solidFill>
              </a:rPr>
              <a:t>instructions</a:t>
            </a:r>
            <a:r>
              <a:rPr lang="en-US" altLang="en-US" dirty="0" smtClean="0"/>
              <a:t> that make up a program from the memory and </a:t>
            </a:r>
            <a:r>
              <a:rPr lang="en-US" altLang="en-US" dirty="0" smtClean="0">
                <a:solidFill>
                  <a:srgbClr val="FF0000"/>
                </a:solidFill>
              </a:rPr>
              <a:t>performs</a:t>
            </a:r>
            <a:r>
              <a:rPr lang="en-US" altLang="en-US" dirty="0" smtClean="0"/>
              <a:t> the </a:t>
            </a:r>
            <a:r>
              <a:rPr lang="en-US" altLang="en-US" dirty="0" smtClean="0">
                <a:solidFill>
                  <a:srgbClr val="FF0000"/>
                </a:solidFill>
              </a:rPr>
              <a:t>operations</a:t>
            </a:r>
            <a:r>
              <a:rPr lang="en-US" altLang="en-US" dirty="0" smtClean="0"/>
              <a:t> stated in those instructions.</a:t>
            </a:r>
          </a:p>
        </p:txBody>
      </p:sp>
    </p:spTree>
    <p:extLst>
      <p:ext uri="{BB962C8B-B14F-4D97-AF65-F5344CB8AC3E}">
        <p14:creationId xmlns:p14="http://schemas.microsoft.com/office/powerpoint/2010/main" val="464380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C7F9CA5-1BEB-4F0D-8B20-9EA7B38A24B1}"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19459" name="Rectangle 2"/>
          <p:cNvSpPr>
            <a:spLocks noGrp="1" noChangeArrowheads="1"/>
          </p:cNvSpPr>
          <p:nvPr>
            <p:ph type="title"/>
          </p:nvPr>
        </p:nvSpPr>
        <p:spPr/>
        <p:txBody>
          <a:bodyPr/>
          <a:lstStyle/>
          <a:p>
            <a:r>
              <a:rPr lang="en-US" altLang="en-US" sz="2800"/>
              <a:t>Information in a computer -- </a:t>
            </a:r>
            <a:r>
              <a:rPr lang="en-US" altLang="en-US" sz="2800" b="1"/>
              <a:t>Data</a:t>
            </a:r>
          </a:p>
        </p:txBody>
      </p:sp>
      <p:sp>
        <p:nvSpPr>
          <p:cNvPr id="19460" name="Rectangle 3"/>
          <p:cNvSpPr>
            <a:spLocks noGrp="1" noChangeArrowheads="1"/>
          </p:cNvSpPr>
          <p:nvPr>
            <p:ph type="body" idx="1"/>
          </p:nvPr>
        </p:nvSpPr>
        <p:spPr/>
        <p:txBody>
          <a:bodyPr/>
          <a:lstStyle/>
          <a:p>
            <a:r>
              <a:rPr lang="en-US" altLang="en-US" smtClean="0">
                <a:solidFill>
                  <a:srgbClr val="FF0000"/>
                </a:solidFill>
              </a:rPr>
              <a:t>Data</a:t>
            </a:r>
            <a:r>
              <a:rPr lang="en-US" altLang="en-US" smtClean="0">
                <a:solidFill>
                  <a:srgbClr val="000099"/>
                </a:solidFill>
              </a:rPr>
              <a:t> are the “</a:t>
            </a:r>
            <a:r>
              <a:rPr lang="en-US" altLang="en-US" smtClean="0">
                <a:solidFill>
                  <a:srgbClr val="FF0000"/>
                </a:solidFill>
              </a:rPr>
              <a:t>operands</a:t>
            </a:r>
            <a:r>
              <a:rPr lang="en-US" altLang="en-US" smtClean="0">
                <a:solidFill>
                  <a:srgbClr val="000099"/>
                </a:solidFill>
              </a:rPr>
              <a:t>” upon which instructions operate</a:t>
            </a:r>
            <a:r>
              <a:rPr lang="en-US" altLang="en-US" smtClean="0"/>
              <a:t>.</a:t>
            </a:r>
          </a:p>
          <a:p>
            <a:r>
              <a:rPr lang="en-US" altLang="en-US" smtClean="0">
                <a:solidFill>
                  <a:srgbClr val="000099"/>
                </a:solidFill>
              </a:rPr>
              <a:t>Data could be</a:t>
            </a:r>
            <a:r>
              <a:rPr lang="en-US" altLang="en-US" smtClean="0"/>
              <a:t>:</a:t>
            </a:r>
          </a:p>
          <a:p>
            <a:pPr lvl="1"/>
            <a:r>
              <a:rPr lang="en-US" altLang="en-US" sz="1800"/>
              <a:t>Numbers,</a:t>
            </a:r>
          </a:p>
          <a:p>
            <a:pPr lvl="1"/>
            <a:r>
              <a:rPr lang="en-US" altLang="en-US" sz="1800"/>
              <a:t>Encoded characters</a:t>
            </a:r>
            <a:r>
              <a:rPr lang="en-US" altLang="en-US" smtClean="0"/>
              <a:t>.</a:t>
            </a:r>
          </a:p>
          <a:p>
            <a:r>
              <a:rPr lang="en-US" altLang="en-US" smtClean="0">
                <a:solidFill>
                  <a:srgbClr val="FF0000"/>
                </a:solidFill>
              </a:rPr>
              <a:t>Data</a:t>
            </a:r>
            <a:r>
              <a:rPr lang="en-US" altLang="en-US" smtClean="0">
                <a:solidFill>
                  <a:srgbClr val="000099"/>
                </a:solidFill>
              </a:rPr>
              <a:t>, in a broad sense means any </a:t>
            </a:r>
            <a:r>
              <a:rPr lang="en-US" altLang="en-US" smtClean="0">
                <a:solidFill>
                  <a:srgbClr val="FF0000"/>
                </a:solidFill>
              </a:rPr>
              <a:t>digital</a:t>
            </a:r>
            <a:r>
              <a:rPr lang="en-US" altLang="en-US" smtClean="0">
                <a:solidFill>
                  <a:srgbClr val="000099"/>
                </a:solidFill>
              </a:rPr>
              <a:t> </a:t>
            </a:r>
            <a:r>
              <a:rPr lang="en-US" altLang="en-US" smtClean="0">
                <a:solidFill>
                  <a:srgbClr val="FF0000"/>
                </a:solidFill>
              </a:rPr>
              <a:t>information</a:t>
            </a:r>
            <a:r>
              <a:rPr lang="en-US" altLang="en-US" smtClean="0">
                <a:solidFill>
                  <a:srgbClr val="000099"/>
                </a:solidFill>
              </a:rPr>
              <a:t>.</a:t>
            </a:r>
          </a:p>
          <a:p>
            <a:r>
              <a:rPr lang="en-US" altLang="en-US" smtClean="0">
                <a:solidFill>
                  <a:srgbClr val="000099"/>
                </a:solidFill>
              </a:rPr>
              <a:t>Computers use </a:t>
            </a:r>
            <a:r>
              <a:rPr lang="en-US" altLang="en-US" smtClean="0">
                <a:solidFill>
                  <a:srgbClr val="FF0000"/>
                </a:solidFill>
              </a:rPr>
              <a:t>data</a:t>
            </a:r>
            <a:r>
              <a:rPr lang="en-US" altLang="en-US" smtClean="0">
                <a:solidFill>
                  <a:srgbClr val="000099"/>
                </a:solidFill>
              </a:rPr>
              <a:t> that is </a:t>
            </a:r>
            <a:r>
              <a:rPr lang="en-US" altLang="en-US" smtClean="0">
                <a:solidFill>
                  <a:srgbClr val="FF0000"/>
                </a:solidFill>
              </a:rPr>
              <a:t>encoded</a:t>
            </a:r>
            <a:r>
              <a:rPr lang="en-US" altLang="en-US" smtClean="0">
                <a:solidFill>
                  <a:srgbClr val="000099"/>
                </a:solidFill>
              </a:rPr>
              <a:t> as a string of </a:t>
            </a:r>
            <a:r>
              <a:rPr lang="en-US" altLang="en-US" smtClean="0">
                <a:solidFill>
                  <a:srgbClr val="FF0000"/>
                </a:solidFill>
              </a:rPr>
              <a:t>binary</a:t>
            </a:r>
            <a:r>
              <a:rPr lang="en-US" altLang="en-US" smtClean="0">
                <a:solidFill>
                  <a:srgbClr val="000099"/>
                </a:solidFill>
              </a:rPr>
              <a:t> digits called </a:t>
            </a:r>
            <a:r>
              <a:rPr lang="en-US" altLang="en-US" smtClean="0">
                <a:solidFill>
                  <a:srgbClr val="FF0000"/>
                </a:solidFill>
              </a:rPr>
              <a:t>bits</a:t>
            </a:r>
            <a:r>
              <a:rPr lang="en-US" altLang="en-US" smtClean="0">
                <a:solidFill>
                  <a:srgbClr val="000099"/>
                </a:solidFill>
              </a:rPr>
              <a:t>.</a:t>
            </a:r>
            <a:r>
              <a:rPr lang="en-US" altLang="en-US" smtClean="0"/>
              <a:t> </a:t>
            </a:r>
          </a:p>
        </p:txBody>
      </p:sp>
    </p:spTree>
    <p:extLst>
      <p:ext uri="{BB962C8B-B14F-4D97-AF65-F5344CB8AC3E}">
        <p14:creationId xmlns:p14="http://schemas.microsoft.com/office/powerpoint/2010/main" val="1877851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0A29190-02E0-4831-9A0C-D1844938E876}" type="slidenum">
              <a:rPr lang="en-US" altLang="en-US">
                <a:latin typeface="Times New Roman" panose="02020603050405020304" pitchFamily="18" charset="0"/>
              </a:rPr>
              <a:pPr/>
              <a:t>7</a:t>
            </a:fld>
            <a:endParaRPr lang="en-US" altLang="en-US">
              <a:latin typeface="Times New Roman" panose="02020603050405020304" pitchFamily="18" charset="0"/>
            </a:endParaRPr>
          </a:p>
        </p:txBody>
      </p:sp>
      <p:sp>
        <p:nvSpPr>
          <p:cNvPr id="21507" name="Rectangle 2"/>
          <p:cNvSpPr>
            <a:spLocks noGrp="1" noChangeArrowheads="1"/>
          </p:cNvSpPr>
          <p:nvPr>
            <p:ph type="title"/>
          </p:nvPr>
        </p:nvSpPr>
        <p:spPr/>
        <p:txBody>
          <a:bodyPr/>
          <a:lstStyle/>
          <a:p>
            <a:r>
              <a:rPr lang="en-US" altLang="en-US" sz="2800"/>
              <a:t>Memory unit</a:t>
            </a:r>
          </a:p>
        </p:txBody>
      </p:sp>
      <p:sp>
        <p:nvSpPr>
          <p:cNvPr id="21508" name="Rectangle 3"/>
          <p:cNvSpPr>
            <a:spLocks noGrp="1" noChangeArrowheads="1"/>
          </p:cNvSpPr>
          <p:nvPr>
            <p:ph type="body" idx="1"/>
          </p:nvPr>
        </p:nvSpPr>
        <p:spPr>
          <a:xfrm>
            <a:off x="2209800" y="1235076"/>
            <a:ext cx="7772400" cy="4900613"/>
          </a:xfrm>
        </p:spPr>
        <p:txBody>
          <a:bodyPr>
            <a:normAutofit lnSpcReduction="10000"/>
          </a:bodyPr>
          <a:lstStyle/>
          <a:p>
            <a:r>
              <a:rPr lang="en-US" altLang="en-US" smtClean="0">
                <a:solidFill>
                  <a:srgbClr val="000099"/>
                </a:solidFill>
              </a:rPr>
              <a:t>Memory unit stores </a:t>
            </a:r>
            <a:r>
              <a:rPr lang="en-US" altLang="en-US" smtClean="0">
                <a:solidFill>
                  <a:srgbClr val="FF0000"/>
                </a:solidFill>
              </a:rPr>
              <a:t>instructions</a:t>
            </a:r>
            <a:r>
              <a:rPr lang="en-US" altLang="en-US" smtClean="0">
                <a:solidFill>
                  <a:srgbClr val="000099"/>
                </a:solidFill>
              </a:rPr>
              <a:t> and </a:t>
            </a:r>
            <a:r>
              <a:rPr lang="en-US" altLang="en-US" smtClean="0">
                <a:solidFill>
                  <a:srgbClr val="FF0000"/>
                </a:solidFill>
              </a:rPr>
              <a:t>data</a:t>
            </a:r>
            <a:r>
              <a:rPr lang="en-US" altLang="en-US" smtClean="0">
                <a:solidFill>
                  <a:srgbClr val="000099"/>
                </a:solidFill>
              </a:rPr>
              <a:t>.</a:t>
            </a:r>
            <a:endParaRPr lang="en-US" altLang="en-US" smtClean="0"/>
          </a:p>
          <a:p>
            <a:pPr lvl="1"/>
            <a:r>
              <a:rPr lang="en-US" altLang="en-US" sz="1800"/>
              <a:t>Recall, data is represented as a series of bits.</a:t>
            </a:r>
          </a:p>
          <a:p>
            <a:pPr lvl="1"/>
            <a:r>
              <a:rPr lang="en-US" altLang="en-US" sz="1800"/>
              <a:t>To store data, memory unit thus stores </a:t>
            </a:r>
            <a:r>
              <a:rPr lang="en-US" altLang="en-US" sz="1800">
                <a:solidFill>
                  <a:srgbClr val="FF0000"/>
                </a:solidFill>
              </a:rPr>
              <a:t>bits</a:t>
            </a:r>
            <a:r>
              <a:rPr lang="en-US" altLang="en-US" sz="1800"/>
              <a:t>.</a:t>
            </a:r>
            <a:r>
              <a:rPr lang="en-US" altLang="en-US" smtClean="0"/>
              <a:t> </a:t>
            </a:r>
          </a:p>
          <a:p>
            <a:r>
              <a:rPr lang="en-US" altLang="en-US" smtClean="0">
                <a:solidFill>
                  <a:srgbClr val="FF0000"/>
                </a:solidFill>
              </a:rPr>
              <a:t>Processor</a:t>
            </a:r>
            <a:r>
              <a:rPr lang="en-US" altLang="en-US" smtClean="0"/>
              <a:t> reads </a:t>
            </a:r>
            <a:r>
              <a:rPr lang="en-US" altLang="en-US" smtClean="0">
                <a:solidFill>
                  <a:srgbClr val="FF0000"/>
                </a:solidFill>
              </a:rPr>
              <a:t>instructions</a:t>
            </a:r>
            <a:r>
              <a:rPr lang="en-US" altLang="en-US" smtClean="0"/>
              <a:t> and reads/writes </a:t>
            </a:r>
            <a:r>
              <a:rPr lang="en-US" altLang="en-US" smtClean="0">
                <a:solidFill>
                  <a:srgbClr val="FF0000"/>
                </a:solidFill>
              </a:rPr>
              <a:t>data</a:t>
            </a:r>
            <a:r>
              <a:rPr lang="en-US" altLang="en-US" smtClean="0"/>
              <a:t> from/to the </a:t>
            </a:r>
            <a:r>
              <a:rPr lang="en-US" altLang="en-US" smtClean="0">
                <a:solidFill>
                  <a:srgbClr val="FF0000"/>
                </a:solidFill>
              </a:rPr>
              <a:t>memory</a:t>
            </a:r>
            <a:r>
              <a:rPr lang="en-US" altLang="en-US" smtClean="0"/>
              <a:t> during the </a:t>
            </a:r>
            <a:r>
              <a:rPr lang="en-US" altLang="en-US" smtClean="0">
                <a:solidFill>
                  <a:srgbClr val="FF0000"/>
                </a:solidFill>
              </a:rPr>
              <a:t>execution</a:t>
            </a:r>
            <a:r>
              <a:rPr lang="en-US" altLang="en-US" smtClean="0"/>
              <a:t> of a program. </a:t>
            </a:r>
          </a:p>
          <a:p>
            <a:pPr lvl="1"/>
            <a:r>
              <a:rPr lang="en-US" altLang="en-US" sz="1800"/>
              <a:t>In theory, </a:t>
            </a:r>
            <a:r>
              <a:rPr lang="en-US" altLang="en-US" sz="1800">
                <a:solidFill>
                  <a:srgbClr val="000099"/>
                </a:solidFill>
              </a:rPr>
              <a:t>instructions and data could be fetched one bit at a time.</a:t>
            </a:r>
          </a:p>
          <a:p>
            <a:pPr lvl="1"/>
            <a:r>
              <a:rPr lang="en-US" altLang="en-US" sz="1800"/>
              <a:t>In practice, </a:t>
            </a:r>
            <a:r>
              <a:rPr lang="en-US" altLang="en-US" sz="1800">
                <a:solidFill>
                  <a:srgbClr val="000099"/>
                </a:solidFill>
              </a:rPr>
              <a:t>a </a:t>
            </a:r>
            <a:r>
              <a:rPr lang="en-US" altLang="en-US" sz="1800">
                <a:solidFill>
                  <a:srgbClr val="FF0000"/>
                </a:solidFill>
              </a:rPr>
              <a:t>group</a:t>
            </a:r>
            <a:r>
              <a:rPr lang="en-US" altLang="en-US" sz="1800">
                <a:solidFill>
                  <a:srgbClr val="000099"/>
                </a:solidFill>
              </a:rPr>
              <a:t> of </a:t>
            </a:r>
            <a:r>
              <a:rPr lang="en-US" altLang="en-US" sz="1800">
                <a:solidFill>
                  <a:srgbClr val="FF0000"/>
                </a:solidFill>
              </a:rPr>
              <a:t>bits</a:t>
            </a:r>
            <a:r>
              <a:rPr lang="en-US" altLang="en-US" sz="1800">
                <a:solidFill>
                  <a:srgbClr val="000099"/>
                </a:solidFill>
              </a:rPr>
              <a:t> is fetched at a time</a:t>
            </a:r>
            <a:r>
              <a:rPr lang="en-US" altLang="en-US" sz="1800"/>
              <a:t>.</a:t>
            </a:r>
          </a:p>
          <a:p>
            <a:pPr lvl="1"/>
            <a:r>
              <a:rPr lang="en-US" altLang="en-US" sz="1800">
                <a:solidFill>
                  <a:srgbClr val="000099"/>
                </a:solidFill>
              </a:rPr>
              <a:t>Group of bits stored or retrieved at a time is termed as “</a:t>
            </a:r>
            <a:r>
              <a:rPr lang="en-US" altLang="en-US" sz="1800">
                <a:solidFill>
                  <a:srgbClr val="FF0000"/>
                </a:solidFill>
              </a:rPr>
              <a:t>word</a:t>
            </a:r>
            <a:r>
              <a:rPr lang="en-US" altLang="en-US" sz="1800">
                <a:solidFill>
                  <a:srgbClr val="000099"/>
                </a:solidFill>
              </a:rPr>
              <a:t>”</a:t>
            </a:r>
          </a:p>
          <a:p>
            <a:pPr lvl="1"/>
            <a:r>
              <a:rPr lang="en-US" altLang="en-US" sz="1800">
                <a:solidFill>
                  <a:srgbClr val="000099"/>
                </a:solidFill>
              </a:rPr>
              <a:t>Number of bits in a word is termed as the “</a:t>
            </a:r>
            <a:r>
              <a:rPr lang="en-US" altLang="en-US" sz="1800">
                <a:solidFill>
                  <a:srgbClr val="FF0000"/>
                </a:solidFill>
              </a:rPr>
              <a:t>word</a:t>
            </a:r>
            <a:r>
              <a:rPr lang="en-US" altLang="en-US" sz="1800">
                <a:solidFill>
                  <a:srgbClr val="000099"/>
                </a:solidFill>
              </a:rPr>
              <a:t> </a:t>
            </a:r>
            <a:r>
              <a:rPr lang="en-US" altLang="en-US" sz="1800">
                <a:solidFill>
                  <a:srgbClr val="FF0000"/>
                </a:solidFill>
              </a:rPr>
              <a:t>length</a:t>
            </a:r>
            <a:r>
              <a:rPr lang="en-US" altLang="en-US" sz="1800">
                <a:solidFill>
                  <a:srgbClr val="000099"/>
                </a:solidFill>
              </a:rPr>
              <a:t>” of a computer.</a:t>
            </a:r>
            <a:r>
              <a:rPr lang="en-US" altLang="en-US" sz="1800"/>
              <a:t> </a:t>
            </a:r>
          </a:p>
          <a:p>
            <a:r>
              <a:rPr lang="en-US" altLang="en-US" smtClean="0"/>
              <a:t>In order to </a:t>
            </a:r>
            <a:r>
              <a:rPr lang="en-US" altLang="en-US" smtClean="0">
                <a:solidFill>
                  <a:srgbClr val="FF0000"/>
                </a:solidFill>
              </a:rPr>
              <a:t>read/write</a:t>
            </a:r>
            <a:r>
              <a:rPr lang="en-US" altLang="en-US" smtClean="0"/>
              <a:t> to and from </a:t>
            </a:r>
            <a:r>
              <a:rPr lang="en-US" altLang="en-US" smtClean="0">
                <a:solidFill>
                  <a:srgbClr val="FF0000"/>
                </a:solidFill>
              </a:rPr>
              <a:t>memory</a:t>
            </a:r>
            <a:r>
              <a:rPr lang="en-US" altLang="en-US" smtClean="0"/>
              <a:t>, a processor should know where to look:</a:t>
            </a:r>
          </a:p>
          <a:p>
            <a:pPr lvl="1"/>
            <a:r>
              <a:rPr lang="en-US" altLang="en-US" sz="1800">
                <a:solidFill>
                  <a:srgbClr val="000099"/>
                </a:solidFill>
              </a:rPr>
              <a:t>“</a:t>
            </a:r>
            <a:r>
              <a:rPr lang="en-US" altLang="en-US" sz="1800">
                <a:solidFill>
                  <a:srgbClr val="FF0000"/>
                </a:solidFill>
              </a:rPr>
              <a:t>Address</a:t>
            </a:r>
            <a:r>
              <a:rPr lang="en-US" altLang="en-US" sz="1800">
                <a:solidFill>
                  <a:srgbClr val="000099"/>
                </a:solidFill>
              </a:rPr>
              <a:t>” is associated with each </a:t>
            </a:r>
            <a:r>
              <a:rPr lang="en-US" altLang="en-US" sz="1800">
                <a:solidFill>
                  <a:srgbClr val="FF0000"/>
                </a:solidFill>
              </a:rPr>
              <a:t>word</a:t>
            </a:r>
            <a:r>
              <a:rPr lang="en-US" altLang="en-US" sz="1800">
                <a:solidFill>
                  <a:srgbClr val="000099"/>
                </a:solidFill>
              </a:rPr>
              <a:t> location</a:t>
            </a:r>
            <a:r>
              <a:rPr lang="en-US" altLang="en-US" sz="1800"/>
              <a:t>.</a:t>
            </a:r>
            <a:endParaRPr lang="en-US" altLang="en-US" smtClean="0"/>
          </a:p>
        </p:txBody>
      </p:sp>
    </p:spTree>
    <p:extLst>
      <p:ext uri="{BB962C8B-B14F-4D97-AF65-F5344CB8AC3E}">
        <p14:creationId xmlns:p14="http://schemas.microsoft.com/office/powerpoint/2010/main" val="3868984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FC81AE2-4B94-4B01-A057-E76F8B658CE7}"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22531" name="Rectangle 2"/>
          <p:cNvSpPr>
            <a:spLocks noGrp="1" noChangeArrowheads="1"/>
          </p:cNvSpPr>
          <p:nvPr>
            <p:ph type="title"/>
          </p:nvPr>
        </p:nvSpPr>
        <p:spPr/>
        <p:txBody>
          <a:bodyPr/>
          <a:lstStyle/>
          <a:p>
            <a:r>
              <a:rPr lang="en-US" altLang="en-US" sz="2800"/>
              <a:t>Memory unit (contd..)</a:t>
            </a:r>
          </a:p>
        </p:txBody>
      </p:sp>
      <p:sp>
        <p:nvSpPr>
          <p:cNvPr id="22532" name="Rectangle 3"/>
          <p:cNvSpPr>
            <a:spLocks noGrp="1" noChangeArrowheads="1"/>
          </p:cNvSpPr>
          <p:nvPr>
            <p:ph type="body" idx="1"/>
          </p:nvPr>
        </p:nvSpPr>
        <p:spPr>
          <a:xfrm>
            <a:off x="2209800" y="1179513"/>
            <a:ext cx="7772400" cy="4900612"/>
          </a:xfrm>
        </p:spPr>
        <p:txBody>
          <a:bodyPr>
            <a:normAutofit lnSpcReduction="10000"/>
          </a:bodyPr>
          <a:lstStyle/>
          <a:p>
            <a:r>
              <a:rPr lang="en-US" altLang="en-US" smtClean="0"/>
              <a:t>Processor reads/writes to/from memory based on the memory address:</a:t>
            </a:r>
          </a:p>
          <a:p>
            <a:pPr lvl="1"/>
            <a:r>
              <a:rPr lang="en-US" altLang="en-US" sz="1800">
                <a:solidFill>
                  <a:srgbClr val="FF0000"/>
                </a:solidFill>
              </a:rPr>
              <a:t>Access</a:t>
            </a:r>
            <a:r>
              <a:rPr lang="en-US" altLang="en-US" sz="1800">
                <a:solidFill>
                  <a:srgbClr val="000099"/>
                </a:solidFill>
              </a:rPr>
              <a:t> any </a:t>
            </a:r>
            <a:r>
              <a:rPr lang="en-US" altLang="en-US" sz="1800">
                <a:solidFill>
                  <a:srgbClr val="FF0000"/>
                </a:solidFill>
              </a:rPr>
              <a:t>word</a:t>
            </a:r>
            <a:r>
              <a:rPr lang="en-US" altLang="en-US" sz="1800">
                <a:solidFill>
                  <a:srgbClr val="000099"/>
                </a:solidFill>
              </a:rPr>
              <a:t> location in a short and </a:t>
            </a:r>
            <a:r>
              <a:rPr lang="en-US" altLang="en-US" sz="1800">
                <a:solidFill>
                  <a:srgbClr val="FF0000"/>
                </a:solidFill>
              </a:rPr>
              <a:t>fixed</a:t>
            </a:r>
            <a:r>
              <a:rPr lang="en-US" altLang="en-US" sz="1800">
                <a:solidFill>
                  <a:srgbClr val="000099"/>
                </a:solidFill>
              </a:rPr>
              <a:t> amount of </a:t>
            </a:r>
            <a:r>
              <a:rPr lang="en-US" altLang="en-US" sz="1800">
                <a:solidFill>
                  <a:srgbClr val="FF0000"/>
                </a:solidFill>
              </a:rPr>
              <a:t>time</a:t>
            </a:r>
            <a:r>
              <a:rPr lang="en-US" altLang="en-US" sz="1800"/>
              <a:t> based on the address.</a:t>
            </a:r>
          </a:p>
          <a:p>
            <a:pPr lvl="1"/>
            <a:r>
              <a:rPr lang="en-US" altLang="en-US" sz="1800">
                <a:solidFill>
                  <a:srgbClr val="000099"/>
                </a:solidFill>
              </a:rPr>
              <a:t>Random Access Memory (</a:t>
            </a:r>
            <a:r>
              <a:rPr lang="en-US" altLang="en-US" sz="1800">
                <a:solidFill>
                  <a:srgbClr val="FF0000"/>
                </a:solidFill>
              </a:rPr>
              <a:t>RAM</a:t>
            </a:r>
            <a:r>
              <a:rPr lang="en-US" altLang="en-US" sz="1800">
                <a:solidFill>
                  <a:srgbClr val="000099"/>
                </a:solidFill>
              </a:rPr>
              <a:t>) provides fixed access time</a:t>
            </a:r>
            <a:r>
              <a:rPr lang="en-US" altLang="en-US" sz="1800"/>
              <a:t> </a:t>
            </a:r>
            <a:r>
              <a:rPr lang="en-US" altLang="en-US" sz="1800">
                <a:solidFill>
                  <a:srgbClr val="FF0000"/>
                </a:solidFill>
              </a:rPr>
              <a:t>independent</a:t>
            </a:r>
            <a:r>
              <a:rPr lang="en-US" altLang="en-US" sz="1800">
                <a:solidFill>
                  <a:srgbClr val="000099"/>
                </a:solidFill>
              </a:rPr>
              <a:t> of the </a:t>
            </a:r>
            <a:r>
              <a:rPr lang="en-US" altLang="en-US" sz="1800">
                <a:solidFill>
                  <a:srgbClr val="FF0000"/>
                </a:solidFill>
              </a:rPr>
              <a:t>location</a:t>
            </a:r>
            <a:r>
              <a:rPr lang="en-US" altLang="en-US" sz="1800"/>
              <a:t> of the </a:t>
            </a:r>
            <a:r>
              <a:rPr lang="en-US" altLang="en-US" sz="1800">
                <a:solidFill>
                  <a:srgbClr val="FF0000"/>
                </a:solidFill>
              </a:rPr>
              <a:t>word</a:t>
            </a:r>
            <a:r>
              <a:rPr lang="en-US" altLang="en-US" sz="1800"/>
              <a:t>. </a:t>
            </a:r>
          </a:p>
          <a:p>
            <a:pPr lvl="1"/>
            <a:r>
              <a:rPr lang="en-US" altLang="en-US" sz="1800"/>
              <a:t>Access time is known as “</a:t>
            </a:r>
            <a:r>
              <a:rPr lang="en-US" altLang="en-US" sz="1800">
                <a:solidFill>
                  <a:srgbClr val="000099"/>
                </a:solidFill>
              </a:rPr>
              <a:t>Memory Access Time”.</a:t>
            </a:r>
            <a:endParaRPr lang="en-US" altLang="en-US" sz="1800"/>
          </a:p>
          <a:p>
            <a:r>
              <a:rPr lang="en-US" altLang="en-US" smtClean="0">
                <a:solidFill>
                  <a:srgbClr val="000099"/>
                </a:solidFill>
              </a:rPr>
              <a:t>Memory and processor have to “</a:t>
            </a:r>
            <a:r>
              <a:rPr lang="en-US" altLang="en-US" smtClean="0">
                <a:solidFill>
                  <a:srgbClr val="FF0000"/>
                </a:solidFill>
              </a:rPr>
              <a:t>communicate</a:t>
            </a:r>
            <a:r>
              <a:rPr lang="en-US" altLang="en-US" smtClean="0">
                <a:solidFill>
                  <a:srgbClr val="000099"/>
                </a:solidFill>
              </a:rPr>
              <a:t>”</a:t>
            </a:r>
            <a:r>
              <a:rPr lang="en-US" altLang="en-US" smtClean="0"/>
              <a:t> with each other in order to read/write information.</a:t>
            </a:r>
            <a:endParaRPr lang="en-US" altLang="en-US" sz="1800"/>
          </a:p>
          <a:p>
            <a:pPr lvl="1"/>
            <a:r>
              <a:rPr lang="en-US" altLang="en-US" sz="1800"/>
              <a:t>In order to </a:t>
            </a:r>
            <a:r>
              <a:rPr lang="en-US" altLang="en-US" sz="1800">
                <a:solidFill>
                  <a:srgbClr val="000099"/>
                </a:solidFill>
              </a:rPr>
              <a:t>reduce “communication time”, a small amount of RAM (known as </a:t>
            </a:r>
            <a:r>
              <a:rPr lang="en-US" altLang="en-US" sz="1800">
                <a:solidFill>
                  <a:srgbClr val="FF0000"/>
                </a:solidFill>
              </a:rPr>
              <a:t>Cache</a:t>
            </a:r>
            <a:r>
              <a:rPr lang="en-US" altLang="en-US" sz="1800">
                <a:solidFill>
                  <a:srgbClr val="000099"/>
                </a:solidFill>
              </a:rPr>
              <a:t>) is tightly coupled with the </a:t>
            </a:r>
            <a:r>
              <a:rPr lang="en-US" altLang="en-US" sz="1800">
                <a:solidFill>
                  <a:srgbClr val="FF0000"/>
                </a:solidFill>
              </a:rPr>
              <a:t>processor</a:t>
            </a:r>
            <a:r>
              <a:rPr lang="en-US" altLang="en-US" sz="1800">
                <a:solidFill>
                  <a:srgbClr val="000099"/>
                </a:solidFill>
              </a:rPr>
              <a:t>.</a:t>
            </a:r>
          </a:p>
          <a:p>
            <a:r>
              <a:rPr lang="en-US" altLang="en-US" sz="1800"/>
              <a:t>Modern computers have </a:t>
            </a:r>
            <a:r>
              <a:rPr lang="en-US" altLang="en-US" sz="1800">
                <a:solidFill>
                  <a:srgbClr val="000099"/>
                </a:solidFill>
              </a:rPr>
              <a:t>three to four levels of </a:t>
            </a:r>
            <a:r>
              <a:rPr lang="en-US" altLang="en-US" sz="1800">
                <a:solidFill>
                  <a:srgbClr val="FF0000"/>
                </a:solidFill>
              </a:rPr>
              <a:t>RAM</a:t>
            </a:r>
            <a:r>
              <a:rPr lang="en-US" altLang="en-US" sz="1800">
                <a:solidFill>
                  <a:srgbClr val="000099"/>
                </a:solidFill>
              </a:rPr>
              <a:t> </a:t>
            </a:r>
            <a:r>
              <a:rPr lang="en-US" altLang="en-US" sz="1800">
                <a:solidFill>
                  <a:srgbClr val="FF0000"/>
                </a:solidFill>
              </a:rPr>
              <a:t>units</a:t>
            </a:r>
            <a:r>
              <a:rPr lang="en-US" altLang="en-US" sz="1800">
                <a:solidFill>
                  <a:srgbClr val="000099"/>
                </a:solidFill>
              </a:rPr>
              <a:t> with different speeds and sizes:</a:t>
            </a:r>
          </a:p>
          <a:p>
            <a:pPr lvl="1"/>
            <a:r>
              <a:rPr lang="en-US" altLang="en-US" sz="1800">
                <a:solidFill>
                  <a:srgbClr val="FF0000"/>
                </a:solidFill>
              </a:rPr>
              <a:t>Fastest</a:t>
            </a:r>
            <a:r>
              <a:rPr lang="en-US" altLang="en-US" sz="1800"/>
              <a:t>, smallest known as </a:t>
            </a:r>
            <a:r>
              <a:rPr lang="en-US" altLang="en-US" sz="1800">
                <a:solidFill>
                  <a:srgbClr val="FF0000"/>
                </a:solidFill>
              </a:rPr>
              <a:t>Cache</a:t>
            </a:r>
          </a:p>
          <a:p>
            <a:pPr lvl="1"/>
            <a:r>
              <a:rPr lang="en-US" altLang="en-US" sz="1800">
                <a:solidFill>
                  <a:srgbClr val="FF0000"/>
                </a:solidFill>
              </a:rPr>
              <a:t>Slowest</a:t>
            </a:r>
            <a:r>
              <a:rPr lang="en-US" altLang="en-US" sz="1800"/>
              <a:t>, largest known as </a:t>
            </a:r>
            <a:r>
              <a:rPr lang="en-US" altLang="en-US" sz="1800">
                <a:solidFill>
                  <a:srgbClr val="FF0000"/>
                </a:solidFill>
              </a:rPr>
              <a:t>Main</a:t>
            </a:r>
            <a:r>
              <a:rPr lang="en-US" altLang="en-US" sz="1800"/>
              <a:t> </a:t>
            </a:r>
            <a:r>
              <a:rPr lang="en-US" altLang="en-US" sz="1800">
                <a:solidFill>
                  <a:srgbClr val="FF0000"/>
                </a:solidFill>
              </a:rPr>
              <a:t>memory</a:t>
            </a:r>
            <a:r>
              <a:rPr lang="en-US" altLang="en-US" sz="1800"/>
              <a:t>.</a:t>
            </a:r>
          </a:p>
          <a:p>
            <a:pPr lvl="1"/>
            <a:endParaRPr lang="en-US" altLang="en-US" sz="1800"/>
          </a:p>
          <a:p>
            <a:pPr lvl="1"/>
            <a:endParaRPr lang="en-US" altLang="en-US" sz="1800"/>
          </a:p>
          <a:p>
            <a:pPr lvl="1"/>
            <a:endParaRPr lang="en-US" altLang="en-US" smtClean="0"/>
          </a:p>
        </p:txBody>
      </p:sp>
    </p:spTree>
    <p:extLst>
      <p:ext uri="{BB962C8B-B14F-4D97-AF65-F5344CB8AC3E}">
        <p14:creationId xmlns:p14="http://schemas.microsoft.com/office/powerpoint/2010/main" val="3214351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1B0DC10-7A74-4FF0-8114-B9DC6DD41E8B}"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23555" name="Rectangle 2"/>
          <p:cNvSpPr>
            <a:spLocks noGrp="1" noChangeArrowheads="1"/>
          </p:cNvSpPr>
          <p:nvPr>
            <p:ph type="title"/>
          </p:nvPr>
        </p:nvSpPr>
        <p:spPr/>
        <p:txBody>
          <a:bodyPr/>
          <a:lstStyle/>
          <a:p>
            <a:r>
              <a:rPr lang="en-US" altLang="en-US" sz="2800"/>
              <a:t>Memory unit (contd..)</a:t>
            </a:r>
          </a:p>
        </p:txBody>
      </p:sp>
      <p:sp>
        <p:nvSpPr>
          <p:cNvPr id="23556" name="Rectangle 3"/>
          <p:cNvSpPr>
            <a:spLocks noGrp="1" noChangeArrowheads="1"/>
          </p:cNvSpPr>
          <p:nvPr>
            <p:ph type="body" idx="1"/>
          </p:nvPr>
        </p:nvSpPr>
        <p:spPr/>
        <p:txBody>
          <a:bodyPr>
            <a:normAutofit fontScale="92500"/>
          </a:bodyPr>
          <a:lstStyle/>
          <a:p>
            <a:r>
              <a:rPr lang="en-US" altLang="en-US" dirty="0" smtClean="0">
                <a:solidFill>
                  <a:srgbClr val="FF0000"/>
                </a:solidFill>
              </a:rPr>
              <a:t>Primary</a:t>
            </a:r>
            <a:r>
              <a:rPr lang="en-US" altLang="en-US" dirty="0" smtClean="0">
                <a:solidFill>
                  <a:srgbClr val="000099"/>
                </a:solidFill>
              </a:rPr>
              <a:t> </a:t>
            </a:r>
            <a:r>
              <a:rPr lang="en-US" altLang="en-US" dirty="0" smtClean="0">
                <a:solidFill>
                  <a:srgbClr val="FF0000"/>
                </a:solidFill>
              </a:rPr>
              <a:t>storage</a:t>
            </a:r>
            <a:r>
              <a:rPr lang="en-US" altLang="en-US" dirty="0" smtClean="0">
                <a:solidFill>
                  <a:srgbClr val="000099"/>
                </a:solidFill>
              </a:rPr>
              <a:t> of the computer consists of RAM units.</a:t>
            </a:r>
          </a:p>
          <a:p>
            <a:pPr lvl="1"/>
            <a:r>
              <a:rPr lang="en-US" altLang="en-US" sz="1800" dirty="0"/>
              <a:t>Fastest, smallest unit is </a:t>
            </a:r>
            <a:r>
              <a:rPr lang="en-US" altLang="en-US" sz="1800" dirty="0">
                <a:solidFill>
                  <a:srgbClr val="FF0000"/>
                </a:solidFill>
              </a:rPr>
              <a:t>Cache</a:t>
            </a:r>
            <a:r>
              <a:rPr lang="en-US" altLang="en-US" sz="1800" dirty="0"/>
              <a:t>.</a:t>
            </a:r>
          </a:p>
          <a:p>
            <a:pPr lvl="1"/>
            <a:r>
              <a:rPr lang="en-US" altLang="en-US" sz="1800" dirty="0"/>
              <a:t>Slowest, largest unit is </a:t>
            </a:r>
            <a:r>
              <a:rPr lang="en-US" altLang="en-US" sz="1800" dirty="0">
                <a:solidFill>
                  <a:srgbClr val="FF0000"/>
                </a:solidFill>
              </a:rPr>
              <a:t>Main</a:t>
            </a:r>
            <a:r>
              <a:rPr lang="en-US" altLang="en-US" sz="1800" dirty="0"/>
              <a:t> </a:t>
            </a:r>
            <a:r>
              <a:rPr lang="en-US" altLang="en-US" sz="1800" dirty="0">
                <a:solidFill>
                  <a:srgbClr val="FF0000"/>
                </a:solidFill>
              </a:rPr>
              <a:t>Memory</a:t>
            </a:r>
            <a:r>
              <a:rPr lang="en-US" altLang="en-US" sz="1800" dirty="0"/>
              <a:t>.</a:t>
            </a:r>
          </a:p>
          <a:p>
            <a:r>
              <a:rPr lang="en-US" altLang="en-US" dirty="0" smtClean="0">
                <a:solidFill>
                  <a:srgbClr val="000099"/>
                </a:solidFill>
              </a:rPr>
              <a:t>Primary storage is </a:t>
            </a:r>
            <a:r>
              <a:rPr lang="en-US" altLang="en-US" dirty="0" smtClean="0">
                <a:solidFill>
                  <a:srgbClr val="FF0000"/>
                </a:solidFill>
              </a:rPr>
              <a:t>insufficient</a:t>
            </a:r>
            <a:r>
              <a:rPr lang="en-US" altLang="en-US" dirty="0" smtClean="0">
                <a:solidFill>
                  <a:srgbClr val="000099"/>
                </a:solidFill>
              </a:rPr>
              <a:t> to store large amounts of data and programs.</a:t>
            </a:r>
            <a:endParaRPr lang="en-US" altLang="en-US" dirty="0" smtClean="0"/>
          </a:p>
          <a:p>
            <a:pPr lvl="1"/>
            <a:r>
              <a:rPr lang="en-US" altLang="en-US" sz="1800" dirty="0"/>
              <a:t>Primary storage can be added, but it is expensive.</a:t>
            </a:r>
            <a:endParaRPr lang="en-US" altLang="en-US" dirty="0" smtClean="0"/>
          </a:p>
          <a:p>
            <a:r>
              <a:rPr lang="en-US" altLang="en-US" dirty="0" smtClean="0">
                <a:solidFill>
                  <a:srgbClr val="000099"/>
                </a:solidFill>
              </a:rPr>
              <a:t>Store large amounts of data on </a:t>
            </a:r>
            <a:r>
              <a:rPr lang="en-US" altLang="en-US" dirty="0" smtClean="0">
                <a:solidFill>
                  <a:srgbClr val="FF0000"/>
                </a:solidFill>
              </a:rPr>
              <a:t>secondary</a:t>
            </a:r>
            <a:r>
              <a:rPr lang="en-US" altLang="en-US" dirty="0" smtClean="0">
                <a:solidFill>
                  <a:srgbClr val="000099"/>
                </a:solidFill>
              </a:rPr>
              <a:t> </a:t>
            </a:r>
            <a:r>
              <a:rPr lang="en-US" altLang="en-US" dirty="0" smtClean="0">
                <a:solidFill>
                  <a:srgbClr val="FF0000"/>
                </a:solidFill>
              </a:rPr>
              <a:t>storage</a:t>
            </a:r>
            <a:r>
              <a:rPr lang="en-US" altLang="en-US" dirty="0" smtClean="0">
                <a:solidFill>
                  <a:srgbClr val="000099"/>
                </a:solidFill>
              </a:rPr>
              <a:t> devices:</a:t>
            </a:r>
            <a:endParaRPr lang="en-US" altLang="en-US" dirty="0" smtClean="0"/>
          </a:p>
          <a:p>
            <a:pPr lvl="1"/>
            <a:r>
              <a:rPr lang="en-US" altLang="en-US" sz="1800" dirty="0">
                <a:solidFill>
                  <a:srgbClr val="FF0000"/>
                </a:solidFill>
              </a:rPr>
              <a:t>Magnetic</a:t>
            </a:r>
            <a:r>
              <a:rPr lang="en-US" altLang="en-US" sz="1800" dirty="0"/>
              <a:t> disks and tapes, </a:t>
            </a:r>
          </a:p>
          <a:p>
            <a:pPr lvl="1"/>
            <a:r>
              <a:rPr lang="en-US" altLang="en-US" sz="1800" dirty="0">
                <a:solidFill>
                  <a:srgbClr val="FF0000"/>
                </a:solidFill>
              </a:rPr>
              <a:t>Optical</a:t>
            </a:r>
            <a:r>
              <a:rPr lang="en-US" altLang="en-US" sz="1800" dirty="0"/>
              <a:t> disks (CD-ROMS).</a:t>
            </a:r>
          </a:p>
          <a:p>
            <a:pPr lvl="1"/>
            <a:r>
              <a:rPr lang="en-US" altLang="en-US" sz="1800" dirty="0">
                <a:solidFill>
                  <a:srgbClr val="FF0000"/>
                </a:solidFill>
              </a:rPr>
              <a:t>Access</a:t>
            </a:r>
            <a:r>
              <a:rPr lang="en-US" altLang="en-US" sz="1800" dirty="0"/>
              <a:t> to the data stored in secondary storage in </a:t>
            </a:r>
            <a:r>
              <a:rPr lang="en-US" altLang="en-US" sz="1800" dirty="0">
                <a:solidFill>
                  <a:srgbClr val="FF0000"/>
                </a:solidFill>
              </a:rPr>
              <a:t>slower</a:t>
            </a:r>
            <a:r>
              <a:rPr lang="en-US" altLang="en-US" sz="1800" dirty="0"/>
              <a:t>, but take advantage of the fact that some information may be accessed infrequently.</a:t>
            </a:r>
          </a:p>
          <a:p>
            <a:r>
              <a:rPr lang="en-US" altLang="en-US" dirty="0" smtClean="0">
                <a:solidFill>
                  <a:srgbClr val="FF0000"/>
                </a:solidFill>
              </a:rPr>
              <a:t>Cost</a:t>
            </a:r>
            <a:r>
              <a:rPr lang="en-US" altLang="en-US" dirty="0" smtClean="0"/>
              <a:t> of a memory unit depends on its access time, </a:t>
            </a:r>
            <a:r>
              <a:rPr lang="en-US" altLang="en-US" dirty="0" smtClean="0">
                <a:solidFill>
                  <a:srgbClr val="CC3300"/>
                </a:solidFill>
              </a:rPr>
              <a:t>lesser access time implies higher cost.</a:t>
            </a:r>
          </a:p>
          <a:p>
            <a:pPr lvl="1"/>
            <a:endParaRPr lang="en-US" altLang="en-US" dirty="0" smtClean="0"/>
          </a:p>
        </p:txBody>
      </p:sp>
    </p:spTree>
    <p:extLst>
      <p:ext uri="{BB962C8B-B14F-4D97-AF65-F5344CB8AC3E}">
        <p14:creationId xmlns:p14="http://schemas.microsoft.com/office/powerpoint/2010/main" val="176264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2139</TotalTime>
  <Words>2114</Words>
  <Application>Microsoft Office PowerPoint</Application>
  <PresentationFormat>Widescreen</PresentationFormat>
  <Paragraphs>262</Paragraphs>
  <Slides>33</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Calibri Light</vt:lpstr>
      <vt:lpstr>Comic Sans MS</vt:lpstr>
      <vt:lpstr>Nimbus Roman No9 L</vt:lpstr>
      <vt:lpstr>Times New Roman</vt:lpstr>
      <vt:lpstr>Wingdings</vt:lpstr>
      <vt:lpstr>Wingdings 2</vt:lpstr>
      <vt:lpstr>Office Theme</vt:lpstr>
      <vt:lpstr>UNIT 1</vt:lpstr>
      <vt:lpstr>Basic Functional Units of Computer System</vt:lpstr>
      <vt:lpstr>Functional units of a computer</vt:lpstr>
      <vt:lpstr>Memory Words</vt:lpstr>
      <vt:lpstr>Information in a computer -- Instructions</vt:lpstr>
      <vt:lpstr>Information in a computer -- Data</vt:lpstr>
      <vt:lpstr>Memory unit</vt:lpstr>
      <vt:lpstr>Memory unit (contd..)</vt:lpstr>
      <vt:lpstr>Memory unit (contd..)</vt:lpstr>
      <vt:lpstr>Arithmetic and logic unit (ALU)</vt:lpstr>
      <vt:lpstr>Control unit</vt:lpstr>
      <vt:lpstr>Basic Operational Concepts</vt:lpstr>
      <vt:lpstr>Connection between the processor and main memory</vt:lpstr>
      <vt:lpstr>Computer Components: Top-Level View</vt:lpstr>
      <vt:lpstr>Sample Question</vt:lpstr>
      <vt:lpstr>A Partial Program Execution Example</vt:lpstr>
      <vt:lpstr>A Partial Program Execution Example</vt:lpstr>
      <vt:lpstr>PowerPoint Presentation</vt:lpstr>
      <vt:lpstr>1110 1110</vt:lpstr>
      <vt:lpstr>PowerPoint Presentation</vt:lpstr>
      <vt:lpstr>PowerPoint Presentation</vt:lpstr>
      <vt:lpstr>Registers</vt:lpstr>
      <vt:lpstr>Special Purpose Registers</vt:lpstr>
      <vt:lpstr>General Purpose Registers</vt:lpstr>
      <vt:lpstr>REGISTER FILES</vt:lpstr>
      <vt:lpstr>Input unit</vt:lpstr>
      <vt:lpstr>Output unit</vt:lpstr>
      <vt:lpstr>How are the functional units connected? </vt:lpstr>
      <vt:lpstr>Bus Structures</vt:lpstr>
      <vt:lpstr>Drawbacks of the Single Bus Structure</vt:lpstr>
      <vt:lpstr>  Software</vt:lpstr>
      <vt:lpstr>Interrupt</vt:lpstr>
      <vt:lpstr>Classes of Interrupts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Admin</dc:creator>
  <cp:lastModifiedBy>Admin</cp:lastModifiedBy>
  <cp:revision>45</cp:revision>
  <dcterms:created xsi:type="dcterms:W3CDTF">2018-06-03T15:18:13Z</dcterms:created>
  <dcterms:modified xsi:type="dcterms:W3CDTF">2020-07-20T12:35:08Z</dcterms:modified>
</cp:coreProperties>
</file>