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3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6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1752600"/>
            <a:ext cx="10363200" cy="43434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400800"/>
            <a:ext cx="4470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CMPUT101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8000" y="64008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(c) Yngvi Bjornsson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008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648BD1D0-5AAE-49B4-82D4-41183C9BC7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16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752600"/>
            <a:ext cx="5080000" cy="43434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752600"/>
            <a:ext cx="508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400800"/>
            <a:ext cx="4470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CMPUT101 Introduction to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008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(c) Yngvi Bjornsson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008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8C03EAE7-D020-4F9D-97EA-E7DFEAD66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97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752600"/>
            <a:ext cx="5080000" cy="43434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400800"/>
            <a:ext cx="4470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CMPUT101 Introduction to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008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(c) Yngvi Bjornsson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008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6769E72A-1B0C-4BD8-9807-7A1AE3786D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48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9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7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1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2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8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27FC-3392-4A46-99B1-A0345CC0D376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9063-C52E-4792-8FBA-E10D22FF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4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938257"/>
          </a:xfrm>
        </p:spPr>
        <p:txBody>
          <a:bodyPr/>
          <a:lstStyle/>
          <a:p>
            <a:r>
              <a:rPr lang="en-IN" dirty="0" smtClean="0"/>
              <a:t>UNIT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81070"/>
            <a:ext cx="9144000" cy="4533364"/>
          </a:xfrm>
        </p:spPr>
        <p:txBody>
          <a:bodyPr/>
          <a:lstStyle/>
          <a:p>
            <a:pPr algn="just"/>
            <a:r>
              <a:rPr lang="en-US" dirty="0" smtClean="0"/>
              <a:t>Organization of the von Neumann machine </a:t>
            </a:r>
          </a:p>
          <a:p>
            <a:pPr algn="just"/>
            <a:r>
              <a:rPr lang="en-US" dirty="0" smtClean="0"/>
              <a:t>Harvard architecture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5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the Memory Subsystem</a:t>
            </a:r>
          </a:p>
        </p:txBody>
      </p:sp>
      <p:sp>
        <p:nvSpPr>
          <p:cNvPr id="27652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752600"/>
            <a:ext cx="5181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Fetch(address)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Load address into MAR.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Decode the address in MAR.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Copy the content of memory cell with specified address into MDR.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Store(address, value)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Load the address into MAR.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Load the value into MDR.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Decode the address in MAR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Copy the content of MDR into memory cell with the specified address.</a:t>
            </a:r>
          </a:p>
        </p:txBody>
      </p:sp>
      <p:sp>
        <p:nvSpPr>
          <p:cNvPr id="27653" name="Rectangle 1029"/>
          <p:cNvSpPr>
            <a:spLocks noChangeArrowheads="1"/>
          </p:cNvSpPr>
          <p:nvPr/>
        </p:nvSpPr>
        <p:spPr bwMode="auto">
          <a:xfrm>
            <a:off x="1828800" y="1752600"/>
            <a:ext cx="33528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altLang="en-US"/>
          </a:p>
        </p:txBody>
      </p:sp>
      <p:sp>
        <p:nvSpPr>
          <p:cNvPr id="27654" name="Rectangle 1030"/>
          <p:cNvSpPr>
            <a:spLocks noChangeArrowheads="1"/>
          </p:cNvSpPr>
          <p:nvPr/>
        </p:nvSpPr>
        <p:spPr bwMode="auto">
          <a:xfrm>
            <a:off x="1905000" y="2209801"/>
            <a:ext cx="1398588" cy="284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MAR</a:t>
            </a:r>
          </a:p>
        </p:txBody>
      </p:sp>
      <p:sp>
        <p:nvSpPr>
          <p:cNvPr id="27655" name="Rectangle 1031"/>
          <p:cNvSpPr>
            <a:spLocks noChangeArrowheads="1"/>
          </p:cNvSpPr>
          <p:nvPr/>
        </p:nvSpPr>
        <p:spPr bwMode="auto">
          <a:xfrm>
            <a:off x="3886200" y="2209801"/>
            <a:ext cx="979488" cy="284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MDR</a:t>
            </a:r>
          </a:p>
        </p:txBody>
      </p:sp>
      <p:sp>
        <p:nvSpPr>
          <p:cNvPr id="27656" name="Rectangle 1032"/>
          <p:cNvSpPr>
            <a:spLocks noChangeArrowheads="1"/>
          </p:cNvSpPr>
          <p:nvPr/>
        </p:nvSpPr>
        <p:spPr bwMode="auto">
          <a:xfrm>
            <a:off x="3124200" y="4114800"/>
            <a:ext cx="979488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27657" name="Rectangle 1033"/>
          <p:cNvSpPr>
            <a:spLocks noChangeArrowheads="1"/>
          </p:cNvSpPr>
          <p:nvPr/>
        </p:nvSpPr>
        <p:spPr bwMode="auto">
          <a:xfrm>
            <a:off x="3124200" y="4419601"/>
            <a:ext cx="979488" cy="3603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27658" name="Rectangle 1034"/>
          <p:cNvSpPr>
            <a:spLocks noChangeArrowheads="1"/>
          </p:cNvSpPr>
          <p:nvPr/>
        </p:nvSpPr>
        <p:spPr bwMode="auto">
          <a:xfrm>
            <a:off x="3124200" y="4724400"/>
            <a:ext cx="979488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27659" name="Rectangle 1035"/>
          <p:cNvSpPr>
            <a:spLocks noChangeArrowheads="1"/>
          </p:cNvSpPr>
          <p:nvPr/>
        </p:nvSpPr>
        <p:spPr bwMode="auto">
          <a:xfrm>
            <a:off x="3124200" y="5638801"/>
            <a:ext cx="979488" cy="284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27660" name="Rectangle 1036"/>
          <p:cNvSpPr>
            <a:spLocks noChangeArrowheads="1"/>
          </p:cNvSpPr>
          <p:nvPr/>
        </p:nvSpPr>
        <p:spPr bwMode="auto">
          <a:xfrm>
            <a:off x="3124200" y="5029200"/>
            <a:ext cx="979488" cy="6413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...</a:t>
            </a:r>
          </a:p>
        </p:txBody>
      </p:sp>
      <p:sp>
        <p:nvSpPr>
          <p:cNvPr id="27661" name="Rectangle 1037"/>
          <p:cNvSpPr>
            <a:spLocks noChangeArrowheads="1"/>
          </p:cNvSpPr>
          <p:nvPr/>
        </p:nvSpPr>
        <p:spPr bwMode="auto">
          <a:xfrm>
            <a:off x="1905000" y="2895601"/>
            <a:ext cx="1398588" cy="854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Memory</a:t>
            </a:r>
          </a:p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decoder</a:t>
            </a:r>
          </a:p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circuit</a:t>
            </a:r>
          </a:p>
        </p:txBody>
      </p:sp>
      <p:sp>
        <p:nvSpPr>
          <p:cNvPr id="27662" name="Rectangle 1038"/>
          <p:cNvSpPr>
            <a:spLocks noChangeArrowheads="1"/>
          </p:cNvSpPr>
          <p:nvPr/>
        </p:nvSpPr>
        <p:spPr bwMode="auto">
          <a:xfrm>
            <a:off x="3657600" y="2895601"/>
            <a:ext cx="1398588" cy="854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Fetch/Store</a:t>
            </a:r>
          </a:p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controller</a:t>
            </a:r>
          </a:p>
        </p:txBody>
      </p:sp>
      <p:cxnSp>
        <p:nvCxnSpPr>
          <p:cNvPr id="27663" name="AutoShape 1039"/>
          <p:cNvCxnSpPr>
            <a:cxnSpLocks noChangeShapeType="1"/>
            <a:stCxn id="27661" idx="2"/>
            <a:endCxn id="27658" idx="1"/>
          </p:cNvCxnSpPr>
          <p:nvPr/>
        </p:nvCxnSpPr>
        <p:spPr bwMode="auto">
          <a:xfrm rot="16200000" flipH="1">
            <a:off x="2301082" y="4053682"/>
            <a:ext cx="1127125" cy="51911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040"/>
          <p:cNvCxnSpPr>
            <a:cxnSpLocks noChangeShapeType="1"/>
            <a:stCxn id="27658" idx="3"/>
            <a:endCxn id="27662" idx="2"/>
          </p:cNvCxnSpPr>
          <p:nvPr/>
        </p:nvCxnSpPr>
        <p:spPr bwMode="auto">
          <a:xfrm flipV="1">
            <a:off x="4103688" y="3749676"/>
            <a:ext cx="254000" cy="11271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041"/>
          <p:cNvCxnSpPr>
            <a:cxnSpLocks noChangeShapeType="1"/>
            <a:stCxn id="27662" idx="0"/>
            <a:endCxn id="27655" idx="2"/>
          </p:cNvCxnSpPr>
          <p:nvPr/>
        </p:nvCxnSpPr>
        <p:spPr bwMode="auto">
          <a:xfrm rot="16200000">
            <a:off x="4166395" y="2685257"/>
            <a:ext cx="401637" cy="19050"/>
          </a:xfrm>
          <a:prstGeom prst="bentConnector3">
            <a:avLst>
              <a:gd name="adj1" fmla="val 49801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6" name="AutoShape 1042"/>
          <p:cNvCxnSpPr>
            <a:cxnSpLocks noChangeShapeType="1"/>
            <a:stCxn id="27654" idx="2"/>
            <a:endCxn id="27661" idx="0"/>
          </p:cNvCxnSpPr>
          <p:nvPr/>
        </p:nvCxnSpPr>
        <p:spPr bwMode="auto">
          <a:xfrm>
            <a:off x="2605088" y="2493964"/>
            <a:ext cx="0" cy="401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7" name="Line 1043"/>
          <p:cNvSpPr>
            <a:spLocks noChangeShapeType="1"/>
          </p:cNvSpPr>
          <p:nvPr/>
        </p:nvSpPr>
        <p:spPr bwMode="auto">
          <a:xfrm>
            <a:off x="3429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0" name="Rectangle 1046"/>
          <p:cNvSpPr>
            <a:spLocks noChangeArrowheads="1"/>
          </p:cNvSpPr>
          <p:nvPr/>
        </p:nvSpPr>
        <p:spPr bwMode="auto">
          <a:xfrm>
            <a:off x="3352800" y="17526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7671" name="AutoShape 1047"/>
          <p:cNvCxnSpPr>
            <a:cxnSpLocks noChangeShapeType="1"/>
            <a:stCxn id="27670" idx="2"/>
            <a:endCxn id="27654" idx="0"/>
          </p:cNvCxnSpPr>
          <p:nvPr/>
        </p:nvCxnSpPr>
        <p:spPr bwMode="auto">
          <a:xfrm rot="5400000">
            <a:off x="2940844" y="1493044"/>
            <a:ext cx="381000" cy="105251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2" name="AutoShape 1048"/>
          <p:cNvCxnSpPr>
            <a:cxnSpLocks noChangeShapeType="1"/>
            <a:stCxn id="27670" idx="2"/>
            <a:endCxn id="27655" idx="0"/>
          </p:cNvCxnSpPr>
          <p:nvPr/>
        </p:nvCxnSpPr>
        <p:spPr bwMode="auto">
          <a:xfrm rot="16200000" flipH="1">
            <a:off x="3826669" y="1659731"/>
            <a:ext cx="381000" cy="71913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5" name="AutoShape 1051"/>
          <p:cNvCxnSpPr>
            <a:cxnSpLocks noChangeShapeType="1"/>
            <a:stCxn id="27670" idx="2"/>
            <a:endCxn id="27662" idx="1"/>
          </p:cNvCxnSpPr>
          <p:nvPr/>
        </p:nvCxnSpPr>
        <p:spPr bwMode="auto">
          <a:xfrm rot="16200000" flipH="1">
            <a:off x="2911475" y="2574925"/>
            <a:ext cx="1493838" cy="1588"/>
          </a:xfrm>
          <a:prstGeom prst="bentConnector4">
            <a:avLst>
              <a:gd name="adj1" fmla="val 35708"/>
              <a:gd name="adj2" fmla="val -144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76" name="Text Box 1052"/>
          <p:cNvSpPr txBox="1">
            <a:spLocks noChangeArrowheads="1"/>
          </p:cNvSpPr>
          <p:nvPr/>
        </p:nvSpPr>
        <p:spPr bwMode="auto">
          <a:xfrm>
            <a:off x="3378200" y="2498726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 Narrow" panose="020B0606020202030204" pitchFamily="34" charset="0"/>
              </a:rPr>
              <a:t>F/S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1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Input/Output Subsystem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100"/>
              <a:t>Handles devices that allow the computer system to: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Communicate and interact with the outside world</a:t>
            </a:r>
            <a:endParaRPr lang="en-US" altLang="en-US" sz="3200"/>
          </a:p>
          <a:p>
            <a:pPr lvl="2">
              <a:lnSpc>
                <a:spcPct val="90000"/>
              </a:lnSpc>
            </a:pPr>
            <a:r>
              <a:rPr lang="en-US" altLang="en-US" sz="2800"/>
              <a:t>Screen, keyboard, printer, ...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Store information (mass-storage) </a:t>
            </a:r>
          </a:p>
          <a:p>
            <a:pPr lvl="2">
              <a:lnSpc>
                <a:spcPct val="90000"/>
              </a:lnSpc>
            </a:pPr>
            <a:r>
              <a:rPr lang="en-US" altLang="en-US" sz="2800"/>
              <a:t>Hard-drives, floppies, CD, tapes, …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Mass-Storage Device Access Methods: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Direct Access Storage Devices (DASDs)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Hard-drives, floppy-disks, CD-ROMs, ...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Sequential Access Storage Devices (SASDs)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Tapes (for example, used as backup devices)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37235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I/O Controllers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Speed of I/O devices is slow compared to RAM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RAM           ~ 50 nsec.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Hard-Drive ~ 10msec. = (10,000,000 nsec)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Solution: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I/O Controller, a special purpose processor: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Has a small memory buffer, and a control logic to control I/O device (e.g. move disk arm).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Sends an interrupt signal to CPU when done read/write.</a:t>
            </a:r>
            <a:endParaRPr lang="en-US" altLang="en-US" sz="2100"/>
          </a:p>
          <a:p>
            <a:pPr lvl="1">
              <a:lnSpc>
                <a:spcPct val="90000"/>
              </a:lnSpc>
            </a:pPr>
            <a:r>
              <a:rPr lang="en-US" altLang="en-US" sz="2600"/>
              <a:t>Data transferred between RAM and memory buffer.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Processor free to do something else while I/O controller reads/writes data from/to device into I/O buffer.</a:t>
            </a:r>
          </a:p>
        </p:txBody>
      </p:sp>
    </p:spTree>
    <p:extLst>
      <p:ext uri="{BB962C8B-B14F-4D97-AF65-F5344CB8AC3E}">
        <p14:creationId xmlns:p14="http://schemas.microsoft.com/office/powerpoint/2010/main" val="247895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962400" y="2514600"/>
            <a:ext cx="4876800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alt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457700" y="2769451"/>
            <a:ext cx="3276600" cy="228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 dirty="0">
                <a:latin typeface="Arial Narrow" panose="020B0606020202030204" pitchFamily="34" charset="0"/>
              </a:rPr>
              <a:t>I/O controller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38200"/>
          </a:xfrm>
        </p:spPr>
        <p:txBody>
          <a:bodyPr/>
          <a:lstStyle/>
          <a:p>
            <a:r>
              <a:rPr lang="en-US" altLang="en-US"/>
              <a:t>Structure of the I/O Subsystem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6629400" cy="304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029200" y="3352800"/>
            <a:ext cx="2590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I/O Buffer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410200" y="3886200"/>
            <a:ext cx="17526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Control/Logic</a:t>
            </a:r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6019800" y="5562600"/>
            <a:ext cx="685800" cy="685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3572" name="AutoShape 20"/>
          <p:cNvCxnSpPr>
            <a:cxnSpLocks noChangeShapeType="1"/>
            <a:stCxn id="23571" idx="0"/>
            <a:endCxn id="23570" idx="2"/>
          </p:cNvCxnSpPr>
          <p:nvPr/>
        </p:nvCxnSpPr>
        <p:spPr bwMode="auto">
          <a:xfrm flipH="1" flipV="1">
            <a:off x="6096000" y="5055451"/>
            <a:ext cx="266700" cy="5071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7070726" y="5522913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 Narrow" panose="020B0606020202030204" pitchFamily="34" charset="0"/>
              </a:rPr>
              <a:t>I/O device</a:t>
            </a:r>
            <a:endParaRPr lang="en-US" alt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2743200" y="2286000"/>
            <a:ext cx="670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V="1">
            <a:off x="6096000" y="2286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3582" name="AutoShape 30"/>
          <p:cNvCxnSpPr>
            <a:cxnSpLocks noChangeShapeType="1"/>
          </p:cNvCxnSpPr>
          <p:nvPr/>
        </p:nvCxnSpPr>
        <p:spPr bwMode="auto">
          <a:xfrm rot="5400000" flipH="1">
            <a:off x="4729163" y="766763"/>
            <a:ext cx="295275" cy="24384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84" name="AutoShape 32"/>
          <p:cNvCxnSpPr>
            <a:cxnSpLocks noChangeShapeType="1"/>
            <a:stCxn id="23578" idx="1"/>
          </p:cNvCxnSpPr>
          <p:nvPr/>
        </p:nvCxnSpPr>
        <p:spPr bwMode="auto">
          <a:xfrm rot="5400000" flipH="1">
            <a:off x="4233863" y="414338"/>
            <a:ext cx="142875" cy="35814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676400" y="1776413"/>
            <a:ext cx="2070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 Narrow" panose="020B0606020202030204" pitchFamily="34" charset="0"/>
              </a:rPr>
              <a:t>Data from/to memory</a:t>
            </a:r>
            <a:endParaRPr lang="en-US" altLang="en-US"/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3768726" y="1524001"/>
            <a:ext cx="286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 Narrow" panose="020B0606020202030204" pitchFamily="34" charset="0"/>
              </a:rPr>
              <a:t>Interrupt signal (to processor)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6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ALU Subsystem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724400"/>
          </a:xfrm>
        </p:spPr>
        <p:txBody>
          <a:bodyPr/>
          <a:lstStyle/>
          <a:p>
            <a:r>
              <a:rPr lang="en-US" altLang="en-US"/>
              <a:t>The ALU (Arithmetic/Logic Unit) performs</a:t>
            </a:r>
          </a:p>
          <a:p>
            <a:pPr lvl="1"/>
            <a:r>
              <a:rPr lang="en-US" altLang="en-US"/>
              <a:t>mathematical operations (+, -, x, /, …)</a:t>
            </a:r>
          </a:p>
          <a:p>
            <a:pPr lvl="1"/>
            <a:r>
              <a:rPr lang="en-US" altLang="en-US"/>
              <a:t>logic operations (=, &lt;, &gt;, and, or, not, ...)</a:t>
            </a:r>
          </a:p>
          <a:p>
            <a:r>
              <a:rPr lang="en-US" altLang="en-US"/>
              <a:t>In today's computers integrated into the CPU</a:t>
            </a:r>
          </a:p>
          <a:p>
            <a:r>
              <a:rPr lang="en-US" altLang="en-US"/>
              <a:t>Consists of:</a:t>
            </a:r>
          </a:p>
          <a:p>
            <a:pPr lvl="1"/>
            <a:r>
              <a:rPr lang="en-US" altLang="en-US"/>
              <a:t>Circuits to do the arithmetic/logic operations. </a:t>
            </a:r>
          </a:p>
          <a:p>
            <a:pPr lvl="1"/>
            <a:r>
              <a:rPr lang="en-US" altLang="en-US"/>
              <a:t>Registers  (fast storage units) to store intermediate computational results.</a:t>
            </a:r>
          </a:p>
          <a:p>
            <a:pPr lvl="1"/>
            <a:r>
              <a:rPr lang="en-US" altLang="en-US"/>
              <a:t>Bus that connects the two.</a:t>
            </a:r>
          </a:p>
        </p:txBody>
      </p:sp>
    </p:spTree>
    <p:extLst>
      <p:ext uri="{BB962C8B-B14F-4D97-AF65-F5344CB8AC3E}">
        <p14:creationId xmlns:p14="http://schemas.microsoft.com/office/powerpoint/2010/main" val="1595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6781800" y="1447800"/>
            <a:ext cx="3733800" cy="502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Structure of the ALU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4953000" cy="5029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Registers: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Very fast local memory cells, that store operands of operations and intermediate results.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CCR</a:t>
            </a:r>
            <a:r>
              <a:rPr lang="en-US" altLang="en-US"/>
              <a:t> (condition code register), a special purpose register that stores the result of &lt;, = , &gt; operations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ALU circuitry: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Contains an array of circuits to do mathematical/logic operations.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Bus: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path interconnecting the registers to the ALU circuitry.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610600" y="4572000"/>
            <a:ext cx="16764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 Narrow" panose="020B0606020202030204" pitchFamily="34" charset="0"/>
              </a:rPr>
              <a:t>ALU circuitry</a:t>
            </a:r>
            <a:endParaRPr lang="en-US" alt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9067800" y="16002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9906000" y="16002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8229600" y="17526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8229600" y="1981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8229600" y="22098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8229600" y="24384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8229600" y="26670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82296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8229600" y="38862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82296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8763000" y="5791200"/>
            <a:ext cx="1371600" cy="381000"/>
            <a:chOff x="4560" y="3648"/>
            <a:chExt cx="864" cy="240"/>
          </a:xfrm>
        </p:grpSpPr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4560" y="3648"/>
              <a:ext cx="288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Arial Narrow" panose="020B0606020202030204" pitchFamily="34" charset="0"/>
                </a:rPr>
                <a:t>GT</a:t>
              </a:r>
              <a:endParaRPr lang="en-US" altLang="en-US"/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4848" y="3648"/>
              <a:ext cx="288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Arial Narrow" panose="020B0606020202030204" pitchFamily="34" charset="0"/>
                </a:rPr>
                <a:t>EQ</a:t>
              </a:r>
              <a:endParaRPr lang="en-US" altLang="en-US"/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5136" y="3648"/>
              <a:ext cx="288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Arial Narrow" panose="020B0606020202030204" pitchFamily="34" charset="0"/>
                </a:rPr>
                <a:t>LT</a:t>
              </a:r>
              <a:endParaRPr lang="en-US" altLang="en-US"/>
            </a:p>
          </p:txBody>
        </p:sp>
      </p:grpSp>
      <p:cxnSp>
        <p:nvCxnSpPr>
          <p:cNvPr id="14364" name="AutoShape 28"/>
          <p:cNvCxnSpPr>
            <a:cxnSpLocks noChangeShapeType="1"/>
            <a:stCxn id="14341" idx="2"/>
            <a:endCxn id="14360" idx="0"/>
          </p:cNvCxnSpPr>
          <p:nvPr/>
        </p:nvCxnSpPr>
        <p:spPr bwMode="auto">
          <a:xfrm>
            <a:off x="9448800" y="54864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239000" y="1676400"/>
            <a:ext cx="1143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 Narrow" panose="020B0606020202030204" pitchFamily="34" charset="0"/>
              </a:rPr>
              <a:t>R0</a:t>
            </a:r>
            <a:endParaRPr lang="en-US" alt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239000" y="2133600"/>
            <a:ext cx="1143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 Narrow" panose="020B0606020202030204" pitchFamily="34" charset="0"/>
              </a:rPr>
              <a:t>R1</a:t>
            </a:r>
            <a:endParaRPr lang="en-US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239000" y="2590800"/>
            <a:ext cx="1143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 Narrow" panose="020B0606020202030204" pitchFamily="34" charset="0"/>
              </a:rPr>
              <a:t>R2</a:t>
            </a:r>
            <a:endParaRPr lang="en-US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239000" y="3810000"/>
            <a:ext cx="1143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 Narrow" panose="020B0606020202030204" pitchFamily="34" charset="0"/>
              </a:rPr>
              <a:t>Rn</a:t>
            </a:r>
            <a:endParaRPr lang="en-US" altLang="en-US"/>
          </a:p>
        </p:txBody>
      </p:sp>
      <p:cxnSp>
        <p:nvCxnSpPr>
          <p:cNvPr id="14366" name="AutoShape 30"/>
          <p:cNvCxnSpPr>
            <a:cxnSpLocks noChangeShapeType="1"/>
            <a:stCxn id="14341" idx="1"/>
            <a:endCxn id="14342" idx="1"/>
          </p:cNvCxnSpPr>
          <p:nvPr/>
        </p:nvCxnSpPr>
        <p:spPr bwMode="auto">
          <a:xfrm rot="10800000">
            <a:off x="7239000" y="1866900"/>
            <a:ext cx="1371600" cy="3162300"/>
          </a:xfrm>
          <a:prstGeom prst="bentConnector3">
            <a:avLst>
              <a:gd name="adj1" fmla="val 11666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7010400" y="4038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7010400" y="2286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7010400" y="2743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V="1">
            <a:off x="7010400" y="160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Control Unit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77200" cy="4724400"/>
          </a:xfrm>
        </p:spPr>
        <p:txBody>
          <a:bodyPr/>
          <a:lstStyle/>
          <a:p>
            <a:r>
              <a:rPr lang="en-US" altLang="en-US" dirty="0"/>
              <a:t>Program is stored in memory </a:t>
            </a:r>
          </a:p>
          <a:p>
            <a:pPr lvl="1"/>
            <a:r>
              <a:rPr lang="en-US" altLang="en-US" dirty="0"/>
              <a:t>as machine language instructions, in binary</a:t>
            </a:r>
          </a:p>
          <a:p>
            <a:r>
              <a:rPr lang="en-US" altLang="en-US" dirty="0"/>
              <a:t>The task of the </a:t>
            </a:r>
            <a:r>
              <a:rPr lang="en-US" altLang="en-US" u="sng" dirty="0"/>
              <a:t>control unit</a:t>
            </a:r>
            <a:r>
              <a:rPr lang="en-US" altLang="en-US" dirty="0"/>
              <a:t> is to execute programs by repeatedly:</a:t>
            </a:r>
          </a:p>
          <a:p>
            <a:pPr lvl="1"/>
            <a:r>
              <a:rPr lang="en-US" altLang="en-US" u="sng" dirty="0"/>
              <a:t>Fetch</a:t>
            </a:r>
            <a:r>
              <a:rPr lang="en-US" altLang="en-US" dirty="0"/>
              <a:t> from memory the next instruction to be executed.</a:t>
            </a:r>
          </a:p>
          <a:p>
            <a:pPr lvl="1"/>
            <a:r>
              <a:rPr lang="en-US" altLang="en-US" u="sng" dirty="0"/>
              <a:t>Decode</a:t>
            </a:r>
            <a:r>
              <a:rPr lang="en-US" altLang="en-US" dirty="0"/>
              <a:t> it, that is, determine what is to be done.</a:t>
            </a:r>
          </a:p>
          <a:p>
            <a:pPr lvl="1"/>
            <a:r>
              <a:rPr lang="en-US" altLang="en-US" u="sng" dirty="0"/>
              <a:t>Execute</a:t>
            </a:r>
            <a:r>
              <a:rPr lang="en-US" altLang="en-US" dirty="0"/>
              <a:t> it by issuing the appropriate signals to the ALU, memory, and I/O subsystems.</a:t>
            </a:r>
          </a:p>
          <a:p>
            <a:pPr lvl="1"/>
            <a:r>
              <a:rPr lang="en-US" altLang="en-US" dirty="0"/>
              <a:t>Continues until  the HALT instruction</a:t>
            </a:r>
          </a:p>
        </p:txBody>
      </p:sp>
    </p:spTree>
    <p:extLst>
      <p:ext uri="{BB962C8B-B14F-4D97-AF65-F5344CB8AC3E}">
        <p14:creationId xmlns:p14="http://schemas.microsoft.com/office/powerpoint/2010/main" val="59300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3124200" y="4114800"/>
            <a:ext cx="58674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Structure of the Control Unit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066800"/>
            <a:ext cx="7239000" cy="27432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PC (Program Counter):</a:t>
            </a:r>
            <a:endParaRPr lang="en-US" altLang="en-US" sz="2600"/>
          </a:p>
          <a:p>
            <a:pPr lvl="1"/>
            <a:r>
              <a:rPr lang="en-US" altLang="en-US"/>
              <a:t>stores the address of next instruction to fetch</a:t>
            </a:r>
            <a:endParaRPr lang="en-US" altLang="en-US" sz="2600"/>
          </a:p>
          <a:p>
            <a:r>
              <a:rPr lang="en-US" altLang="en-US" sz="2400"/>
              <a:t>IR (Instruction Register):</a:t>
            </a:r>
            <a:endParaRPr lang="en-US" altLang="en-US" sz="3000"/>
          </a:p>
          <a:p>
            <a:pPr lvl="1"/>
            <a:r>
              <a:rPr lang="en-US" altLang="en-US"/>
              <a:t>stores the instruction fetched from memory</a:t>
            </a:r>
            <a:endParaRPr lang="en-US" altLang="en-US" sz="2600"/>
          </a:p>
          <a:p>
            <a:r>
              <a:rPr lang="en-US" altLang="en-US" sz="2400"/>
              <a:t>Instruction Decoder:</a:t>
            </a:r>
            <a:endParaRPr lang="en-US" altLang="en-US" sz="2600"/>
          </a:p>
          <a:p>
            <a:pPr lvl="1"/>
            <a:r>
              <a:rPr lang="en-US" altLang="en-US"/>
              <a:t>Decodes instruction and activates necessary circuitry</a:t>
            </a:r>
            <a:endParaRPr lang="en-US" altLang="en-US" sz="260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895600" y="3886200"/>
            <a:ext cx="670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486400" y="5308600"/>
            <a:ext cx="28194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Instruction </a:t>
            </a:r>
          </a:p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Decoder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867400" y="4318000"/>
            <a:ext cx="2057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IR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276600" y="5156200"/>
            <a:ext cx="7620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+1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886200" y="4318000"/>
            <a:ext cx="1398588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PC</a:t>
            </a:r>
          </a:p>
        </p:txBody>
      </p:sp>
      <p:cxnSp>
        <p:nvCxnSpPr>
          <p:cNvPr id="17422" name="AutoShape 14"/>
          <p:cNvCxnSpPr>
            <a:cxnSpLocks noChangeShapeType="1"/>
            <a:stCxn id="17420" idx="1"/>
            <a:endCxn id="17419" idx="0"/>
          </p:cNvCxnSpPr>
          <p:nvPr/>
        </p:nvCxnSpPr>
        <p:spPr bwMode="auto">
          <a:xfrm rot="10800000" flipV="1">
            <a:off x="3657600" y="4546600"/>
            <a:ext cx="228600" cy="6096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3" name="AutoShape 15"/>
          <p:cNvCxnSpPr>
            <a:cxnSpLocks noChangeShapeType="1"/>
            <a:stCxn id="17419" idx="3"/>
            <a:endCxn id="17420" idx="2"/>
          </p:cNvCxnSpPr>
          <p:nvPr/>
        </p:nvCxnSpPr>
        <p:spPr bwMode="auto">
          <a:xfrm flipV="1">
            <a:off x="4038600" y="4775200"/>
            <a:ext cx="547688" cy="6096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4" name="AutoShape 16"/>
          <p:cNvCxnSpPr>
            <a:cxnSpLocks noChangeShapeType="1"/>
            <a:stCxn id="17418" idx="2"/>
            <a:endCxn id="17417" idx="0"/>
          </p:cNvCxnSpPr>
          <p:nvPr/>
        </p:nvCxnSpPr>
        <p:spPr bwMode="auto">
          <a:xfrm rot="5400000">
            <a:off x="6629400" y="5041900"/>
            <a:ext cx="533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6" name="AutoShape 18"/>
          <p:cNvCxnSpPr>
            <a:cxnSpLocks noChangeShapeType="1"/>
            <a:stCxn id="17417" idx="3"/>
            <a:endCxn id="17413" idx="1"/>
          </p:cNvCxnSpPr>
          <p:nvPr/>
        </p:nvCxnSpPr>
        <p:spPr bwMode="auto">
          <a:xfrm flipV="1">
            <a:off x="8305800" y="3911600"/>
            <a:ext cx="1295400" cy="18161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4572000" y="3886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6858000" y="3886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8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CMPUT101 Introduction to Computing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(c) Yngvi Bjornsson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BAEF-C55D-472B-9FA2-F0ED289169C5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29700" name="Picture 4" descr="C:\TEMP\auto0.bmp"/>
          <p:cNvPicPr>
            <a:picLocks noChangeAspect="1" noChangeArrowheads="1"/>
          </p:cNvPicPr>
          <p:nvPr/>
        </p:nvPicPr>
        <p:blipFill>
          <a:blip r:embed="rId2">
            <a:lum bright="-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" r="1605" b="4309"/>
          <a:stretch>
            <a:fillRect/>
          </a:stretch>
        </p:blipFill>
        <p:spPr bwMode="auto">
          <a:xfrm>
            <a:off x="1676400" y="152401"/>
            <a:ext cx="8809038" cy="656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421564" y="4138614"/>
            <a:ext cx="2719387" cy="116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von Neumann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Architecture</a:t>
            </a:r>
          </a:p>
        </p:txBody>
      </p:sp>
      <p:pic>
        <p:nvPicPr>
          <p:cNvPr id="29703" name="Picture 7" descr="D:\docs\UA-AI\CMPT101\ch5\vonneumann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39" y="5494339"/>
            <a:ext cx="827087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Harvard Architecture</a:t>
            </a:r>
            <a:endParaRPr lang="th-TH" altLang="en-US"/>
          </a:p>
        </p:txBody>
      </p:sp>
      <p:pic>
        <p:nvPicPr>
          <p:cNvPr id="14643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30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85C3-35DF-4400-9EE1-FB92989755E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Computers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8153400" cy="1143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All computers more or less based on the same basic design, the Von Neumann Architecture</a:t>
            </a:r>
            <a:r>
              <a:rPr lang="en-US" altLang="en-US" dirty="0" smtClean="0"/>
              <a:t>! – stored program concept</a:t>
            </a:r>
            <a:endParaRPr lang="en-US" altLang="en-US" dirty="0"/>
          </a:p>
        </p:txBody>
      </p:sp>
      <p:pic>
        <p:nvPicPr>
          <p:cNvPr id="5124" name="Picture 4" descr="D:\docs\UA-AI\CMPT101\ch5\viso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0"/>
            <a:ext cx="889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docs\UA-AI\CMPT101\ch5\pdp7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648200"/>
            <a:ext cx="2590800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D:\docs\UA-AI\CMPT101\ch5\son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1"/>
            <a:ext cx="1371600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:\docs\UA-AI\CMPT101\ch5\workstation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91000"/>
            <a:ext cx="21336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2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Von Neumann Architecture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077200" cy="4419600"/>
          </a:xfrm>
        </p:spPr>
        <p:txBody>
          <a:bodyPr/>
          <a:lstStyle/>
          <a:p>
            <a:pPr marL="609600" indent="-609600"/>
            <a:r>
              <a:rPr lang="en-US" altLang="en-US"/>
              <a:t>Model for designing and building computers, based on the following three characteristics:</a:t>
            </a:r>
          </a:p>
          <a:p>
            <a:pPr marL="990600" lvl="1" indent="-533400">
              <a:buFontTx/>
              <a:buAutoNum type="arabicParenR"/>
            </a:pPr>
            <a:r>
              <a:rPr lang="en-US" altLang="en-US"/>
              <a:t>The computer consists of four main sub-systems:</a:t>
            </a:r>
          </a:p>
          <a:p>
            <a:pPr marL="1371600" lvl="2" indent="-457200"/>
            <a:r>
              <a:rPr lang="en-US" altLang="en-US"/>
              <a:t>Memory</a:t>
            </a:r>
          </a:p>
          <a:p>
            <a:pPr marL="1371600" lvl="2" indent="-457200"/>
            <a:r>
              <a:rPr lang="en-US" altLang="en-US"/>
              <a:t>ALU (Arithmetic/Logic Unit)</a:t>
            </a:r>
          </a:p>
          <a:p>
            <a:pPr marL="1371600" lvl="2" indent="-457200"/>
            <a:r>
              <a:rPr lang="en-US" altLang="en-US"/>
              <a:t>Control Unit</a:t>
            </a:r>
          </a:p>
          <a:p>
            <a:pPr marL="1371600" lvl="2" indent="-457200"/>
            <a:r>
              <a:rPr lang="en-US" altLang="en-US"/>
              <a:t>Input/Output System (I/O)</a:t>
            </a:r>
          </a:p>
          <a:p>
            <a:pPr marL="990600" lvl="1" indent="-533400">
              <a:buFontTx/>
              <a:buAutoNum type="arabicParenR"/>
            </a:pPr>
            <a:r>
              <a:rPr lang="en-US" altLang="en-US"/>
              <a:t>Program is stored in memory during execution.</a:t>
            </a:r>
          </a:p>
          <a:p>
            <a:pPr marL="990600" lvl="1" indent="-533400">
              <a:buFontTx/>
              <a:buAutoNum type="arabicParenR"/>
            </a:pPr>
            <a:r>
              <a:rPr lang="en-US" altLang="en-US"/>
              <a:t>Program instructions are executed sequentially.</a:t>
            </a:r>
          </a:p>
        </p:txBody>
      </p:sp>
    </p:spTree>
    <p:extLst>
      <p:ext uri="{BB962C8B-B14F-4D97-AF65-F5344CB8AC3E}">
        <p14:creationId xmlns:p14="http://schemas.microsoft.com/office/powerpoint/2010/main" val="29248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838200"/>
          </a:xfrm>
        </p:spPr>
        <p:txBody>
          <a:bodyPr/>
          <a:lstStyle/>
          <a:p>
            <a:r>
              <a:rPr lang="en-US" altLang="en-US"/>
              <a:t>The Von Neumann Architecture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667000" y="2097088"/>
            <a:ext cx="1828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 Narrow" panose="020B0606020202030204" pitchFamily="34" charset="0"/>
              </a:rPr>
              <a:t>Memory</a:t>
            </a:r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029200" y="2097088"/>
            <a:ext cx="2133600" cy="2743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Arial Narrow" panose="020B0606020202030204" pitchFamily="34" charset="0"/>
              </a:rPr>
              <a:t>Processor (CPU)</a:t>
            </a:r>
            <a:endParaRPr lang="en-US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848600" y="2097088"/>
            <a:ext cx="18288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 Narrow" panose="020B0606020202030204" pitchFamily="34" charset="0"/>
              </a:rPr>
              <a:t>Input-Output</a:t>
            </a:r>
            <a:endParaRPr lang="en-US" altLang="en-US"/>
          </a:p>
        </p:txBody>
      </p:sp>
      <p:cxnSp>
        <p:nvCxnSpPr>
          <p:cNvPr id="7177" name="AutoShape 9"/>
          <p:cNvCxnSpPr>
            <a:cxnSpLocks noChangeShapeType="1"/>
            <a:stCxn id="7172" idx="0"/>
            <a:endCxn id="7173" idx="0"/>
          </p:cNvCxnSpPr>
          <p:nvPr/>
        </p:nvCxnSpPr>
        <p:spPr bwMode="auto">
          <a:xfrm rot="5400000" flipV="1">
            <a:off x="4837907" y="840582"/>
            <a:ext cx="1587" cy="2514600"/>
          </a:xfrm>
          <a:prstGeom prst="bentConnector3">
            <a:avLst>
              <a:gd name="adj1" fmla="val -14400000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8" name="AutoShape 10"/>
          <p:cNvCxnSpPr>
            <a:cxnSpLocks noChangeShapeType="1"/>
            <a:stCxn id="7173" idx="0"/>
            <a:endCxn id="7174" idx="0"/>
          </p:cNvCxnSpPr>
          <p:nvPr/>
        </p:nvCxnSpPr>
        <p:spPr bwMode="auto">
          <a:xfrm rot="5400000" flipV="1">
            <a:off x="7428707" y="764382"/>
            <a:ext cx="1587" cy="2667000"/>
          </a:xfrm>
          <a:prstGeom prst="bentConnector3">
            <a:avLst>
              <a:gd name="adj1" fmla="val -14400000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257800" y="2859088"/>
            <a:ext cx="1600200" cy="685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 Narrow" panose="020B0606020202030204" pitchFamily="34" charset="0"/>
              </a:rPr>
              <a:t>Control Unit</a:t>
            </a:r>
            <a:endParaRPr lang="en-US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257800" y="3849688"/>
            <a:ext cx="1600200" cy="685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 Narrow" panose="020B0606020202030204" pitchFamily="34" charset="0"/>
              </a:rPr>
              <a:t>ALU</a:t>
            </a:r>
            <a:endParaRPr lang="en-US" altLang="en-US"/>
          </a:p>
        </p:txBody>
      </p:sp>
      <p:grpSp>
        <p:nvGrpSpPr>
          <p:cNvPr id="7196" name="Group 28"/>
          <p:cNvGrpSpPr>
            <a:grpSpLocks/>
          </p:cNvGrpSpPr>
          <p:nvPr/>
        </p:nvGrpSpPr>
        <p:grpSpPr bwMode="auto">
          <a:xfrm>
            <a:off x="2057400" y="2971801"/>
            <a:ext cx="2190750" cy="1741488"/>
            <a:chOff x="336" y="1872"/>
            <a:chExt cx="1380" cy="1097"/>
          </a:xfrm>
        </p:grpSpPr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336" y="2736"/>
              <a:ext cx="13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Store data and program</a:t>
              </a:r>
            </a:p>
          </p:txBody>
        </p:sp>
        <p:cxnSp>
          <p:nvCxnSpPr>
            <p:cNvPr id="7185" name="AutoShape 17"/>
            <p:cNvCxnSpPr>
              <a:cxnSpLocks noChangeShapeType="1"/>
            </p:cNvCxnSpPr>
            <p:nvPr/>
          </p:nvCxnSpPr>
          <p:spPr bwMode="auto">
            <a:xfrm rot="10800000" flipH="1">
              <a:off x="384" y="1872"/>
              <a:ext cx="384" cy="1031"/>
            </a:xfrm>
            <a:prstGeom prst="bentConnector3">
              <a:avLst>
                <a:gd name="adj1" fmla="val -37500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97" name="Group 29"/>
          <p:cNvGrpSpPr>
            <a:grpSpLocks/>
          </p:cNvGrpSpPr>
          <p:nvPr/>
        </p:nvGrpSpPr>
        <p:grpSpPr bwMode="auto">
          <a:xfrm>
            <a:off x="2438400" y="3201989"/>
            <a:ext cx="2819400" cy="2273300"/>
            <a:chOff x="576" y="2017"/>
            <a:chExt cx="1776" cy="1432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576" y="3216"/>
              <a:ext cx="10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Execute program</a:t>
              </a:r>
            </a:p>
          </p:txBody>
        </p:sp>
        <p:cxnSp>
          <p:nvCxnSpPr>
            <p:cNvPr id="7192" name="AutoShape 24"/>
            <p:cNvCxnSpPr>
              <a:cxnSpLocks noChangeShapeType="1"/>
              <a:stCxn id="7188" idx="3"/>
              <a:endCxn id="7179" idx="1"/>
            </p:cNvCxnSpPr>
            <p:nvPr/>
          </p:nvCxnSpPr>
          <p:spPr bwMode="auto">
            <a:xfrm flipV="1">
              <a:off x="1602" y="2017"/>
              <a:ext cx="750" cy="131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98" name="Group 30"/>
          <p:cNvGrpSpPr>
            <a:grpSpLocks/>
          </p:cNvGrpSpPr>
          <p:nvPr/>
        </p:nvGrpSpPr>
        <p:grpSpPr bwMode="auto">
          <a:xfrm>
            <a:off x="3657600" y="4192590"/>
            <a:ext cx="3200400" cy="2168525"/>
            <a:chOff x="1344" y="2641"/>
            <a:chExt cx="2016" cy="1366"/>
          </a:xfrm>
        </p:grpSpPr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1344" y="3600"/>
              <a:ext cx="169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Do arithmetic/logic operations</a:t>
              </a:r>
              <a:br>
                <a:rPr lang="en-US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</a:br>
              <a:r>
                <a:rPr lang="en-US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requested by program</a:t>
              </a:r>
            </a:p>
          </p:txBody>
        </p:sp>
        <p:cxnSp>
          <p:nvCxnSpPr>
            <p:cNvPr id="7193" name="AutoShape 25"/>
            <p:cNvCxnSpPr>
              <a:cxnSpLocks noChangeShapeType="1"/>
              <a:stCxn id="7189" idx="3"/>
              <a:endCxn id="7180" idx="3"/>
            </p:cNvCxnSpPr>
            <p:nvPr/>
          </p:nvCxnSpPr>
          <p:spPr bwMode="auto">
            <a:xfrm flipV="1">
              <a:off x="3034" y="2641"/>
              <a:ext cx="326" cy="1163"/>
            </a:xfrm>
            <a:prstGeom prst="bentConnector3">
              <a:avLst>
                <a:gd name="adj1" fmla="val 144172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99" name="Group 31"/>
          <p:cNvGrpSpPr>
            <a:grpSpLocks/>
          </p:cNvGrpSpPr>
          <p:nvPr/>
        </p:nvGrpSpPr>
        <p:grpSpPr bwMode="auto">
          <a:xfrm>
            <a:off x="7696200" y="2897188"/>
            <a:ext cx="2438400" cy="3048000"/>
            <a:chOff x="3888" y="1825"/>
            <a:chExt cx="1536" cy="1920"/>
          </a:xfrm>
        </p:grpSpPr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3888" y="2640"/>
              <a:ext cx="1536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Communicate with</a:t>
              </a:r>
            </a:p>
            <a:p>
              <a:r>
                <a:rPr lang="en-US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"outside world", e.g. </a:t>
              </a:r>
            </a:p>
            <a:p>
              <a:pPr>
                <a:buFontTx/>
                <a:buChar char="•"/>
              </a:pPr>
              <a:r>
                <a:rPr lang="en-US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 Screen</a:t>
              </a:r>
            </a:p>
            <a:p>
              <a:pPr>
                <a:buFontTx/>
                <a:buChar char="•"/>
              </a:pPr>
              <a:r>
                <a:rPr lang="en-US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 Keyboard</a:t>
              </a:r>
            </a:p>
            <a:p>
              <a:pPr>
                <a:buFontTx/>
                <a:buChar char="•"/>
              </a:pPr>
              <a:r>
                <a:rPr lang="en-US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 Storage devices </a:t>
              </a:r>
            </a:p>
            <a:p>
              <a:pPr>
                <a:buFontTx/>
                <a:buChar char="•"/>
              </a:pPr>
              <a:r>
                <a:rPr lang="en-US" alt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 ...</a:t>
              </a:r>
            </a:p>
          </p:txBody>
        </p:sp>
        <p:cxnSp>
          <p:nvCxnSpPr>
            <p:cNvPr id="7194" name="AutoShape 26"/>
            <p:cNvCxnSpPr>
              <a:cxnSpLocks noChangeShapeType="1"/>
              <a:stCxn id="7191" idx="0"/>
              <a:endCxn id="7174" idx="3"/>
            </p:cNvCxnSpPr>
            <p:nvPr/>
          </p:nvCxnSpPr>
          <p:spPr bwMode="auto">
            <a:xfrm rot="5400000" flipH="1" flipV="1">
              <a:off x="4489" y="1993"/>
              <a:ext cx="815" cy="480"/>
            </a:xfrm>
            <a:prstGeom prst="bentConnector4">
              <a:avLst>
                <a:gd name="adj1" fmla="val 19080"/>
                <a:gd name="adj2" fmla="val 130000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7908926" y="1371600"/>
            <a:ext cx="511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 Narrow" panose="020B0606020202030204" pitchFamily="34" charset="0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15663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Subsystem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Memory, also called </a:t>
            </a:r>
            <a:r>
              <a:rPr lang="en-US" altLang="en-US" dirty="0">
                <a:solidFill>
                  <a:schemeClr val="bg1"/>
                </a:solidFill>
              </a:rPr>
              <a:t>RAM</a:t>
            </a:r>
            <a:r>
              <a:rPr lang="en-US" altLang="en-US" dirty="0"/>
              <a:t> </a:t>
            </a:r>
            <a:r>
              <a:rPr lang="en-US" altLang="en-US" dirty="0" smtClean="0"/>
              <a:t>(Random </a:t>
            </a:r>
            <a:r>
              <a:rPr lang="en-US" altLang="en-US" dirty="0"/>
              <a:t>Access Memory), </a:t>
            </a:r>
          </a:p>
          <a:p>
            <a:pPr lvl="1"/>
            <a:r>
              <a:rPr lang="en-US" altLang="en-US" sz="2600" dirty="0"/>
              <a:t>Consists of many memory cells (storage units) of a fixed size. </a:t>
            </a:r>
            <a:br>
              <a:rPr lang="en-US" altLang="en-US" sz="2600" dirty="0"/>
            </a:br>
            <a:r>
              <a:rPr lang="en-US" altLang="en-US" sz="2600" dirty="0"/>
              <a:t>Each cell has an address associated with it: 0, 1, …</a:t>
            </a:r>
          </a:p>
          <a:p>
            <a:pPr lvl="1"/>
            <a:r>
              <a:rPr lang="en-US" altLang="en-US" sz="2600" dirty="0"/>
              <a:t>All accesses to memory are to a specified address.</a:t>
            </a:r>
            <a:br>
              <a:rPr lang="en-US" altLang="en-US" sz="2600" dirty="0"/>
            </a:br>
            <a:r>
              <a:rPr lang="en-US" altLang="en-US" sz="2600" dirty="0"/>
              <a:t>A cell is the minimum unit of access (fetch/store a complete cell).</a:t>
            </a:r>
          </a:p>
          <a:p>
            <a:pPr lvl="1"/>
            <a:r>
              <a:rPr lang="en-US" altLang="en-US" sz="2600" dirty="0"/>
              <a:t>The time it takes to fetch/store a cell is the same for all cells.</a:t>
            </a:r>
          </a:p>
          <a:p>
            <a:r>
              <a:rPr lang="en-US" altLang="en-US" sz="3000" dirty="0"/>
              <a:t>When the computer is running, both</a:t>
            </a:r>
          </a:p>
          <a:p>
            <a:pPr lvl="1"/>
            <a:r>
              <a:rPr lang="en-US" altLang="en-US" sz="2600" dirty="0"/>
              <a:t>Program</a:t>
            </a:r>
          </a:p>
          <a:p>
            <a:pPr lvl="1"/>
            <a:r>
              <a:rPr lang="en-US" altLang="en-US" sz="2600" dirty="0"/>
              <a:t>Data (variables)</a:t>
            </a:r>
          </a:p>
          <a:p>
            <a:pPr>
              <a:buFontTx/>
              <a:buNone/>
            </a:pPr>
            <a:r>
              <a:rPr lang="en-US" altLang="en-US" sz="3000" dirty="0"/>
              <a:t>    are stored in the memory.</a:t>
            </a:r>
          </a:p>
        </p:txBody>
      </p:sp>
    </p:spTree>
    <p:extLst>
      <p:ext uri="{BB962C8B-B14F-4D97-AF65-F5344CB8AC3E}">
        <p14:creationId xmlns:p14="http://schemas.microsoft.com/office/powerpoint/2010/main" val="10029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CMPUT101 Introduction to Computing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(c) Yngvi Bjornsson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CC92-E683-4A49-AAB7-8EBCE1F8B50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72" name="Rectangle 56"/>
          <p:cNvSpPr>
            <a:spLocks noChangeArrowheads="1"/>
          </p:cNvSpPr>
          <p:nvPr/>
        </p:nvSpPr>
        <p:spPr bwMode="auto">
          <a:xfrm>
            <a:off x="6629400" y="1219200"/>
            <a:ext cx="3581400" cy="5410200"/>
          </a:xfrm>
          <a:prstGeom prst="rect">
            <a:avLst/>
          </a:prstGeom>
          <a:solidFill>
            <a:srgbClr val="33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4724400" cy="5257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Need to distinguish between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u="sng" dirty="0"/>
              <a:t>address</a:t>
            </a:r>
            <a:r>
              <a:rPr lang="en-US" altLang="en-US" dirty="0"/>
              <a:t> of a memory cell and the </a:t>
            </a:r>
            <a:r>
              <a:rPr lang="en-US" altLang="en-US" u="sng" dirty="0"/>
              <a:t>content</a:t>
            </a:r>
            <a:r>
              <a:rPr lang="en-US" altLang="en-US" dirty="0"/>
              <a:t> of a memory cell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Memory width (</a:t>
            </a:r>
            <a:r>
              <a:rPr lang="en-US" altLang="en-US" dirty="0">
                <a:solidFill>
                  <a:srgbClr val="FF6600"/>
                </a:solidFill>
              </a:rPr>
              <a:t>W</a:t>
            </a:r>
            <a:r>
              <a:rPr lang="en-US" altLang="en-US" dirty="0"/>
              <a:t>):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many bits is each memory cell, typically one </a:t>
            </a:r>
            <a:r>
              <a:rPr lang="en-US" altLang="en-US" u="sng" dirty="0">
                <a:solidFill>
                  <a:srgbClr val="FF6600"/>
                </a:solidFill>
              </a:rPr>
              <a:t>byte</a:t>
            </a:r>
            <a:r>
              <a:rPr lang="en-US" altLang="en-US" dirty="0"/>
              <a:t> (=8 bits)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Address width (</a:t>
            </a:r>
            <a:r>
              <a:rPr lang="en-US" altLang="en-US" dirty="0">
                <a:solidFill>
                  <a:srgbClr val="FF6600"/>
                </a:solidFill>
              </a:rPr>
              <a:t>N</a:t>
            </a:r>
            <a:r>
              <a:rPr lang="en-US" altLang="en-US" dirty="0"/>
              <a:t>):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many bits used to represent each address, determines the maximum memory size = </a:t>
            </a:r>
            <a:r>
              <a:rPr lang="en-US" altLang="en-US" u="sng" dirty="0">
                <a:solidFill>
                  <a:srgbClr val="FF6600"/>
                </a:solidFill>
              </a:rPr>
              <a:t>address space</a:t>
            </a:r>
            <a:endParaRPr lang="en-US" altLang="en-US" u="sng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If address width is </a:t>
            </a:r>
            <a:r>
              <a:rPr lang="en-US" altLang="en-US" dirty="0">
                <a:solidFill>
                  <a:srgbClr val="FF6600"/>
                </a:solidFill>
              </a:rPr>
              <a:t>N</a:t>
            </a:r>
            <a:r>
              <a:rPr lang="en-US" altLang="en-US" dirty="0"/>
              <a:t>-bits, then address space is </a:t>
            </a:r>
            <a:r>
              <a:rPr lang="en-US" altLang="en-US" dirty="0">
                <a:solidFill>
                  <a:srgbClr val="FF6600"/>
                </a:solidFill>
              </a:rPr>
              <a:t>2</a:t>
            </a:r>
            <a:r>
              <a:rPr lang="en-US" altLang="en-US" baseline="30000" dirty="0">
                <a:solidFill>
                  <a:srgbClr val="FF6600"/>
                </a:solidFill>
              </a:rPr>
              <a:t>N</a:t>
            </a:r>
            <a:r>
              <a:rPr lang="en-US" altLang="en-US" dirty="0"/>
              <a:t> (0,1,...,2</a:t>
            </a:r>
            <a:r>
              <a:rPr lang="en-US" altLang="en-US" baseline="30000" dirty="0"/>
              <a:t>N</a:t>
            </a:r>
            <a:r>
              <a:rPr lang="en-US" altLang="en-US" dirty="0"/>
              <a:t>-1)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696200" y="2413000"/>
            <a:ext cx="1752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7696200" y="3733800"/>
            <a:ext cx="1828800" cy="172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 Narrow" panose="020B0606020202030204" pitchFamily="34" charset="0"/>
              </a:rPr>
              <a:t>...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315201" y="2413001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0</a:t>
            </a:r>
            <a:endParaRPr lang="en-US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7696200" y="3276600"/>
            <a:ext cx="1828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315201" y="2930526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1</a:t>
            </a:r>
            <a:endParaRPr lang="en-US" alt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315201" y="3311526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2</a:t>
            </a:r>
            <a:endParaRPr lang="en-US" alt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162800" y="54610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2</a:t>
            </a:r>
            <a:r>
              <a:rPr lang="en-US" altLang="en-US" sz="2000" baseline="30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N</a:t>
            </a:r>
            <a:r>
              <a:rPr lang="en-US" alt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-1</a:t>
            </a:r>
            <a:endParaRPr lang="en-US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9248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76962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83820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81534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88392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86106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92964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90678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9601200" y="2011364"/>
            <a:ext cx="6159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1 bit</a:t>
            </a:r>
            <a:endParaRPr lang="en-US" altLang="en-US"/>
          </a:p>
        </p:txBody>
      </p:sp>
      <p:cxnSp>
        <p:nvCxnSpPr>
          <p:cNvPr id="9243" name="AutoShape 27"/>
          <p:cNvCxnSpPr>
            <a:cxnSpLocks noChangeShapeType="1"/>
            <a:stCxn id="9242" idx="1"/>
            <a:endCxn id="9240" idx="0"/>
          </p:cNvCxnSpPr>
          <p:nvPr/>
        </p:nvCxnSpPr>
        <p:spPr bwMode="auto">
          <a:xfrm rot="10800000" flipV="1">
            <a:off x="9410700" y="2225676"/>
            <a:ext cx="190500" cy="1873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4" name="AutoShape 28"/>
          <p:cNvSpPr>
            <a:spLocks/>
          </p:cNvSpPr>
          <p:nvPr/>
        </p:nvSpPr>
        <p:spPr bwMode="auto">
          <a:xfrm rot="16200000">
            <a:off x="8496300" y="51943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8439150" y="6223000"/>
            <a:ext cx="400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W</a:t>
            </a:r>
            <a:endParaRPr lang="en-US" altLang="en-US"/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6934200" y="1736726"/>
            <a:ext cx="2038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0000000000000001</a:t>
            </a:r>
            <a:endParaRPr lang="en-US" altLang="en-US"/>
          </a:p>
        </p:txBody>
      </p:sp>
      <p:cxnSp>
        <p:nvCxnSpPr>
          <p:cNvPr id="9248" name="AutoShape 32"/>
          <p:cNvCxnSpPr>
            <a:cxnSpLocks noChangeShapeType="1"/>
            <a:stCxn id="9230" idx="1"/>
            <a:endCxn id="9247" idx="1"/>
          </p:cNvCxnSpPr>
          <p:nvPr/>
        </p:nvCxnSpPr>
        <p:spPr bwMode="auto">
          <a:xfrm rot="10800000">
            <a:off x="6934200" y="1935163"/>
            <a:ext cx="381000" cy="1193800"/>
          </a:xfrm>
          <a:prstGeom prst="bentConnector3">
            <a:avLst>
              <a:gd name="adj1" fmla="val 16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9" name="AutoShape 33"/>
          <p:cNvSpPr>
            <a:spLocks/>
          </p:cNvSpPr>
          <p:nvPr/>
        </p:nvSpPr>
        <p:spPr bwMode="auto">
          <a:xfrm rot="5400000" flipV="1">
            <a:off x="7886700" y="80010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7727950" y="1173164"/>
            <a:ext cx="3492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N</a:t>
            </a:r>
            <a:endParaRPr lang="en-US" altLang="en-US"/>
          </a:p>
        </p:txBody>
      </p:sp>
      <p:grpSp>
        <p:nvGrpSpPr>
          <p:cNvPr id="9259" name="Group 43"/>
          <p:cNvGrpSpPr>
            <a:grpSpLocks/>
          </p:cNvGrpSpPr>
          <p:nvPr/>
        </p:nvGrpSpPr>
        <p:grpSpPr bwMode="auto">
          <a:xfrm>
            <a:off x="7696200" y="5410200"/>
            <a:ext cx="1828800" cy="457200"/>
            <a:chOff x="3888" y="3456"/>
            <a:chExt cx="1152" cy="288"/>
          </a:xfrm>
        </p:grpSpPr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4032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latin typeface="Arial Narrow" panose="020B0606020202030204" pitchFamily="34" charset="0"/>
              </a:endParaRPr>
            </a:p>
          </p:txBody>
        </p: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3888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latin typeface="Arial Narrow" panose="020B0606020202030204" pitchFamily="34" charset="0"/>
              </a:endParaRPr>
            </a:p>
          </p:txBody>
        </p:sp>
        <p:sp>
          <p:nvSpPr>
            <p:cNvPr id="9253" name="Rectangle 37"/>
            <p:cNvSpPr>
              <a:spLocks noChangeArrowheads="1"/>
            </p:cNvSpPr>
            <p:nvPr/>
          </p:nvSpPr>
          <p:spPr bwMode="auto">
            <a:xfrm>
              <a:off x="4320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latin typeface="Arial Narrow" panose="020B0606020202030204" pitchFamily="34" charset="0"/>
              </a:endParaRPr>
            </a:p>
          </p:txBody>
        </p:sp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4176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latin typeface="Arial Narrow" panose="020B0606020202030204" pitchFamily="34" charset="0"/>
              </a:endParaRPr>
            </a:p>
          </p:txBody>
        </p:sp>
        <p:sp>
          <p:nvSpPr>
            <p:cNvPr id="9255" name="Rectangle 39"/>
            <p:cNvSpPr>
              <a:spLocks noChangeArrowheads="1"/>
            </p:cNvSpPr>
            <p:nvPr/>
          </p:nvSpPr>
          <p:spPr bwMode="auto">
            <a:xfrm>
              <a:off x="4608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latin typeface="Arial Narrow" panose="020B0606020202030204" pitchFamily="34" charset="0"/>
              </a:endParaRPr>
            </a:p>
          </p:txBody>
        </p:sp>
        <p:sp>
          <p:nvSpPr>
            <p:cNvPr id="9256" name="Rectangle 40"/>
            <p:cNvSpPr>
              <a:spLocks noChangeArrowheads="1"/>
            </p:cNvSpPr>
            <p:nvPr/>
          </p:nvSpPr>
          <p:spPr bwMode="auto">
            <a:xfrm>
              <a:off x="4464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latin typeface="Arial Narrow" panose="020B0606020202030204" pitchFamily="34" charset="0"/>
              </a:endParaRPr>
            </a:p>
          </p:txBody>
        </p:sp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4896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latin typeface="Arial Narrow" panose="020B0606020202030204" pitchFamily="34" charset="0"/>
              </a:endParaRPr>
            </a:p>
          </p:txBody>
        </p:sp>
        <p:sp>
          <p:nvSpPr>
            <p:cNvPr id="9258" name="Rectangle 42"/>
            <p:cNvSpPr>
              <a:spLocks noChangeArrowheads="1"/>
            </p:cNvSpPr>
            <p:nvPr/>
          </p:nvSpPr>
          <p:spPr bwMode="auto">
            <a:xfrm>
              <a:off x="4752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9269" name="Rectangle 53"/>
          <p:cNvSpPr>
            <a:spLocks noChangeArrowheads="1"/>
          </p:cNvSpPr>
          <p:nvPr/>
        </p:nvSpPr>
        <p:spPr bwMode="auto">
          <a:xfrm>
            <a:off x="7696200" y="2819400"/>
            <a:ext cx="1828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9270" name="AutoShape 54"/>
          <p:cNvSpPr>
            <a:spLocks/>
          </p:cNvSpPr>
          <p:nvPr/>
        </p:nvSpPr>
        <p:spPr bwMode="auto">
          <a:xfrm flipH="1">
            <a:off x="9601200" y="2438400"/>
            <a:ext cx="152400" cy="3429000"/>
          </a:xfrm>
          <a:prstGeom prst="leftBrace">
            <a:avLst>
              <a:gd name="adj1" fmla="val 187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9753600" y="38862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2</a:t>
            </a:r>
            <a:r>
              <a:rPr lang="en-US" altLang="en-US" baseline="30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26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762000"/>
          </a:xfrm>
        </p:spPr>
        <p:txBody>
          <a:bodyPr/>
          <a:lstStyle/>
          <a:p>
            <a:r>
              <a:rPr lang="en-US" altLang="en-US"/>
              <a:t>Memory Size / Speed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153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Typical memory in a personal computer (PC):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64MB - 256MB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Memory sizes: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Kilobyte 	(KB)	= 2</a:t>
            </a:r>
            <a:r>
              <a:rPr lang="en-US" altLang="en-US" baseline="30000"/>
              <a:t>10 </a:t>
            </a:r>
            <a:r>
              <a:rPr lang="en-US" altLang="en-US"/>
              <a:t>= 	               1,024 bytes  ~  1 thousand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Megabyte(MB)	= 2</a:t>
            </a:r>
            <a:r>
              <a:rPr lang="en-US" altLang="en-US" baseline="30000"/>
              <a:t>20</a:t>
            </a:r>
            <a:r>
              <a:rPr lang="en-US" altLang="en-US"/>
              <a:t> = 	        1,048,576 bytes  ~  1 million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Gigabyte	(GB)	= 2</a:t>
            </a:r>
            <a:r>
              <a:rPr lang="en-US" altLang="en-US" baseline="30000"/>
              <a:t>30</a:t>
            </a:r>
            <a:r>
              <a:rPr lang="en-US" altLang="en-US"/>
              <a:t> = 	 1,073,741,824 bytes  ~  1 billion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Memory Access Time (read from/ write to memory)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50-75 nanoseconds  (1 nsec. = 0.000000001 sec.)</a:t>
            </a:r>
          </a:p>
          <a:p>
            <a:pPr>
              <a:lnSpc>
                <a:spcPct val="90000"/>
              </a:lnSpc>
            </a:pPr>
            <a:r>
              <a:rPr lang="en-US" altLang="en-US"/>
              <a:t>RAM 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volatile (can only store when power is on)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relatively expensive</a:t>
            </a:r>
          </a:p>
        </p:txBody>
      </p:sp>
    </p:spTree>
    <p:extLst>
      <p:ext uri="{BB962C8B-B14F-4D97-AF65-F5344CB8AC3E}">
        <p14:creationId xmlns:p14="http://schemas.microsoft.com/office/powerpoint/2010/main" val="13249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1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CMPUT101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(c) Yngvi Bjornsson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A825-86E7-44DA-B24E-70D53B7A591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Operations on Memory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Fetch (address):</a:t>
            </a:r>
          </a:p>
          <a:p>
            <a:pPr lvl="1"/>
            <a:r>
              <a:rPr lang="en-US" altLang="en-US"/>
              <a:t>Fetch a copy of the content of memory cell with the specified address.</a:t>
            </a:r>
          </a:p>
          <a:p>
            <a:pPr lvl="1"/>
            <a:r>
              <a:rPr lang="en-US" altLang="en-US"/>
              <a:t>Non-destructive, copies value in memory cell.</a:t>
            </a:r>
            <a:endParaRPr lang="en-US" altLang="en-US" sz="2000"/>
          </a:p>
          <a:p>
            <a:r>
              <a:rPr lang="en-US" altLang="en-US"/>
              <a:t>Store (address, value):</a:t>
            </a:r>
          </a:p>
          <a:p>
            <a:pPr lvl="1"/>
            <a:r>
              <a:rPr lang="en-US" altLang="en-US"/>
              <a:t>Store the specified value into the memory cell specified by address.</a:t>
            </a:r>
          </a:p>
          <a:p>
            <a:pPr lvl="1"/>
            <a:r>
              <a:rPr lang="en-US" altLang="en-US"/>
              <a:t>Destructive, overwrites the previous value of the memory cell.</a:t>
            </a:r>
          </a:p>
          <a:p>
            <a:r>
              <a:rPr lang="en-US" altLang="en-US"/>
              <a:t>The memory system is interfaced via:</a:t>
            </a:r>
          </a:p>
          <a:p>
            <a:pPr lvl="1"/>
            <a:r>
              <a:rPr lang="en-US" altLang="en-US"/>
              <a:t>Memory Address Register (MAR)</a:t>
            </a:r>
          </a:p>
          <a:p>
            <a:pPr lvl="1"/>
            <a:r>
              <a:rPr lang="en-US" altLang="en-US"/>
              <a:t>Memory Data Register (MDR)</a:t>
            </a:r>
          </a:p>
          <a:p>
            <a:pPr lvl="1"/>
            <a:r>
              <a:rPr lang="en-US" altLang="en-US"/>
              <a:t>Fetch/Store signal</a:t>
            </a:r>
          </a:p>
        </p:txBody>
      </p:sp>
    </p:spTree>
    <p:extLst>
      <p:ext uri="{BB962C8B-B14F-4D97-AF65-F5344CB8AC3E}">
        <p14:creationId xmlns:p14="http://schemas.microsoft.com/office/powerpoint/2010/main" val="41320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893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Angsana New</vt:lpstr>
      <vt:lpstr>Arial</vt:lpstr>
      <vt:lpstr>Arial Narrow</vt:lpstr>
      <vt:lpstr>Calibri</vt:lpstr>
      <vt:lpstr>Calibri Light</vt:lpstr>
      <vt:lpstr>Office Theme</vt:lpstr>
      <vt:lpstr>UNIT 1</vt:lpstr>
      <vt:lpstr>Designing Computers</vt:lpstr>
      <vt:lpstr>The Von Neumann Architecture</vt:lpstr>
      <vt:lpstr>The Von Neumann Architecture</vt:lpstr>
      <vt:lpstr>Memory Subsystem</vt:lpstr>
      <vt:lpstr>RAM</vt:lpstr>
      <vt:lpstr>Memory Size / Speed</vt:lpstr>
      <vt:lpstr>PowerPoint Presentation</vt:lpstr>
      <vt:lpstr>Operations on Memory </vt:lpstr>
      <vt:lpstr>Structure of the Memory Subsystem</vt:lpstr>
      <vt:lpstr>Input/Output Subsystem</vt:lpstr>
      <vt:lpstr>I/O Controllers</vt:lpstr>
      <vt:lpstr>Structure of the I/O Subsystem</vt:lpstr>
      <vt:lpstr>The ALU Subsystem</vt:lpstr>
      <vt:lpstr>Structure of the ALU</vt:lpstr>
      <vt:lpstr>The Control Unit</vt:lpstr>
      <vt:lpstr>Structure of the Control Unit</vt:lpstr>
      <vt:lpstr>PowerPoint Presentation</vt:lpstr>
      <vt:lpstr>Harvard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Admin</dc:creator>
  <cp:lastModifiedBy>Admin</cp:lastModifiedBy>
  <cp:revision>23</cp:revision>
  <dcterms:created xsi:type="dcterms:W3CDTF">2018-06-03T17:12:52Z</dcterms:created>
  <dcterms:modified xsi:type="dcterms:W3CDTF">2020-07-20T12:35:47Z</dcterms:modified>
</cp:coreProperties>
</file>