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81" r:id="rId3"/>
    <p:sldId id="282" r:id="rId4"/>
    <p:sldId id="259" r:id="rId5"/>
    <p:sldId id="260" r:id="rId6"/>
    <p:sldId id="261" r:id="rId7"/>
    <p:sldId id="28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2BDD-54C1-43BD-896D-3774C5858150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4AEAB-D2A4-43F0-B601-6109DAC77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95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907C09-2B19-4A2A-BE3F-CE2AA25448D1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3309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9F43CD-3A7E-46A9-9E5D-49B8B96B773F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307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E8ED0A-CCAF-4634-900D-A27D7DB74FB5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0157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D44D7A-0CB1-40C0-A65C-7F0865A58CA3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8270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D8A69F-30E6-446D-850C-99A6BD06CE8B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313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98C3-F7DA-4662-A7DC-1CB4DC375949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0C9E-3DF3-4D6A-BA8A-80CC8BEC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32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98C3-F7DA-4662-A7DC-1CB4DC375949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0C9E-3DF3-4D6A-BA8A-80CC8BEC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74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98C3-F7DA-4662-A7DC-1CB4DC375949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0C9E-3DF3-4D6A-BA8A-80CC8BEC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97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98C3-F7DA-4662-A7DC-1CB4DC375949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0C9E-3DF3-4D6A-BA8A-80CC8BEC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53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98C3-F7DA-4662-A7DC-1CB4DC375949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0C9E-3DF3-4D6A-BA8A-80CC8BEC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23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98C3-F7DA-4662-A7DC-1CB4DC375949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0C9E-3DF3-4D6A-BA8A-80CC8BEC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22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98C3-F7DA-4662-A7DC-1CB4DC375949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0C9E-3DF3-4D6A-BA8A-80CC8BEC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4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98C3-F7DA-4662-A7DC-1CB4DC375949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0C9E-3DF3-4D6A-BA8A-80CC8BEC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8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98C3-F7DA-4662-A7DC-1CB4DC375949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0C9E-3DF3-4D6A-BA8A-80CC8BEC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91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98C3-F7DA-4662-A7DC-1CB4DC375949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0C9E-3DF3-4D6A-BA8A-80CC8BEC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00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98C3-F7DA-4662-A7DC-1CB4DC375949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0C9E-3DF3-4D6A-BA8A-80CC8BEC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24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98C3-F7DA-4662-A7DC-1CB4DC375949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90C9E-3DF3-4D6A-BA8A-80CC8BEC05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59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1981200" y="1506539"/>
            <a:ext cx="82296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 smtClean="0"/>
              <a:t>Instructions Formats</a:t>
            </a:r>
            <a:br>
              <a:rPr altLang="en-US" smtClean="0"/>
            </a:br>
            <a:endParaRPr altLang="en-US" smtClean="0"/>
          </a:p>
        </p:txBody>
      </p:sp>
    </p:spTree>
    <p:extLst>
      <p:ext uri="{BB962C8B-B14F-4D97-AF65-F5344CB8AC3E}">
        <p14:creationId xmlns:p14="http://schemas.microsoft.com/office/powerpoint/2010/main" val="356401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8" t="11363" r="9755" b="17424"/>
          <a:stretch>
            <a:fillRect/>
          </a:stretch>
        </p:blipFill>
        <p:spPr bwMode="auto">
          <a:xfrm>
            <a:off x="5334000" y="12700"/>
            <a:ext cx="5354638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5791201" y="609601"/>
            <a:ext cx="919163" cy="258763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66"/>
                </a:solidFill>
                <a:latin typeface="Times New Roman" panose="02020603050405020304" pitchFamily="18" charset="0"/>
              </a:rPr>
              <a:t>AC</a:t>
            </a:r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7239001" y="609601"/>
            <a:ext cx="919163" cy="258763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66"/>
                </a:solidFill>
                <a:latin typeface="Times New Roman" panose="02020603050405020304" pitchFamily="18" charset="0"/>
              </a:rPr>
              <a:t>MQ</a:t>
            </a:r>
          </a:p>
        </p:txBody>
      </p:sp>
      <p:sp>
        <p:nvSpPr>
          <p:cNvPr id="19461" name="Rectangle 8"/>
          <p:cNvSpPr>
            <a:spLocks noChangeArrowheads="1"/>
          </p:cNvSpPr>
          <p:nvPr/>
        </p:nvSpPr>
        <p:spPr bwMode="auto">
          <a:xfrm>
            <a:off x="5791201" y="3810001"/>
            <a:ext cx="735013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66"/>
                </a:solidFill>
                <a:latin typeface="Times New Roman" panose="02020603050405020304" pitchFamily="18" charset="0"/>
              </a:rPr>
              <a:t>IBR</a:t>
            </a:r>
          </a:p>
        </p:txBody>
      </p:sp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7315201" y="3810001"/>
            <a:ext cx="735013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66"/>
                </a:solidFill>
                <a:latin typeface="Times New Roman" panose="02020603050405020304" pitchFamily="18" charset="0"/>
              </a:rPr>
              <a:t>PC = 1</a:t>
            </a:r>
          </a:p>
        </p:txBody>
      </p:sp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5818188" y="4648201"/>
            <a:ext cx="735012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66"/>
                </a:solidFill>
                <a:latin typeface="Times New Roman" panose="02020603050405020304" pitchFamily="18" charset="0"/>
              </a:rPr>
              <a:t>IR</a:t>
            </a:r>
          </a:p>
        </p:txBody>
      </p:sp>
      <p:sp>
        <p:nvSpPr>
          <p:cNvPr id="113675" name="Rectangle 11"/>
          <p:cNvSpPr>
            <a:spLocks noChangeArrowheads="1"/>
          </p:cNvSpPr>
          <p:nvPr/>
        </p:nvSpPr>
        <p:spPr bwMode="auto">
          <a:xfrm>
            <a:off x="7315201" y="4648201"/>
            <a:ext cx="735013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66"/>
                </a:solidFill>
                <a:latin typeface="Times New Roman" panose="02020603050405020304" pitchFamily="18" charset="0"/>
              </a:rPr>
              <a:t>MAR = 1</a:t>
            </a:r>
          </a:p>
        </p:txBody>
      </p:sp>
      <p:sp>
        <p:nvSpPr>
          <p:cNvPr id="19465" name="Rectangle 12"/>
          <p:cNvSpPr>
            <a:spLocks noChangeArrowheads="1"/>
          </p:cNvSpPr>
          <p:nvPr/>
        </p:nvSpPr>
        <p:spPr bwMode="auto">
          <a:xfrm>
            <a:off x="1905000" y="685800"/>
            <a:ext cx="2971800" cy="1676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MEMORY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1.  LOAD M(X)  500,  ADD M(X) 501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2.  STOR M(X) 500, (Other Ins)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.....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500"/>
            </a:pPr>
            <a:r>
              <a:rPr lang="en-US" altLang="en-US" sz="1400" b="1">
                <a:latin typeface="Times New Roman" panose="02020603050405020304" pitchFamily="18" charset="0"/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500"/>
            </a:pPr>
            <a:r>
              <a:rPr lang="en-US" altLang="en-US" sz="14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466" name="Rectangle 13"/>
          <p:cNvSpPr>
            <a:spLocks noChangeArrowheads="1"/>
          </p:cNvSpPr>
          <p:nvPr/>
        </p:nvSpPr>
        <p:spPr bwMode="auto">
          <a:xfrm>
            <a:off x="1905001" y="26670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PC</a:t>
            </a:r>
          </a:p>
        </p:txBody>
      </p:sp>
      <p:sp>
        <p:nvSpPr>
          <p:cNvPr id="19467" name="Rectangle 14"/>
          <p:cNvSpPr>
            <a:spLocks noChangeArrowheads="1"/>
          </p:cNvSpPr>
          <p:nvPr/>
        </p:nvSpPr>
        <p:spPr bwMode="auto">
          <a:xfrm>
            <a:off x="1905001" y="31242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MBR</a:t>
            </a:r>
          </a:p>
        </p:txBody>
      </p:sp>
      <p:sp>
        <p:nvSpPr>
          <p:cNvPr id="19468" name="Rectangle 15"/>
          <p:cNvSpPr>
            <a:spLocks noChangeArrowheads="1"/>
          </p:cNvSpPr>
          <p:nvPr/>
        </p:nvSpPr>
        <p:spPr bwMode="auto">
          <a:xfrm>
            <a:off x="1905001" y="33528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IR</a:t>
            </a:r>
          </a:p>
        </p:txBody>
      </p:sp>
      <p:sp>
        <p:nvSpPr>
          <p:cNvPr id="19469" name="Rectangle 16"/>
          <p:cNvSpPr>
            <a:spLocks noChangeArrowheads="1"/>
          </p:cNvSpPr>
          <p:nvPr/>
        </p:nvSpPr>
        <p:spPr bwMode="auto">
          <a:xfrm>
            <a:off x="1905001" y="35814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IBR</a:t>
            </a:r>
          </a:p>
        </p:txBody>
      </p:sp>
      <p:sp>
        <p:nvSpPr>
          <p:cNvPr id="19470" name="Rectangle 17"/>
          <p:cNvSpPr>
            <a:spLocks noChangeArrowheads="1"/>
          </p:cNvSpPr>
          <p:nvPr/>
        </p:nvSpPr>
        <p:spPr bwMode="auto">
          <a:xfrm>
            <a:off x="1905001" y="28956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MAR</a:t>
            </a:r>
          </a:p>
        </p:txBody>
      </p:sp>
      <p:sp>
        <p:nvSpPr>
          <p:cNvPr id="19471" name="Rectangle 18"/>
          <p:cNvSpPr>
            <a:spLocks noChangeArrowheads="1"/>
          </p:cNvSpPr>
          <p:nvPr/>
        </p:nvSpPr>
        <p:spPr bwMode="auto">
          <a:xfrm>
            <a:off x="2362200" y="2667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472" name="Rectangle 19"/>
          <p:cNvSpPr>
            <a:spLocks noChangeArrowheads="1"/>
          </p:cNvSpPr>
          <p:nvPr/>
        </p:nvSpPr>
        <p:spPr bwMode="auto">
          <a:xfrm>
            <a:off x="2362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19473" name="Rectangle 20"/>
          <p:cNvSpPr>
            <a:spLocks noChangeArrowheads="1"/>
          </p:cNvSpPr>
          <p:nvPr/>
        </p:nvSpPr>
        <p:spPr bwMode="auto">
          <a:xfrm>
            <a:off x="2362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19474" name="Rectangle 21"/>
          <p:cNvSpPr>
            <a:spLocks noChangeArrowheads="1"/>
          </p:cNvSpPr>
          <p:nvPr/>
        </p:nvSpPr>
        <p:spPr bwMode="auto">
          <a:xfrm>
            <a:off x="2362200" y="35814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19475" name="Rectangle 22"/>
          <p:cNvSpPr>
            <a:spLocks noChangeArrowheads="1"/>
          </p:cNvSpPr>
          <p:nvPr/>
        </p:nvSpPr>
        <p:spPr bwMode="auto">
          <a:xfrm>
            <a:off x="2362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113687" name="Rectangle 23"/>
          <p:cNvSpPr>
            <a:spLocks noChangeArrowheads="1"/>
          </p:cNvSpPr>
          <p:nvPr/>
        </p:nvSpPr>
        <p:spPr bwMode="auto">
          <a:xfrm>
            <a:off x="2362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3688" name="Rectangle 24"/>
          <p:cNvSpPr>
            <a:spLocks noChangeArrowheads="1"/>
          </p:cNvSpPr>
          <p:nvPr/>
        </p:nvSpPr>
        <p:spPr bwMode="auto">
          <a:xfrm>
            <a:off x="2362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LOAD M(X)  500,  ADD M(X) 501</a:t>
            </a:r>
          </a:p>
        </p:txBody>
      </p:sp>
      <p:sp>
        <p:nvSpPr>
          <p:cNvPr id="19478" name="Rectangle 25"/>
          <p:cNvSpPr>
            <a:spLocks noChangeArrowheads="1"/>
          </p:cNvSpPr>
          <p:nvPr/>
        </p:nvSpPr>
        <p:spPr bwMode="auto">
          <a:xfrm>
            <a:off x="1905001" y="38100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AC</a:t>
            </a:r>
          </a:p>
        </p:txBody>
      </p:sp>
      <p:sp>
        <p:nvSpPr>
          <p:cNvPr id="19479" name="Rectangle 26"/>
          <p:cNvSpPr>
            <a:spLocks noChangeArrowheads="1"/>
          </p:cNvSpPr>
          <p:nvPr/>
        </p:nvSpPr>
        <p:spPr bwMode="auto">
          <a:xfrm>
            <a:off x="2362200" y="3810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2362200" y="35814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ADD M(X) 501</a:t>
            </a:r>
          </a:p>
        </p:txBody>
      </p:sp>
      <p:sp>
        <p:nvSpPr>
          <p:cNvPr id="113692" name="Rectangle 28"/>
          <p:cNvSpPr>
            <a:spLocks noChangeArrowheads="1"/>
          </p:cNvSpPr>
          <p:nvPr/>
        </p:nvSpPr>
        <p:spPr bwMode="auto">
          <a:xfrm>
            <a:off x="2362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LOAD M(X)</a:t>
            </a:r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2362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500</a:t>
            </a:r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2362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3695" name="Rectangle 31"/>
          <p:cNvSpPr>
            <a:spLocks noChangeArrowheads="1"/>
          </p:cNvSpPr>
          <p:nvPr/>
        </p:nvSpPr>
        <p:spPr bwMode="auto">
          <a:xfrm>
            <a:off x="2362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ADD M(X)</a:t>
            </a:r>
          </a:p>
        </p:txBody>
      </p:sp>
      <p:sp>
        <p:nvSpPr>
          <p:cNvPr id="113696" name="Rectangle 32"/>
          <p:cNvSpPr>
            <a:spLocks noChangeArrowheads="1"/>
          </p:cNvSpPr>
          <p:nvPr/>
        </p:nvSpPr>
        <p:spPr bwMode="auto">
          <a:xfrm>
            <a:off x="2362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501</a:t>
            </a:r>
          </a:p>
        </p:txBody>
      </p:sp>
      <p:sp>
        <p:nvSpPr>
          <p:cNvPr id="113697" name="Rectangle 33"/>
          <p:cNvSpPr>
            <a:spLocks noChangeArrowheads="1"/>
          </p:cNvSpPr>
          <p:nvPr/>
        </p:nvSpPr>
        <p:spPr bwMode="auto">
          <a:xfrm>
            <a:off x="2362200" y="2667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3698" name="Rectangle 34"/>
          <p:cNvSpPr>
            <a:spLocks noChangeArrowheads="1"/>
          </p:cNvSpPr>
          <p:nvPr/>
        </p:nvSpPr>
        <p:spPr bwMode="auto">
          <a:xfrm>
            <a:off x="2362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3699" name="Rectangle 35"/>
          <p:cNvSpPr>
            <a:spLocks noChangeArrowheads="1"/>
          </p:cNvSpPr>
          <p:nvPr/>
        </p:nvSpPr>
        <p:spPr bwMode="auto">
          <a:xfrm>
            <a:off x="2362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3700" name="Rectangle 36"/>
          <p:cNvSpPr>
            <a:spLocks noChangeArrowheads="1"/>
          </p:cNvSpPr>
          <p:nvPr/>
        </p:nvSpPr>
        <p:spPr bwMode="auto">
          <a:xfrm>
            <a:off x="2362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STOR M(X) 500, (Other Ins)</a:t>
            </a:r>
          </a:p>
        </p:txBody>
      </p:sp>
      <p:sp>
        <p:nvSpPr>
          <p:cNvPr id="113701" name="Rectangle 37"/>
          <p:cNvSpPr>
            <a:spLocks noChangeArrowheads="1"/>
          </p:cNvSpPr>
          <p:nvPr/>
        </p:nvSpPr>
        <p:spPr bwMode="auto">
          <a:xfrm>
            <a:off x="2362200" y="35814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(Other Ins)</a:t>
            </a:r>
          </a:p>
        </p:txBody>
      </p:sp>
      <p:sp>
        <p:nvSpPr>
          <p:cNvPr id="113702" name="Rectangle 38"/>
          <p:cNvSpPr>
            <a:spLocks noChangeArrowheads="1"/>
          </p:cNvSpPr>
          <p:nvPr/>
        </p:nvSpPr>
        <p:spPr bwMode="auto">
          <a:xfrm>
            <a:off x="2362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STOR M(X)</a:t>
            </a:r>
          </a:p>
        </p:txBody>
      </p:sp>
      <p:sp>
        <p:nvSpPr>
          <p:cNvPr id="113703" name="Rectangle 39"/>
          <p:cNvSpPr>
            <a:spLocks noChangeArrowheads="1"/>
          </p:cNvSpPr>
          <p:nvPr/>
        </p:nvSpPr>
        <p:spPr bwMode="auto">
          <a:xfrm>
            <a:off x="2362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500</a:t>
            </a:r>
          </a:p>
        </p:txBody>
      </p:sp>
      <p:sp>
        <p:nvSpPr>
          <p:cNvPr id="113704" name="Rectangle 40"/>
          <p:cNvSpPr>
            <a:spLocks noChangeArrowheads="1"/>
          </p:cNvSpPr>
          <p:nvPr/>
        </p:nvSpPr>
        <p:spPr bwMode="auto">
          <a:xfrm>
            <a:off x="2362200" y="3810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3705" name="Rectangle 41"/>
          <p:cNvSpPr>
            <a:spLocks noChangeArrowheads="1"/>
          </p:cNvSpPr>
          <p:nvPr/>
        </p:nvSpPr>
        <p:spPr bwMode="auto">
          <a:xfrm>
            <a:off x="2362200" y="3810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9495" name="Rectangle 7"/>
          <p:cNvSpPr>
            <a:spLocks noChangeArrowheads="1"/>
          </p:cNvSpPr>
          <p:nvPr/>
        </p:nvSpPr>
        <p:spPr bwMode="auto">
          <a:xfrm>
            <a:off x="6477000" y="1981200"/>
            <a:ext cx="1011238" cy="331788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66"/>
                </a:solidFill>
                <a:latin typeface="Times New Roman" panose="02020603050405020304" pitchFamily="18" charset="0"/>
              </a:rPr>
              <a:t>MBR</a:t>
            </a:r>
          </a:p>
        </p:txBody>
      </p:sp>
      <p:sp>
        <p:nvSpPr>
          <p:cNvPr id="113710" name="Text Box 46"/>
          <p:cNvSpPr txBox="1">
            <a:spLocks noChangeArrowheads="1"/>
          </p:cNvSpPr>
          <p:nvPr/>
        </p:nvSpPr>
        <p:spPr bwMode="auto">
          <a:xfrm>
            <a:off x="7239001" y="3873500"/>
            <a:ext cx="944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66"/>
                </a:solidFill>
                <a:cs typeface="Arial" panose="020B0604020202020204" pitchFamily="34" charset="0"/>
              </a:rPr>
              <a:t>Mar ← PC</a:t>
            </a:r>
          </a:p>
        </p:txBody>
      </p:sp>
      <p:sp>
        <p:nvSpPr>
          <p:cNvPr id="113711" name="Text Box 47"/>
          <p:cNvSpPr txBox="1">
            <a:spLocks noChangeArrowheads="1"/>
          </p:cNvSpPr>
          <p:nvPr/>
        </p:nvSpPr>
        <p:spPr bwMode="auto">
          <a:xfrm>
            <a:off x="7278689" y="4876801"/>
            <a:ext cx="7520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66"/>
                </a:solidFill>
              </a:rPr>
              <a:t>add = 1</a:t>
            </a:r>
          </a:p>
        </p:txBody>
      </p:sp>
      <p:sp>
        <p:nvSpPr>
          <p:cNvPr id="113713" name="Text Box 49"/>
          <p:cNvSpPr txBox="1">
            <a:spLocks noChangeArrowheads="1"/>
          </p:cNvSpPr>
          <p:nvPr/>
        </p:nvSpPr>
        <p:spPr bwMode="auto">
          <a:xfrm>
            <a:off x="8305800" y="4144964"/>
            <a:ext cx="230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66"/>
                </a:solidFill>
              </a:rPr>
              <a:t>LOAD M(X)  500,  ADD M(X) 501</a:t>
            </a:r>
          </a:p>
        </p:txBody>
      </p:sp>
      <p:sp>
        <p:nvSpPr>
          <p:cNvPr id="113714" name="Text Box 50"/>
          <p:cNvSpPr txBox="1">
            <a:spLocks noChangeArrowheads="1"/>
          </p:cNvSpPr>
          <p:nvPr/>
        </p:nvSpPr>
        <p:spPr bwMode="auto">
          <a:xfrm>
            <a:off x="6400800" y="2057400"/>
            <a:ext cx="1181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66"/>
                </a:solidFill>
              </a:rPr>
              <a:t>ADD M(X) 501</a:t>
            </a:r>
          </a:p>
        </p:txBody>
      </p:sp>
      <p:sp>
        <p:nvSpPr>
          <p:cNvPr id="113716" name="Text Box 52"/>
          <p:cNvSpPr txBox="1">
            <a:spLocks noChangeArrowheads="1"/>
          </p:cNvSpPr>
          <p:nvPr/>
        </p:nvSpPr>
        <p:spPr bwMode="auto">
          <a:xfrm>
            <a:off x="6249988" y="1981200"/>
            <a:ext cx="9890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66"/>
                </a:solidFill>
              </a:rPr>
              <a:t>LOAD M(X)</a:t>
            </a:r>
          </a:p>
        </p:txBody>
      </p:sp>
      <p:sp>
        <p:nvSpPr>
          <p:cNvPr id="113717" name="Text Box 53"/>
          <p:cNvSpPr txBox="1">
            <a:spLocks noChangeArrowheads="1"/>
          </p:cNvSpPr>
          <p:nvPr/>
        </p:nvSpPr>
        <p:spPr bwMode="auto">
          <a:xfrm>
            <a:off x="7054851" y="1981200"/>
            <a:ext cx="5020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66"/>
                </a:solidFill>
              </a:rPr>
              <a:t>500</a:t>
            </a:r>
          </a:p>
        </p:txBody>
      </p:sp>
      <p:sp>
        <p:nvSpPr>
          <p:cNvPr id="113718" name="Text Box 54"/>
          <p:cNvSpPr txBox="1">
            <a:spLocks noChangeArrowheads="1"/>
          </p:cNvSpPr>
          <p:nvPr/>
        </p:nvSpPr>
        <p:spPr bwMode="auto">
          <a:xfrm>
            <a:off x="7183439" y="4660901"/>
            <a:ext cx="989373" cy="307777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66"/>
                </a:solidFill>
              </a:rPr>
              <a:t>MAR =500</a:t>
            </a:r>
          </a:p>
        </p:txBody>
      </p:sp>
      <p:sp>
        <p:nvSpPr>
          <p:cNvPr id="113719" name="Text Box 55"/>
          <p:cNvSpPr txBox="1">
            <a:spLocks noChangeArrowheads="1"/>
          </p:cNvSpPr>
          <p:nvPr/>
        </p:nvSpPr>
        <p:spPr bwMode="auto">
          <a:xfrm>
            <a:off x="7315201" y="4876801"/>
            <a:ext cx="8147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66"/>
                </a:solidFill>
              </a:rPr>
              <a:t>add = 500</a:t>
            </a:r>
          </a:p>
        </p:txBody>
      </p:sp>
      <p:sp>
        <p:nvSpPr>
          <p:cNvPr id="113720" name="Text Box 56"/>
          <p:cNvSpPr txBox="1">
            <a:spLocks noChangeArrowheads="1"/>
          </p:cNvSpPr>
          <p:nvPr/>
        </p:nvSpPr>
        <p:spPr bwMode="auto">
          <a:xfrm>
            <a:off x="6477001" y="1981200"/>
            <a:ext cx="955711" cy="338554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66"/>
                </a:solidFill>
              </a:rPr>
              <a:t>MBR = 3</a:t>
            </a:r>
          </a:p>
        </p:txBody>
      </p:sp>
      <p:sp>
        <p:nvSpPr>
          <p:cNvPr id="113721" name="Text Box 57"/>
          <p:cNvSpPr txBox="1">
            <a:spLocks noChangeArrowheads="1"/>
          </p:cNvSpPr>
          <p:nvPr/>
        </p:nvSpPr>
        <p:spPr bwMode="auto">
          <a:xfrm>
            <a:off x="9525000" y="4038600"/>
            <a:ext cx="290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66"/>
                </a:solidFill>
              </a:rPr>
              <a:t>3</a:t>
            </a:r>
          </a:p>
        </p:txBody>
      </p:sp>
      <p:sp>
        <p:nvSpPr>
          <p:cNvPr id="113722" name="Text Box 58"/>
          <p:cNvSpPr txBox="1">
            <a:spLocks noChangeArrowheads="1"/>
          </p:cNvSpPr>
          <p:nvPr/>
        </p:nvSpPr>
        <p:spPr bwMode="auto">
          <a:xfrm>
            <a:off x="5791200" y="496888"/>
            <a:ext cx="837730" cy="369332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66"/>
                </a:solidFill>
              </a:rPr>
              <a:t>AC = 3</a:t>
            </a:r>
          </a:p>
        </p:txBody>
      </p:sp>
      <p:sp>
        <p:nvSpPr>
          <p:cNvPr id="113723" name="Text Box 59"/>
          <p:cNvSpPr txBox="1">
            <a:spLocks noChangeArrowheads="1"/>
          </p:cNvSpPr>
          <p:nvPr/>
        </p:nvSpPr>
        <p:spPr bwMode="auto">
          <a:xfrm>
            <a:off x="5667376" y="3886200"/>
            <a:ext cx="962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66"/>
                </a:solidFill>
              </a:rPr>
              <a:t>Add M(X)</a:t>
            </a:r>
          </a:p>
        </p:txBody>
      </p:sp>
      <p:sp>
        <p:nvSpPr>
          <p:cNvPr id="113724" name="Text Box 60"/>
          <p:cNvSpPr txBox="1">
            <a:spLocks noChangeArrowheads="1"/>
          </p:cNvSpPr>
          <p:nvPr/>
        </p:nvSpPr>
        <p:spPr bwMode="auto">
          <a:xfrm>
            <a:off x="6019801" y="3748088"/>
            <a:ext cx="5020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66"/>
                </a:solidFill>
              </a:rPr>
              <a:t>501</a:t>
            </a:r>
          </a:p>
        </p:txBody>
      </p:sp>
      <p:sp>
        <p:nvSpPr>
          <p:cNvPr id="113725" name="Text Box 61"/>
          <p:cNvSpPr txBox="1">
            <a:spLocks noChangeArrowheads="1"/>
          </p:cNvSpPr>
          <p:nvPr/>
        </p:nvSpPr>
        <p:spPr bwMode="auto">
          <a:xfrm>
            <a:off x="7086601" y="4648200"/>
            <a:ext cx="1154483" cy="338554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66"/>
                </a:solidFill>
              </a:rPr>
              <a:t>MAR = 501</a:t>
            </a:r>
          </a:p>
        </p:txBody>
      </p:sp>
      <p:sp>
        <p:nvSpPr>
          <p:cNvPr id="113726" name="Text Box 62"/>
          <p:cNvSpPr txBox="1">
            <a:spLocks noChangeArrowheads="1"/>
          </p:cNvSpPr>
          <p:nvPr/>
        </p:nvSpPr>
        <p:spPr bwMode="auto">
          <a:xfrm>
            <a:off x="7499351" y="4800601"/>
            <a:ext cx="8147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66"/>
                </a:solidFill>
              </a:rPr>
              <a:t>add = 501</a:t>
            </a:r>
          </a:p>
        </p:txBody>
      </p:sp>
      <p:sp>
        <p:nvSpPr>
          <p:cNvPr id="113727" name="Text Box 63"/>
          <p:cNvSpPr txBox="1">
            <a:spLocks noChangeArrowheads="1"/>
          </p:cNvSpPr>
          <p:nvPr/>
        </p:nvSpPr>
        <p:spPr bwMode="auto">
          <a:xfrm>
            <a:off x="7254876" y="3802063"/>
            <a:ext cx="814647" cy="369332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66"/>
                </a:solidFill>
              </a:rPr>
              <a:t>PC = 2</a:t>
            </a:r>
          </a:p>
        </p:txBody>
      </p:sp>
      <p:sp>
        <p:nvSpPr>
          <p:cNvPr id="113728" name="Text Box 64"/>
          <p:cNvSpPr txBox="1">
            <a:spLocks noChangeArrowheads="1"/>
          </p:cNvSpPr>
          <p:nvPr/>
        </p:nvSpPr>
        <p:spPr bwMode="auto">
          <a:xfrm>
            <a:off x="9823450" y="4357688"/>
            <a:ext cx="290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66"/>
                </a:solidFill>
              </a:rPr>
              <a:t>4</a:t>
            </a:r>
          </a:p>
        </p:txBody>
      </p:sp>
      <p:sp>
        <p:nvSpPr>
          <p:cNvPr id="113729" name="Text Box 65"/>
          <p:cNvSpPr txBox="1">
            <a:spLocks noChangeArrowheads="1"/>
          </p:cNvSpPr>
          <p:nvPr/>
        </p:nvSpPr>
        <p:spPr bwMode="auto">
          <a:xfrm>
            <a:off x="6465889" y="1978025"/>
            <a:ext cx="955711" cy="338554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66"/>
                </a:solidFill>
              </a:rPr>
              <a:t>MBR = 4</a:t>
            </a:r>
          </a:p>
        </p:txBody>
      </p:sp>
      <p:sp>
        <p:nvSpPr>
          <p:cNvPr id="113730" name="Text Box 66"/>
          <p:cNvSpPr txBox="1">
            <a:spLocks noChangeArrowheads="1"/>
          </p:cNvSpPr>
          <p:nvPr/>
        </p:nvSpPr>
        <p:spPr bwMode="auto">
          <a:xfrm>
            <a:off x="5791200" y="495300"/>
            <a:ext cx="837730" cy="369332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66"/>
                </a:solidFill>
              </a:rPr>
              <a:t>AC = 7</a:t>
            </a:r>
          </a:p>
        </p:txBody>
      </p:sp>
      <p:sp>
        <p:nvSpPr>
          <p:cNvPr id="113732" name="Text Box 68"/>
          <p:cNvSpPr txBox="1">
            <a:spLocks noChangeArrowheads="1"/>
          </p:cNvSpPr>
          <p:nvPr/>
        </p:nvSpPr>
        <p:spPr bwMode="auto">
          <a:xfrm>
            <a:off x="7216776" y="3886201"/>
            <a:ext cx="8947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66"/>
                </a:solidFill>
              </a:rPr>
              <a:t>MAR </a:t>
            </a:r>
            <a:r>
              <a:rPr lang="en-US" altLang="en-US" sz="1200" b="1">
                <a:solidFill>
                  <a:srgbClr val="000066"/>
                </a:solidFill>
                <a:cs typeface="Arial" panose="020B0604020202020204" pitchFamily="34" charset="0"/>
              </a:rPr>
              <a:t>←</a:t>
            </a:r>
            <a:r>
              <a:rPr lang="en-US" altLang="en-US" sz="1200" b="1">
                <a:solidFill>
                  <a:srgbClr val="000066"/>
                </a:solidFill>
              </a:rPr>
              <a:t>PC</a:t>
            </a:r>
          </a:p>
        </p:txBody>
      </p:sp>
      <p:sp>
        <p:nvSpPr>
          <p:cNvPr id="113733" name="Text Box 69"/>
          <p:cNvSpPr txBox="1">
            <a:spLocks noChangeArrowheads="1"/>
          </p:cNvSpPr>
          <p:nvPr/>
        </p:nvSpPr>
        <p:spPr bwMode="auto">
          <a:xfrm>
            <a:off x="7099301" y="4627563"/>
            <a:ext cx="1090363" cy="40011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66"/>
                </a:solidFill>
              </a:rPr>
              <a:t>MAR = 2</a:t>
            </a:r>
          </a:p>
        </p:txBody>
      </p:sp>
      <p:sp>
        <p:nvSpPr>
          <p:cNvPr id="113734" name="Text Box 70"/>
          <p:cNvSpPr txBox="1">
            <a:spLocks noChangeArrowheads="1"/>
          </p:cNvSpPr>
          <p:nvPr/>
        </p:nvSpPr>
        <p:spPr bwMode="auto">
          <a:xfrm>
            <a:off x="7354889" y="4953001"/>
            <a:ext cx="7520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66"/>
                </a:solidFill>
              </a:rPr>
              <a:t>add = 2</a:t>
            </a:r>
          </a:p>
        </p:txBody>
      </p:sp>
      <p:sp>
        <p:nvSpPr>
          <p:cNvPr id="113735" name="Text Box 71"/>
          <p:cNvSpPr txBox="1">
            <a:spLocks noChangeArrowheads="1"/>
          </p:cNvSpPr>
          <p:nvPr/>
        </p:nvSpPr>
        <p:spPr bwMode="auto">
          <a:xfrm>
            <a:off x="8610600" y="4572001"/>
            <a:ext cx="19868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66"/>
                </a:solidFill>
              </a:rPr>
              <a:t>STOR M(X) 500, (Other Ins)</a:t>
            </a:r>
          </a:p>
        </p:txBody>
      </p:sp>
      <p:sp>
        <p:nvSpPr>
          <p:cNvPr id="113736" name="Text Box 72"/>
          <p:cNvSpPr txBox="1">
            <a:spLocks noChangeArrowheads="1"/>
          </p:cNvSpPr>
          <p:nvPr/>
        </p:nvSpPr>
        <p:spPr bwMode="auto">
          <a:xfrm>
            <a:off x="6562726" y="2209801"/>
            <a:ext cx="9398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66"/>
                </a:solidFill>
              </a:rPr>
              <a:t>STOR M(X)</a:t>
            </a:r>
          </a:p>
        </p:txBody>
      </p:sp>
      <p:sp>
        <p:nvSpPr>
          <p:cNvPr id="113738" name="Text Box 74"/>
          <p:cNvSpPr txBox="1">
            <a:spLocks noChangeArrowheads="1"/>
          </p:cNvSpPr>
          <p:nvPr/>
        </p:nvSpPr>
        <p:spPr bwMode="auto">
          <a:xfrm>
            <a:off x="6130926" y="2163764"/>
            <a:ext cx="9156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66"/>
                </a:solidFill>
              </a:rPr>
              <a:t>(Other Ins)</a:t>
            </a:r>
          </a:p>
        </p:txBody>
      </p:sp>
      <p:sp>
        <p:nvSpPr>
          <p:cNvPr id="113739" name="Text Box 75"/>
          <p:cNvSpPr txBox="1">
            <a:spLocks noChangeArrowheads="1"/>
          </p:cNvSpPr>
          <p:nvPr/>
        </p:nvSpPr>
        <p:spPr bwMode="auto">
          <a:xfrm>
            <a:off x="6911975" y="1905001"/>
            <a:ext cx="4299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66"/>
                </a:solidFill>
              </a:rPr>
              <a:t>500</a:t>
            </a:r>
          </a:p>
        </p:txBody>
      </p:sp>
      <p:sp>
        <p:nvSpPr>
          <p:cNvPr id="113740" name="Text Box 76"/>
          <p:cNvSpPr txBox="1">
            <a:spLocks noChangeArrowheads="1"/>
          </p:cNvSpPr>
          <p:nvPr/>
        </p:nvSpPr>
        <p:spPr bwMode="auto">
          <a:xfrm>
            <a:off x="7078664" y="4657725"/>
            <a:ext cx="1154483" cy="338554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66"/>
                </a:solidFill>
              </a:rPr>
              <a:t>MAR = 500</a:t>
            </a:r>
          </a:p>
        </p:txBody>
      </p:sp>
    </p:spTree>
    <p:extLst>
      <p:ext uri="{BB962C8B-B14F-4D97-AF65-F5344CB8AC3E}">
        <p14:creationId xmlns:p14="http://schemas.microsoft.com/office/powerpoint/2010/main" val="947988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1526 L -0.00364 0.119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5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3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11656E-6 L 1.11022E-16 0.155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4432 L 0.21041 0.1443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41 0.14432 L 0.21041 -0.122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3" presetClass="exit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13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3 -0.01318 L 0.00694 -0.1595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7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2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5 -0.14848 L -0.30069 -0.1463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8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7 -0.14639 L -0.3007 -0.324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113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59 -1.47086E-6 L -0.03959 0.1910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64 0.25763 L -0.10764 0.20768 C -0.10764 0.18502 -0.08438 0.15773 -0.06528 0.15773 L -0.02292 0.15773 " pathEditMode="relative" rAng="0" ptsTypes="FfFF">
                                      <p:cBhvr>
                                        <p:cTn id="67" dur="2000" spd="-100000" fill="hold"/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6" y="-4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77" dur="2000" fill="hold"/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6 0.40194 L -0.07916 0.35754 C -0.07916 0.33742 -0.05642 0.31314 -0.0375 0.31314 L 0.00417 0.31314 " pathEditMode="relative" rAng="0" ptsTypes="FfFF">
                                      <p:cBhvr>
                                        <p:cTn id="80" dur="2000" spd="-100000" fill="hold"/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4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43 0.00185 L -0.07743 0.3348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93 0.32632 L -0.00659 0.32632 C 0.01945 0.32632 0.05174 0.34459 0.05174 0.35962 L 0.05174 0.39292 " pathEditMode="relative" rAng="0" ptsTypes="FfFF">
                                      <p:cBhvr>
                                        <p:cTn id="93" dur="2000" fill="hold"/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33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-0.01989 L -0.0066 0.16651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93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0.14663 L 0.20798 0.14663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74 0.14663 L 0.20174 -0.13089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3" presetClass="exit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113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-0.00439 L -0.00902 -0.1531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74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1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-0.1376 L -0.30937 -0.137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895 -0.1339 L -0.29895 -0.31152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6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34 -0.29302 L -0.30034 -0.43733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35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757 -0.42438 L -0.3809 -0.42438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64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534 -0.42438 L -0.37534 -0.51318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3" presetClass="exit" presetSubtype="1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113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8" dur="500"/>
                                        <p:tgtEl>
                                          <p:spTgt spid="113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0111 L -0.01407 0.12211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55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05365E-6 L 5.55556E-7 0.05781 C 5.55556E-7 0.08302 0.05503 0.11563 0.10035 0.11563 L 0.20069 0.11563 " pathEditMode="relative" rAng="0" ptsTypes="FfFF">
                                      <p:cBhvr>
                                        <p:cTn id="173" dur="2000" fill="hold"/>
                                        <p:tgtEl>
                                          <p:spTgt spid="1137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5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284E-6 L 0 0.18872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.17993 L 0.21701 0.17993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5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59 0.17993 L 0.20659 -0.1198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8" presetID="3" presetClass="exit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9" dur="500"/>
                                        <p:tgtEl>
                                          <p:spTgt spid="113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0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60685E-6 L 0.00035 -0.18408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9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07" presetID="4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68 -0.17298 L -0.14948 -0.17298 C -0.22048 -0.17298 -0.30764 -0.22201 -0.30764 -0.26179 L -0.30764 -0.3506 " pathEditMode="relative" rAng="0" ptsTypes="FfFF">
                                      <p:cBhvr>
                                        <p:cTn id="208" dur="2000" fill="hold"/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-8881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14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5" dur="500"/>
                                        <p:tgtEl>
                                          <p:spTgt spid="113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879 L -0.00086 0.12674 " pathEditMode="relative" rAng="0" ptsTypes="AA">
                                      <p:cBhvr>
                                        <p:cTn id="236" dur="2000" fill="hold"/>
                                        <p:tgtEl>
                                          <p:spTgt spid="113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7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01111 L -0.00833 0.06105 C -0.00833 0.0932 0.06059 0.13321 0.11667 0.13321 L 0.24167 0.13321 " pathEditMode="relative" rAng="0" ptsTypes="FfFF">
                                      <p:cBhvr>
                                        <p:cTn id="245" dur="2000" fill="hold"/>
                                        <p:tgtEl>
                                          <p:spTgt spid="113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7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03 0.13506 L 0.23403 -0.06476 " pathEditMode="relative" rAng="0" ptsTypes="AA">
                                      <p:cBhvr>
                                        <p:cTn id="248" dur="2000" fill="hold"/>
                                        <p:tgtEl>
                                          <p:spTgt spid="113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0" presetID="3" presetClass="exit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1" dur="500"/>
                                        <p:tgtEl>
                                          <p:spTgt spid="113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-0.00694 L 0.02361 -0.22665 " pathEditMode="relative" rAng="0" ptsTypes="AA">
                                      <p:cBhvr>
                                        <p:cTn id="257" dur="2000" fill="hold"/>
                                        <p:tgtEl>
                                          <p:spTgt spid="113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9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59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-0.1975 L 0.025 -0.28631 C 0.025 -0.32632 -0.05556 -0.37512 -0.12084 -0.37512 L -0.26667 -0.37512 " pathEditMode="relative" rAng="0" ptsTypes="FfFF">
                                      <p:cBhvr>
                                        <p:cTn id="260" dur="2000" fill="hold"/>
                                        <p:tgtEl>
                                          <p:spTgt spid="113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-8881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8" dur="500"/>
                                        <p:tgtEl>
                                          <p:spTgt spid="113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3" dur="500"/>
                                        <p:tgtEl>
                                          <p:spTgt spid="113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7919E-6 L -0.02812 -2.47919E-6 C -0.04062 -2.47919E-6 -0.05608 0.07008 -0.05608 0.12743 L -0.05608 0.25532 " pathEditMode="relative" rAng="0" ptsTypes="FfFF">
                                      <p:cBhvr>
                                        <p:cTn id="276" dur="2000" fill="hold"/>
                                        <p:tgtEl>
                                          <p:spTgt spid="1137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12766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0.34644 L -0.05469 0.34644 C -0.02865 0.34644 0.00364 0.25139 0.00364 0.17438 L 0.00364 0.00232 " pathEditMode="relative" rAng="0" ptsTypes="FfFF">
                                      <p:cBhvr>
                                        <p:cTn id="286" dur="2000" spd="-100000" fill="hold"/>
                                        <p:tgtEl>
                                          <p:spTgt spid="113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17206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75671E-6 L 4.44444E-6 0.19982 C 4.44444E-6 0.28932 0.02257 0.39963 0.04097 0.39963 L 0.08194 0.39963 " pathEditMode="relative" rAng="0" ptsTypes="FfFF">
                                      <p:cBhvr>
                                        <p:cTn id="296" dur="2000" fill="hold"/>
                                        <p:tgtEl>
                                          <p:spTgt spid="113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19981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5" grpId="0" animBg="1"/>
      <p:bldP spid="113687" grpId="0" animBg="1" autoUpdateAnimBg="0"/>
      <p:bldP spid="113688" grpId="0" animBg="1" autoUpdateAnimBg="0"/>
      <p:bldP spid="113691" grpId="0" animBg="1" autoUpdateAnimBg="0"/>
      <p:bldP spid="113692" grpId="0" animBg="1" autoUpdateAnimBg="0"/>
      <p:bldP spid="113693" grpId="0" animBg="1" autoUpdateAnimBg="0"/>
      <p:bldP spid="113694" grpId="0" animBg="1" autoUpdateAnimBg="0"/>
      <p:bldP spid="113695" grpId="0" animBg="1" autoUpdateAnimBg="0"/>
      <p:bldP spid="113696" grpId="0" animBg="1" autoUpdateAnimBg="0"/>
      <p:bldP spid="113697" grpId="0" animBg="1" autoUpdateAnimBg="0"/>
      <p:bldP spid="113698" grpId="0" animBg="1" autoUpdateAnimBg="0"/>
      <p:bldP spid="113699" grpId="0" animBg="1" autoUpdateAnimBg="0"/>
      <p:bldP spid="113700" grpId="0" animBg="1" autoUpdateAnimBg="0"/>
      <p:bldP spid="113704" grpId="0" animBg="1" autoUpdateAnimBg="0"/>
      <p:bldP spid="113705" grpId="0" animBg="1" autoUpdateAnimBg="0"/>
      <p:bldP spid="113710" grpId="0"/>
      <p:bldP spid="113710" grpId="1"/>
      <p:bldP spid="113710" grpId="2"/>
      <p:bldP spid="113711" grpId="0"/>
      <p:bldP spid="113711" grpId="1"/>
      <p:bldP spid="113711" grpId="2"/>
      <p:bldP spid="113711" grpId="3"/>
      <p:bldP spid="113711" grpId="4"/>
      <p:bldP spid="113713" grpId="0"/>
      <p:bldP spid="113713" grpId="1"/>
      <p:bldP spid="113713" grpId="2"/>
      <p:bldP spid="113713" grpId="3"/>
      <p:bldP spid="113713" grpId="4"/>
      <p:bldP spid="113714" grpId="0"/>
      <p:bldP spid="113714" grpId="1"/>
      <p:bldP spid="113714" grpId="2"/>
      <p:bldP spid="113714" grpId="3"/>
      <p:bldP spid="113716" grpId="0"/>
      <p:bldP spid="113716" grpId="1"/>
      <p:bldP spid="113716" grpId="2"/>
      <p:bldP spid="113716" grpId="3"/>
      <p:bldP spid="113717" grpId="0"/>
      <p:bldP spid="113717" grpId="1"/>
      <p:bldP spid="113717" grpId="2"/>
      <p:bldP spid="113718" grpId="0" animBg="1"/>
      <p:bldP spid="113719" grpId="0"/>
      <p:bldP spid="113719" grpId="1"/>
      <p:bldP spid="113719" grpId="2"/>
      <p:bldP spid="113719" grpId="3"/>
      <p:bldP spid="113719" grpId="4"/>
      <p:bldP spid="113719" grpId="5"/>
      <p:bldP spid="113720" grpId="0" animBg="1"/>
      <p:bldP spid="113721" grpId="0"/>
      <p:bldP spid="113721" grpId="1"/>
      <p:bldP spid="113721" grpId="2"/>
      <p:bldP spid="113721" grpId="3"/>
      <p:bldP spid="113721" grpId="4"/>
      <p:bldP spid="113721" grpId="5"/>
      <p:bldP spid="113721" grpId="6"/>
      <p:bldP spid="113721" grpId="7"/>
      <p:bldP spid="113722" grpId="0" animBg="1"/>
      <p:bldP spid="113723" grpId="0"/>
      <p:bldP spid="113723" grpId="1"/>
      <p:bldP spid="113723" grpId="2"/>
      <p:bldP spid="113724" grpId="0"/>
      <p:bldP spid="113724" grpId="1"/>
      <p:bldP spid="113725" grpId="0" animBg="1"/>
      <p:bldP spid="113726" grpId="0"/>
      <p:bldP spid="113726" grpId="1"/>
      <p:bldP spid="113726" grpId="2"/>
      <p:bldP spid="113726" grpId="3"/>
      <p:bldP spid="113726" grpId="4"/>
      <p:bldP spid="113727" grpId="0" animBg="1"/>
      <p:bldP spid="113728" grpId="0"/>
      <p:bldP spid="113728" grpId="1"/>
      <p:bldP spid="113728" grpId="2"/>
      <p:bldP spid="113728" grpId="3"/>
      <p:bldP spid="113729" grpId="0" animBg="1"/>
      <p:bldP spid="113730" grpId="0" animBg="1"/>
      <p:bldP spid="113732" grpId="0"/>
      <p:bldP spid="113732" grpId="1"/>
      <p:bldP spid="113733" grpId="0" animBg="1"/>
      <p:bldP spid="113734" grpId="0"/>
      <p:bldP spid="113734" grpId="1"/>
      <p:bldP spid="113734" grpId="2"/>
      <p:bldP spid="113735" grpId="0"/>
      <p:bldP spid="113735" grpId="1"/>
      <p:bldP spid="113735" grpId="2"/>
      <p:bldP spid="1137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8" t="11363" r="9755" b="17424"/>
          <a:stretch>
            <a:fillRect/>
          </a:stretch>
        </p:blipFill>
        <p:spPr bwMode="auto">
          <a:xfrm>
            <a:off x="5334000" y="12700"/>
            <a:ext cx="5354638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5791201" y="609601"/>
            <a:ext cx="919163" cy="258763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66"/>
                </a:solidFill>
                <a:latin typeface="Times New Roman" panose="02020603050405020304" pitchFamily="18" charset="0"/>
              </a:rPr>
              <a:t>AC</a:t>
            </a: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7239001" y="609601"/>
            <a:ext cx="919163" cy="258763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66"/>
                </a:solidFill>
                <a:latin typeface="Times New Roman" panose="02020603050405020304" pitchFamily="18" charset="0"/>
              </a:rPr>
              <a:t>MQ</a:t>
            </a: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>
            <a:off x="5791201" y="3810001"/>
            <a:ext cx="735013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66"/>
                </a:solidFill>
                <a:latin typeface="Times New Roman" panose="02020603050405020304" pitchFamily="18" charset="0"/>
              </a:rPr>
              <a:t>IBR</a:t>
            </a:r>
          </a:p>
        </p:txBody>
      </p:sp>
      <p:sp>
        <p:nvSpPr>
          <p:cNvPr id="21510" name="Rectangle 9"/>
          <p:cNvSpPr>
            <a:spLocks noChangeArrowheads="1"/>
          </p:cNvSpPr>
          <p:nvPr/>
        </p:nvSpPr>
        <p:spPr bwMode="auto">
          <a:xfrm>
            <a:off x="7315201" y="3810001"/>
            <a:ext cx="735013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66"/>
                </a:solidFill>
                <a:latin typeface="Times New Roman" panose="02020603050405020304" pitchFamily="18" charset="0"/>
              </a:rPr>
              <a:t>PC = 1</a:t>
            </a:r>
          </a:p>
        </p:txBody>
      </p:sp>
      <p:sp>
        <p:nvSpPr>
          <p:cNvPr id="21511" name="Rectangle 10"/>
          <p:cNvSpPr>
            <a:spLocks noChangeArrowheads="1"/>
          </p:cNvSpPr>
          <p:nvPr/>
        </p:nvSpPr>
        <p:spPr bwMode="auto">
          <a:xfrm>
            <a:off x="5818188" y="4648201"/>
            <a:ext cx="735012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66"/>
                </a:solidFill>
                <a:latin typeface="Times New Roman" panose="02020603050405020304" pitchFamily="18" charset="0"/>
              </a:rPr>
              <a:t>IR</a:t>
            </a:r>
          </a:p>
        </p:txBody>
      </p:sp>
      <p:sp>
        <p:nvSpPr>
          <p:cNvPr id="113675" name="Rectangle 11"/>
          <p:cNvSpPr>
            <a:spLocks noChangeArrowheads="1"/>
          </p:cNvSpPr>
          <p:nvPr/>
        </p:nvSpPr>
        <p:spPr bwMode="auto">
          <a:xfrm>
            <a:off x="7315201" y="4648201"/>
            <a:ext cx="735013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66"/>
                </a:solidFill>
                <a:latin typeface="Times New Roman" panose="02020603050405020304" pitchFamily="18" charset="0"/>
              </a:rPr>
              <a:t>MAR = 1</a:t>
            </a:r>
          </a:p>
        </p:txBody>
      </p:sp>
      <p:sp>
        <p:nvSpPr>
          <p:cNvPr id="21513" name="Rectangle 12"/>
          <p:cNvSpPr>
            <a:spLocks noChangeArrowheads="1"/>
          </p:cNvSpPr>
          <p:nvPr/>
        </p:nvSpPr>
        <p:spPr bwMode="auto">
          <a:xfrm>
            <a:off x="1905000" y="685800"/>
            <a:ext cx="2971800" cy="1676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457200" indent="-4572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MEMORY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1.  LOAD M(X)  500,  ADD M(X) 501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2.  STOR M(X) 500, (Other Ins)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.....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500"/>
            </a:pPr>
            <a:r>
              <a:rPr lang="en-US" altLang="en-US" sz="1400" b="1">
                <a:latin typeface="Times New Roman" panose="02020603050405020304" pitchFamily="18" charset="0"/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500"/>
            </a:pPr>
            <a:r>
              <a:rPr lang="en-US" altLang="en-US" sz="14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1514" name="Rectangle 13"/>
          <p:cNvSpPr>
            <a:spLocks noChangeArrowheads="1"/>
          </p:cNvSpPr>
          <p:nvPr/>
        </p:nvSpPr>
        <p:spPr bwMode="auto">
          <a:xfrm>
            <a:off x="1905001" y="26670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PC</a:t>
            </a:r>
          </a:p>
        </p:txBody>
      </p:sp>
      <p:sp>
        <p:nvSpPr>
          <p:cNvPr id="21515" name="Rectangle 14"/>
          <p:cNvSpPr>
            <a:spLocks noChangeArrowheads="1"/>
          </p:cNvSpPr>
          <p:nvPr/>
        </p:nvSpPr>
        <p:spPr bwMode="auto">
          <a:xfrm>
            <a:off x="1905001" y="31242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MBR</a:t>
            </a:r>
          </a:p>
        </p:txBody>
      </p:sp>
      <p:sp>
        <p:nvSpPr>
          <p:cNvPr id="21516" name="Rectangle 15"/>
          <p:cNvSpPr>
            <a:spLocks noChangeArrowheads="1"/>
          </p:cNvSpPr>
          <p:nvPr/>
        </p:nvSpPr>
        <p:spPr bwMode="auto">
          <a:xfrm>
            <a:off x="1905001" y="33528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IR</a:t>
            </a:r>
          </a:p>
        </p:txBody>
      </p:sp>
      <p:sp>
        <p:nvSpPr>
          <p:cNvPr id="21517" name="Rectangle 16"/>
          <p:cNvSpPr>
            <a:spLocks noChangeArrowheads="1"/>
          </p:cNvSpPr>
          <p:nvPr/>
        </p:nvSpPr>
        <p:spPr bwMode="auto">
          <a:xfrm>
            <a:off x="1905001" y="35814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IBR</a:t>
            </a:r>
          </a:p>
        </p:txBody>
      </p:sp>
      <p:sp>
        <p:nvSpPr>
          <p:cNvPr id="21518" name="Rectangle 17"/>
          <p:cNvSpPr>
            <a:spLocks noChangeArrowheads="1"/>
          </p:cNvSpPr>
          <p:nvPr/>
        </p:nvSpPr>
        <p:spPr bwMode="auto">
          <a:xfrm>
            <a:off x="1905001" y="28956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MAR</a:t>
            </a:r>
          </a:p>
        </p:txBody>
      </p:sp>
      <p:sp>
        <p:nvSpPr>
          <p:cNvPr id="21519" name="Rectangle 18"/>
          <p:cNvSpPr>
            <a:spLocks noChangeArrowheads="1"/>
          </p:cNvSpPr>
          <p:nvPr/>
        </p:nvSpPr>
        <p:spPr bwMode="auto">
          <a:xfrm>
            <a:off x="2362200" y="2667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520" name="Rectangle 19"/>
          <p:cNvSpPr>
            <a:spLocks noChangeArrowheads="1"/>
          </p:cNvSpPr>
          <p:nvPr/>
        </p:nvSpPr>
        <p:spPr bwMode="auto">
          <a:xfrm>
            <a:off x="2362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21521" name="Rectangle 20"/>
          <p:cNvSpPr>
            <a:spLocks noChangeArrowheads="1"/>
          </p:cNvSpPr>
          <p:nvPr/>
        </p:nvSpPr>
        <p:spPr bwMode="auto">
          <a:xfrm>
            <a:off x="2362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21522" name="Rectangle 21"/>
          <p:cNvSpPr>
            <a:spLocks noChangeArrowheads="1"/>
          </p:cNvSpPr>
          <p:nvPr/>
        </p:nvSpPr>
        <p:spPr bwMode="auto">
          <a:xfrm>
            <a:off x="2362200" y="35814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21523" name="Rectangle 22"/>
          <p:cNvSpPr>
            <a:spLocks noChangeArrowheads="1"/>
          </p:cNvSpPr>
          <p:nvPr/>
        </p:nvSpPr>
        <p:spPr bwMode="auto">
          <a:xfrm>
            <a:off x="2362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113687" name="Rectangle 23"/>
          <p:cNvSpPr>
            <a:spLocks noChangeArrowheads="1"/>
          </p:cNvSpPr>
          <p:nvPr/>
        </p:nvSpPr>
        <p:spPr bwMode="auto">
          <a:xfrm>
            <a:off x="2362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3688" name="Rectangle 24"/>
          <p:cNvSpPr>
            <a:spLocks noChangeArrowheads="1"/>
          </p:cNvSpPr>
          <p:nvPr/>
        </p:nvSpPr>
        <p:spPr bwMode="auto">
          <a:xfrm>
            <a:off x="2362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LOAD M(X)  500,  ADD M(X) 501</a:t>
            </a:r>
          </a:p>
        </p:txBody>
      </p:sp>
      <p:sp>
        <p:nvSpPr>
          <p:cNvPr id="21526" name="Rectangle 25"/>
          <p:cNvSpPr>
            <a:spLocks noChangeArrowheads="1"/>
          </p:cNvSpPr>
          <p:nvPr/>
        </p:nvSpPr>
        <p:spPr bwMode="auto">
          <a:xfrm>
            <a:off x="1905001" y="38100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AC</a:t>
            </a:r>
          </a:p>
        </p:txBody>
      </p:sp>
      <p:sp>
        <p:nvSpPr>
          <p:cNvPr id="21527" name="Rectangle 26"/>
          <p:cNvSpPr>
            <a:spLocks noChangeArrowheads="1"/>
          </p:cNvSpPr>
          <p:nvPr/>
        </p:nvSpPr>
        <p:spPr bwMode="auto">
          <a:xfrm>
            <a:off x="2362200" y="3810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latin typeface="Times New Roman" panose="02020603050405020304" pitchFamily="18" charset="0"/>
            </a:endParaRP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2362200" y="35814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ADD M(X) 501</a:t>
            </a:r>
          </a:p>
        </p:txBody>
      </p:sp>
      <p:sp>
        <p:nvSpPr>
          <p:cNvPr id="113692" name="Rectangle 28"/>
          <p:cNvSpPr>
            <a:spLocks noChangeArrowheads="1"/>
          </p:cNvSpPr>
          <p:nvPr/>
        </p:nvSpPr>
        <p:spPr bwMode="auto">
          <a:xfrm>
            <a:off x="2362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LOAD M(X)</a:t>
            </a:r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2362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500</a:t>
            </a:r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2362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3695" name="Rectangle 31"/>
          <p:cNvSpPr>
            <a:spLocks noChangeArrowheads="1"/>
          </p:cNvSpPr>
          <p:nvPr/>
        </p:nvSpPr>
        <p:spPr bwMode="auto">
          <a:xfrm>
            <a:off x="2362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ADD M(X)</a:t>
            </a:r>
          </a:p>
        </p:txBody>
      </p:sp>
      <p:sp>
        <p:nvSpPr>
          <p:cNvPr id="113696" name="Rectangle 32"/>
          <p:cNvSpPr>
            <a:spLocks noChangeArrowheads="1"/>
          </p:cNvSpPr>
          <p:nvPr/>
        </p:nvSpPr>
        <p:spPr bwMode="auto">
          <a:xfrm>
            <a:off x="2362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501</a:t>
            </a:r>
          </a:p>
        </p:txBody>
      </p:sp>
      <p:sp>
        <p:nvSpPr>
          <p:cNvPr id="113697" name="Rectangle 33"/>
          <p:cNvSpPr>
            <a:spLocks noChangeArrowheads="1"/>
          </p:cNvSpPr>
          <p:nvPr/>
        </p:nvSpPr>
        <p:spPr bwMode="auto">
          <a:xfrm>
            <a:off x="2362200" y="2667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3698" name="Rectangle 34"/>
          <p:cNvSpPr>
            <a:spLocks noChangeArrowheads="1"/>
          </p:cNvSpPr>
          <p:nvPr/>
        </p:nvSpPr>
        <p:spPr bwMode="auto">
          <a:xfrm>
            <a:off x="2362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3699" name="Rectangle 35"/>
          <p:cNvSpPr>
            <a:spLocks noChangeArrowheads="1"/>
          </p:cNvSpPr>
          <p:nvPr/>
        </p:nvSpPr>
        <p:spPr bwMode="auto">
          <a:xfrm>
            <a:off x="2362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3700" name="Rectangle 36"/>
          <p:cNvSpPr>
            <a:spLocks noChangeArrowheads="1"/>
          </p:cNvSpPr>
          <p:nvPr/>
        </p:nvSpPr>
        <p:spPr bwMode="auto">
          <a:xfrm>
            <a:off x="2362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STOR M(X) 500, (Other Ins)</a:t>
            </a:r>
          </a:p>
        </p:txBody>
      </p:sp>
      <p:sp>
        <p:nvSpPr>
          <p:cNvPr id="113701" name="Rectangle 37"/>
          <p:cNvSpPr>
            <a:spLocks noChangeArrowheads="1"/>
          </p:cNvSpPr>
          <p:nvPr/>
        </p:nvSpPr>
        <p:spPr bwMode="auto">
          <a:xfrm>
            <a:off x="2362200" y="35814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(Other Ins)</a:t>
            </a:r>
          </a:p>
        </p:txBody>
      </p:sp>
      <p:sp>
        <p:nvSpPr>
          <p:cNvPr id="113702" name="Rectangle 38"/>
          <p:cNvSpPr>
            <a:spLocks noChangeArrowheads="1"/>
          </p:cNvSpPr>
          <p:nvPr/>
        </p:nvSpPr>
        <p:spPr bwMode="auto">
          <a:xfrm>
            <a:off x="2362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STOR M(X)</a:t>
            </a:r>
          </a:p>
        </p:txBody>
      </p:sp>
      <p:sp>
        <p:nvSpPr>
          <p:cNvPr id="113703" name="Rectangle 39"/>
          <p:cNvSpPr>
            <a:spLocks noChangeArrowheads="1"/>
          </p:cNvSpPr>
          <p:nvPr/>
        </p:nvSpPr>
        <p:spPr bwMode="auto">
          <a:xfrm>
            <a:off x="2362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500</a:t>
            </a:r>
          </a:p>
        </p:txBody>
      </p:sp>
      <p:sp>
        <p:nvSpPr>
          <p:cNvPr id="113704" name="Rectangle 40"/>
          <p:cNvSpPr>
            <a:spLocks noChangeArrowheads="1"/>
          </p:cNvSpPr>
          <p:nvPr/>
        </p:nvSpPr>
        <p:spPr bwMode="auto">
          <a:xfrm>
            <a:off x="2362200" y="3810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3705" name="Rectangle 41"/>
          <p:cNvSpPr>
            <a:spLocks noChangeArrowheads="1"/>
          </p:cNvSpPr>
          <p:nvPr/>
        </p:nvSpPr>
        <p:spPr bwMode="auto">
          <a:xfrm>
            <a:off x="2362200" y="3810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543" name="Rectangle 7"/>
          <p:cNvSpPr>
            <a:spLocks noChangeArrowheads="1"/>
          </p:cNvSpPr>
          <p:nvPr/>
        </p:nvSpPr>
        <p:spPr bwMode="auto">
          <a:xfrm>
            <a:off x="6477000" y="1981200"/>
            <a:ext cx="1011238" cy="331788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66"/>
                </a:solidFill>
                <a:latin typeface="Times New Roman" panose="02020603050405020304" pitchFamily="18" charset="0"/>
              </a:rPr>
              <a:t>MBR</a:t>
            </a:r>
          </a:p>
        </p:txBody>
      </p:sp>
      <p:sp>
        <p:nvSpPr>
          <p:cNvPr id="113710" name="Text Box 46"/>
          <p:cNvSpPr txBox="1">
            <a:spLocks noChangeArrowheads="1"/>
          </p:cNvSpPr>
          <p:nvPr/>
        </p:nvSpPr>
        <p:spPr bwMode="auto">
          <a:xfrm>
            <a:off x="7239001" y="3873500"/>
            <a:ext cx="944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66"/>
                </a:solidFill>
                <a:cs typeface="Arial" panose="020B0604020202020204" pitchFamily="34" charset="0"/>
              </a:rPr>
              <a:t>Mar ← PC</a:t>
            </a:r>
          </a:p>
        </p:txBody>
      </p:sp>
      <p:sp>
        <p:nvSpPr>
          <p:cNvPr id="113711" name="Text Box 47"/>
          <p:cNvSpPr txBox="1">
            <a:spLocks noChangeArrowheads="1"/>
          </p:cNvSpPr>
          <p:nvPr/>
        </p:nvSpPr>
        <p:spPr bwMode="auto">
          <a:xfrm>
            <a:off x="7278689" y="4876801"/>
            <a:ext cx="7520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66"/>
                </a:solidFill>
              </a:rPr>
              <a:t>add = 1</a:t>
            </a:r>
          </a:p>
        </p:txBody>
      </p:sp>
      <p:sp>
        <p:nvSpPr>
          <p:cNvPr id="113713" name="Text Box 49"/>
          <p:cNvSpPr txBox="1">
            <a:spLocks noChangeArrowheads="1"/>
          </p:cNvSpPr>
          <p:nvPr/>
        </p:nvSpPr>
        <p:spPr bwMode="auto">
          <a:xfrm>
            <a:off x="8305800" y="4144964"/>
            <a:ext cx="230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66"/>
                </a:solidFill>
              </a:rPr>
              <a:t>LOAD M(X)  500,  ADD M(X) 501</a:t>
            </a:r>
          </a:p>
        </p:txBody>
      </p:sp>
      <p:sp>
        <p:nvSpPr>
          <p:cNvPr id="113714" name="Text Box 50"/>
          <p:cNvSpPr txBox="1">
            <a:spLocks noChangeArrowheads="1"/>
          </p:cNvSpPr>
          <p:nvPr/>
        </p:nvSpPr>
        <p:spPr bwMode="auto">
          <a:xfrm>
            <a:off x="6400800" y="2057400"/>
            <a:ext cx="1181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66"/>
                </a:solidFill>
              </a:rPr>
              <a:t>ADD M(X) 501</a:t>
            </a:r>
          </a:p>
        </p:txBody>
      </p:sp>
      <p:sp>
        <p:nvSpPr>
          <p:cNvPr id="113716" name="Text Box 52"/>
          <p:cNvSpPr txBox="1">
            <a:spLocks noChangeArrowheads="1"/>
          </p:cNvSpPr>
          <p:nvPr/>
        </p:nvSpPr>
        <p:spPr bwMode="auto">
          <a:xfrm>
            <a:off x="6249988" y="1981200"/>
            <a:ext cx="9890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66"/>
                </a:solidFill>
              </a:rPr>
              <a:t>LOAD M(X)</a:t>
            </a:r>
          </a:p>
        </p:txBody>
      </p:sp>
      <p:sp>
        <p:nvSpPr>
          <p:cNvPr id="113717" name="Text Box 53"/>
          <p:cNvSpPr txBox="1">
            <a:spLocks noChangeArrowheads="1"/>
          </p:cNvSpPr>
          <p:nvPr/>
        </p:nvSpPr>
        <p:spPr bwMode="auto">
          <a:xfrm>
            <a:off x="7054851" y="1981200"/>
            <a:ext cx="5020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66"/>
                </a:solidFill>
              </a:rPr>
              <a:t>500</a:t>
            </a:r>
          </a:p>
        </p:txBody>
      </p:sp>
      <p:sp>
        <p:nvSpPr>
          <p:cNvPr id="113718" name="Text Box 54"/>
          <p:cNvSpPr txBox="1">
            <a:spLocks noChangeArrowheads="1"/>
          </p:cNvSpPr>
          <p:nvPr/>
        </p:nvSpPr>
        <p:spPr bwMode="auto">
          <a:xfrm>
            <a:off x="7183439" y="4660901"/>
            <a:ext cx="989373" cy="307777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66"/>
                </a:solidFill>
              </a:rPr>
              <a:t>MAR =500</a:t>
            </a:r>
          </a:p>
        </p:txBody>
      </p:sp>
      <p:sp>
        <p:nvSpPr>
          <p:cNvPr id="113719" name="Text Box 55"/>
          <p:cNvSpPr txBox="1">
            <a:spLocks noChangeArrowheads="1"/>
          </p:cNvSpPr>
          <p:nvPr/>
        </p:nvSpPr>
        <p:spPr bwMode="auto">
          <a:xfrm>
            <a:off x="7315201" y="4876801"/>
            <a:ext cx="8147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66"/>
                </a:solidFill>
              </a:rPr>
              <a:t>add = 500</a:t>
            </a:r>
          </a:p>
        </p:txBody>
      </p:sp>
      <p:sp>
        <p:nvSpPr>
          <p:cNvPr id="113720" name="Text Box 56"/>
          <p:cNvSpPr txBox="1">
            <a:spLocks noChangeArrowheads="1"/>
          </p:cNvSpPr>
          <p:nvPr/>
        </p:nvSpPr>
        <p:spPr bwMode="auto">
          <a:xfrm>
            <a:off x="6477001" y="1981200"/>
            <a:ext cx="955711" cy="338554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66"/>
                </a:solidFill>
              </a:rPr>
              <a:t>MBR = 3</a:t>
            </a:r>
          </a:p>
        </p:txBody>
      </p:sp>
      <p:sp>
        <p:nvSpPr>
          <p:cNvPr id="113721" name="Text Box 57"/>
          <p:cNvSpPr txBox="1">
            <a:spLocks noChangeArrowheads="1"/>
          </p:cNvSpPr>
          <p:nvPr/>
        </p:nvSpPr>
        <p:spPr bwMode="auto">
          <a:xfrm>
            <a:off x="9525000" y="4038600"/>
            <a:ext cx="290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66"/>
                </a:solidFill>
              </a:rPr>
              <a:t>3</a:t>
            </a:r>
          </a:p>
        </p:txBody>
      </p:sp>
      <p:sp>
        <p:nvSpPr>
          <p:cNvPr id="113722" name="Text Box 58"/>
          <p:cNvSpPr txBox="1">
            <a:spLocks noChangeArrowheads="1"/>
          </p:cNvSpPr>
          <p:nvPr/>
        </p:nvSpPr>
        <p:spPr bwMode="auto">
          <a:xfrm>
            <a:off x="5791200" y="496888"/>
            <a:ext cx="837730" cy="369332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66"/>
                </a:solidFill>
              </a:rPr>
              <a:t>AC = 3</a:t>
            </a:r>
          </a:p>
        </p:txBody>
      </p:sp>
      <p:sp>
        <p:nvSpPr>
          <p:cNvPr id="113723" name="Text Box 59"/>
          <p:cNvSpPr txBox="1">
            <a:spLocks noChangeArrowheads="1"/>
          </p:cNvSpPr>
          <p:nvPr/>
        </p:nvSpPr>
        <p:spPr bwMode="auto">
          <a:xfrm>
            <a:off x="5667376" y="3886200"/>
            <a:ext cx="962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66"/>
                </a:solidFill>
              </a:rPr>
              <a:t>Add M(X)</a:t>
            </a:r>
          </a:p>
        </p:txBody>
      </p:sp>
      <p:sp>
        <p:nvSpPr>
          <p:cNvPr id="113724" name="Text Box 60"/>
          <p:cNvSpPr txBox="1">
            <a:spLocks noChangeArrowheads="1"/>
          </p:cNvSpPr>
          <p:nvPr/>
        </p:nvSpPr>
        <p:spPr bwMode="auto">
          <a:xfrm>
            <a:off x="6019801" y="3748088"/>
            <a:ext cx="5020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66"/>
                </a:solidFill>
              </a:rPr>
              <a:t>501</a:t>
            </a:r>
          </a:p>
        </p:txBody>
      </p:sp>
      <p:sp>
        <p:nvSpPr>
          <p:cNvPr id="113725" name="Text Box 61"/>
          <p:cNvSpPr txBox="1">
            <a:spLocks noChangeArrowheads="1"/>
          </p:cNvSpPr>
          <p:nvPr/>
        </p:nvSpPr>
        <p:spPr bwMode="auto">
          <a:xfrm>
            <a:off x="7086601" y="4648200"/>
            <a:ext cx="1154483" cy="338554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66"/>
                </a:solidFill>
              </a:rPr>
              <a:t>MAR = 501</a:t>
            </a:r>
          </a:p>
        </p:txBody>
      </p:sp>
      <p:sp>
        <p:nvSpPr>
          <p:cNvPr id="113726" name="Text Box 62"/>
          <p:cNvSpPr txBox="1">
            <a:spLocks noChangeArrowheads="1"/>
          </p:cNvSpPr>
          <p:nvPr/>
        </p:nvSpPr>
        <p:spPr bwMode="auto">
          <a:xfrm>
            <a:off x="7499351" y="4800601"/>
            <a:ext cx="8147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66"/>
                </a:solidFill>
              </a:rPr>
              <a:t>add = 501</a:t>
            </a:r>
          </a:p>
        </p:txBody>
      </p:sp>
      <p:sp>
        <p:nvSpPr>
          <p:cNvPr id="113727" name="Text Box 63"/>
          <p:cNvSpPr txBox="1">
            <a:spLocks noChangeArrowheads="1"/>
          </p:cNvSpPr>
          <p:nvPr/>
        </p:nvSpPr>
        <p:spPr bwMode="auto">
          <a:xfrm>
            <a:off x="7254876" y="3802063"/>
            <a:ext cx="814647" cy="369332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66"/>
                </a:solidFill>
              </a:rPr>
              <a:t>PC = 2</a:t>
            </a:r>
          </a:p>
        </p:txBody>
      </p:sp>
      <p:sp>
        <p:nvSpPr>
          <p:cNvPr id="113728" name="Text Box 64"/>
          <p:cNvSpPr txBox="1">
            <a:spLocks noChangeArrowheads="1"/>
          </p:cNvSpPr>
          <p:nvPr/>
        </p:nvSpPr>
        <p:spPr bwMode="auto">
          <a:xfrm>
            <a:off x="9823450" y="4357688"/>
            <a:ext cx="290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66"/>
                </a:solidFill>
              </a:rPr>
              <a:t>4</a:t>
            </a:r>
          </a:p>
        </p:txBody>
      </p:sp>
      <p:sp>
        <p:nvSpPr>
          <p:cNvPr id="113729" name="Text Box 65"/>
          <p:cNvSpPr txBox="1">
            <a:spLocks noChangeArrowheads="1"/>
          </p:cNvSpPr>
          <p:nvPr/>
        </p:nvSpPr>
        <p:spPr bwMode="auto">
          <a:xfrm>
            <a:off x="6465889" y="1978025"/>
            <a:ext cx="955711" cy="338554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66"/>
                </a:solidFill>
              </a:rPr>
              <a:t>MBR = 4</a:t>
            </a:r>
          </a:p>
        </p:txBody>
      </p:sp>
      <p:sp>
        <p:nvSpPr>
          <p:cNvPr id="113730" name="Text Box 66"/>
          <p:cNvSpPr txBox="1">
            <a:spLocks noChangeArrowheads="1"/>
          </p:cNvSpPr>
          <p:nvPr/>
        </p:nvSpPr>
        <p:spPr bwMode="auto">
          <a:xfrm>
            <a:off x="5791200" y="495300"/>
            <a:ext cx="837730" cy="369332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66"/>
                </a:solidFill>
              </a:rPr>
              <a:t>AC = 7</a:t>
            </a:r>
          </a:p>
        </p:txBody>
      </p:sp>
      <p:sp>
        <p:nvSpPr>
          <p:cNvPr id="113732" name="Text Box 68"/>
          <p:cNvSpPr txBox="1">
            <a:spLocks noChangeArrowheads="1"/>
          </p:cNvSpPr>
          <p:nvPr/>
        </p:nvSpPr>
        <p:spPr bwMode="auto">
          <a:xfrm>
            <a:off x="7216776" y="3886201"/>
            <a:ext cx="8947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66"/>
                </a:solidFill>
              </a:rPr>
              <a:t>MAR </a:t>
            </a:r>
            <a:r>
              <a:rPr lang="en-US" altLang="en-US" sz="1200" b="1">
                <a:solidFill>
                  <a:srgbClr val="000066"/>
                </a:solidFill>
                <a:cs typeface="Arial" panose="020B0604020202020204" pitchFamily="34" charset="0"/>
              </a:rPr>
              <a:t>←</a:t>
            </a:r>
            <a:r>
              <a:rPr lang="en-US" altLang="en-US" sz="1200" b="1">
                <a:solidFill>
                  <a:srgbClr val="000066"/>
                </a:solidFill>
              </a:rPr>
              <a:t>PC</a:t>
            </a:r>
          </a:p>
        </p:txBody>
      </p:sp>
      <p:sp>
        <p:nvSpPr>
          <p:cNvPr id="113733" name="Text Box 69"/>
          <p:cNvSpPr txBox="1">
            <a:spLocks noChangeArrowheads="1"/>
          </p:cNvSpPr>
          <p:nvPr/>
        </p:nvSpPr>
        <p:spPr bwMode="auto">
          <a:xfrm>
            <a:off x="7099301" y="4627563"/>
            <a:ext cx="1090363" cy="40011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66"/>
                </a:solidFill>
              </a:rPr>
              <a:t>MAR = 2</a:t>
            </a:r>
          </a:p>
        </p:txBody>
      </p:sp>
      <p:sp>
        <p:nvSpPr>
          <p:cNvPr id="113734" name="Text Box 70"/>
          <p:cNvSpPr txBox="1">
            <a:spLocks noChangeArrowheads="1"/>
          </p:cNvSpPr>
          <p:nvPr/>
        </p:nvSpPr>
        <p:spPr bwMode="auto">
          <a:xfrm>
            <a:off x="7354889" y="4953001"/>
            <a:ext cx="7520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66"/>
                </a:solidFill>
              </a:rPr>
              <a:t>add = 2</a:t>
            </a:r>
          </a:p>
        </p:txBody>
      </p:sp>
      <p:sp>
        <p:nvSpPr>
          <p:cNvPr id="113735" name="Text Box 71"/>
          <p:cNvSpPr txBox="1">
            <a:spLocks noChangeArrowheads="1"/>
          </p:cNvSpPr>
          <p:nvPr/>
        </p:nvSpPr>
        <p:spPr bwMode="auto">
          <a:xfrm>
            <a:off x="8610600" y="4572001"/>
            <a:ext cx="19868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66"/>
                </a:solidFill>
              </a:rPr>
              <a:t>STOR M(X) 500, (Other Ins)</a:t>
            </a:r>
          </a:p>
        </p:txBody>
      </p:sp>
      <p:sp>
        <p:nvSpPr>
          <p:cNvPr id="113736" name="Text Box 72"/>
          <p:cNvSpPr txBox="1">
            <a:spLocks noChangeArrowheads="1"/>
          </p:cNvSpPr>
          <p:nvPr/>
        </p:nvSpPr>
        <p:spPr bwMode="auto">
          <a:xfrm>
            <a:off x="6562726" y="2209801"/>
            <a:ext cx="9398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66"/>
                </a:solidFill>
              </a:rPr>
              <a:t>STOR M(X)</a:t>
            </a:r>
          </a:p>
        </p:txBody>
      </p:sp>
      <p:sp>
        <p:nvSpPr>
          <p:cNvPr id="113738" name="Text Box 74"/>
          <p:cNvSpPr txBox="1">
            <a:spLocks noChangeArrowheads="1"/>
          </p:cNvSpPr>
          <p:nvPr/>
        </p:nvSpPr>
        <p:spPr bwMode="auto">
          <a:xfrm>
            <a:off x="6130926" y="2163764"/>
            <a:ext cx="9156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0066"/>
                </a:solidFill>
              </a:rPr>
              <a:t>(Other Ins)</a:t>
            </a:r>
          </a:p>
        </p:txBody>
      </p:sp>
      <p:sp>
        <p:nvSpPr>
          <p:cNvPr id="113739" name="Text Box 75"/>
          <p:cNvSpPr txBox="1">
            <a:spLocks noChangeArrowheads="1"/>
          </p:cNvSpPr>
          <p:nvPr/>
        </p:nvSpPr>
        <p:spPr bwMode="auto">
          <a:xfrm>
            <a:off x="6911975" y="1905001"/>
            <a:ext cx="4299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0066"/>
                </a:solidFill>
              </a:rPr>
              <a:t>500</a:t>
            </a:r>
          </a:p>
        </p:txBody>
      </p:sp>
      <p:sp>
        <p:nvSpPr>
          <p:cNvPr id="113740" name="Text Box 76"/>
          <p:cNvSpPr txBox="1">
            <a:spLocks noChangeArrowheads="1"/>
          </p:cNvSpPr>
          <p:nvPr/>
        </p:nvSpPr>
        <p:spPr bwMode="auto">
          <a:xfrm>
            <a:off x="7078664" y="4657725"/>
            <a:ext cx="1154483" cy="338554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66"/>
                </a:solidFill>
              </a:rPr>
              <a:t>MAR = 500</a:t>
            </a:r>
          </a:p>
        </p:txBody>
      </p:sp>
    </p:spTree>
    <p:extLst>
      <p:ext uri="{BB962C8B-B14F-4D97-AF65-F5344CB8AC3E}">
        <p14:creationId xmlns:p14="http://schemas.microsoft.com/office/powerpoint/2010/main" val="25166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1526 L -0.00364 0.119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5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3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11656E-6 L 1.11022E-16 0.155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4432 L 0.21041 0.1443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41 0.14432 L 0.21041 -0.122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3" presetClass="exit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13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3 -0.01318 L 0.00694 -0.1595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7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2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5 -0.14848 L -0.30069 -0.1463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8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7 -0.14639 L -0.3007 -0.324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113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59 -1.47086E-6 L -0.03959 0.1910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64 0.25763 L -0.10764 0.20768 C -0.10764 0.18502 -0.08438 0.15773 -0.06528 0.15773 L -0.02292 0.15773 " pathEditMode="relative" rAng="0" ptsTypes="FfFF">
                                      <p:cBhvr>
                                        <p:cTn id="67" dur="2000" spd="-100000" fill="hold"/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6" y="-4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77" dur="2000" fill="hold"/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6 0.40194 L -0.07916 0.35754 C -0.07916 0.33742 -0.05642 0.31314 -0.0375 0.31314 L 0.00417 0.31314 " pathEditMode="relative" rAng="0" ptsTypes="FfFF">
                                      <p:cBhvr>
                                        <p:cTn id="80" dur="2000" spd="-100000" fill="hold"/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4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43 0.00185 L -0.07743 0.3348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93 0.32632 L -0.00659 0.32632 C 0.01945 0.32632 0.05174 0.34459 0.05174 0.35962 L 0.05174 0.39292 " pathEditMode="relative" rAng="0" ptsTypes="FfFF">
                                      <p:cBhvr>
                                        <p:cTn id="93" dur="2000" fill="hold"/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33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-0.01989 L -0.0066 0.16651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93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0.14663 L 0.20798 0.14663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74 0.14663 L 0.20174 -0.13089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3" presetClass="exit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113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-0.00439 L -0.00902 -0.1531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74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1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-0.1376 L -0.30937 -0.137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895 -0.1339 L -0.29895 -0.31152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6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34 -0.29302 L -0.30034 -0.43733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35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757 -0.42438 L -0.3809 -0.42438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64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534 -0.42438 L -0.37534 -0.51318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3" presetClass="exit" presetSubtype="1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113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8" dur="500"/>
                                        <p:tgtEl>
                                          <p:spTgt spid="113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0111 L -0.01407 0.12211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55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05365E-6 L 5.55556E-7 0.05781 C 5.55556E-7 0.08302 0.05503 0.11563 0.10035 0.11563 L 0.20069 0.11563 " pathEditMode="relative" rAng="0" ptsTypes="FfFF">
                                      <p:cBhvr>
                                        <p:cTn id="173" dur="2000" fill="hold"/>
                                        <p:tgtEl>
                                          <p:spTgt spid="1137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5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284E-6 L 0 0.18872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.17993 L 0.21701 0.17993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5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59 0.17993 L 0.20659 -0.1198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8" presetID="3" presetClass="exit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9" dur="500"/>
                                        <p:tgtEl>
                                          <p:spTgt spid="113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0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60685E-6 L 0.00035 -0.18408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9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07" presetID="4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68 -0.17298 L -0.14948 -0.17298 C -0.22048 -0.17298 -0.30764 -0.22201 -0.30764 -0.26179 L -0.30764 -0.3506 " pathEditMode="relative" rAng="0" ptsTypes="FfFF">
                                      <p:cBhvr>
                                        <p:cTn id="208" dur="2000" fill="hold"/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-8881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14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5" dur="500"/>
                                        <p:tgtEl>
                                          <p:spTgt spid="113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879 L -0.00086 0.12674 " pathEditMode="relative" rAng="0" ptsTypes="AA">
                                      <p:cBhvr>
                                        <p:cTn id="236" dur="2000" fill="hold"/>
                                        <p:tgtEl>
                                          <p:spTgt spid="113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7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01111 L -0.00833 0.06105 C -0.00833 0.0932 0.06059 0.13321 0.11667 0.13321 L 0.24167 0.13321 " pathEditMode="relative" rAng="0" ptsTypes="FfFF">
                                      <p:cBhvr>
                                        <p:cTn id="245" dur="2000" fill="hold"/>
                                        <p:tgtEl>
                                          <p:spTgt spid="113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7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03 0.13506 L 0.23403 -0.06476 " pathEditMode="relative" rAng="0" ptsTypes="AA">
                                      <p:cBhvr>
                                        <p:cTn id="248" dur="2000" fill="hold"/>
                                        <p:tgtEl>
                                          <p:spTgt spid="113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0" presetID="3" presetClass="exit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1" dur="500"/>
                                        <p:tgtEl>
                                          <p:spTgt spid="113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-0.00694 L 0.02361 -0.22665 " pathEditMode="relative" rAng="0" ptsTypes="AA">
                                      <p:cBhvr>
                                        <p:cTn id="257" dur="2000" fill="hold"/>
                                        <p:tgtEl>
                                          <p:spTgt spid="113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9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59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-0.1975 L 0.025 -0.28631 C 0.025 -0.32632 -0.05556 -0.37512 -0.12084 -0.37512 L -0.26667 -0.37512 " pathEditMode="relative" rAng="0" ptsTypes="FfFF">
                                      <p:cBhvr>
                                        <p:cTn id="260" dur="2000" fill="hold"/>
                                        <p:tgtEl>
                                          <p:spTgt spid="113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-8881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8" dur="500"/>
                                        <p:tgtEl>
                                          <p:spTgt spid="113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3" dur="500"/>
                                        <p:tgtEl>
                                          <p:spTgt spid="113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7919E-6 L -0.02812 -2.47919E-6 C -0.04062 -2.47919E-6 -0.05608 0.07008 -0.05608 0.12743 L -0.05608 0.25532 " pathEditMode="relative" rAng="0" ptsTypes="FfFF">
                                      <p:cBhvr>
                                        <p:cTn id="276" dur="2000" fill="hold"/>
                                        <p:tgtEl>
                                          <p:spTgt spid="1137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12766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0.34644 L -0.05469 0.34644 C -0.02865 0.34644 0.00364 0.25139 0.00364 0.17438 L 0.00364 0.00232 " pathEditMode="relative" rAng="0" ptsTypes="FfFF">
                                      <p:cBhvr>
                                        <p:cTn id="286" dur="2000" spd="-100000" fill="hold"/>
                                        <p:tgtEl>
                                          <p:spTgt spid="113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17206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75671E-6 L 4.44444E-6 0.19982 C 4.44444E-6 0.28932 0.02257 0.39963 0.04097 0.39963 L 0.08194 0.39963 " pathEditMode="relative" rAng="0" ptsTypes="FfFF">
                                      <p:cBhvr>
                                        <p:cTn id="296" dur="2000" fill="hold"/>
                                        <p:tgtEl>
                                          <p:spTgt spid="113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19981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5" grpId="0" animBg="1"/>
      <p:bldP spid="113687" grpId="0" animBg="1" autoUpdateAnimBg="0"/>
      <p:bldP spid="113688" grpId="0" animBg="1" autoUpdateAnimBg="0"/>
      <p:bldP spid="113691" grpId="0" animBg="1" autoUpdateAnimBg="0"/>
      <p:bldP spid="113692" grpId="0" animBg="1" autoUpdateAnimBg="0"/>
      <p:bldP spid="113693" grpId="0" animBg="1" autoUpdateAnimBg="0"/>
      <p:bldP spid="113694" grpId="0" animBg="1" autoUpdateAnimBg="0"/>
      <p:bldP spid="113695" grpId="0" animBg="1" autoUpdateAnimBg="0"/>
      <p:bldP spid="113696" grpId="0" animBg="1" autoUpdateAnimBg="0"/>
      <p:bldP spid="113697" grpId="0" animBg="1" autoUpdateAnimBg="0"/>
      <p:bldP spid="113698" grpId="0" animBg="1" autoUpdateAnimBg="0"/>
      <p:bldP spid="113699" grpId="0" animBg="1" autoUpdateAnimBg="0"/>
      <p:bldP spid="113700" grpId="0" animBg="1" autoUpdateAnimBg="0"/>
      <p:bldP spid="113704" grpId="0" animBg="1" autoUpdateAnimBg="0"/>
      <p:bldP spid="113705" grpId="0" animBg="1" autoUpdateAnimBg="0"/>
      <p:bldP spid="113710" grpId="0"/>
      <p:bldP spid="113710" grpId="1"/>
      <p:bldP spid="113710" grpId="2"/>
      <p:bldP spid="113711" grpId="0"/>
      <p:bldP spid="113711" grpId="1"/>
      <p:bldP spid="113711" grpId="2"/>
      <p:bldP spid="113711" grpId="3"/>
      <p:bldP spid="113711" grpId="4"/>
      <p:bldP spid="113713" grpId="0"/>
      <p:bldP spid="113713" grpId="1"/>
      <p:bldP spid="113713" grpId="2"/>
      <p:bldP spid="113713" grpId="3"/>
      <p:bldP spid="113713" grpId="4"/>
      <p:bldP spid="113714" grpId="0"/>
      <p:bldP spid="113714" grpId="1"/>
      <p:bldP spid="113714" grpId="2"/>
      <p:bldP spid="113714" grpId="3"/>
      <p:bldP spid="113716" grpId="0"/>
      <p:bldP spid="113716" grpId="1"/>
      <p:bldP spid="113716" grpId="2"/>
      <p:bldP spid="113716" grpId="3"/>
      <p:bldP spid="113717" grpId="0"/>
      <p:bldP spid="113717" grpId="1"/>
      <p:bldP spid="113717" grpId="2"/>
      <p:bldP spid="113718" grpId="0" animBg="1"/>
      <p:bldP spid="113719" grpId="0"/>
      <p:bldP spid="113719" grpId="1"/>
      <p:bldP spid="113719" grpId="2"/>
      <p:bldP spid="113719" grpId="3"/>
      <p:bldP spid="113719" grpId="4"/>
      <p:bldP spid="113719" grpId="5"/>
      <p:bldP spid="113720" grpId="0" animBg="1"/>
      <p:bldP spid="113721" grpId="0"/>
      <p:bldP spid="113721" grpId="1"/>
      <p:bldP spid="113721" grpId="2"/>
      <p:bldP spid="113721" grpId="3"/>
      <p:bldP spid="113721" grpId="4"/>
      <p:bldP spid="113721" grpId="5"/>
      <p:bldP spid="113721" grpId="6"/>
      <p:bldP spid="113721" grpId="7"/>
      <p:bldP spid="113722" grpId="0" animBg="1"/>
      <p:bldP spid="113723" grpId="0"/>
      <p:bldP spid="113723" grpId="1"/>
      <p:bldP spid="113723" grpId="2"/>
      <p:bldP spid="113724" grpId="0"/>
      <p:bldP spid="113724" grpId="1"/>
      <p:bldP spid="113725" grpId="0" animBg="1"/>
      <p:bldP spid="113726" grpId="0"/>
      <p:bldP spid="113726" grpId="1"/>
      <p:bldP spid="113726" grpId="2"/>
      <p:bldP spid="113726" grpId="3"/>
      <p:bldP spid="113726" grpId="4"/>
      <p:bldP spid="113727" grpId="0" animBg="1"/>
      <p:bldP spid="113728" grpId="0"/>
      <p:bldP spid="113728" grpId="1"/>
      <p:bldP spid="113728" grpId="2"/>
      <p:bldP spid="113728" grpId="3"/>
      <p:bldP spid="113729" grpId="0" animBg="1"/>
      <p:bldP spid="113730" grpId="0" animBg="1"/>
      <p:bldP spid="113732" grpId="0"/>
      <p:bldP spid="113732" grpId="1"/>
      <p:bldP spid="113733" grpId="0" animBg="1"/>
      <p:bldP spid="113734" grpId="0"/>
      <p:bldP spid="113734" grpId="1"/>
      <p:bldP spid="113734" grpId="2"/>
      <p:bldP spid="113735" grpId="0"/>
      <p:bldP spid="113735" grpId="1"/>
      <p:bldP spid="113735" grpId="2"/>
      <p:bldP spid="1137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Problems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295400"/>
            <a:ext cx="8458200" cy="47244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sz="2400"/>
              <a:t>	Write an Assembly language programming for the following expressions using IAS computer Instruction set and interpret to the flow of IAS computer </a:t>
            </a:r>
          </a:p>
          <a:p>
            <a:pPr lvl="1" eaLnBrk="1" hangingPunct="1">
              <a:buFontTx/>
              <a:buNone/>
            </a:pPr>
            <a:r>
              <a:rPr lang="en-US" altLang="en-US" sz="2000"/>
              <a:t>1. A=(B-C)*D</a:t>
            </a:r>
          </a:p>
          <a:p>
            <a:pPr lvl="1" eaLnBrk="1" hangingPunct="1">
              <a:buFontTx/>
              <a:buNone/>
            </a:pPr>
            <a:r>
              <a:rPr lang="en-US" altLang="en-US" sz="2000"/>
              <a:t>2. A=B*(C+D)</a:t>
            </a:r>
          </a:p>
          <a:p>
            <a:pPr lvl="1" eaLnBrk="1" hangingPunct="1">
              <a:buFontTx/>
              <a:buNone/>
            </a:pPr>
            <a:endParaRPr lang="en-US" altLang="en-US" sz="2000"/>
          </a:p>
          <a:p>
            <a:pPr eaLnBrk="1" hangingPunct="1">
              <a:buFontTx/>
              <a:buNone/>
            </a:pPr>
            <a:r>
              <a:rPr lang="en-US" altLang="en-US" sz="2400"/>
              <a:t>	Make necessary assumptions.</a:t>
            </a:r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3898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1930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chemeClr val="tx2"/>
                </a:solidFill>
                <a:latin typeface="Arial" panose="020B0604020202020204" pitchFamily="34" charset="0"/>
              </a:rPr>
              <a:t>Computer Components:</a:t>
            </a:r>
            <a:br>
              <a:rPr lang="en-US" altLang="zh-TW" sz="280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zh-TW" sz="2800">
                <a:solidFill>
                  <a:schemeClr val="tx2"/>
                </a:solidFill>
                <a:latin typeface="Arial" panose="020B0604020202020204" pitchFamily="34" charset="0"/>
              </a:rPr>
              <a:t>Top Level View</a:t>
            </a: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5"/>
          <a:stretch>
            <a:fillRect/>
          </a:stretch>
        </p:blipFill>
        <p:spPr bwMode="auto">
          <a:xfrm>
            <a:off x="3292366" y="1143000"/>
            <a:ext cx="5922963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0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1930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4400">
                <a:solidFill>
                  <a:schemeClr val="tx2"/>
                </a:solidFill>
                <a:latin typeface="Arial" panose="020B0604020202020204" pitchFamily="34" charset="0"/>
              </a:rPr>
              <a:t>Instruction Cycle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1981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GB" altLang="en-US" sz="2400">
                <a:latin typeface="Arial" panose="020B0604020202020204" pitchFamily="34" charset="0"/>
              </a:rPr>
              <a:t>The IAS operates repetitively performing an instruction cycle.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GB" altLang="en-US" sz="2400">
                <a:latin typeface="Arial" panose="020B0604020202020204" pitchFamily="34" charset="0"/>
              </a:rPr>
              <a:t>Each instruction cycle consists of Two subcycles.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GB" altLang="en-US" sz="2400">
                <a:latin typeface="Arial" panose="020B0604020202020204" pitchFamily="34" charset="0"/>
              </a:rPr>
              <a:t>Two steps:</a:t>
            </a:r>
          </a:p>
          <a:p>
            <a:pPr lvl="1" eaLnBrk="1" hangingPunct="1"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GB" altLang="en-US">
                <a:latin typeface="Arial" panose="020B0604020202020204" pitchFamily="34" charset="0"/>
              </a:rPr>
              <a:t>Fetch</a:t>
            </a:r>
          </a:p>
          <a:p>
            <a:pPr lvl="1" eaLnBrk="1" hangingPunct="1"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GB" altLang="en-US">
                <a:latin typeface="Arial" panose="020B0604020202020204" pitchFamily="34" charset="0"/>
              </a:rPr>
              <a:t>Execute</a:t>
            </a:r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7"/>
          <a:stretch>
            <a:fillRect/>
          </a:stretch>
        </p:blipFill>
        <p:spPr bwMode="auto">
          <a:xfrm>
            <a:off x="1752600" y="4419601"/>
            <a:ext cx="8763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72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1930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>
                <a:solidFill>
                  <a:schemeClr val="tx2"/>
                </a:solidFill>
                <a:latin typeface="Arial" panose="020B0604020202020204" pitchFamily="34" charset="0"/>
              </a:rPr>
              <a:t>Fetch Cycle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1981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Program Counter (PC) holds address of next instruction to fetch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endParaRPr lang="en-US" altLang="zh-TW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Processor fetches instruction from memory location pointed to by PC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Char char="•"/>
            </a:pPr>
            <a:endParaRPr lang="en-US" altLang="zh-TW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Increment PC</a:t>
            </a:r>
          </a:p>
          <a:p>
            <a:pPr lvl="1" eaLnBrk="1" hangingPunct="1"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Unless told otherwise</a:t>
            </a:r>
          </a:p>
          <a:p>
            <a:pPr lvl="1" eaLnBrk="1" hangingPunct="1">
              <a:spcBef>
                <a:spcPct val="20000"/>
              </a:spcBef>
              <a:buClrTx/>
              <a:buSzTx/>
              <a:buFontTx/>
              <a:buChar char="–"/>
            </a:pP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loaded into Instruction Register (IR)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Char char="•"/>
            </a:pPr>
            <a:endParaRPr lang="en-US" altLang="zh-TW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Processor interprets instruction and performs required actions</a:t>
            </a:r>
          </a:p>
        </p:txBody>
      </p:sp>
    </p:spTree>
    <p:extLst>
      <p:ext uri="{BB962C8B-B14F-4D97-AF65-F5344CB8AC3E}">
        <p14:creationId xmlns:p14="http://schemas.microsoft.com/office/powerpoint/2010/main" val="27430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1930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>
                <a:solidFill>
                  <a:schemeClr val="tx2"/>
                </a:solidFill>
                <a:latin typeface="Arial" panose="020B0604020202020204" pitchFamily="34" charset="0"/>
              </a:rPr>
              <a:t>Execute Cycle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1981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zh-TW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Processor-memory</a:t>
            </a:r>
          </a:p>
          <a:p>
            <a:pPr lvl="1" eaLnBrk="1" hangingPunct="1"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between CPU and main memory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zh-TW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Processor- I/O</a:t>
            </a:r>
          </a:p>
          <a:p>
            <a:pPr lvl="1" eaLnBrk="1" hangingPunct="1"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between CPU and I/O module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zh-TW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pPr lvl="1" eaLnBrk="1" hangingPunct="1"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Some arithmetic or logical operation on data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zh-TW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lvl="1" eaLnBrk="1" hangingPunct="1"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Alteration of sequence of operations</a:t>
            </a:r>
          </a:p>
          <a:p>
            <a:pPr lvl="1" eaLnBrk="1" hangingPunct="1"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e.g. jump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zh-TW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above</a:t>
            </a:r>
          </a:p>
        </p:txBody>
      </p:sp>
    </p:spTree>
    <p:extLst>
      <p:ext uri="{BB962C8B-B14F-4D97-AF65-F5344CB8AC3E}">
        <p14:creationId xmlns:p14="http://schemas.microsoft.com/office/powerpoint/2010/main" val="17856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168869" y="1954924"/>
            <a:ext cx="4477407" cy="4603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/>
          <p:cNvCxnSpPr/>
          <p:nvPr/>
        </p:nvCxnSpPr>
        <p:spPr>
          <a:xfrm>
            <a:off x="3231931" y="2695903"/>
            <a:ext cx="4508938" cy="14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05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1930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>
                <a:solidFill>
                  <a:schemeClr val="tx2"/>
                </a:solidFill>
                <a:latin typeface="Arial" panose="020B0604020202020204" pitchFamily="34" charset="0"/>
              </a:rPr>
              <a:t>Instruction Cycle State Diagram</a:t>
            </a:r>
          </a:p>
        </p:txBody>
      </p:sp>
      <p:pic>
        <p:nvPicPr>
          <p:cNvPr id="2867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00"/>
          <a:stretch>
            <a:fillRect/>
          </a:stretch>
        </p:blipFill>
        <p:spPr bwMode="auto">
          <a:xfrm>
            <a:off x="1668517" y="1891861"/>
            <a:ext cx="80883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2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Instruction state cycle diagram (cont..)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CC3300"/>
                </a:solidFill>
              </a:rPr>
              <a:t>Instruction address calculation (iac):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 Determine the address of the next instruction to be executed. Adding a fixed number to a next number.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CC3300"/>
                </a:solidFill>
              </a:rPr>
              <a:t>Instruction fetch</a:t>
            </a:r>
            <a:r>
              <a:rPr lang="en-US" altLang="en-US" sz="2000">
                <a:solidFill>
                  <a:srgbClr val="CC3300"/>
                </a:solidFill>
                <a:sym typeface="Wingdings" panose="05000000000000000000" pitchFamily="2" charset="2"/>
              </a:rPr>
              <a:t>: (if) 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sym typeface="Wingdings" panose="05000000000000000000" pitchFamily="2" charset="2"/>
              </a:rPr>
              <a:t>Read the instruction from its memory location into the processor.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CC3300"/>
                </a:solidFill>
                <a:sym typeface="Wingdings" panose="05000000000000000000" pitchFamily="2" charset="2"/>
              </a:rPr>
              <a:t>Instruction operation decoding (iod)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sym typeface="Wingdings" panose="05000000000000000000" pitchFamily="2" charset="2"/>
              </a:rPr>
              <a:t>Analyze instruction to determine type of operation to be performed and operand(s) to be used.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CC3300"/>
                </a:solidFill>
                <a:sym typeface="Wingdings" panose="05000000000000000000" pitchFamily="2" charset="2"/>
              </a:rPr>
              <a:t>Operand Address Calculation: (oac)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sym typeface="Wingdings" panose="05000000000000000000" pitchFamily="2" charset="2"/>
              </a:rPr>
              <a:t>If the operation involves the reference to an operand in memory or available via I/O, then determine the address of the operand.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CC3300"/>
                </a:solidFill>
                <a:sym typeface="Wingdings" panose="05000000000000000000" pitchFamily="2" charset="2"/>
              </a:rPr>
              <a:t>Operand Fetch (of):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sym typeface="Wingdings" panose="05000000000000000000" pitchFamily="2" charset="2"/>
              </a:rPr>
              <a:t>Fetch the operand from memory or read it from I/O.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CC3300"/>
                </a:solidFill>
                <a:sym typeface="Wingdings" panose="05000000000000000000" pitchFamily="2" charset="2"/>
              </a:rPr>
              <a:t>Data Operation (do):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sym typeface="Wingdings" panose="05000000000000000000" pitchFamily="2" charset="2"/>
              </a:rPr>
              <a:t>Perform the operation indicated in the instruction.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CC3300"/>
                </a:solidFill>
                <a:sym typeface="Wingdings" panose="05000000000000000000" pitchFamily="2" charset="2"/>
              </a:rPr>
              <a:t>Operand store (os)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sym typeface="Wingdings" panose="05000000000000000000" pitchFamily="2" charset="2"/>
              </a:rPr>
              <a:t>Write the result into memory or out to I/O.</a:t>
            </a:r>
          </a:p>
          <a:p>
            <a:pPr lvl="1">
              <a:lnSpc>
                <a:spcPct val="80000"/>
              </a:lnSpc>
            </a:pPr>
            <a:endParaRPr lang="en-US" altLang="en-US" sz="1800"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endParaRPr lang="en-US" altLang="en-US" sz="2000"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2049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IAS MACHINE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1690688"/>
            <a:ext cx="10515600" cy="471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MEMORY: 4096 WORDS </a:t>
            </a:r>
          </a:p>
          <a:p>
            <a:r>
              <a:rPr lang="en-IN" dirty="0" smtClean="0"/>
              <a:t>WORD LENGTH: 40 BITS</a:t>
            </a:r>
          </a:p>
          <a:p>
            <a:r>
              <a:rPr lang="en-IN" dirty="0" smtClean="0"/>
              <a:t>STORED PROGRAM CONCEPT</a:t>
            </a:r>
          </a:p>
          <a:p>
            <a:r>
              <a:rPr lang="en-IN" dirty="0" smtClean="0"/>
              <a:t>DATA: SIGN BIT AND 39 BIT VAULE</a:t>
            </a:r>
          </a:p>
          <a:p>
            <a:r>
              <a:rPr lang="en-IN" dirty="0" smtClean="0"/>
              <a:t>TWO 20 BIT ISTRUCTIONS</a:t>
            </a:r>
          </a:p>
          <a:p>
            <a:r>
              <a:rPr lang="en-IN" dirty="0" smtClean="0"/>
              <a:t>EACH INSTRUCTION: 8 BIT OPCODE, 12 BIT ADDRESS (POINTS TO THE OPERAND IN THE MEMORY)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814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930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>
                <a:solidFill>
                  <a:schemeClr val="tx2"/>
                </a:solidFill>
                <a:latin typeface="Arial" panose="020B0604020202020204" pitchFamily="34" charset="0"/>
              </a:rPr>
              <a:t>Characteristics of Hypothetical Machine</a:t>
            </a:r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4" y="1066800"/>
            <a:ext cx="7672387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02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>
                <a:ea typeface="PMingLiU" pitchFamily="18" charset="-120"/>
              </a:rPr>
              <a:t>Characteristics of Hypothetical Machine (cont..)</a:t>
            </a:r>
            <a:endParaRPr lang="en-US" altLang="en-US" sz="3200">
              <a:ea typeface="PMingLiU" pitchFamily="18" charset="-12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processor contains a single data   register called an accumulator (AC). Both instructions and data are 16 bits long. Thus it is convenient to organize memory using 16 bit words.</a:t>
            </a:r>
          </a:p>
          <a:p>
            <a:r>
              <a:rPr lang="en-US" altLang="en-US"/>
              <a:t>The instruction format provides 4 bits for the opcode, so that there can be as many as 2</a:t>
            </a:r>
            <a:r>
              <a:rPr lang="en-US" altLang="en-US" baseline="30000"/>
              <a:t>4 </a:t>
            </a:r>
            <a:r>
              <a:rPr lang="en-US" altLang="en-US"/>
              <a:t>=16 different opcodes, and upto 2</a:t>
            </a:r>
            <a:r>
              <a:rPr lang="en-US" altLang="en-US" baseline="30000"/>
              <a:t>12</a:t>
            </a:r>
            <a:r>
              <a:rPr lang="en-US" altLang="en-US"/>
              <a:t>= 4096(4K) words of memory can be directly addressed.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10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1930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>
                <a:solidFill>
                  <a:schemeClr val="tx2"/>
                </a:solidFill>
                <a:latin typeface="Arial" panose="020B0604020202020204" pitchFamily="34" charset="0"/>
              </a:rPr>
              <a:t>Example of Program Execution</a:t>
            </a:r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34"/>
          <a:stretch>
            <a:fillRect/>
          </a:stretch>
        </p:blipFill>
        <p:spPr bwMode="auto">
          <a:xfrm>
            <a:off x="3048000" y="1066801"/>
            <a:ext cx="5943600" cy="567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8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Instruction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Definition: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mtClean="0"/>
          </a:p>
          <a:p>
            <a:pPr lvl="1" eaLnBrk="1" hangingPunct="1"/>
            <a:r>
              <a:rPr lang="en-US" altLang="en-US" smtClean="0"/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is a statement by which the operation of CPU is determined. </a:t>
            </a:r>
          </a:p>
          <a:p>
            <a:pPr lvl="1" algn="just"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instructions referred as “</a:t>
            </a:r>
            <a:r>
              <a:rPr lang="en-US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instructions or computer Instructions”</a:t>
            </a:r>
          </a:p>
          <a:p>
            <a:pPr lvl="1" algn="just" eaLnBrk="1" hangingPunct="1">
              <a:buFont typeface="Wingdings 2" panose="05020102010507070707" pitchFamily="18" charset="2"/>
              <a:buNone/>
            </a:pPr>
            <a:endParaRPr lang="en-US" altLang="en-US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smtClean="0"/>
              <a:t>The collection of different instructions that the CPU can execute is referred to as the </a:t>
            </a:r>
            <a:r>
              <a:rPr lang="en-US" altLang="en-US" b="1" smtClean="0"/>
              <a:t>CPU’s instruction set.</a:t>
            </a:r>
          </a:p>
          <a:p>
            <a:pPr lvl="1" algn="just" eaLnBrk="1" hangingPunct="1"/>
            <a:endParaRPr lang="en-US" altLang="en-US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z="4800">
                <a:latin typeface="Comic Sans MS" panose="030F0702030302020204" pitchFamily="66" charset="0"/>
              </a:rPr>
              <a:t>What must an instruction set specify…?</a:t>
            </a:r>
          </a:p>
        </p:txBody>
      </p:sp>
    </p:spTree>
    <p:extLst>
      <p:ext uri="{BB962C8B-B14F-4D97-AF65-F5344CB8AC3E}">
        <p14:creationId xmlns:p14="http://schemas.microsoft.com/office/powerpoint/2010/main" val="319396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sz="quarter" idx="1"/>
          </p:nvPr>
        </p:nvSpPr>
        <p:spPr>
          <a:xfrm>
            <a:off x="2667000" y="1676400"/>
            <a:ext cx="6781800" cy="4267200"/>
          </a:xfrm>
        </p:spPr>
        <p:txBody>
          <a:bodyPr/>
          <a:lstStyle/>
          <a:p>
            <a:pPr eaLnBrk="1" hangingPunct="1"/>
            <a:endParaRPr lang="en-US" altLang="en-US" b="1" smtClean="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b="1" smtClean="0">
                <a:latin typeface="Comic Sans MS" panose="030F0702030302020204" pitchFamily="66" charset="0"/>
              </a:rPr>
              <a:t>Which Operation to perform</a:t>
            </a:r>
          </a:p>
          <a:p>
            <a:pPr eaLnBrk="1" hangingPunct="1"/>
            <a:r>
              <a:rPr lang="en-US" altLang="en-US" b="1" smtClean="0">
                <a:latin typeface="Comic Sans MS" panose="030F0702030302020204" pitchFamily="66" charset="0"/>
              </a:rPr>
              <a:t>Where to find the operand or operands</a:t>
            </a:r>
          </a:p>
          <a:p>
            <a:pPr eaLnBrk="1" hangingPunct="1"/>
            <a:r>
              <a:rPr lang="en-US" altLang="en-US" b="1" smtClean="0">
                <a:latin typeface="Comic Sans MS" panose="030F0702030302020204" pitchFamily="66" charset="0"/>
              </a:rPr>
              <a:t>Where to put the result, if there is result</a:t>
            </a:r>
          </a:p>
          <a:p>
            <a:pPr eaLnBrk="1" hangingPunct="1"/>
            <a:r>
              <a:rPr lang="en-US" altLang="en-US" b="1" smtClean="0">
                <a:latin typeface="Comic Sans MS" panose="030F0702030302020204" pitchFamily="66" charset="0"/>
              </a:rPr>
              <a:t>Where to find the next instruction</a:t>
            </a:r>
          </a:p>
        </p:txBody>
      </p:sp>
    </p:spTree>
    <p:extLst>
      <p:ext uri="{BB962C8B-B14F-4D97-AF65-F5344CB8AC3E}">
        <p14:creationId xmlns:p14="http://schemas.microsoft.com/office/powerpoint/2010/main" val="33390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Instruction Representations</a:t>
            </a:r>
            <a:endParaRPr lang="en-US" alt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3276600"/>
          </a:xfrm>
        </p:spPr>
        <p:txBody>
          <a:bodyPr/>
          <a:lstStyle/>
          <a:p>
            <a:pPr algn="just" eaLnBrk="1" hangingPunct="1"/>
            <a:r>
              <a:rPr lang="en-US" altLang="en-US" sz="2400" dirty="0"/>
              <a:t>Each instruction is represented by sequence of bits</a:t>
            </a:r>
          </a:p>
          <a:p>
            <a:pPr algn="just" eaLnBrk="1" hangingPunct="1"/>
            <a:r>
              <a:rPr lang="en-US" altLang="en-US" sz="2400" dirty="0"/>
              <a:t>The instruction is divided into two fields</a:t>
            </a:r>
          </a:p>
          <a:p>
            <a:pPr lvl="1" algn="just" eaLnBrk="1" hangingPunct="1"/>
            <a:r>
              <a:rPr lang="en-US" altLang="en-US" sz="2000" dirty="0"/>
              <a:t>Opcode field</a:t>
            </a:r>
          </a:p>
          <a:p>
            <a:pPr lvl="1" algn="just" eaLnBrk="1" hangingPunct="1"/>
            <a:r>
              <a:rPr lang="en-US" altLang="en-US" sz="2000" dirty="0"/>
              <a:t>Operand field</a:t>
            </a:r>
          </a:p>
          <a:p>
            <a:pPr algn="just" eaLnBrk="1" hangingPunct="1"/>
            <a:r>
              <a:rPr lang="en-US" altLang="en-US" sz="2400" dirty="0"/>
              <a:t> This operand field further divided into one to four fields.</a:t>
            </a:r>
          </a:p>
          <a:p>
            <a:pPr algn="just" eaLnBrk="1" hangingPunct="1"/>
            <a:r>
              <a:rPr lang="en-US" altLang="en-US" sz="2400" dirty="0"/>
              <a:t>This layout of the instruction is known as the “Instruction Format”</a:t>
            </a:r>
          </a:p>
          <a:p>
            <a:pPr algn="just" eaLnBrk="1" hangingPunct="1"/>
            <a:r>
              <a:rPr lang="en-US" altLang="en-US" sz="2400" dirty="0"/>
              <a:t>Simple instruction format</a:t>
            </a:r>
          </a:p>
          <a:p>
            <a:pPr eaLnBrk="1" hangingPunct="1"/>
            <a:endParaRPr lang="en-US" alt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514600" y="47244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Opcode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17900" y="4724400"/>
            <a:ext cx="1282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Operand</a:t>
            </a:r>
          </a:p>
          <a:p>
            <a:pPr algn="ctr">
              <a:defRPr/>
            </a:pPr>
            <a:r>
              <a:rPr lang="en-US" dirty="0"/>
              <a:t>Address1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0600" y="4724400"/>
            <a:ext cx="1282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Operand</a:t>
            </a:r>
          </a:p>
          <a:p>
            <a:pPr algn="ctr">
              <a:defRPr/>
            </a:pPr>
            <a:r>
              <a:rPr lang="en-US" dirty="0"/>
              <a:t>Address2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4724400"/>
            <a:ext cx="1282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Result</a:t>
            </a:r>
          </a:p>
          <a:p>
            <a:pPr algn="ctr">
              <a:defRPr/>
            </a:pPr>
            <a:r>
              <a:rPr lang="en-US" dirty="0"/>
              <a:t>Address1</a:t>
            </a:r>
          </a:p>
        </p:txBody>
      </p:sp>
      <p:sp>
        <p:nvSpPr>
          <p:cNvPr id="8" name="Rectangle 7"/>
          <p:cNvSpPr/>
          <p:nvPr/>
        </p:nvSpPr>
        <p:spPr>
          <a:xfrm>
            <a:off x="7391400" y="4724400"/>
            <a:ext cx="1282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Next </a:t>
            </a:r>
          </a:p>
          <a:p>
            <a:pPr algn="ctr">
              <a:defRPr/>
            </a:pPr>
            <a:r>
              <a:rPr lang="en-US" dirty="0"/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38045528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OF INSTRUCTIONS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30" y="1690688"/>
            <a:ext cx="8923283" cy="499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17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10" y="571336"/>
            <a:ext cx="7468914" cy="521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97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65" y="843455"/>
            <a:ext cx="8745921" cy="471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6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621" y="333594"/>
            <a:ext cx="10515600" cy="1325563"/>
          </a:xfrm>
        </p:spPr>
        <p:txBody>
          <a:bodyPr/>
          <a:lstStyle/>
          <a:p>
            <a:r>
              <a:rPr lang="en-IN" dirty="0" smtClean="0"/>
              <a:t>IAS MEMORY FOMATS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057" y="2240346"/>
            <a:ext cx="7979886" cy="409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75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43" y="772511"/>
            <a:ext cx="9498781" cy="488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6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06" y="425669"/>
            <a:ext cx="9477189" cy="536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05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282" y="677918"/>
            <a:ext cx="8272955" cy="577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7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Tabl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68" y="721754"/>
            <a:ext cx="9850829" cy="613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9050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IAS  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1800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981200" y="3048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IAS  Instruction set (continued)</a:t>
            </a:r>
          </a:p>
        </p:txBody>
      </p:sp>
      <p:pic>
        <p:nvPicPr>
          <p:cNvPr id="12291" name="Picture 3" descr="Tabl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77" y="1263486"/>
            <a:ext cx="10512253" cy="524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   Write an appropriate assembly language code for the following operation and interpret to Von Neumann IAS architecture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		             X=Y*Z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	//   Where X-&gt;40 bit data  and Y-&gt;40 bit data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	       Result would be more than 40 bit.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38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ALP (IAS)</a:t>
            </a:r>
            <a:endParaRPr lang="en-IN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2772" y="2296621"/>
            <a:ext cx="883394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dirty="0"/>
              <a:t>Assume that data variables ‘Y’ &amp; ‘Z’ available at memory locations 801 &amp; 802 </a:t>
            </a:r>
            <a:r>
              <a:rPr lang="en-US" altLang="en-US" sz="1800" dirty="0" err="1"/>
              <a:t>resly</a:t>
            </a:r>
            <a:r>
              <a:rPr lang="en-US" altLang="en-US" sz="1800" dirty="0"/>
              <a:t>. And X will be stored 803 onwards.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dirty="0"/>
              <a:t>LOAD MQ, M(801)	                  MQ</a:t>
            </a:r>
            <a:r>
              <a:rPr lang="en-US" altLang="en-US" sz="1800" dirty="0">
                <a:sym typeface="Wingdings" panose="05000000000000000000" pitchFamily="2" charset="2"/>
              </a:rPr>
              <a:t>M[801]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en-US" sz="1800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dirty="0">
                <a:sym typeface="Wingdings" panose="05000000000000000000" pitchFamily="2" charset="2"/>
              </a:rPr>
              <a:t>MUL  M(802)     		</a:t>
            </a:r>
            <a:r>
              <a:rPr lang="en-US" altLang="en-US" sz="1800" dirty="0" err="1">
                <a:sym typeface="Wingdings" panose="05000000000000000000" pitchFamily="2" charset="2"/>
              </a:rPr>
              <a:t>AcMQ</a:t>
            </a:r>
            <a:r>
              <a:rPr lang="en-US" altLang="en-US" sz="1800" dirty="0">
                <a:sym typeface="Wingdings" panose="05000000000000000000" pitchFamily="2" charset="2"/>
              </a:rPr>
              <a:t> * M[802]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en-US" sz="1800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dirty="0">
                <a:sym typeface="Wingdings" panose="05000000000000000000" pitchFamily="2" charset="2"/>
              </a:rPr>
              <a:t>STOR M(803)		M[803]AC	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en-US" sz="1800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dirty="0">
                <a:sym typeface="Wingdings" panose="05000000000000000000" pitchFamily="2" charset="2"/>
              </a:rPr>
              <a:t>LOAD MQ		ACMQ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en-US" sz="1800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dirty="0">
                <a:sym typeface="Wingdings" panose="05000000000000000000" pitchFamily="2" charset="2"/>
              </a:rPr>
              <a:t>STOR M(804)		M[804]AC</a:t>
            </a:r>
          </a:p>
        </p:txBody>
      </p:sp>
    </p:spTree>
    <p:extLst>
      <p:ext uri="{BB962C8B-B14F-4D97-AF65-F5344CB8AC3E}">
        <p14:creationId xmlns:p14="http://schemas.microsoft.com/office/powerpoint/2010/main" val="377565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V.Saritha, SCSE, VIT University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1"/>
            <a:ext cx="8229600" cy="6397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Fetch / Execute Cycle</a:t>
            </a:r>
          </a:p>
        </p:txBody>
      </p:sp>
      <p:pic>
        <p:nvPicPr>
          <p:cNvPr id="1638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4682" y="526777"/>
            <a:ext cx="9425152" cy="6640603"/>
          </a:xfrm>
          <a:noFill/>
        </p:spPr>
      </p:pic>
    </p:spTree>
    <p:extLst>
      <p:ext uri="{BB962C8B-B14F-4D97-AF65-F5344CB8AC3E}">
        <p14:creationId xmlns:p14="http://schemas.microsoft.com/office/powerpoint/2010/main" val="2544027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5486400" y="181428"/>
            <a:ext cx="9906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/>
              <a:t>AC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010400" y="152400"/>
            <a:ext cx="9906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/>
              <a:t>MQ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514110" y="1052287"/>
            <a:ext cx="24384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/>
              <a:t>Arithmetic &amp; Logic Circuits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096000" y="1981200"/>
            <a:ext cx="11430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/>
              <a:t>MBR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000172" y="3505200"/>
            <a:ext cx="9906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/>
              <a:t>IBR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996542" y="4873171"/>
            <a:ext cx="9906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/>
              <a:t>IR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953000" y="5715000"/>
            <a:ext cx="9906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/>
              <a:t>Control</a:t>
            </a:r>
          </a:p>
          <a:p>
            <a:pPr algn="ctr" eaLnBrk="1" hangingPunct="1">
              <a:defRPr/>
            </a:pPr>
            <a:r>
              <a:rPr lang="en-US" b="1" dirty="0"/>
              <a:t>Circuits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162800" y="3429000"/>
            <a:ext cx="9906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/>
              <a:t>PC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162800" y="5029200"/>
            <a:ext cx="990600" cy="533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/>
              <a:t>MAR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067800" y="228600"/>
            <a:ext cx="1447800" cy="2209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Input/output </a:t>
            </a:r>
          </a:p>
          <a:p>
            <a:pPr algn="ctr" eaLnBrk="1" hangingPunct="1">
              <a:defRPr/>
            </a:pPr>
            <a:r>
              <a:rPr lang="en-US" dirty="0"/>
              <a:t>Equipments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067800" y="3505200"/>
            <a:ext cx="1447800" cy="2209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Main Memory</a:t>
            </a: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7304089" y="5870576"/>
            <a:ext cx="631825" cy="317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620000" y="6172200"/>
            <a:ext cx="2133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V="1">
            <a:off x="9522620" y="5949158"/>
            <a:ext cx="46672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9296400" y="3352800"/>
            <a:ext cx="30638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400800" y="3200400"/>
            <a:ext cx="3048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6063457" y="2864645"/>
            <a:ext cx="673100" cy="158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586538" y="3046414"/>
            <a:ext cx="3776662" cy="15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858001" y="2892425"/>
            <a:ext cx="3471863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7119938" y="2670175"/>
            <a:ext cx="2317750" cy="79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6200000" flipV="1">
            <a:off x="6305551" y="2767013"/>
            <a:ext cx="550862" cy="111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>
            <a:off x="10134601" y="3276601"/>
            <a:ext cx="457200" cy="317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 flipH="1" flipV="1">
            <a:off x="10087769" y="2667794"/>
            <a:ext cx="457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9334500" y="2552700"/>
            <a:ext cx="230188" cy="158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 flipH="1" flipV="1">
            <a:off x="6667501" y="2705101"/>
            <a:ext cx="381000" cy="317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V="1">
            <a:off x="7031039" y="2595564"/>
            <a:ext cx="142875" cy="31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5591969" y="880269"/>
            <a:ext cx="304800" cy="158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>
            <a:off x="5942807" y="880270"/>
            <a:ext cx="304800" cy="158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7146132" y="851695"/>
            <a:ext cx="304800" cy="158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>
            <a:off x="7496969" y="851694"/>
            <a:ext cx="304800" cy="158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6338888" y="1778000"/>
            <a:ext cx="45085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H="1">
            <a:off x="6715125" y="1747838"/>
            <a:ext cx="387350" cy="635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>
            <a:off x="5249864" y="3481389"/>
            <a:ext cx="1984375" cy="22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486400" y="3197225"/>
            <a:ext cx="762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>
            <a:off x="5334001" y="3352801"/>
            <a:ext cx="3048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486400" y="4495800"/>
            <a:ext cx="1828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rot="5400000">
            <a:off x="5295106" y="4687094"/>
            <a:ext cx="3825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5400000">
            <a:off x="7049294" y="4761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105400" y="4267200"/>
            <a:ext cx="2413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5400000">
            <a:off x="7138194" y="46474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5400000">
            <a:off x="4686301" y="4456113"/>
            <a:ext cx="8382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rot="5400000">
            <a:off x="7239001" y="4495801"/>
            <a:ext cx="10668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rot="5400000" flipH="1" flipV="1">
            <a:off x="7467601" y="4495801"/>
            <a:ext cx="10668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rot="5400000">
            <a:off x="5394325" y="5549900"/>
            <a:ext cx="293688" cy="14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6019800" y="5791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6019800" y="5943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6019800" y="6094414"/>
            <a:ext cx="3810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6019800" y="6275389"/>
            <a:ext cx="3810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>
          <a:xfrm flipH="1">
            <a:off x="7683501" y="3954463"/>
            <a:ext cx="182563" cy="18256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6172200" y="2311400"/>
            <a:ext cx="152400" cy="203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6324600" y="2311400"/>
            <a:ext cx="152400" cy="203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2" name="Group 187"/>
          <p:cNvGrpSpPr>
            <a:grpSpLocks/>
          </p:cNvGrpSpPr>
          <p:nvPr/>
        </p:nvGrpSpPr>
        <p:grpSpPr bwMode="auto">
          <a:xfrm rot="-5400000">
            <a:off x="6184900" y="2300288"/>
            <a:ext cx="203200" cy="228600"/>
            <a:chOff x="3429000" y="1771650"/>
            <a:chExt cx="152400" cy="342900"/>
          </a:xfrm>
        </p:grpSpPr>
        <p:sp>
          <p:nvSpPr>
            <p:cNvPr id="186" name="Rectangle 185"/>
            <p:cNvSpPr/>
            <p:nvPr/>
          </p:nvSpPr>
          <p:spPr>
            <a:xfrm>
              <a:off x="3429000" y="1771650"/>
              <a:ext cx="152400" cy="152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429000" y="1962150"/>
              <a:ext cx="152400" cy="152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cxnSp>
        <p:nvCxnSpPr>
          <p:cNvPr id="191" name="Straight Connector 190"/>
          <p:cNvCxnSpPr/>
          <p:nvPr/>
        </p:nvCxnSpPr>
        <p:spPr>
          <a:xfrm rot="10800000" flipV="1">
            <a:off x="6486526" y="419100"/>
            <a:ext cx="523875" cy="127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91" name="TextBox 201"/>
          <p:cNvSpPr txBox="1">
            <a:spLocks noChangeArrowheads="1"/>
          </p:cNvSpPr>
          <p:nvPr/>
        </p:nvSpPr>
        <p:spPr bwMode="auto">
          <a:xfrm>
            <a:off x="1828800" y="228601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IAS Computer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1524000" y="747714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PC</a:t>
            </a:r>
            <a:endParaRPr lang="en-US" alt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1524000" y="1030288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MBRM[MAR]</a:t>
            </a:r>
            <a:endParaRPr lang="en-US" alt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12" name="TextBox 63"/>
          <p:cNvSpPr txBox="1">
            <a:spLocks noChangeArrowheads="1"/>
          </p:cNvSpPr>
          <p:nvPr/>
        </p:nvSpPr>
        <p:spPr bwMode="auto">
          <a:xfrm>
            <a:off x="1524000" y="1711325"/>
            <a:ext cx="2514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IRMBR&lt;0..7&gt;</a:t>
            </a:r>
            <a:endParaRPr lang="en-US" altLang="en-US" sz="1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13" name="TextBox 65"/>
          <p:cNvSpPr txBox="1">
            <a:spLocks noChangeArrowheads="1"/>
          </p:cNvSpPr>
          <p:nvPr/>
        </p:nvSpPr>
        <p:spPr bwMode="auto">
          <a:xfrm>
            <a:off x="1524000" y="2057400"/>
            <a:ext cx="2279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MARMBR&lt;8..19&gt;</a:t>
            </a:r>
            <a:endParaRPr lang="en-US" altLang="en-US" sz="1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14" name="TextBox 67"/>
          <p:cNvSpPr txBox="1">
            <a:spLocks noChangeArrowheads="1"/>
          </p:cNvSpPr>
          <p:nvPr/>
        </p:nvSpPr>
        <p:spPr bwMode="auto">
          <a:xfrm>
            <a:off x="1524000" y="1371600"/>
            <a:ext cx="2355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IBRMBR&lt;20..39&gt;</a:t>
            </a:r>
            <a:endParaRPr lang="en-US" altLang="en-US" sz="1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15" name="TextBox 70"/>
          <p:cNvSpPr txBox="1">
            <a:spLocks noChangeArrowheads="1"/>
          </p:cNvSpPr>
          <p:nvPr/>
        </p:nvSpPr>
        <p:spPr bwMode="auto">
          <a:xfrm>
            <a:off x="1524000" y="28194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ACMBR</a:t>
            </a:r>
            <a:endParaRPr lang="en-US" altLang="en-US" sz="1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16" name="TextBox 80"/>
          <p:cNvSpPr txBox="1">
            <a:spLocks noChangeArrowheads="1"/>
          </p:cNvSpPr>
          <p:nvPr/>
        </p:nvSpPr>
        <p:spPr bwMode="auto">
          <a:xfrm>
            <a:off x="1524000" y="24384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MBRM[MAR]</a:t>
            </a:r>
            <a:endParaRPr lang="en-US" altLang="en-US" sz="1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17" name="TextBox 81"/>
          <p:cNvSpPr txBox="1">
            <a:spLocks noChangeArrowheads="1"/>
          </p:cNvSpPr>
          <p:nvPr/>
        </p:nvSpPr>
        <p:spPr bwMode="auto">
          <a:xfrm>
            <a:off x="1524000" y="320040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IRIBR&lt;0..7&gt;</a:t>
            </a:r>
            <a:endParaRPr lang="en-US" altLang="en-US" sz="18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18" name="TextBox 82"/>
          <p:cNvSpPr txBox="1">
            <a:spLocks noChangeArrowheads="1"/>
          </p:cNvSpPr>
          <p:nvPr/>
        </p:nvSpPr>
        <p:spPr bwMode="auto">
          <a:xfrm>
            <a:off x="1524000" y="3551239"/>
            <a:ext cx="2279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MARIBR&lt;8..19&gt;</a:t>
            </a:r>
            <a:endParaRPr lang="en-US" altLang="en-US" sz="18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19" name="TextBox 86"/>
          <p:cNvSpPr txBox="1">
            <a:spLocks noChangeArrowheads="1"/>
          </p:cNvSpPr>
          <p:nvPr/>
        </p:nvSpPr>
        <p:spPr bwMode="auto">
          <a:xfrm>
            <a:off x="1524000" y="38862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MBRM[MAR]</a:t>
            </a:r>
            <a:endParaRPr lang="en-US" altLang="en-US" sz="18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20" name="TextBox 87"/>
          <p:cNvSpPr txBox="1">
            <a:spLocks noChangeArrowheads="1"/>
          </p:cNvSpPr>
          <p:nvPr/>
        </p:nvSpPr>
        <p:spPr bwMode="auto">
          <a:xfrm>
            <a:off x="1524000" y="4191000"/>
            <a:ext cx="220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ACAC + MBR</a:t>
            </a:r>
            <a:endParaRPr lang="en-US" altLang="en-US" sz="18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21" name="TextBox 88"/>
          <p:cNvSpPr txBox="1">
            <a:spLocks noChangeArrowheads="1"/>
          </p:cNvSpPr>
          <p:nvPr/>
        </p:nvSpPr>
        <p:spPr bwMode="auto">
          <a:xfrm>
            <a:off x="1550988" y="44958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PCPC+1</a:t>
            </a:r>
            <a:endParaRPr lang="en-US" altLang="en-US" sz="1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22" name="TextBox 97"/>
          <p:cNvSpPr txBox="1">
            <a:spLocks noChangeArrowheads="1"/>
          </p:cNvSpPr>
          <p:nvPr/>
        </p:nvSpPr>
        <p:spPr bwMode="auto">
          <a:xfrm>
            <a:off x="1579563" y="4835525"/>
            <a:ext cx="1676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PC</a:t>
            </a:r>
            <a:endParaRPr lang="en-US" alt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23" name="TextBox 98"/>
          <p:cNvSpPr txBox="1">
            <a:spLocks noChangeArrowheads="1"/>
          </p:cNvSpPr>
          <p:nvPr/>
        </p:nvSpPr>
        <p:spPr bwMode="auto">
          <a:xfrm>
            <a:off x="1585913" y="5145088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MBRM[MAR]</a:t>
            </a:r>
            <a:endParaRPr lang="en-US" altLang="en-US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24" name="TextBox 112"/>
          <p:cNvSpPr txBox="1">
            <a:spLocks noChangeArrowheads="1"/>
          </p:cNvSpPr>
          <p:nvPr/>
        </p:nvSpPr>
        <p:spPr bwMode="auto">
          <a:xfrm>
            <a:off x="3657600" y="1711325"/>
            <a:ext cx="2514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IRMBR&lt;0..7&gt;</a:t>
            </a:r>
            <a:endParaRPr lang="en-US" altLang="en-US" sz="1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25" name="TextBox 116"/>
          <p:cNvSpPr txBox="1">
            <a:spLocks noChangeArrowheads="1"/>
          </p:cNvSpPr>
          <p:nvPr/>
        </p:nvSpPr>
        <p:spPr bwMode="auto">
          <a:xfrm>
            <a:off x="3657600" y="2057400"/>
            <a:ext cx="2279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MARMBR&lt;8..19&gt;</a:t>
            </a:r>
            <a:endParaRPr lang="en-US" altLang="en-US" sz="1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26" name="TextBox 117"/>
          <p:cNvSpPr txBox="1">
            <a:spLocks noChangeArrowheads="1"/>
          </p:cNvSpPr>
          <p:nvPr/>
        </p:nvSpPr>
        <p:spPr bwMode="auto">
          <a:xfrm>
            <a:off x="3657600" y="1371600"/>
            <a:ext cx="2355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IBRMBR&lt;20..39&gt;</a:t>
            </a:r>
            <a:endParaRPr lang="en-US" altLang="en-US" sz="1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27" name="TextBox 120"/>
          <p:cNvSpPr txBox="1">
            <a:spLocks noChangeArrowheads="1"/>
          </p:cNvSpPr>
          <p:nvPr/>
        </p:nvSpPr>
        <p:spPr bwMode="auto">
          <a:xfrm>
            <a:off x="3657600" y="28194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M[MAR}MBR</a:t>
            </a:r>
            <a:endParaRPr lang="en-US" altLang="en-US" sz="1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28" name="TextBox 122"/>
          <p:cNvSpPr txBox="1">
            <a:spLocks noChangeArrowheads="1"/>
          </p:cNvSpPr>
          <p:nvPr/>
        </p:nvSpPr>
        <p:spPr bwMode="auto">
          <a:xfrm>
            <a:off x="3657600" y="24384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MBRAC</a:t>
            </a:r>
            <a:endParaRPr lang="en-US" altLang="en-US" sz="1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29" name="TextBox 124"/>
          <p:cNvSpPr txBox="1">
            <a:spLocks noChangeArrowheads="1"/>
          </p:cNvSpPr>
          <p:nvPr/>
        </p:nvSpPr>
        <p:spPr bwMode="auto">
          <a:xfrm>
            <a:off x="3657600" y="3200400"/>
            <a:ext cx="251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FFAEC5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9C007F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C007F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IRIBR&lt;0..7&gt;</a:t>
            </a:r>
            <a:endParaRPr lang="en-US" altLang="en-US" sz="18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33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2346 L 0.00052 0.136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8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6 0.22098 L -0.01666 0.309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6 0.30802 L 0.21667 0.3080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0.30247 L 0.21667 0.2432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51 -0.07933 L 0.18351 -0.1237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51 -0.12377 L -0.14982 -0.1237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82 -0.12377 L -0.14982 -0.2274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7284E-6 L -0.00104 0.1129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0.11389 L -0.09583 0.1178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5 0.11852 L -0.0875 0.1555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0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1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1821 L 0 0.31451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0895 L -0.08333 0.3055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3 0.30555 L -0.08437 0.3703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1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-1.85185E-6 L -0.01493 -1.85185E-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98 -1.85185E-6 L -0.01771 0.2780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1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26667 L 0.11666 0.2666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91 0.26667 L 0.125 0.37408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9 0.46296 C 0.13264 0.49105 0.12517 0.52438 0.13402 0.54815 C 0.13802 0.55895 0.1559 0.54414 0.1559 0.54414 C 0.1651 0.53889 0.1585 0.53827 0.17152 0.54074 C 0.18385 0.55556 0.17517 0.54815 0.19965 0.5463 C 0.20833 0.54568 0.21701 0.54445 0.22569 0.54414 C 0.24896 0.54475 0.35902 0.55031 0.36527 0.54414 C 0.37968 0.53087 0.36215 0.48488 0.36736 0.45741 C 0.36701 0.44383 0.36961 0.42809 0.36527 0.41667 C 0.36284 0.41019 0.35225 0.4071 0.34861 0.40556 C 0.34514 0.40401 0.33819 0.40185 0.33819 0.40216 C 0.3342 0.39846 0.33107 0.3963 0.32673 0.39445 C 0.32465 0.38334 0.32187 0.3713 0.31632 0.36482 C 0.3118 0.34105 0.31406 0.35525 0.31736 0.3 C 0.31753 0.29599 0.31875 0.29259 0.31944 0.28889 C 0.31979 0.28704 0.31944 0.28395 0.32048 0.28334 C 0.32482 0.28087 0.32274 0.28272 0.32673 0.27778 C 0.32934 0.26358 0.32725 0.26945 0.33194 0.26111 C 0.33802 0.2284 0.33246 0.19043 0.32882 0.15679 C 0.32847 0.14599 0.33073 0.11945 0.32361 0.11111 C 0.28489 0.1179 0.24583 0.11821 0.20694 0.11482 C 0.1809 0.11543 0.15208 0.10155 0.12882 0.12222 C 0.1085 0.12068 0.08854 0.11729 0.0684 0.11482 C 0.04114 0.10679 0.03455 0.10834 -0.00243 0.10741 C -0.0033 0.08704 -0.00539 0.06821 -0.0066 0.04815 C -0.00556 0.03364 -0.00573 0.00278 0.00277 -0.00741 C 0.00434 -0.01605 0.00347 -0.02222 0.00798 -0.02778 C 0.01076 -0.04228 0.01458 -0.05586 0.01736 -0.07037 C 0.01701 -0.07778 0.02118 -0.12685 0.01111 -0.13889 C 0.00902 -0.15 0.00625 -0.15062 0.00069 -0.15555 C -0.004 -0.16821 0.00225 -0.15432 -0.00973 -0.16481 C -0.01962 -0.17345 -0.03455 -0.17099 -0.04514 -0.17222 C -0.05191 -0.17562 -0.05834 -0.17778 -0.06493 -0.18148 C -0.06771 -0.18302 -0.07327 -0.18518 -0.07327 -0.18487 C -0.08334 -0.19722 -0.07778 -0.21512 -0.07743 -0.23704 C -0.07726 -0.24691 -0.07743 -0.25679 -0.07743 -0.26666 " pathEditMode="relative" rAng="0" ptsTypes="fffffffffffffffffffffffffffffffffffA">
                                      <p:cBhvr>
                                        <p:cTn id="98" dur="5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" y="-3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1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1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1" dur="500"/>
                                        <p:tgtEl>
                                          <p:spTgt spid="1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1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1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1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1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1" dur="500"/>
                                        <p:tgtEl>
                                          <p:spTgt spid="1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5" dur="500"/>
                                        <p:tgtEl>
                                          <p:spTgt spid="1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0" dur="500"/>
                                        <p:tgtEl>
                                          <p:spTgt spid="1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4" dur="500"/>
                                        <p:tgtEl>
                                          <p:spTgt spid="1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8" dur="500"/>
                                        <p:tgtEl>
                                          <p:spTgt spid="1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2" dur="500"/>
                                        <p:tgtEl>
                                          <p:spTgt spid="18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6" dur="500"/>
                                        <p:tgtEl>
                                          <p:spTgt spid="1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0" dur="500"/>
                                        <p:tgtEl>
                                          <p:spTgt spid="1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  <p:bldP spid="18512" grpId="0"/>
      <p:bldP spid="18513" grpId="0"/>
      <p:bldP spid="18514" grpId="0"/>
      <p:bldP spid="18515" grpId="0"/>
      <p:bldP spid="18516" grpId="0"/>
      <p:bldP spid="18517" grpId="0"/>
      <p:bldP spid="18518" grpId="0"/>
      <p:bldP spid="18519" grpId="0"/>
      <p:bldP spid="18520" grpId="0"/>
      <p:bldP spid="18521" grpId="0"/>
      <p:bldP spid="18522" grpId="0"/>
      <p:bldP spid="18523" grpId="0"/>
      <p:bldP spid="18524" grpId="0"/>
      <p:bldP spid="18525" grpId="0"/>
      <p:bldP spid="18526" grpId="0"/>
      <p:bldP spid="18527" grpId="0"/>
      <p:bldP spid="18528" grpId="0"/>
      <p:bldP spid="185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1069</Words>
  <Application>Microsoft Office PowerPoint</Application>
  <PresentationFormat>Widescreen</PresentationFormat>
  <Paragraphs>286</Paragraphs>
  <Slides>32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Calibri</vt:lpstr>
      <vt:lpstr>Calibri Light</vt:lpstr>
      <vt:lpstr>Comic Sans MS</vt:lpstr>
      <vt:lpstr>Perpetua</vt:lpstr>
      <vt:lpstr>新細明體</vt:lpstr>
      <vt:lpstr>新細明體</vt:lpstr>
      <vt:lpstr>Times New Roman</vt:lpstr>
      <vt:lpstr>Wingdings</vt:lpstr>
      <vt:lpstr>Wingdings 2</vt:lpstr>
      <vt:lpstr>Office Theme</vt:lpstr>
      <vt:lpstr>Instructions Formats </vt:lpstr>
      <vt:lpstr>IAS MACHINE</vt:lpstr>
      <vt:lpstr>IAS MEMORY FOMATS</vt:lpstr>
      <vt:lpstr>PowerPoint Presentation</vt:lpstr>
      <vt:lpstr>PowerPoint Presentation</vt:lpstr>
      <vt:lpstr>Problem</vt:lpstr>
      <vt:lpstr>EXAMPLE ALP (IAS)</vt:lpstr>
      <vt:lpstr>Fetch / Execute Cycle</vt:lpstr>
      <vt:lpstr>PowerPoint Presentation</vt:lpstr>
      <vt:lpstr>PowerPoint Presentation</vt:lpstr>
      <vt:lpstr>PowerPoint Presentation</vt:lpstr>
      <vt:lpstr>Example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 state cycle diagram (cont..)</vt:lpstr>
      <vt:lpstr>PowerPoint Presentation</vt:lpstr>
      <vt:lpstr>Characteristics of Hypothetical Machine (cont..)</vt:lpstr>
      <vt:lpstr>PowerPoint Presentation</vt:lpstr>
      <vt:lpstr>Instruction</vt:lpstr>
      <vt:lpstr>PowerPoint Presentation</vt:lpstr>
      <vt:lpstr>PowerPoint Presentation</vt:lpstr>
      <vt:lpstr>Instruction Representations</vt:lpstr>
      <vt:lpstr>CLASSIFICATION OF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Formats </dc:title>
  <dc:creator>Admin</dc:creator>
  <cp:lastModifiedBy>Admin</cp:lastModifiedBy>
  <cp:revision>20</cp:revision>
  <dcterms:created xsi:type="dcterms:W3CDTF">2019-08-09T10:38:27Z</dcterms:created>
  <dcterms:modified xsi:type="dcterms:W3CDTF">2020-07-27T12:54:00Z</dcterms:modified>
</cp:coreProperties>
</file>