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2" r:id="rId29"/>
    <p:sldId id="283" r:id="rId30"/>
    <p:sldId id="293" r:id="rId31"/>
    <p:sldId id="301" r:id="rId32"/>
    <p:sldId id="302" r:id="rId33"/>
    <p:sldId id="303" r:id="rId34"/>
    <p:sldId id="304" r:id="rId35"/>
    <p:sldId id="305" r:id="rId36"/>
    <p:sldId id="290" r:id="rId37"/>
  </p:sldIdLst>
  <p:sldSz cx="9144000" cy="6858000" type="letter"/>
  <p:notesSz cx="9282113" cy="69913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napToGrid="0" snapToObjects="1">
      <p:cViewPr varScale="1">
        <p:scale>
          <a:sx n="81" d="100"/>
          <a:sy n="81" d="100"/>
        </p:scale>
        <p:origin x="4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129088" y="6659563"/>
            <a:ext cx="1025525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788" tIns="45201" rIns="88788" bIns="45201">
            <a:spAutoFit/>
          </a:bodyPr>
          <a:lstStyle>
            <a:lvl1pPr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42913"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82650"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25563"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65300"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22500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79700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36900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94100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smtClean="0">
                <a:latin typeface="Comic Sans MS" panose="030F0702030302020204" pitchFamily="66" charset="0"/>
              </a:rPr>
              <a:t>Page </a:t>
            </a:r>
            <a:fld id="{CEA1832D-6FD6-4CB2-962A-99D58056637A}" type="slidenum">
              <a:rPr lang="en-US" altLang="en-US" sz="1200" smtClean="0">
                <a:latin typeface="Comic Sans MS" panose="030F0702030302020204" pitchFamily="66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8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1050"/>
            <a:ext cx="6808787" cy="31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16" tIns="45201" rIns="92016" bIns="45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Body Text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098925" y="6659563"/>
            <a:ext cx="1084263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788" tIns="45201" rIns="88788" bIns="45201">
            <a:spAutoFit/>
          </a:bodyPr>
          <a:lstStyle>
            <a:lvl1pPr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42913"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82650"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25563"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65300" defTabSz="8826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22500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79700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36900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94100" defTabSz="882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smtClean="0">
                <a:latin typeface="Century Gothic" panose="020B0502020202020204" pitchFamily="34" charset="0"/>
              </a:rPr>
              <a:t>Page </a:t>
            </a:r>
            <a:fld id="{AC6CE3AE-8B53-496E-8F16-B75522FD675F}" type="slidenum">
              <a:rPr lang="en-US" altLang="en-US" sz="1200" smtClean="0">
                <a:latin typeface="Century Gothic" panose="020B0502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200" smtClean="0">
              <a:latin typeface="Century Gothic" panose="020B0502020202020204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0363" y="530225"/>
            <a:ext cx="3481387" cy="261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57961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6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5750" y="304800"/>
            <a:ext cx="20637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0388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0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54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34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0" y="10668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51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4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9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7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7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7800" y="304800"/>
            <a:ext cx="1169988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718300" y="6527800"/>
            <a:ext cx="1128713" cy="242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700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1400" smtClean="0">
                <a:solidFill>
                  <a:schemeClr val="bg2"/>
                </a:solidFill>
                <a:latin typeface="Comic Sans MS" panose="030F0702030302020204" pitchFamily="66" charset="0"/>
              </a:rPr>
              <a:t>CS 213 S’00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066800"/>
            <a:ext cx="8255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318000" y="6502400"/>
            <a:ext cx="673100" cy="242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7001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1400" smtClean="0">
                <a:solidFill>
                  <a:schemeClr val="bg2"/>
                </a:solidFill>
                <a:latin typeface="Comic Sans MS" panose="030F0702030302020204" pitchFamily="66" charset="0"/>
              </a:rPr>
              <a:t>– </a:t>
            </a:r>
            <a:fld id="{8D198D2E-8D8D-4518-B0DA-3F3CE9D70C1B}" type="slidenum">
              <a:rPr lang="en-US" altLang="en-US" sz="1400" smtClean="0">
                <a:solidFill>
                  <a:schemeClr val="bg2"/>
                </a:solidFill>
                <a:latin typeface="Comic Sans MS" panose="030F0702030302020204" pitchFamily="66" charset="0"/>
              </a:rPr>
              <a:pPr>
                <a:lnSpc>
                  <a:spcPct val="90000"/>
                </a:lnSpc>
                <a:defRPr/>
              </a:pPr>
              <a:t>‹#›</a:t>
            </a:fld>
            <a:r>
              <a:rPr lang="en-US" altLang="en-US" sz="1400" smtClean="0">
                <a:solidFill>
                  <a:schemeClr val="bg2"/>
                </a:solidFill>
                <a:latin typeface="Comic Sans MS" panose="030F0702030302020204" pitchFamily="66" charset="0"/>
              </a:rPr>
              <a:t> –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823913" y="6424613"/>
            <a:ext cx="13509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 b="1">
                <a:latin typeface="Courier New" panose="02070309020205020404" pitchFamily="49" charset="0"/>
              </a:rPr>
              <a:t>class17.ppt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49500" y="3665538"/>
            <a:ext cx="5194300" cy="1881187"/>
          </a:xfrm>
          <a:noFill/>
        </p:spPr>
        <p:txBody>
          <a:bodyPr/>
          <a:lstStyle/>
          <a:p>
            <a:r>
              <a:rPr lang="en-US" altLang="en-US" sz="2000" smtClean="0"/>
              <a:t>Topics</a:t>
            </a:r>
          </a:p>
          <a:p>
            <a:pPr lvl="1"/>
            <a:r>
              <a:rPr lang="en-US" altLang="en-US" sz="1600" smtClean="0"/>
              <a:t>Memory Hierarchy Basics</a:t>
            </a:r>
          </a:p>
          <a:p>
            <a:pPr lvl="1"/>
            <a:r>
              <a:rPr lang="en-US" altLang="en-US" sz="1600" smtClean="0"/>
              <a:t>Static RAM</a:t>
            </a:r>
          </a:p>
          <a:p>
            <a:pPr lvl="1"/>
            <a:r>
              <a:rPr lang="en-US" altLang="en-US" sz="1600" smtClean="0"/>
              <a:t>Dynamic RAM</a:t>
            </a:r>
          </a:p>
          <a:p>
            <a:pPr lvl="1"/>
            <a:r>
              <a:rPr lang="en-US" altLang="en-US" sz="1600" smtClean="0"/>
              <a:t>Magnetic Disks</a:t>
            </a:r>
          </a:p>
          <a:p>
            <a:pPr lvl="1"/>
            <a:r>
              <a:rPr lang="en-US" altLang="en-US" sz="1600" smtClean="0"/>
              <a:t>Access Time Gap</a:t>
            </a:r>
          </a:p>
          <a:p>
            <a:endParaRPr lang="en-US" altLang="en-US" sz="1600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23913" y="6424613"/>
            <a:ext cx="13509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 b="1">
                <a:latin typeface="Courier New" panose="02070309020205020404" pitchFamily="49" charset="0"/>
              </a:rPr>
              <a:t>class17.ppt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457575" y="914400"/>
            <a:ext cx="21764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en-US" altLang="en-US" sz="3600" b="1">
              <a:solidFill>
                <a:schemeClr val="tx2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>
          <a:xfrm>
            <a:off x="2365375" y="1981200"/>
            <a:ext cx="4462463" cy="1095375"/>
          </a:xfrm>
          <a:noFill/>
        </p:spPr>
        <p:txBody>
          <a:bodyPr/>
          <a:lstStyle/>
          <a:p>
            <a:r>
              <a:rPr lang="en-US" altLang="en-US" smtClean="0"/>
              <a:t>Memory Technology</a:t>
            </a:r>
            <a:br>
              <a:rPr lang="en-US" altLang="en-US" smtClean="0"/>
            </a:b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304800"/>
            <a:ext cx="5043488" cy="573088"/>
          </a:xfrm>
          <a:noFill/>
        </p:spPr>
        <p:txBody>
          <a:bodyPr/>
          <a:lstStyle/>
          <a:p>
            <a:r>
              <a:rPr lang="en-US" altLang="en-US" smtClean="0"/>
              <a:t>Dynamic RAM (DRAM)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68450"/>
            <a:ext cx="8242300" cy="4908550"/>
          </a:xfrm>
          <a:noFill/>
        </p:spPr>
        <p:txBody>
          <a:bodyPr/>
          <a:lstStyle/>
          <a:p>
            <a:r>
              <a:rPr lang="en-US" altLang="en-US" smtClean="0"/>
              <a:t>Slower than SRAM </a:t>
            </a:r>
          </a:p>
          <a:p>
            <a:pPr lvl="1"/>
            <a:r>
              <a:rPr lang="en-US" altLang="en-US" smtClean="0"/>
              <a:t>access time ~60 nsec</a:t>
            </a:r>
          </a:p>
          <a:p>
            <a:r>
              <a:rPr lang="en-US" altLang="en-US" smtClean="0"/>
              <a:t>Nonpersistant </a:t>
            </a:r>
          </a:p>
          <a:p>
            <a:pPr lvl="1"/>
            <a:r>
              <a:rPr lang="en-US" altLang="en-US" smtClean="0"/>
              <a:t>every row must be accessed every ~1 ms (refreshed)</a:t>
            </a:r>
          </a:p>
          <a:p>
            <a:r>
              <a:rPr lang="en-US" altLang="en-US" smtClean="0"/>
              <a:t>Cheaper than SRAM </a:t>
            </a:r>
          </a:p>
          <a:p>
            <a:pPr lvl="1"/>
            <a:r>
              <a:rPr lang="en-US" altLang="en-US" smtClean="0"/>
              <a:t>~$1.50 / MByte</a:t>
            </a:r>
          </a:p>
          <a:p>
            <a:pPr lvl="1"/>
            <a:r>
              <a:rPr lang="en-US" altLang="en-US" smtClean="0"/>
              <a:t>1 transistor/bit</a:t>
            </a:r>
          </a:p>
          <a:p>
            <a:r>
              <a:rPr lang="en-US" altLang="en-US" smtClean="0"/>
              <a:t>Fragile</a:t>
            </a:r>
          </a:p>
          <a:p>
            <a:pPr lvl="1"/>
            <a:r>
              <a:rPr lang="en-US" altLang="en-US" smtClean="0"/>
              <a:t>electrical noise, light, radiation</a:t>
            </a:r>
          </a:p>
          <a:p>
            <a:r>
              <a:rPr lang="en-US" altLang="en-US" smtClean="0"/>
              <a:t>Workhorse memory technology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8788" y="304800"/>
            <a:ext cx="5688012" cy="573088"/>
          </a:xfrm>
          <a:noFill/>
        </p:spPr>
        <p:txBody>
          <a:bodyPr/>
          <a:lstStyle/>
          <a:p>
            <a:r>
              <a:rPr lang="en-US" altLang="en-US" smtClean="0"/>
              <a:t>Anatomy of a DRAM Cell</a:t>
            </a:r>
          </a:p>
        </p:txBody>
      </p:sp>
      <p:pic>
        <p:nvPicPr>
          <p:cNvPr id="14339" name="Picture 3"/>
          <p:cNvPicPr>
            <a:picLocks noGrp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0700" y="1371600"/>
            <a:ext cx="2743200" cy="2436813"/>
          </a:xfr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027613" y="1401763"/>
            <a:ext cx="1285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Word Line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27325" y="1682750"/>
            <a:ext cx="612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Bit</a:t>
            </a:r>
          </a:p>
          <a:p>
            <a:r>
              <a:rPr lang="en-US" altLang="en-US"/>
              <a:t>Line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715000" y="1957388"/>
            <a:ext cx="159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Storage Node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968750" y="2181225"/>
            <a:ext cx="10588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/>
              <a:t>Access</a:t>
            </a:r>
          </a:p>
          <a:p>
            <a:pPr algn="ctr"/>
            <a:r>
              <a:rPr lang="en-US" altLang="en-US" sz="1400"/>
              <a:t>Transistor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30888" y="2438400"/>
            <a:ext cx="650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node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033713" y="3048000"/>
            <a:ext cx="50006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BL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77813" y="4000500"/>
            <a:ext cx="1228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1"/>
              <a:t>Writing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54013" y="4525963"/>
            <a:ext cx="1222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Word Line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54013" y="5059363"/>
            <a:ext cx="942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Bit Line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971800" y="5614988"/>
            <a:ext cx="151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2971800" y="5919788"/>
            <a:ext cx="151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2590800" y="5614988"/>
            <a:ext cx="368300" cy="152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2590800" y="5780088"/>
            <a:ext cx="368300" cy="127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638800" y="2438400"/>
            <a:ext cx="34290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pSp>
        <p:nvGrpSpPr>
          <p:cNvPr id="14354" name="Group 29"/>
          <p:cNvGrpSpPr>
            <a:grpSpLocks/>
          </p:cNvGrpSpPr>
          <p:nvPr/>
        </p:nvGrpSpPr>
        <p:grpSpPr bwMode="auto">
          <a:xfrm>
            <a:off x="4646613" y="4000500"/>
            <a:ext cx="4206875" cy="1851025"/>
            <a:chOff x="2927" y="2823"/>
            <a:chExt cx="2650" cy="1166"/>
          </a:xfrm>
        </p:grpSpPr>
        <p:grpSp>
          <p:nvGrpSpPr>
            <p:cNvPr id="14359" name="Group 27"/>
            <p:cNvGrpSpPr>
              <a:grpSpLocks/>
            </p:cNvGrpSpPr>
            <p:nvPr/>
          </p:nvGrpSpPr>
          <p:grpSpPr bwMode="auto">
            <a:xfrm>
              <a:off x="2927" y="2823"/>
              <a:ext cx="2650" cy="896"/>
              <a:chOff x="2927" y="2823"/>
              <a:chExt cx="2650" cy="896"/>
            </a:xfrm>
          </p:grpSpPr>
          <p:sp>
            <p:nvSpPr>
              <p:cNvPr id="14361" name="Rectangle 18"/>
              <p:cNvSpPr>
                <a:spLocks noChangeArrowheads="1"/>
              </p:cNvSpPr>
              <p:nvPr/>
            </p:nvSpPr>
            <p:spPr bwMode="auto">
              <a:xfrm>
                <a:off x="2927" y="2823"/>
                <a:ext cx="871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1"/>
                  <a:t>Reading</a:t>
                </a:r>
              </a:p>
            </p:txBody>
          </p:sp>
          <p:sp>
            <p:nvSpPr>
              <p:cNvPr id="14362" name="Rectangle 19"/>
              <p:cNvSpPr>
                <a:spLocks noChangeArrowheads="1"/>
              </p:cNvSpPr>
              <p:nvPr/>
            </p:nvSpPr>
            <p:spPr bwMode="auto">
              <a:xfrm>
                <a:off x="2975" y="3154"/>
                <a:ext cx="770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Word Line</a:t>
                </a:r>
              </a:p>
            </p:txBody>
          </p:sp>
          <p:sp>
            <p:nvSpPr>
              <p:cNvPr id="14363" name="Freeform 20"/>
              <p:cNvSpPr>
                <a:spLocks/>
              </p:cNvSpPr>
              <p:nvPr/>
            </p:nvSpPr>
            <p:spPr bwMode="auto">
              <a:xfrm>
                <a:off x="3800" y="3168"/>
                <a:ext cx="1777" cy="241"/>
              </a:xfrm>
              <a:custGeom>
                <a:avLst/>
                <a:gdLst>
                  <a:gd name="T0" fmla="*/ 0 w 1777"/>
                  <a:gd name="T1" fmla="*/ 240 h 241"/>
                  <a:gd name="T2" fmla="*/ 576 w 1777"/>
                  <a:gd name="T3" fmla="*/ 240 h 241"/>
                  <a:gd name="T4" fmla="*/ 576 w 1777"/>
                  <a:gd name="T5" fmla="*/ 0 h 241"/>
                  <a:gd name="T6" fmla="*/ 1776 w 1777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77" h="241">
                    <a:moveTo>
                      <a:pt x="0" y="240"/>
                    </a:moveTo>
                    <a:lnTo>
                      <a:pt x="576" y="240"/>
                    </a:lnTo>
                    <a:lnTo>
                      <a:pt x="576" y="0"/>
                    </a:lnTo>
                    <a:lnTo>
                      <a:pt x="177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4" name="Rectangle 21"/>
              <p:cNvSpPr>
                <a:spLocks noChangeArrowheads="1"/>
              </p:cNvSpPr>
              <p:nvPr/>
            </p:nvSpPr>
            <p:spPr bwMode="auto">
              <a:xfrm>
                <a:off x="2975" y="3490"/>
                <a:ext cx="594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Bit Line</a:t>
                </a:r>
              </a:p>
            </p:txBody>
          </p:sp>
          <p:sp>
            <p:nvSpPr>
              <p:cNvPr id="14365" name="Line 22"/>
              <p:cNvSpPr>
                <a:spLocks noChangeShapeType="1"/>
              </p:cNvSpPr>
              <p:nvPr/>
            </p:nvSpPr>
            <p:spPr bwMode="auto">
              <a:xfrm>
                <a:off x="3760" y="3600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66" name="Line 23"/>
              <p:cNvSpPr>
                <a:spLocks noChangeShapeType="1"/>
              </p:cNvSpPr>
              <p:nvPr/>
            </p:nvSpPr>
            <p:spPr bwMode="auto">
              <a:xfrm>
                <a:off x="4624" y="3552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67" name="Line 24"/>
              <p:cNvSpPr>
                <a:spLocks noChangeShapeType="1"/>
              </p:cNvSpPr>
              <p:nvPr/>
            </p:nvSpPr>
            <p:spPr bwMode="auto">
              <a:xfrm>
                <a:off x="4624" y="3648"/>
                <a:ext cx="6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68" name="Line 25"/>
              <p:cNvSpPr>
                <a:spLocks noChangeShapeType="1"/>
              </p:cNvSpPr>
              <p:nvPr/>
            </p:nvSpPr>
            <p:spPr bwMode="auto">
              <a:xfrm flipV="1">
                <a:off x="4384" y="3552"/>
                <a:ext cx="22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69" name="Line 26"/>
              <p:cNvSpPr>
                <a:spLocks noChangeShapeType="1"/>
              </p:cNvSpPr>
              <p:nvPr/>
            </p:nvSpPr>
            <p:spPr bwMode="auto">
              <a:xfrm>
                <a:off x="4384" y="3608"/>
                <a:ext cx="224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4360" name="Rectangle 28"/>
            <p:cNvSpPr>
              <a:spLocks noChangeArrowheads="1"/>
            </p:cNvSpPr>
            <p:nvPr/>
          </p:nvSpPr>
          <p:spPr bwMode="auto">
            <a:xfrm>
              <a:off x="4103" y="3703"/>
              <a:ext cx="11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Symbol" panose="05050102010706020507" pitchFamily="18" charset="2"/>
                </a:rPr>
                <a:t></a:t>
              </a:r>
              <a:r>
                <a:rPr lang="en-US" altLang="en-US"/>
                <a:t>V ~ C</a:t>
              </a:r>
              <a:r>
                <a:rPr lang="en-US" altLang="en-US" baseline="-25000"/>
                <a:t>node </a:t>
              </a:r>
              <a:r>
                <a:rPr lang="en-US" altLang="en-US" sz="2400"/>
                <a:t>/</a:t>
              </a:r>
              <a:r>
                <a:rPr lang="en-US" altLang="en-US"/>
                <a:t> C</a:t>
              </a:r>
              <a:r>
                <a:rPr lang="en-US" altLang="en-US" baseline="-25000"/>
                <a:t>BL</a:t>
              </a:r>
            </a:p>
          </p:txBody>
        </p:sp>
      </p:grpSp>
      <p:sp>
        <p:nvSpPr>
          <p:cNvPr id="14355" name="AutoShape 30"/>
          <p:cNvSpPr>
            <a:spLocks noChangeArrowheads="1"/>
          </p:cNvSpPr>
          <p:nvPr/>
        </p:nvSpPr>
        <p:spPr bwMode="auto">
          <a:xfrm>
            <a:off x="2070100" y="5170488"/>
            <a:ext cx="1651000" cy="279400"/>
          </a:xfrm>
          <a:prstGeom prst="hexagon">
            <a:avLst>
              <a:gd name="adj" fmla="val 37862"/>
              <a:gd name="vf" fmla="val 11547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/>
              <a:t>V</a:t>
            </a:r>
          </a:p>
        </p:txBody>
      </p:sp>
      <p:sp>
        <p:nvSpPr>
          <p:cNvPr id="14356" name="Freeform 31"/>
          <p:cNvSpPr>
            <a:spLocks/>
          </p:cNvSpPr>
          <p:nvPr/>
        </p:nvSpPr>
        <p:spPr bwMode="auto">
          <a:xfrm>
            <a:off x="1676400" y="4548188"/>
            <a:ext cx="2820988" cy="382587"/>
          </a:xfrm>
          <a:custGeom>
            <a:avLst/>
            <a:gdLst>
              <a:gd name="T0" fmla="*/ 0 w 1777"/>
              <a:gd name="T1" fmla="*/ 381000 h 241"/>
              <a:gd name="T2" fmla="*/ 914400 w 1777"/>
              <a:gd name="T3" fmla="*/ 381000 h 241"/>
              <a:gd name="T4" fmla="*/ 914400 w 1777"/>
              <a:gd name="T5" fmla="*/ 0 h 241"/>
              <a:gd name="T6" fmla="*/ 1905000 w 1777"/>
              <a:gd name="T7" fmla="*/ 0 h 241"/>
              <a:gd name="T8" fmla="*/ 1905000 w 1777"/>
              <a:gd name="T9" fmla="*/ 381000 h 241"/>
              <a:gd name="T10" fmla="*/ 2819400 w 1777"/>
              <a:gd name="T11" fmla="*/ 381000 h 2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77" h="241">
                <a:moveTo>
                  <a:pt x="0" y="240"/>
                </a:moveTo>
                <a:lnTo>
                  <a:pt x="576" y="240"/>
                </a:lnTo>
                <a:lnTo>
                  <a:pt x="576" y="0"/>
                </a:lnTo>
                <a:lnTo>
                  <a:pt x="1200" y="0"/>
                </a:lnTo>
                <a:lnTo>
                  <a:pt x="1200" y="240"/>
                </a:lnTo>
                <a:lnTo>
                  <a:pt x="1776" y="24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7" name="Rectangle 32"/>
          <p:cNvSpPr>
            <a:spLocks noChangeArrowheads="1"/>
          </p:cNvSpPr>
          <p:nvPr/>
        </p:nvSpPr>
        <p:spPr bwMode="auto">
          <a:xfrm>
            <a:off x="354013" y="5516563"/>
            <a:ext cx="1590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Storage Node</a:t>
            </a:r>
          </a:p>
        </p:txBody>
      </p:sp>
      <p:sp>
        <p:nvSpPr>
          <p:cNvPr id="14358" name="Oval 33"/>
          <p:cNvSpPr>
            <a:spLocks noChangeArrowheads="1"/>
          </p:cNvSpPr>
          <p:nvPr/>
        </p:nvSpPr>
        <p:spPr bwMode="auto">
          <a:xfrm>
            <a:off x="5391150" y="209073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6477000" y="2425700"/>
            <a:ext cx="838200" cy="39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row</a:t>
            </a: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5257800" y="2451100"/>
            <a:ext cx="1190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address =</a:t>
            </a:r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7315200" y="2425700"/>
            <a:ext cx="838200" cy="39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col</a:t>
            </a:r>
          </a:p>
        </p:txBody>
      </p:sp>
      <p:sp>
        <p:nvSpPr>
          <p:cNvPr id="15365" name="Rectangle 9"/>
          <p:cNvSpPr>
            <a:spLocks noChangeArrowheads="1"/>
          </p:cNvSpPr>
          <p:nvPr/>
        </p:nvSpPr>
        <p:spPr bwMode="auto">
          <a:xfrm>
            <a:off x="3200400" y="4954588"/>
            <a:ext cx="4327525" cy="92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	0	1	2	3</a:t>
            </a:r>
          </a:p>
          <a:p>
            <a:r>
              <a:rPr lang="en-US" altLang="en-US"/>
              <a:t>0	000	001	010	011</a:t>
            </a:r>
          </a:p>
          <a:p>
            <a:r>
              <a:rPr lang="en-US" altLang="en-US"/>
              <a:t>1	100	101	110	111</a:t>
            </a: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4876800" y="6096000"/>
            <a:ext cx="739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row 1</a:t>
            </a:r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3649663" y="4953000"/>
            <a:ext cx="0" cy="927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Line 12"/>
          <p:cNvSpPr>
            <a:spLocks noChangeShapeType="1"/>
          </p:cNvSpPr>
          <p:nvPr/>
        </p:nvSpPr>
        <p:spPr bwMode="auto">
          <a:xfrm>
            <a:off x="3211513" y="5238750"/>
            <a:ext cx="431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6043613" y="5576888"/>
            <a:ext cx="114300" cy="20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6170613" y="5576888"/>
            <a:ext cx="254000" cy="20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7315200" y="6019800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col 2</a:t>
            </a:r>
          </a:p>
        </p:txBody>
      </p:sp>
      <p:sp>
        <p:nvSpPr>
          <p:cNvPr id="15372" name="Line 16"/>
          <p:cNvSpPr>
            <a:spLocks noChangeShapeType="1"/>
          </p:cNvSpPr>
          <p:nvPr/>
        </p:nvSpPr>
        <p:spPr bwMode="auto">
          <a:xfrm flipV="1">
            <a:off x="5638800" y="5811838"/>
            <a:ext cx="417513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H="1" flipV="1">
            <a:off x="6418263" y="5799138"/>
            <a:ext cx="820737" cy="373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Rectangle 19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6402388" cy="573088"/>
          </a:xfrm>
        </p:spPr>
        <p:txBody>
          <a:bodyPr/>
          <a:lstStyle/>
          <a:p>
            <a:r>
              <a:rPr lang="en-US" altLang="en-US" smtClean="0"/>
              <a:t>Addressing Arrays with Bits</a:t>
            </a:r>
          </a:p>
        </p:txBody>
      </p:sp>
      <p:grpSp>
        <p:nvGrpSpPr>
          <p:cNvPr id="15375" name="Group 25"/>
          <p:cNvGrpSpPr>
            <a:grpSpLocks/>
          </p:cNvGrpSpPr>
          <p:nvPr/>
        </p:nvGrpSpPr>
        <p:grpSpPr bwMode="auto">
          <a:xfrm>
            <a:off x="6477000" y="1905000"/>
            <a:ext cx="838200" cy="381000"/>
            <a:chOff x="4080" y="1200"/>
            <a:chExt cx="528" cy="240"/>
          </a:xfrm>
        </p:grpSpPr>
        <p:sp>
          <p:nvSpPr>
            <p:cNvPr id="15386" name="Line 22"/>
            <p:cNvSpPr>
              <a:spLocks noChangeShapeType="1"/>
            </p:cNvSpPr>
            <p:nvPr/>
          </p:nvSpPr>
          <p:spPr bwMode="auto">
            <a:xfrm>
              <a:off x="4080" y="134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7" name="Line 23"/>
            <p:cNvSpPr>
              <a:spLocks noChangeShapeType="1"/>
            </p:cNvSpPr>
            <p:nvPr/>
          </p:nvSpPr>
          <p:spPr bwMode="auto">
            <a:xfrm>
              <a:off x="4080" y="12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8" name="Line 24"/>
            <p:cNvSpPr>
              <a:spLocks noChangeShapeType="1"/>
            </p:cNvSpPr>
            <p:nvPr/>
          </p:nvSpPr>
          <p:spPr bwMode="auto">
            <a:xfrm>
              <a:off x="4608" y="12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9" name="Rectangle 5"/>
            <p:cNvSpPr>
              <a:spLocks noChangeArrowheads="1"/>
            </p:cNvSpPr>
            <p:nvPr/>
          </p:nvSpPr>
          <p:spPr bwMode="auto">
            <a:xfrm>
              <a:off x="4272" y="1211"/>
              <a:ext cx="162" cy="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/>
                <a:t>r</a:t>
              </a:r>
            </a:p>
          </p:txBody>
        </p:sp>
      </p:grpSp>
      <p:grpSp>
        <p:nvGrpSpPr>
          <p:cNvPr id="15376" name="Group 26"/>
          <p:cNvGrpSpPr>
            <a:grpSpLocks/>
          </p:cNvGrpSpPr>
          <p:nvPr/>
        </p:nvGrpSpPr>
        <p:grpSpPr bwMode="auto">
          <a:xfrm>
            <a:off x="7315200" y="1905000"/>
            <a:ext cx="838200" cy="381000"/>
            <a:chOff x="4080" y="1200"/>
            <a:chExt cx="528" cy="240"/>
          </a:xfrm>
        </p:grpSpPr>
        <p:sp>
          <p:nvSpPr>
            <p:cNvPr id="15382" name="Line 27"/>
            <p:cNvSpPr>
              <a:spLocks noChangeShapeType="1"/>
            </p:cNvSpPr>
            <p:nvPr/>
          </p:nvSpPr>
          <p:spPr bwMode="auto">
            <a:xfrm>
              <a:off x="4080" y="1344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3" name="Line 28"/>
            <p:cNvSpPr>
              <a:spLocks noChangeShapeType="1"/>
            </p:cNvSpPr>
            <p:nvPr/>
          </p:nvSpPr>
          <p:spPr bwMode="auto">
            <a:xfrm>
              <a:off x="4080" y="12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4" name="Line 29"/>
            <p:cNvSpPr>
              <a:spLocks noChangeShapeType="1"/>
            </p:cNvSpPr>
            <p:nvPr/>
          </p:nvSpPr>
          <p:spPr bwMode="auto">
            <a:xfrm>
              <a:off x="4608" y="120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5" name="Rectangle 30"/>
            <p:cNvSpPr>
              <a:spLocks noChangeArrowheads="1"/>
            </p:cNvSpPr>
            <p:nvPr/>
          </p:nvSpPr>
          <p:spPr bwMode="auto">
            <a:xfrm>
              <a:off x="4260" y="1211"/>
              <a:ext cx="186" cy="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/>
                <a:t>c</a:t>
              </a:r>
            </a:p>
          </p:txBody>
        </p:sp>
      </p:grpSp>
      <p:sp>
        <p:nvSpPr>
          <p:cNvPr id="15377" name="Line 32"/>
          <p:cNvSpPr>
            <a:spLocks noChangeShapeType="1"/>
          </p:cNvSpPr>
          <p:nvPr/>
        </p:nvSpPr>
        <p:spPr bwMode="auto">
          <a:xfrm>
            <a:off x="6477000" y="3124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8" name="Line 33"/>
          <p:cNvSpPr>
            <a:spLocks noChangeShapeType="1"/>
          </p:cNvSpPr>
          <p:nvPr/>
        </p:nvSpPr>
        <p:spPr bwMode="auto">
          <a:xfrm>
            <a:off x="64770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9" name="Line 34"/>
          <p:cNvSpPr>
            <a:spLocks noChangeShapeType="1"/>
          </p:cNvSpPr>
          <p:nvPr/>
        </p:nvSpPr>
        <p:spPr bwMode="auto">
          <a:xfrm>
            <a:off x="8153400" y="2895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0" name="Rectangle 35"/>
          <p:cNvSpPr>
            <a:spLocks noChangeArrowheads="1"/>
          </p:cNvSpPr>
          <p:nvPr/>
        </p:nvSpPr>
        <p:spPr bwMode="auto">
          <a:xfrm>
            <a:off x="7162800" y="2913063"/>
            <a:ext cx="307975" cy="363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n</a:t>
            </a:r>
          </a:p>
        </p:txBody>
      </p:sp>
      <p:sp>
        <p:nvSpPr>
          <p:cNvPr id="15381" name="Rectangle 3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Array Size</a:t>
            </a:r>
          </a:p>
          <a:p>
            <a:pPr lvl="1">
              <a:lnSpc>
                <a:spcPct val="70000"/>
              </a:lnSpc>
            </a:pPr>
            <a:r>
              <a:rPr lang="en-US" altLang="en-US" smtClean="0"/>
              <a:t>R rows, R = 2</a:t>
            </a:r>
            <a:r>
              <a:rPr lang="en-US" altLang="en-US" baseline="30000" smtClean="0"/>
              <a:t>r</a:t>
            </a:r>
          </a:p>
          <a:p>
            <a:pPr lvl="1">
              <a:lnSpc>
                <a:spcPct val="70000"/>
              </a:lnSpc>
            </a:pPr>
            <a:r>
              <a:rPr lang="en-US" altLang="en-US" smtClean="0"/>
              <a:t>C columns, C = 2</a:t>
            </a:r>
            <a:r>
              <a:rPr lang="en-US" altLang="en-US" baseline="30000" smtClean="0"/>
              <a:t>c</a:t>
            </a:r>
          </a:p>
          <a:p>
            <a:pPr lvl="1">
              <a:lnSpc>
                <a:spcPct val="70000"/>
              </a:lnSpc>
            </a:pPr>
            <a:r>
              <a:rPr lang="en-US" altLang="en-US" smtClean="0"/>
              <a:t>N = R * C bits of memory</a:t>
            </a:r>
          </a:p>
          <a:p>
            <a:r>
              <a:rPr lang="en-US" altLang="en-US" smtClean="0"/>
              <a:t>Addressing</a:t>
            </a:r>
          </a:p>
          <a:p>
            <a:pPr lvl="1"/>
            <a:r>
              <a:rPr lang="en-US" altLang="en-US" smtClean="0"/>
              <a:t>Addresses are n bits, where N = 2</a:t>
            </a:r>
            <a:r>
              <a:rPr lang="en-US" altLang="en-US" baseline="30000" smtClean="0"/>
              <a:t>n</a:t>
            </a:r>
          </a:p>
          <a:p>
            <a:pPr lvl="1"/>
            <a:r>
              <a:rPr lang="en-US" altLang="en-US" smtClean="0"/>
              <a:t>row(address) = address / C </a:t>
            </a:r>
          </a:p>
          <a:p>
            <a:pPr lvl="2"/>
            <a:r>
              <a:rPr lang="en-US" altLang="en-US" smtClean="0"/>
              <a:t>leftmost r bits of address</a:t>
            </a:r>
          </a:p>
          <a:p>
            <a:pPr lvl="1"/>
            <a:r>
              <a:rPr lang="en-US" altLang="en-US" smtClean="0"/>
              <a:t>col(address) = address % C </a:t>
            </a:r>
          </a:p>
          <a:p>
            <a:pPr lvl="2"/>
            <a:r>
              <a:rPr lang="en-US" altLang="en-US" smtClean="0"/>
              <a:t>rightmost bits of address</a:t>
            </a:r>
          </a:p>
          <a:p>
            <a:pPr>
              <a:lnSpc>
                <a:spcPct val="60000"/>
              </a:lnSpc>
            </a:pPr>
            <a:r>
              <a:rPr lang="en-US" altLang="en-US" smtClean="0"/>
              <a:t>Example</a:t>
            </a:r>
          </a:p>
          <a:p>
            <a:pPr lvl="1">
              <a:lnSpc>
                <a:spcPct val="60000"/>
              </a:lnSpc>
            </a:pPr>
            <a:r>
              <a:rPr lang="en-US" altLang="en-US" smtClean="0"/>
              <a:t>R = 2</a:t>
            </a:r>
          </a:p>
          <a:p>
            <a:pPr lvl="1">
              <a:lnSpc>
                <a:spcPct val="60000"/>
              </a:lnSpc>
            </a:pPr>
            <a:r>
              <a:rPr lang="en-US" altLang="en-US" smtClean="0"/>
              <a:t>C = 4</a:t>
            </a:r>
          </a:p>
          <a:p>
            <a:pPr lvl="1">
              <a:lnSpc>
                <a:spcPct val="60000"/>
              </a:lnSpc>
            </a:pPr>
            <a:r>
              <a:rPr lang="en-US" altLang="en-US" smtClean="0"/>
              <a:t>address = 6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304800"/>
            <a:ext cx="9047163" cy="573088"/>
          </a:xfrm>
          <a:noFill/>
        </p:spPr>
        <p:txBody>
          <a:bodyPr/>
          <a:lstStyle/>
          <a:p>
            <a:r>
              <a:rPr lang="en-US" altLang="en-US" smtClean="0"/>
              <a:t>Example 2-Level Decode DRAM (64Kx1)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57450" y="2101850"/>
            <a:ext cx="1054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Row</a:t>
            </a:r>
          </a:p>
          <a:p>
            <a:pPr algn="ctr"/>
            <a:r>
              <a:rPr lang="en-US" altLang="en-US"/>
              <a:t>address</a:t>
            </a:r>
          </a:p>
          <a:p>
            <a:pPr algn="ctr"/>
            <a:r>
              <a:rPr lang="en-US" altLang="en-US"/>
              <a:t>latch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457450" y="4921250"/>
            <a:ext cx="1054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Column</a:t>
            </a:r>
          </a:p>
          <a:p>
            <a:pPr algn="ctr"/>
            <a:r>
              <a:rPr lang="en-US" altLang="en-US"/>
              <a:t>address</a:t>
            </a:r>
          </a:p>
          <a:p>
            <a:pPr algn="ctr"/>
            <a:r>
              <a:rPr lang="en-US" altLang="en-US"/>
              <a:t>latch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362450" y="1720850"/>
            <a:ext cx="977900" cy="1435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Row </a:t>
            </a:r>
          </a:p>
          <a:p>
            <a:pPr algn="ctr"/>
            <a:r>
              <a:rPr lang="en-US" altLang="en-US"/>
              <a:t>decoder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191250" y="1720850"/>
            <a:ext cx="977900" cy="1435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/>
          </a:p>
          <a:p>
            <a:pPr algn="ctr"/>
            <a:r>
              <a:rPr lang="en-US" altLang="en-US"/>
              <a:t>256x256</a:t>
            </a:r>
          </a:p>
          <a:p>
            <a:pPr algn="ctr"/>
            <a:r>
              <a:rPr lang="en-US" altLang="en-US"/>
              <a:t>cell array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6045200" y="4921250"/>
            <a:ext cx="12700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column</a:t>
            </a:r>
          </a:p>
          <a:p>
            <a:pPr algn="ctr"/>
            <a:r>
              <a:rPr lang="en-US" altLang="en-US"/>
              <a:t>latch and </a:t>
            </a:r>
          </a:p>
          <a:p>
            <a:pPr algn="ctr"/>
            <a:r>
              <a:rPr lang="en-US" altLang="en-US"/>
              <a:t>decoder</a:t>
            </a:r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1085850" y="37719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 flipV="1">
            <a:off x="2070100" y="24765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2076450" y="24765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2076450" y="5295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2070100" y="37719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3524250" y="24765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990600" y="3352800"/>
            <a:ext cx="815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A7-A0</a:t>
            </a:r>
          </a:p>
        </p:txBody>
      </p:sp>
      <p:grpSp>
        <p:nvGrpSpPr>
          <p:cNvPr id="16399" name="Group 19"/>
          <p:cNvGrpSpPr>
            <a:grpSpLocks/>
          </p:cNvGrpSpPr>
          <p:nvPr/>
        </p:nvGrpSpPr>
        <p:grpSpPr bwMode="auto">
          <a:xfrm>
            <a:off x="3732213" y="2157413"/>
            <a:ext cx="307975" cy="508000"/>
            <a:chOff x="2351" y="1359"/>
            <a:chExt cx="194" cy="320"/>
          </a:xfrm>
        </p:grpSpPr>
        <p:sp>
          <p:nvSpPr>
            <p:cNvPr id="16434" name="Rectangle 17"/>
            <p:cNvSpPr>
              <a:spLocks noChangeArrowheads="1"/>
            </p:cNvSpPr>
            <p:nvPr/>
          </p:nvSpPr>
          <p:spPr bwMode="auto">
            <a:xfrm>
              <a:off x="2375" y="1450"/>
              <a:ext cx="15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\</a:t>
              </a:r>
            </a:p>
          </p:txBody>
        </p:sp>
        <p:sp>
          <p:nvSpPr>
            <p:cNvPr id="16435" name="Rectangle 18"/>
            <p:cNvSpPr>
              <a:spLocks noChangeArrowheads="1"/>
            </p:cNvSpPr>
            <p:nvPr/>
          </p:nvSpPr>
          <p:spPr bwMode="auto">
            <a:xfrm>
              <a:off x="2351" y="1359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8</a:t>
              </a:r>
            </a:p>
          </p:txBody>
        </p:sp>
      </p:grpSp>
      <p:grpSp>
        <p:nvGrpSpPr>
          <p:cNvPr id="16400" name="Group 22"/>
          <p:cNvGrpSpPr>
            <a:grpSpLocks/>
          </p:cNvGrpSpPr>
          <p:nvPr/>
        </p:nvGrpSpPr>
        <p:grpSpPr bwMode="auto">
          <a:xfrm>
            <a:off x="3732213" y="4992688"/>
            <a:ext cx="307975" cy="508000"/>
            <a:chOff x="2351" y="3145"/>
            <a:chExt cx="194" cy="320"/>
          </a:xfrm>
        </p:grpSpPr>
        <p:sp>
          <p:nvSpPr>
            <p:cNvPr id="16432" name="Rectangle 20"/>
            <p:cNvSpPr>
              <a:spLocks noChangeArrowheads="1"/>
            </p:cNvSpPr>
            <p:nvPr/>
          </p:nvSpPr>
          <p:spPr bwMode="auto">
            <a:xfrm>
              <a:off x="2375" y="3236"/>
              <a:ext cx="15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\</a:t>
              </a:r>
            </a:p>
          </p:txBody>
        </p:sp>
        <p:sp>
          <p:nvSpPr>
            <p:cNvPr id="16433" name="Rectangle 21"/>
            <p:cNvSpPr>
              <a:spLocks noChangeArrowheads="1"/>
            </p:cNvSpPr>
            <p:nvPr/>
          </p:nvSpPr>
          <p:spPr bwMode="auto">
            <a:xfrm>
              <a:off x="2351" y="3145"/>
              <a:ext cx="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8</a:t>
              </a:r>
            </a:p>
          </p:txBody>
        </p:sp>
      </p:grp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5353050" y="19304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5353050" y="2082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3" name="Line 25"/>
          <p:cNvSpPr>
            <a:spLocks noChangeShapeType="1"/>
          </p:cNvSpPr>
          <p:nvPr/>
        </p:nvSpPr>
        <p:spPr bwMode="auto">
          <a:xfrm>
            <a:off x="5353050" y="22352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4" name="Line 26"/>
          <p:cNvSpPr>
            <a:spLocks noChangeShapeType="1"/>
          </p:cNvSpPr>
          <p:nvPr/>
        </p:nvSpPr>
        <p:spPr bwMode="auto">
          <a:xfrm>
            <a:off x="5353050" y="2844800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5" name="Line 27"/>
          <p:cNvSpPr>
            <a:spLocks noChangeShapeType="1"/>
          </p:cNvSpPr>
          <p:nvPr/>
        </p:nvSpPr>
        <p:spPr bwMode="auto">
          <a:xfrm>
            <a:off x="5727700" y="24066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6" name="Line 28"/>
          <p:cNvSpPr>
            <a:spLocks noChangeShapeType="1"/>
          </p:cNvSpPr>
          <p:nvPr/>
        </p:nvSpPr>
        <p:spPr bwMode="auto">
          <a:xfrm>
            <a:off x="6489700" y="31686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7" name="Line 29"/>
          <p:cNvSpPr>
            <a:spLocks noChangeShapeType="1"/>
          </p:cNvSpPr>
          <p:nvPr/>
        </p:nvSpPr>
        <p:spPr bwMode="auto">
          <a:xfrm>
            <a:off x="6337300" y="31686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8" name="Line 30"/>
          <p:cNvSpPr>
            <a:spLocks noChangeShapeType="1"/>
          </p:cNvSpPr>
          <p:nvPr/>
        </p:nvSpPr>
        <p:spPr bwMode="auto">
          <a:xfrm>
            <a:off x="7023100" y="31686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9" name="Line 31"/>
          <p:cNvSpPr>
            <a:spLocks noChangeShapeType="1"/>
          </p:cNvSpPr>
          <p:nvPr/>
        </p:nvSpPr>
        <p:spPr bwMode="auto">
          <a:xfrm>
            <a:off x="6648450" y="34671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0" name="Line 32"/>
          <p:cNvSpPr>
            <a:spLocks noChangeShapeType="1"/>
          </p:cNvSpPr>
          <p:nvPr/>
        </p:nvSpPr>
        <p:spPr bwMode="auto">
          <a:xfrm>
            <a:off x="7391400" y="403860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1" name="Rectangle 33"/>
          <p:cNvSpPr>
            <a:spLocks noChangeArrowheads="1"/>
          </p:cNvSpPr>
          <p:nvPr/>
        </p:nvSpPr>
        <p:spPr bwMode="auto">
          <a:xfrm>
            <a:off x="7620000" y="3657600"/>
            <a:ext cx="676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R/W’</a:t>
            </a:r>
          </a:p>
        </p:txBody>
      </p:sp>
      <p:sp>
        <p:nvSpPr>
          <p:cNvPr id="16412" name="Line 34"/>
          <p:cNvSpPr>
            <a:spLocks noChangeShapeType="1"/>
          </p:cNvSpPr>
          <p:nvPr/>
        </p:nvSpPr>
        <p:spPr bwMode="auto">
          <a:xfrm>
            <a:off x="6489700" y="44640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3" name="Line 35"/>
          <p:cNvSpPr>
            <a:spLocks noChangeShapeType="1"/>
          </p:cNvSpPr>
          <p:nvPr/>
        </p:nvSpPr>
        <p:spPr bwMode="auto">
          <a:xfrm>
            <a:off x="6337300" y="44640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4" name="Line 36"/>
          <p:cNvSpPr>
            <a:spLocks noChangeShapeType="1"/>
          </p:cNvSpPr>
          <p:nvPr/>
        </p:nvSpPr>
        <p:spPr bwMode="auto">
          <a:xfrm>
            <a:off x="7023100" y="447675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5" name="Line 37"/>
          <p:cNvSpPr>
            <a:spLocks noChangeShapeType="1"/>
          </p:cNvSpPr>
          <p:nvPr/>
        </p:nvSpPr>
        <p:spPr bwMode="auto">
          <a:xfrm>
            <a:off x="6648450" y="47498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6" name="Line 38"/>
          <p:cNvSpPr>
            <a:spLocks noChangeShapeType="1"/>
          </p:cNvSpPr>
          <p:nvPr/>
        </p:nvSpPr>
        <p:spPr bwMode="auto">
          <a:xfrm flipV="1">
            <a:off x="6413500" y="57531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7" name="Line 39"/>
          <p:cNvSpPr>
            <a:spLocks noChangeShapeType="1"/>
          </p:cNvSpPr>
          <p:nvPr/>
        </p:nvSpPr>
        <p:spPr bwMode="auto">
          <a:xfrm>
            <a:off x="6946900" y="57594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18" name="Rectangle 40"/>
          <p:cNvSpPr>
            <a:spLocks noChangeArrowheads="1"/>
          </p:cNvSpPr>
          <p:nvPr/>
        </p:nvSpPr>
        <p:spPr bwMode="auto">
          <a:xfrm>
            <a:off x="6170613" y="6234113"/>
            <a:ext cx="663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Dout</a:t>
            </a:r>
          </a:p>
        </p:txBody>
      </p:sp>
      <p:sp>
        <p:nvSpPr>
          <p:cNvPr id="16419" name="Rectangle 41"/>
          <p:cNvSpPr>
            <a:spLocks noChangeArrowheads="1"/>
          </p:cNvSpPr>
          <p:nvPr/>
        </p:nvSpPr>
        <p:spPr bwMode="auto">
          <a:xfrm>
            <a:off x="6704013" y="6234113"/>
            <a:ext cx="523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Din</a:t>
            </a:r>
          </a:p>
        </p:txBody>
      </p:sp>
      <p:sp>
        <p:nvSpPr>
          <p:cNvPr id="16420" name="Line 42"/>
          <p:cNvSpPr>
            <a:spLocks noChangeShapeType="1"/>
          </p:cNvSpPr>
          <p:nvPr/>
        </p:nvSpPr>
        <p:spPr bwMode="auto">
          <a:xfrm>
            <a:off x="2984500" y="56832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1" name="Rectangle 43"/>
          <p:cNvSpPr>
            <a:spLocks noChangeArrowheads="1"/>
          </p:cNvSpPr>
          <p:nvPr/>
        </p:nvSpPr>
        <p:spPr bwMode="auto">
          <a:xfrm>
            <a:off x="2703513" y="6081713"/>
            <a:ext cx="650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CAS</a:t>
            </a:r>
          </a:p>
        </p:txBody>
      </p:sp>
      <p:sp>
        <p:nvSpPr>
          <p:cNvPr id="16422" name="Line 44"/>
          <p:cNvSpPr>
            <a:spLocks noChangeShapeType="1"/>
          </p:cNvSpPr>
          <p:nvPr/>
        </p:nvSpPr>
        <p:spPr bwMode="auto">
          <a:xfrm flipV="1">
            <a:off x="2984500" y="16383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3" name="Rectangle 45"/>
          <p:cNvSpPr>
            <a:spLocks noChangeArrowheads="1"/>
          </p:cNvSpPr>
          <p:nvPr/>
        </p:nvSpPr>
        <p:spPr bwMode="auto">
          <a:xfrm>
            <a:off x="2667000" y="1219200"/>
            <a:ext cx="650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RAS</a:t>
            </a:r>
          </a:p>
        </p:txBody>
      </p:sp>
      <p:sp>
        <p:nvSpPr>
          <p:cNvPr id="16424" name="Rectangle 46"/>
          <p:cNvSpPr>
            <a:spLocks noChangeArrowheads="1"/>
          </p:cNvSpPr>
          <p:nvPr/>
        </p:nvSpPr>
        <p:spPr bwMode="auto">
          <a:xfrm>
            <a:off x="1573213" y="2868613"/>
            <a:ext cx="549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row</a:t>
            </a:r>
          </a:p>
        </p:txBody>
      </p:sp>
      <p:sp>
        <p:nvSpPr>
          <p:cNvPr id="16425" name="Rectangle 47"/>
          <p:cNvSpPr>
            <a:spLocks noChangeArrowheads="1"/>
          </p:cNvSpPr>
          <p:nvPr/>
        </p:nvSpPr>
        <p:spPr bwMode="auto">
          <a:xfrm>
            <a:off x="1624013" y="4341813"/>
            <a:ext cx="473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col</a:t>
            </a:r>
          </a:p>
        </p:txBody>
      </p:sp>
      <p:sp>
        <p:nvSpPr>
          <p:cNvPr id="16426" name="Rectangle 49"/>
          <p:cNvSpPr>
            <a:spLocks noChangeArrowheads="1"/>
          </p:cNvSpPr>
          <p:nvPr/>
        </p:nvSpPr>
        <p:spPr bwMode="auto">
          <a:xfrm>
            <a:off x="5181600" y="1295400"/>
            <a:ext cx="1196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256 Rows</a:t>
            </a:r>
          </a:p>
        </p:txBody>
      </p:sp>
      <p:sp>
        <p:nvSpPr>
          <p:cNvPr id="16427" name="Rectangle 50"/>
          <p:cNvSpPr>
            <a:spLocks noChangeArrowheads="1"/>
          </p:cNvSpPr>
          <p:nvPr/>
        </p:nvSpPr>
        <p:spPr bwMode="auto">
          <a:xfrm>
            <a:off x="7161213" y="3227388"/>
            <a:ext cx="1527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256 Columns</a:t>
            </a:r>
          </a:p>
        </p:txBody>
      </p:sp>
      <p:sp>
        <p:nvSpPr>
          <p:cNvPr id="16428" name="Line 15"/>
          <p:cNvSpPr>
            <a:spLocks noChangeShapeType="1"/>
          </p:cNvSpPr>
          <p:nvPr/>
        </p:nvSpPr>
        <p:spPr bwMode="auto">
          <a:xfrm>
            <a:off x="3505200" y="53340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9" name="Rectangle 7"/>
          <p:cNvSpPr>
            <a:spLocks noChangeArrowheads="1"/>
          </p:cNvSpPr>
          <p:nvPr/>
        </p:nvSpPr>
        <p:spPr bwMode="auto">
          <a:xfrm>
            <a:off x="6096000" y="3581400"/>
            <a:ext cx="12827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column</a:t>
            </a:r>
          </a:p>
          <a:p>
            <a:pPr algn="ctr"/>
            <a:r>
              <a:rPr lang="en-US" altLang="en-US"/>
              <a:t>sense/write</a:t>
            </a:r>
          </a:p>
          <a:p>
            <a:pPr algn="ctr"/>
            <a:r>
              <a:rPr lang="en-US" altLang="en-US"/>
              <a:t>amps</a:t>
            </a:r>
          </a:p>
        </p:txBody>
      </p:sp>
      <p:sp>
        <p:nvSpPr>
          <p:cNvPr id="16430" name="Line 51"/>
          <p:cNvSpPr>
            <a:spLocks noChangeShapeType="1"/>
          </p:cNvSpPr>
          <p:nvPr/>
        </p:nvSpPr>
        <p:spPr bwMode="auto">
          <a:xfrm flipV="1">
            <a:off x="1066800" y="3886200"/>
            <a:ext cx="152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31" name="Text Box 52"/>
          <p:cNvSpPr txBox="1">
            <a:spLocks noChangeArrowheads="1"/>
          </p:cNvSpPr>
          <p:nvPr/>
        </p:nvSpPr>
        <p:spPr bwMode="auto">
          <a:xfrm>
            <a:off x="228600" y="4724400"/>
            <a:ext cx="16922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Provide 16-bit address in two 8-bit chunks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47950" y="304800"/>
            <a:ext cx="3848100" cy="573088"/>
          </a:xfrm>
          <a:noFill/>
        </p:spPr>
        <p:txBody>
          <a:bodyPr/>
          <a:lstStyle/>
          <a:p>
            <a:r>
              <a:rPr lang="en-US" altLang="en-US" smtClean="0"/>
              <a:t>DRAM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Row Address (~50ns)</a:t>
            </a:r>
          </a:p>
          <a:p>
            <a:pPr lvl="1"/>
            <a:r>
              <a:rPr lang="en-US" altLang="en-US" smtClean="0"/>
              <a:t>Set Row address on address lines &amp; strobe RAS</a:t>
            </a:r>
          </a:p>
          <a:p>
            <a:pPr lvl="1"/>
            <a:r>
              <a:rPr lang="en-US" altLang="en-US" smtClean="0"/>
              <a:t>Entire row read &amp; stored in column latches</a:t>
            </a:r>
          </a:p>
          <a:p>
            <a:pPr lvl="1"/>
            <a:r>
              <a:rPr lang="en-US" altLang="en-US" smtClean="0"/>
              <a:t>Contents of row of memory cells destroyed</a:t>
            </a:r>
          </a:p>
          <a:p>
            <a:r>
              <a:rPr lang="en-US" altLang="en-US" smtClean="0"/>
              <a:t>Column Address (~10ns)</a:t>
            </a:r>
          </a:p>
          <a:p>
            <a:pPr lvl="1"/>
            <a:r>
              <a:rPr lang="en-US" altLang="en-US" smtClean="0"/>
              <a:t>Set Column address on address lines &amp; strobe CAS</a:t>
            </a:r>
          </a:p>
          <a:p>
            <a:pPr lvl="1"/>
            <a:r>
              <a:rPr lang="en-US" altLang="en-US" smtClean="0"/>
              <a:t>Access selected bit</a:t>
            </a:r>
          </a:p>
          <a:p>
            <a:pPr lvl="2"/>
            <a:r>
              <a:rPr lang="en-US" altLang="en-US" smtClean="0"/>
              <a:t>READ: transfer from selected column latch to Dout</a:t>
            </a:r>
          </a:p>
          <a:p>
            <a:pPr lvl="2"/>
            <a:r>
              <a:rPr lang="en-US" altLang="en-US" smtClean="0"/>
              <a:t>WRITE: Set selected column latch to Din</a:t>
            </a:r>
          </a:p>
          <a:p>
            <a:r>
              <a:rPr lang="en-US" altLang="en-US" smtClean="0"/>
              <a:t>Rewrite (~30ns)</a:t>
            </a:r>
          </a:p>
          <a:p>
            <a:pPr lvl="1"/>
            <a:r>
              <a:rPr lang="en-US" altLang="en-US" smtClean="0"/>
              <a:t>Write back entire row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1450" y="304800"/>
            <a:ext cx="6262688" cy="573088"/>
          </a:xfrm>
          <a:noFill/>
        </p:spPr>
        <p:txBody>
          <a:bodyPr/>
          <a:lstStyle/>
          <a:p>
            <a:r>
              <a:rPr lang="en-US" altLang="en-US" smtClean="0"/>
              <a:t>Observations About DRAMs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Timing</a:t>
            </a:r>
          </a:p>
          <a:p>
            <a:pPr lvl="1"/>
            <a:r>
              <a:rPr lang="en-US" altLang="en-US" smtClean="0"/>
              <a:t>Access time (= 60ns) &lt; cycle time (= 90ns)</a:t>
            </a:r>
          </a:p>
          <a:p>
            <a:pPr lvl="1"/>
            <a:r>
              <a:rPr lang="en-US" altLang="en-US" smtClean="0"/>
              <a:t>Need to rewrite row</a:t>
            </a:r>
          </a:p>
          <a:p>
            <a:r>
              <a:rPr lang="en-US" altLang="en-US" smtClean="0"/>
              <a:t>Must Refresh Periodically</a:t>
            </a:r>
          </a:p>
          <a:p>
            <a:pPr lvl="1"/>
            <a:r>
              <a:rPr lang="en-US" altLang="en-US" smtClean="0"/>
              <a:t>Perform complete memory cycle for each row</a:t>
            </a:r>
          </a:p>
          <a:p>
            <a:pPr lvl="1"/>
            <a:r>
              <a:rPr lang="en-US" altLang="en-US" smtClean="0"/>
              <a:t>Approximately once every 1ms</a:t>
            </a:r>
          </a:p>
          <a:p>
            <a:pPr lvl="1"/>
            <a:r>
              <a:rPr lang="en-US" altLang="en-US" smtClean="0"/>
              <a:t>Sqrt(n) cycles</a:t>
            </a:r>
          </a:p>
          <a:p>
            <a:pPr lvl="1"/>
            <a:r>
              <a:rPr lang="en-US" altLang="en-US" smtClean="0"/>
              <a:t>Handled in background by memory controller</a:t>
            </a:r>
          </a:p>
          <a:p>
            <a:r>
              <a:rPr lang="en-US" altLang="en-US" smtClean="0"/>
              <a:t>Inefficient Way to Get a Single Bit</a:t>
            </a:r>
          </a:p>
          <a:p>
            <a:pPr lvl="1"/>
            <a:r>
              <a:rPr lang="en-US" altLang="en-US" smtClean="0"/>
              <a:t>Effectively read entire row of Sqrt(n) bits</a:t>
            </a:r>
          </a:p>
          <a:p>
            <a:endParaRPr lang="en-US" altLang="en-US" sz="1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495300"/>
            <a:ext cx="6896100" cy="573088"/>
          </a:xfrm>
          <a:noFill/>
        </p:spPr>
        <p:txBody>
          <a:bodyPr/>
          <a:lstStyle/>
          <a:p>
            <a:r>
              <a:rPr lang="en-US" altLang="en-US" smtClean="0"/>
              <a:t>Enhanced Performance DRAMs</a:t>
            </a:r>
          </a:p>
        </p:txBody>
      </p:sp>
      <p:grpSp>
        <p:nvGrpSpPr>
          <p:cNvPr id="19459" name="Group 46"/>
          <p:cNvGrpSpPr>
            <a:grpSpLocks/>
          </p:cNvGrpSpPr>
          <p:nvPr/>
        </p:nvGrpSpPr>
        <p:grpSpPr bwMode="auto">
          <a:xfrm>
            <a:off x="3944938" y="1447800"/>
            <a:ext cx="4376737" cy="3184525"/>
            <a:chOff x="2485" y="912"/>
            <a:chExt cx="2757" cy="2006"/>
          </a:xfrm>
        </p:grpSpPr>
        <p:sp>
          <p:nvSpPr>
            <p:cNvPr id="19466" name="Rectangle 3"/>
            <p:cNvSpPr>
              <a:spLocks noChangeArrowheads="1"/>
            </p:cNvSpPr>
            <p:nvPr/>
          </p:nvSpPr>
          <p:spPr bwMode="auto">
            <a:xfrm>
              <a:off x="3038" y="1193"/>
              <a:ext cx="422" cy="3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58737" tIns="28575" rIns="58737" bIns="28575" anchor="ctr"/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900"/>
                <a:t>Row</a:t>
              </a:r>
            </a:p>
            <a:p>
              <a:pPr algn="ctr"/>
              <a:r>
                <a:rPr lang="en-US" altLang="en-US" sz="900"/>
                <a:t>address</a:t>
              </a:r>
            </a:p>
            <a:p>
              <a:pPr algn="ctr"/>
              <a:r>
                <a:rPr lang="en-US" altLang="en-US" sz="900"/>
                <a:t>latch</a:t>
              </a:r>
            </a:p>
          </p:txBody>
        </p:sp>
        <p:sp>
          <p:nvSpPr>
            <p:cNvPr id="19467" name="Rectangle 4"/>
            <p:cNvSpPr>
              <a:spLocks noChangeArrowheads="1"/>
            </p:cNvSpPr>
            <p:nvPr/>
          </p:nvSpPr>
          <p:spPr bwMode="auto">
            <a:xfrm>
              <a:off x="3038" y="2330"/>
              <a:ext cx="422" cy="2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58737" tIns="28575" rIns="58737" bIns="28575" anchor="ctr"/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900"/>
                <a:t>Column</a:t>
              </a:r>
            </a:p>
            <a:p>
              <a:pPr algn="ctr"/>
              <a:r>
                <a:rPr lang="en-US" altLang="en-US" sz="900"/>
                <a:t>address</a:t>
              </a:r>
            </a:p>
            <a:p>
              <a:pPr algn="ctr"/>
              <a:r>
                <a:rPr lang="en-US" altLang="en-US" sz="900"/>
                <a:t>latch</a:t>
              </a:r>
            </a:p>
          </p:txBody>
        </p:sp>
        <p:sp>
          <p:nvSpPr>
            <p:cNvPr id="19468" name="Rectangle 5"/>
            <p:cNvSpPr>
              <a:spLocks noChangeArrowheads="1"/>
            </p:cNvSpPr>
            <p:nvPr/>
          </p:nvSpPr>
          <p:spPr bwMode="auto">
            <a:xfrm>
              <a:off x="3806" y="1040"/>
              <a:ext cx="391" cy="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58737" tIns="28575" rIns="58737" bIns="28575" anchor="ctr"/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900"/>
                <a:t>Row </a:t>
              </a:r>
            </a:p>
            <a:p>
              <a:pPr algn="ctr"/>
              <a:r>
                <a:rPr lang="en-US" altLang="en-US" sz="900"/>
                <a:t>decoder</a:t>
              </a:r>
            </a:p>
          </p:txBody>
        </p:sp>
        <p:sp>
          <p:nvSpPr>
            <p:cNvPr id="19469" name="Rectangle 6"/>
            <p:cNvSpPr>
              <a:spLocks noChangeArrowheads="1"/>
            </p:cNvSpPr>
            <p:nvPr/>
          </p:nvSpPr>
          <p:spPr bwMode="auto">
            <a:xfrm>
              <a:off x="4544" y="1040"/>
              <a:ext cx="391" cy="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58737" tIns="28575" rIns="58737" bIns="28575" anchor="ctr"/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900"/>
            </a:p>
            <a:p>
              <a:pPr algn="ctr"/>
              <a:r>
                <a:rPr lang="en-US" altLang="en-US" sz="900"/>
                <a:t>256x256</a:t>
              </a:r>
            </a:p>
            <a:p>
              <a:pPr algn="ctr"/>
              <a:r>
                <a:rPr lang="en-US" altLang="en-US" sz="900"/>
                <a:t>cell array</a:t>
              </a:r>
            </a:p>
          </p:txBody>
        </p:sp>
        <p:sp>
          <p:nvSpPr>
            <p:cNvPr id="19470" name="Rectangle 7"/>
            <p:cNvSpPr>
              <a:spLocks noChangeArrowheads="1"/>
            </p:cNvSpPr>
            <p:nvPr/>
          </p:nvSpPr>
          <p:spPr bwMode="auto">
            <a:xfrm>
              <a:off x="4544" y="1808"/>
              <a:ext cx="391" cy="3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58737" tIns="28575" rIns="58737" bIns="28575" anchor="ctr"/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900"/>
            </a:p>
            <a:p>
              <a:pPr algn="ctr"/>
              <a:r>
                <a:rPr lang="en-US" altLang="en-US" sz="900"/>
                <a:t>sense/write</a:t>
              </a:r>
            </a:p>
            <a:p>
              <a:pPr algn="ctr"/>
              <a:r>
                <a:rPr lang="en-US" altLang="en-US" sz="900"/>
                <a:t>amps</a:t>
              </a:r>
            </a:p>
          </p:txBody>
        </p:sp>
        <p:sp>
          <p:nvSpPr>
            <p:cNvPr id="19471" name="Rectangle 8"/>
            <p:cNvSpPr>
              <a:spLocks noChangeArrowheads="1"/>
            </p:cNvSpPr>
            <p:nvPr/>
          </p:nvSpPr>
          <p:spPr bwMode="auto">
            <a:xfrm>
              <a:off x="4544" y="2330"/>
              <a:ext cx="391" cy="3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58737" tIns="28575" rIns="58737" bIns="28575" anchor="ctr"/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 sz="900"/>
            </a:p>
            <a:p>
              <a:pPr algn="ctr"/>
              <a:r>
                <a:rPr lang="en-US" altLang="en-US" sz="900"/>
                <a:t>column</a:t>
              </a:r>
            </a:p>
            <a:p>
              <a:pPr algn="ctr"/>
              <a:r>
                <a:rPr lang="en-US" altLang="en-US" sz="900"/>
                <a:t>latch and </a:t>
              </a:r>
            </a:p>
            <a:p>
              <a:pPr algn="ctr"/>
              <a:r>
                <a:rPr lang="en-US" altLang="en-US" sz="900"/>
                <a:t>decoder</a:t>
              </a:r>
            </a:p>
          </p:txBody>
        </p:sp>
        <p:sp>
          <p:nvSpPr>
            <p:cNvPr id="19472" name="Line 9"/>
            <p:cNvSpPr>
              <a:spLocks noChangeShapeType="1"/>
            </p:cNvSpPr>
            <p:nvPr/>
          </p:nvSpPr>
          <p:spPr bwMode="auto">
            <a:xfrm>
              <a:off x="2485" y="1865"/>
              <a:ext cx="3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3" name="Line 10"/>
            <p:cNvSpPr>
              <a:spLocks noChangeShapeType="1"/>
            </p:cNvSpPr>
            <p:nvPr/>
          </p:nvSpPr>
          <p:spPr bwMode="auto">
            <a:xfrm flipV="1">
              <a:off x="2880" y="1343"/>
              <a:ext cx="0" cy="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4" name="Line 11"/>
            <p:cNvSpPr>
              <a:spLocks noChangeShapeType="1"/>
            </p:cNvSpPr>
            <p:nvPr/>
          </p:nvSpPr>
          <p:spPr bwMode="auto">
            <a:xfrm>
              <a:off x="2884" y="1343"/>
              <a:ext cx="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5" name="Line 12"/>
            <p:cNvSpPr>
              <a:spLocks noChangeShapeType="1"/>
            </p:cNvSpPr>
            <p:nvPr/>
          </p:nvSpPr>
          <p:spPr bwMode="auto">
            <a:xfrm>
              <a:off x="2884" y="2479"/>
              <a:ext cx="1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6" name="Line 13"/>
            <p:cNvSpPr>
              <a:spLocks noChangeShapeType="1"/>
            </p:cNvSpPr>
            <p:nvPr/>
          </p:nvSpPr>
          <p:spPr bwMode="auto">
            <a:xfrm flipV="1">
              <a:off x="2880" y="1865"/>
              <a:ext cx="0" cy="6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7" name="Line 14"/>
            <p:cNvSpPr>
              <a:spLocks noChangeShapeType="1"/>
            </p:cNvSpPr>
            <p:nvPr/>
          </p:nvSpPr>
          <p:spPr bwMode="auto">
            <a:xfrm>
              <a:off x="3468" y="1343"/>
              <a:ext cx="3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8" name="Line 15"/>
            <p:cNvSpPr>
              <a:spLocks noChangeShapeType="1"/>
            </p:cNvSpPr>
            <p:nvPr/>
          </p:nvSpPr>
          <p:spPr bwMode="auto">
            <a:xfrm>
              <a:off x="3473" y="2479"/>
              <a:ext cx="10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9" name="Rectangle 16"/>
            <p:cNvSpPr>
              <a:spLocks noChangeArrowheads="1"/>
            </p:cNvSpPr>
            <p:nvPr/>
          </p:nvSpPr>
          <p:spPr bwMode="auto">
            <a:xfrm>
              <a:off x="2536" y="1751"/>
              <a:ext cx="274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737" tIns="28575" rIns="58737" bIns="28575">
              <a:spAutoFit/>
            </a:bodyPr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900"/>
                <a:t>A7-A0</a:t>
              </a:r>
            </a:p>
          </p:txBody>
        </p:sp>
        <p:grpSp>
          <p:nvGrpSpPr>
            <p:cNvPr id="19480" name="Group 19"/>
            <p:cNvGrpSpPr>
              <a:grpSpLocks/>
            </p:cNvGrpSpPr>
            <p:nvPr/>
          </p:nvGrpSpPr>
          <p:grpSpPr bwMode="auto">
            <a:xfrm>
              <a:off x="3550" y="1214"/>
              <a:ext cx="114" cy="203"/>
              <a:chOff x="3550" y="1214"/>
              <a:chExt cx="114" cy="203"/>
            </a:xfrm>
          </p:grpSpPr>
          <p:sp>
            <p:nvSpPr>
              <p:cNvPr id="19507" name="Rectangle 17"/>
              <p:cNvSpPr>
                <a:spLocks noChangeArrowheads="1"/>
              </p:cNvSpPr>
              <p:nvPr/>
            </p:nvSpPr>
            <p:spPr bwMode="auto">
              <a:xfrm>
                <a:off x="3566" y="1275"/>
                <a:ext cx="98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28575" rIns="58737" bIns="28575">
                <a:spAutoFit/>
              </a:bodyPr>
              <a:lstStyle>
                <a:lvl1pPr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100"/>
                  <a:t>\</a:t>
                </a:r>
              </a:p>
            </p:txBody>
          </p:sp>
          <p:sp>
            <p:nvSpPr>
              <p:cNvPr id="19508" name="Rectangle 18"/>
              <p:cNvSpPr>
                <a:spLocks noChangeArrowheads="1"/>
              </p:cNvSpPr>
              <p:nvPr/>
            </p:nvSpPr>
            <p:spPr bwMode="auto">
              <a:xfrm>
                <a:off x="3550" y="1214"/>
                <a:ext cx="114" cy="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28575" rIns="58737" bIns="28575">
                <a:spAutoFit/>
              </a:bodyPr>
              <a:lstStyle>
                <a:lvl1pPr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900"/>
                  <a:t>8</a:t>
                </a:r>
              </a:p>
            </p:txBody>
          </p:sp>
        </p:grpSp>
        <p:grpSp>
          <p:nvGrpSpPr>
            <p:cNvPr id="19481" name="Group 22"/>
            <p:cNvGrpSpPr>
              <a:grpSpLocks/>
            </p:cNvGrpSpPr>
            <p:nvPr/>
          </p:nvGrpSpPr>
          <p:grpSpPr bwMode="auto">
            <a:xfrm>
              <a:off x="3550" y="2357"/>
              <a:ext cx="114" cy="204"/>
              <a:chOff x="3550" y="2357"/>
              <a:chExt cx="114" cy="204"/>
            </a:xfrm>
          </p:grpSpPr>
          <p:sp>
            <p:nvSpPr>
              <p:cNvPr id="19505" name="Rectangle 20"/>
              <p:cNvSpPr>
                <a:spLocks noChangeArrowheads="1"/>
              </p:cNvSpPr>
              <p:nvPr/>
            </p:nvSpPr>
            <p:spPr bwMode="auto">
              <a:xfrm>
                <a:off x="3566" y="2419"/>
                <a:ext cx="98" cy="1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28575" rIns="58737" bIns="28575">
                <a:spAutoFit/>
              </a:bodyPr>
              <a:lstStyle>
                <a:lvl1pPr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100"/>
                  <a:t>\</a:t>
                </a:r>
              </a:p>
            </p:txBody>
          </p:sp>
          <p:sp>
            <p:nvSpPr>
              <p:cNvPr id="19506" name="Rectangle 21"/>
              <p:cNvSpPr>
                <a:spLocks noChangeArrowheads="1"/>
              </p:cNvSpPr>
              <p:nvPr/>
            </p:nvSpPr>
            <p:spPr bwMode="auto">
              <a:xfrm>
                <a:off x="3550" y="2357"/>
                <a:ext cx="114" cy="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28575" rIns="58737" bIns="28575">
                <a:spAutoFit/>
              </a:bodyPr>
              <a:lstStyle>
                <a:lvl1pPr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3746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37465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900"/>
                  <a:t>8</a:t>
                </a:r>
              </a:p>
            </p:txBody>
          </p:sp>
        </p:grpSp>
        <p:sp>
          <p:nvSpPr>
            <p:cNvPr id="19482" name="Line 23"/>
            <p:cNvSpPr>
              <a:spLocks noChangeShapeType="1"/>
            </p:cNvSpPr>
            <p:nvPr/>
          </p:nvSpPr>
          <p:spPr bwMode="auto">
            <a:xfrm>
              <a:off x="4205" y="1123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3" name="Line 24"/>
            <p:cNvSpPr>
              <a:spLocks noChangeShapeType="1"/>
            </p:cNvSpPr>
            <p:nvPr/>
          </p:nvSpPr>
          <p:spPr bwMode="auto">
            <a:xfrm>
              <a:off x="4205" y="1185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4" name="Line 25"/>
            <p:cNvSpPr>
              <a:spLocks noChangeShapeType="1"/>
            </p:cNvSpPr>
            <p:nvPr/>
          </p:nvSpPr>
          <p:spPr bwMode="auto">
            <a:xfrm>
              <a:off x="4205" y="1245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5" name="Line 26"/>
            <p:cNvSpPr>
              <a:spLocks noChangeShapeType="1"/>
            </p:cNvSpPr>
            <p:nvPr/>
          </p:nvSpPr>
          <p:spPr bwMode="auto">
            <a:xfrm>
              <a:off x="4205" y="1491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6" name="Line 27"/>
            <p:cNvSpPr>
              <a:spLocks noChangeShapeType="1"/>
            </p:cNvSpPr>
            <p:nvPr/>
          </p:nvSpPr>
          <p:spPr bwMode="auto">
            <a:xfrm>
              <a:off x="4355" y="1317"/>
              <a:ext cx="0" cy="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7" name="Line 28"/>
            <p:cNvSpPr>
              <a:spLocks noChangeShapeType="1"/>
            </p:cNvSpPr>
            <p:nvPr/>
          </p:nvSpPr>
          <p:spPr bwMode="auto">
            <a:xfrm>
              <a:off x="4662" y="1623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8" name="Line 29"/>
            <p:cNvSpPr>
              <a:spLocks noChangeShapeType="1"/>
            </p:cNvSpPr>
            <p:nvPr/>
          </p:nvSpPr>
          <p:spPr bwMode="auto">
            <a:xfrm>
              <a:off x="4601" y="1623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89" name="Line 30"/>
            <p:cNvSpPr>
              <a:spLocks noChangeShapeType="1"/>
            </p:cNvSpPr>
            <p:nvPr/>
          </p:nvSpPr>
          <p:spPr bwMode="auto">
            <a:xfrm>
              <a:off x="4877" y="1623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0" name="Line 31"/>
            <p:cNvSpPr>
              <a:spLocks noChangeShapeType="1"/>
            </p:cNvSpPr>
            <p:nvPr/>
          </p:nvSpPr>
          <p:spPr bwMode="auto">
            <a:xfrm>
              <a:off x="4728" y="1742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1" name="Line 32"/>
            <p:cNvSpPr>
              <a:spLocks noChangeShapeType="1"/>
            </p:cNvSpPr>
            <p:nvPr/>
          </p:nvSpPr>
          <p:spPr bwMode="auto">
            <a:xfrm>
              <a:off x="4943" y="1988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2" name="Rectangle 33"/>
            <p:cNvSpPr>
              <a:spLocks noChangeArrowheads="1"/>
            </p:cNvSpPr>
            <p:nvPr/>
          </p:nvSpPr>
          <p:spPr bwMode="auto">
            <a:xfrm>
              <a:off x="4994" y="1875"/>
              <a:ext cx="230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737" tIns="28575" rIns="58737" bIns="28575">
              <a:spAutoFit/>
            </a:bodyPr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900"/>
                <a:t>R/W’</a:t>
              </a:r>
            </a:p>
          </p:txBody>
        </p:sp>
        <p:sp>
          <p:nvSpPr>
            <p:cNvPr id="19493" name="Line 34"/>
            <p:cNvSpPr>
              <a:spLocks noChangeShapeType="1"/>
            </p:cNvSpPr>
            <p:nvPr/>
          </p:nvSpPr>
          <p:spPr bwMode="auto">
            <a:xfrm>
              <a:off x="4662" y="2146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4" name="Line 35"/>
            <p:cNvSpPr>
              <a:spLocks noChangeShapeType="1"/>
            </p:cNvSpPr>
            <p:nvPr/>
          </p:nvSpPr>
          <p:spPr bwMode="auto">
            <a:xfrm>
              <a:off x="4601" y="2146"/>
              <a:ext cx="0" cy="1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5" name="Line 36"/>
            <p:cNvSpPr>
              <a:spLocks noChangeShapeType="1"/>
            </p:cNvSpPr>
            <p:nvPr/>
          </p:nvSpPr>
          <p:spPr bwMode="auto">
            <a:xfrm>
              <a:off x="4877" y="2151"/>
              <a:ext cx="0" cy="1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6" name="Line 37"/>
            <p:cNvSpPr>
              <a:spLocks noChangeShapeType="1"/>
            </p:cNvSpPr>
            <p:nvPr/>
          </p:nvSpPr>
          <p:spPr bwMode="auto">
            <a:xfrm>
              <a:off x="4728" y="2259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7" name="Line 38"/>
            <p:cNvSpPr>
              <a:spLocks noChangeShapeType="1"/>
            </p:cNvSpPr>
            <p:nvPr/>
          </p:nvSpPr>
          <p:spPr bwMode="auto">
            <a:xfrm flipV="1">
              <a:off x="4632" y="2664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8" name="Line 39"/>
            <p:cNvSpPr>
              <a:spLocks noChangeShapeType="1"/>
            </p:cNvSpPr>
            <p:nvPr/>
          </p:nvSpPr>
          <p:spPr bwMode="auto">
            <a:xfrm>
              <a:off x="4847" y="2668"/>
              <a:ext cx="0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99" name="Line 40"/>
            <p:cNvSpPr>
              <a:spLocks noChangeShapeType="1"/>
            </p:cNvSpPr>
            <p:nvPr/>
          </p:nvSpPr>
          <p:spPr bwMode="auto">
            <a:xfrm>
              <a:off x="3249" y="2637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00" name="Rectangle 41"/>
            <p:cNvSpPr>
              <a:spLocks noChangeArrowheads="1"/>
            </p:cNvSpPr>
            <p:nvPr/>
          </p:nvSpPr>
          <p:spPr bwMode="auto">
            <a:xfrm>
              <a:off x="3135" y="2796"/>
              <a:ext cx="222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737" tIns="28575" rIns="58737" bIns="28575">
              <a:spAutoFit/>
            </a:bodyPr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900"/>
                <a:t>CAS</a:t>
              </a:r>
            </a:p>
          </p:txBody>
        </p:sp>
        <p:sp>
          <p:nvSpPr>
            <p:cNvPr id="19501" name="Line 42"/>
            <p:cNvSpPr>
              <a:spLocks noChangeShapeType="1"/>
            </p:cNvSpPr>
            <p:nvPr/>
          </p:nvSpPr>
          <p:spPr bwMode="auto">
            <a:xfrm flipV="1">
              <a:off x="3249" y="1005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02" name="Rectangle 43"/>
            <p:cNvSpPr>
              <a:spLocks noChangeArrowheads="1"/>
            </p:cNvSpPr>
            <p:nvPr/>
          </p:nvSpPr>
          <p:spPr bwMode="auto">
            <a:xfrm>
              <a:off x="3135" y="912"/>
              <a:ext cx="222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737" tIns="28575" rIns="58737" bIns="28575">
              <a:spAutoFit/>
            </a:bodyPr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900"/>
                <a:t>RAS</a:t>
              </a:r>
            </a:p>
          </p:txBody>
        </p:sp>
        <p:sp>
          <p:nvSpPr>
            <p:cNvPr id="19503" name="Rectangle 44"/>
            <p:cNvSpPr>
              <a:spLocks noChangeArrowheads="1"/>
            </p:cNvSpPr>
            <p:nvPr/>
          </p:nvSpPr>
          <p:spPr bwMode="auto">
            <a:xfrm>
              <a:off x="2679" y="1501"/>
              <a:ext cx="190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737" tIns="28575" rIns="58737" bIns="28575">
              <a:spAutoFit/>
            </a:bodyPr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900"/>
                <a:t>row</a:t>
              </a:r>
            </a:p>
          </p:txBody>
        </p:sp>
        <p:sp>
          <p:nvSpPr>
            <p:cNvPr id="19504" name="Rectangle 45"/>
            <p:cNvSpPr>
              <a:spLocks noChangeArrowheads="1"/>
            </p:cNvSpPr>
            <p:nvPr/>
          </p:nvSpPr>
          <p:spPr bwMode="auto">
            <a:xfrm>
              <a:off x="2700" y="2095"/>
              <a:ext cx="166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737" tIns="28575" rIns="58737" bIns="28575">
              <a:spAutoFit/>
            </a:bodyPr>
            <a:lstStyle>
              <a:lvl1pPr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3746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3746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900"/>
                <a:t>col</a:t>
              </a:r>
            </a:p>
          </p:txBody>
        </p:sp>
      </p:grpSp>
      <p:sp>
        <p:nvSpPr>
          <p:cNvPr id="19460" name="Rectangle 47"/>
          <p:cNvSpPr>
            <a:spLocks noChangeArrowheads="1"/>
          </p:cNvSpPr>
          <p:nvPr/>
        </p:nvSpPr>
        <p:spPr bwMode="auto">
          <a:xfrm>
            <a:off x="533400" y="1538288"/>
            <a:ext cx="48641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9461" name="Rectangle 48"/>
          <p:cNvSpPr>
            <a:spLocks noChangeArrowheads="1"/>
          </p:cNvSpPr>
          <p:nvPr/>
        </p:nvSpPr>
        <p:spPr bwMode="auto">
          <a:xfrm>
            <a:off x="5005388" y="4803775"/>
            <a:ext cx="2632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Entire row buffered here</a:t>
            </a:r>
          </a:p>
        </p:txBody>
      </p:sp>
      <p:sp>
        <p:nvSpPr>
          <p:cNvPr id="19462" name="Line 49"/>
          <p:cNvSpPr>
            <a:spLocks noChangeShapeType="1"/>
          </p:cNvSpPr>
          <p:nvPr/>
        </p:nvSpPr>
        <p:spPr bwMode="auto">
          <a:xfrm flipH="1">
            <a:off x="6375400" y="4178300"/>
            <a:ext cx="762000" cy="622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3" name="Rectangle 50"/>
          <p:cNvSpPr>
            <a:spLocks noChangeArrowheads="1"/>
          </p:cNvSpPr>
          <p:nvPr/>
        </p:nvSpPr>
        <p:spPr bwMode="auto">
          <a:xfrm>
            <a:off x="515938" y="5651500"/>
            <a:ext cx="8302625" cy="650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row access time	col access time	cycle time 	page mode cycle time</a:t>
            </a:r>
          </a:p>
          <a:p>
            <a:r>
              <a:rPr lang="en-US" altLang="en-US"/>
              <a:t>        50ns	           10ns	   90ns		            25ns</a:t>
            </a:r>
          </a:p>
        </p:txBody>
      </p:sp>
      <p:sp>
        <p:nvSpPr>
          <p:cNvPr id="19464" name="Rectangle 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Conventional Access</a:t>
            </a:r>
          </a:p>
          <a:p>
            <a:pPr lvl="1"/>
            <a:r>
              <a:rPr lang="en-US" altLang="en-US" smtClean="0"/>
              <a:t>Row + Col</a:t>
            </a:r>
          </a:p>
          <a:p>
            <a:pPr lvl="1"/>
            <a:r>
              <a:rPr lang="en-US" altLang="en-US" smtClean="0"/>
              <a:t>RAS CAS RAS CAS ...</a:t>
            </a:r>
          </a:p>
          <a:p>
            <a:r>
              <a:rPr lang="en-US" altLang="en-US" smtClean="0"/>
              <a:t>Page Mode</a:t>
            </a:r>
          </a:p>
          <a:p>
            <a:pPr lvl="1"/>
            <a:r>
              <a:rPr lang="en-US" altLang="en-US" smtClean="0"/>
              <a:t>Row + Series of columns</a:t>
            </a:r>
          </a:p>
          <a:p>
            <a:pPr lvl="1"/>
            <a:r>
              <a:rPr lang="en-US" altLang="en-US" smtClean="0"/>
              <a:t>RAS CAS CAS CAS ...</a:t>
            </a:r>
          </a:p>
          <a:p>
            <a:pPr lvl="1"/>
            <a:r>
              <a:rPr lang="en-US" altLang="en-US" smtClean="0"/>
              <a:t>Gives successive bits</a:t>
            </a:r>
          </a:p>
          <a:p>
            <a:r>
              <a:rPr lang="en-US" altLang="en-US" smtClean="0"/>
              <a:t>Other Acronyms</a:t>
            </a:r>
          </a:p>
          <a:p>
            <a:pPr lvl="1"/>
            <a:r>
              <a:rPr lang="en-US" altLang="en-US" smtClean="0"/>
              <a:t>EDORAM</a:t>
            </a:r>
          </a:p>
          <a:p>
            <a:pPr lvl="2"/>
            <a:r>
              <a:rPr lang="en-US" altLang="en-US" smtClean="0"/>
              <a:t>“Extended data output”</a:t>
            </a:r>
          </a:p>
          <a:p>
            <a:pPr lvl="1"/>
            <a:r>
              <a:rPr lang="en-US" altLang="en-US" smtClean="0"/>
              <a:t>SDRAM</a:t>
            </a:r>
          </a:p>
          <a:p>
            <a:pPr lvl="2"/>
            <a:r>
              <a:rPr lang="en-US" altLang="en-US" smtClean="0"/>
              <a:t>“Synchronous DRAM”</a:t>
            </a:r>
          </a:p>
        </p:txBody>
      </p:sp>
      <p:sp>
        <p:nvSpPr>
          <p:cNvPr id="19465" name="Rectangle 52"/>
          <p:cNvSpPr>
            <a:spLocks noChangeArrowheads="1"/>
          </p:cNvSpPr>
          <p:nvPr/>
        </p:nvSpPr>
        <p:spPr bwMode="auto">
          <a:xfrm>
            <a:off x="3427413" y="5235575"/>
            <a:ext cx="2428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Typical 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81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550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Performance Enhanced for Video / Graphics Operations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Frame buffer to hold graphics image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Writing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Random access of bits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Also supports rectangle fill operations</a:t>
            </a:r>
          </a:p>
          <a:p>
            <a:pPr lvl="2">
              <a:lnSpc>
                <a:spcPct val="80000"/>
              </a:lnSpc>
            </a:pPr>
            <a:r>
              <a:rPr lang="en-US" altLang="en-US" smtClean="0"/>
              <a:t>Set all bits in region to 0 or 1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Reading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Load entire row into shift register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Shift out at video rates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Performance Example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1200 X 1800 pixels / frame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24 bits / pixel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60 frames / second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2.8 GBits / second</a:t>
            </a:r>
          </a:p>
          <a:p>
            <a:pPr>
              <a:lnSpc>
                <a:spcPct val="80000"/>
              </a:lnSpc>
            </a:pPr>
            <a:endParaRPr lang="en-US" altLang="en-US" smtClean="0"/>
          </a:p>
          <a:p>
            <a:pPr>
              <a:lnSpc>
                <a:spcPct val="80000"/>
              </a:lnSpc>
            </a:pPr>
            <a:endParaRPr lang="en-US" altLang="en-US" smtClean="0"/>
          </a:p>
        </p:txBody>
      </p:sp>
      <p:sp>
        <p:nvSpPr>
          <p:cNvPr id="20483" name="Text Box 1079"/>
          <p:cNvSpPr txBox="1">
            <a:spLocks noChangeArrowheads="1"/>
          </p:cNvSpPr>
          <p:nvPr/>
        </p:nvSpPr>
        <p:spPr bwMode="auto">
          <a:xfrm>
            <a:off x="6400800" y="5715000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Video Stream Output</a:t>
            </a:r>
          </a:p>
        </p:txBody>
      </p:sp>
      <p:sp>
        <p:nvSpPr>
          <p:cNvPr id="20484" name="Rectangle 1080"/>
          <p:cNvSpPr>
            <a:spLocks noGrp="1" noChangeArrowheads="1"/>
          </p:cNvSpPr>
          <p:nvPr>
            <p:ph type="title"/>
          </p:nvPr>
        </p:nvSpPr>
        <p:spPr>
          <a:xfrm>
            <a:off x="3294063" y="304800"/>
            <a:ext cx="2555875" cy="573088"/>
          </a:xfrm>
        </p:spPr>
        <p:txBody>
          <a:bodyPr/>
          <a:lstStyle/>
          <a:p>
            <a:r>
              <a:rPr lang="en-US" altLang="en-US" smtClean="0"/>
              <a:t>Video RAM</a:t>
            </a:r>
          </a:p>
        </p:txBody>
      </p:sp>
      <p:grpSp>
        <p:nvGrpSpPr>
          <p:cNvPr id="20485" name="Group 1084"/>
          <p:cNvGrpSpPr>
            <a:grpSpLocks/>
          </p:cNvGrpSpPr>
          <p:nvPr/>
        </p:nvGrpSpPr>
        <p:grpSpPr bwMode="auto">
          <a:xfrm>
            <a:off x="5486400" y="1981200"/>
            <a:ext cx="1854200" cy="3536950"/>
            <a:chOff x="3456" y="1248"/>
            <a:chExt cx="1168" cy="2228"/>
          </a:xfrm>
        </p:grpSpPr>
        <p:sp>
          <p:nvSpPr>
            <p:cNvPr id="20486" name="Rectangle 1085"/>
            <p:cNvSpPr>
              <a:spLocks noChangeArrowheads="1"/>
            </p:cNvSpPr>
            <p:nvPr/>
          </p:nvSpPr>
          <p:spPr bwMode="auto">
            <a:xfrm>
              <a:off x="3548" y="1248"/>
              <a:ext cx="616" cy="9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en-US" altLang="en-US"/>
            </a:p>
            <a:p>
              <a:pPr algn="ctr"/>
              <a:r>
                <a:rPr lang="en-US" altLang="en-US" sz="1600"/>
                <a:t>256x256</a:t>
              </a:r>
            </a:p>
            <a:p>
              <a:pPr algn="ctr"/>
              <a:r>
                <a:rPr lang="en-US" altLang="en-US" sz="1600"/>
                <a:t>cell array</a:t>
              </a:r>
              <a:endParaRPr lang="en-US" altLang="en-US"/>
            </a:p>
          </p:txBody>
        </p:sp>
        <p:sp>
          <p:nvSpPr>
            <p:cNvPr id="20487" name="Rectangle 1086"/>
            <p:cNvSpPr>
              <a:spLocks noChangeArrowheads="1"/>
            </p:cNvSpPr>
            <p:nvPr/>
          </p:nvSpPr>
          <p:spPr bwMode="auto">
            <a:xfrm>
              <a:off x="3456" y="3264"/>
              <a:ext cx="896" cy="2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Shift Register</a:t>
              </a:r>
            </a:p>
          </p:txBody>
        </p:sp>
        <p:sp>
          <p:nvSpPr>
            <p:cNvPr id="20488" name="Line 1087"/>
            <p:cNvSpPr>
              <a:spLocks noChangeShapeType="1"/>
            </p:cNvSpPr>
            <p:nvPr/>
          </p:nvSpPr>
          <p:spPr bwMode="auto">
            <a:xfrm>
              <a:off x="3736" y="216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9" name="Line 1088"/>
            <p:cNvSpPr>
              <a:spLocks noChangeShapeType="1"/>
            </p:cNvSpPr>
            <p:nvPr/>
          </p:nvSpPr>
          <p:spPr bwMode="auto">
            <a:xfrm>
              <a:off x="4072" y="216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0" name="Line 1089"/>
            <p:cNvSpPr>
              <a:spLocks noChangeShapeType="1"/>
            </p:cNvSpPr>
            <p:nvPr/>
          </p:nvSpPr>
          <p:spPr bwMode="auto">
            <a:xfrm>
              <a:off x="3836" y="234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1" name="Line 1090"/>
            <p:cNvSpPr>
              <a:spLocks noChangeShapeType="1"/>
            </p:cNvSpPr>
            <p:nvPr/>
          </p:nvSpPr>
          <p:spPr bwMode="auto">
            <a:xfrm>
              <a:off x="3736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2" name="Line 1091"/>
            <p:cNvSpPr>
              <a:spLocks noChangeShapeType="1"/>
            </p:cNvSpPr>
            <p:nvPr/>
          </p:nvSpPr>
          <p:spPr bwMode="auto">
            <a:xfrm>
              <a:off x="4072" y="2984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3" name="Line 1092"/>
            <p:cNvSpPr>
              <a:spLocks noChangeShapeType="1"/>
            </p:cNvSpPr>
            <p:nvPr/>
          </p:nvSpPr>
          <p:spPr bwMode="auto">
            <a:xfrm>
              <a:off x="3836" y="315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4" name="Rectangle 1093"/>
            <p:cNvSpPr>
              <a:spLocks noChangeArrowheads="1"/>
            </p:cNvSpPr>
            <p:nvPr/>
          </p:nvSpPr>
          <p:spPr bwMode="auto">
            <a:xfrm>
              <a:off x="3488" y="2420"/>
              <a:ext cx="808" cy="5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/>
                <a:t>column</a:t>
              </a:r>
            </a:p>
            <a:p>
              <a:pPr algn="ctr"/>
              <a:r>
                <a:rPr lang="en-US" altLang="en-US" sz="1600"/>
                <a:t>sense/write</a:t>
              </a:r>
            </a:p>
            <a:p>
              <a:pPr algn="ctr"/>
              <a:r>
                <a:rPr lang="en-US" altLang="en-US" sz="1600"/>
                <a:t>amps</a:t>
              </a:r>
            </a:p>
          </p:txBody>
        </p:sp>
        <p:sp>
          <p:nvSpPr>
            <p:cNvPr id="20495" name="Line 1094"/>
            <p:cNvSpPr>
              <a:spLocks noChangeShapeType="1"/>
            </p:cNvSpPr>
            <p:nvPr/>
          </p:nvSpPr>
          <p:spPr bwMode="auto">
            <a:xfrm flipH="1">
              <a:off x="4368" y="3360"/>
              <a:ext cx="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9475" y="304800"/>
            <a:ext cx="4845050" cy="573088"/>
          </a:xfrm>
          <a:noFill/>
        </p:spPr>
        <p:txBody>
          <a:bodyPr/>
          <a:lstStyle/>
          <a:p>
            <a:r>
              <a:rPr lang="en-US" altLang="en-US" smtClean="0"/>
              <a:t>DRAM Driving Forces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Capacity</a:t>
            </a:r>
          </a:p>
          <a:p>
            <a:pPr lvl="1"/>
            <a:r>
              <a:rPr lang="en-US" altLang="en-US" smtClean="0"/>
              <a:t>4X per generation</a:t>
            </a:r>
          </a:p>
          <a:p>
            <a:pPr lvl="2"/>
            <a:r>
              <a:rPr lang="en-US" altLang="en-US" smtClean="0"/>
              <a:t>Square array of cells</a:t>
            </a:r>
          </a:p>
          <a:p>
            <a:pPr lvl="1"/>
            <a:r>
              <a:rPr lang="en-US" altLang="en-US" smtClean="0"/>
              <a:t>Typical scaling</a:t>
            </a:r>
          </a:p>
          <a:p>
            <a:pPr lvl="2"/>
            <a:r>
              <a:rPr lang="en-US" altLang="en-US" smtClean="0"/>
              <a:t>Lithography dimensions 0.7X</a:t>
            </a:r>
          </a:p>
          <a:p>
            <a:pPr lvl="3"/>
            <a:r>
              <a:rPr lang="en-US" altLang="en-US" smtClean="0"/>
              <a:t>Areal density 2X</a:t>
            </a:r>
          </a:p>
          <a:p>
            <a:pPr lvl="2"/>
            <a:r>
              <a:rPr lang="en-US" altLang="en-US" smtClean="0"/>
              <a:t>Cell function packing 1.5X</a:t>
            </a:r>
          </a:p>
          <a:p>
            <a:pPr lvl="2"/>
            <a:r>
              <a:rPr lang="en-US" altLang="en-US" smtClean="0"/>
              <a:t>Chip area 1.33X</a:t>
            </a:r>
          </a:p>
          <a:p>
            <a:pPr lvl="1"/>
            <a:r>
              <a:rPr lang="en-US" altLang="en-US" smtClean="0"/>
              <a:t>Scaling challenge</a:t>
            </a:r>
          </a:p>
          <a:p>
            <a:pPr lvl="2"/>
            <a:r>
              <a:rPr lang="en-US" altLang="en-US" smtClean="0"/>
              <a:t>Typically C</a:t>
            </a:r>
            <a:r>
              <a:rPr lang="en-US" altLang="en-US" baseline="-25000" smtClean="0"/>
              <a:t>node </a:t>
            </a:r>
            <a:r>
              <a:rPr lang="en-US" altLang="en-US" smtClean="0"/>
              <a:t>/ C</a:t>
            </a:r>
            <a:r>
              <a:rPr lang="en-US" altLang="en-US" baseline="-25000" smtClean="0"/>
              <a:t>BL</a:t>
            </a:r>
            <a:r>
              <a:rPr lang="en-US" altLang="en-US" smtClean="0"/>
              <a:t>  = 0.1–0.2</a:t>
            </a:r>
          </a:p>
          <a:p>
            <a:pPr lvl="2"/>
            <a:r>
              <a:rPr lang="en-US" altLang="en-US" smtClean="0"/>
              <a:t>Must keep C</a:t>
            </a:r>
            <a:r>
              <a:rPr lang="en-US" altLang="en-US" baseline="-25000" smtClean="0"/>
              <a:t>node </a:t>
            </a:r>
            <a:r>
              <a:rPr lang="en-US" altLang="en-US" smtClean="0"/>
              <a:t>high as shrink cell size</a:t>
            </a:r>
          </a:p>
          <a:p>
            <a:r>
              <a:rPr lang="en-US" altLang="en-US" smtClean="0"/>
              <a:t>Retention Time</a:t>
            </a:r>
          </a:p>
          <a:p>
            <a:pPr lvl="1"/>
            <a:r>
              <a:rPr lang="en-US" altLang="en-US" smtClean="0"/>
              <a:t>Typically 16–256 ms</a:t>
            </a:r>
          </a:p>
          <a:p>
            <a:pPr lvl="1"/>
            <a:r>
              <a:rPr lang="en-US" altLang="en-US" smtClean="0"/>
              <a:t>Want higher for low-power applications</a:t>
            </a:r>
          </a:p>
          <a:p>
            <a:endParaRPr lang="en-US" altLang="en-US" sz="1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0850" y="304800"/>
            <a:ext cx="5702300" cy="573088"/>
          </a:xfrm>
          <a:noFill/>
        </p:spPr>
        <p:txBody>
          <a:bodyPr/>
          <a:lstStyle/>
          <a:p>
            <a:r>
              <a:rPr lang="en-US" altLang="en-US" smtClean="0"/>
              <a:t>DRAM Storage Capacitor</a:t>
            </a:r>
          </a:p>
        </p:txBody>
      </p:sp>
      <p:grpSp>
        <p:nvGrpSpPr>
          <p:cNvPr id="22531" name="Group 17"/>
          <p:cNvGrpSpPr>
            <a:grpSpLocks/>
          </p:cNvGrpSpPr>
          <p:nvPr/>
        </p:nvGrpSpPr>
        <p:grpSpPr bwMode="auto">
          <a:xfrm>
            <a:off x="4368800" y="2228850"/>
            <a:ext cx="4452938" cy="2320925"/>
            <a:chOff x="2752" y="1404"/>
            <a:chExt cx="2805" cy="1462"/>
          </a:xfrm>
        </p:grpSpPr>
        <p:pic>
          <p:nvPicPr>
            <p:cNvPr id="22533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1650"/>
              <a:ext cx="1016" cy="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3927" y="2332"/>
              <a:ext cx="2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d</a:t>
              </a:r>
            </a:p>
          </p:txBody>
        </p:sp>
        <p:grpSp>
          <p:nvGrpSpPr>
            <p:cNvPr id="22535" name="Group 11"/>
            <p:cNvGrpSpPr>
              <a:grpSpLocks/>
            </p:cNvGrpSpPr>
            <p:nvPr/>
          </p:nvGrpSpPr>
          <p:grpSpPr bwMode="auto">
            <a:xfrm>
              <a:off x="3851" y="2229"/>
              <a:ext cx="92" cy="460"/>
              <a:chOff x="3851" y="2229"/>
              <a:chExt cx="92" cy="460"/>
            </a:xfrm>
          </p:grpSpPr>
          <p:grpSp>
            <p:nvGrpSpPr>
              <p:cNvPr id="22541" name="Group 7"/>
              <p:cNvGrpSpPr>
                <a:grpSpLocks/>
              </p:cNvGrpSpPr>
              <p:nvPr/>
            </p:nvGrpSpPr>
            <p:grpSpPr bwMode="auto">
              <a:xfrm>
                <a:off x="3855" y="2229"/>
                <a:ext cx="88" cy="192"/>
                <a:chOff x="3855" y="2229"/>
                <a:chExt cx="88" cy="192"/>
              </a:xfrm>
            </p:grpSpPr>
            <p:sp>
              <p:nvSpPr>
                <p:cNvPr id="22545" name="Line 5"/>
                <p:cNvSpPr>
                  <a:spLocks noChangeShapeType="1"/>
                </p:cNvSpPr>
                <p:nvPr/>
              </p:nvSpPr>
              <p:spPr bwMode="auto">
                <a:xfrm>
                  <a:off x="3855" y="2421"/>
                  <a:ext cx="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546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3899" y="2229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2542" name="Group 10"/>
              <p:cNvGrpSpPr>
                <a:grpSpLocks/>
              </p:cNvGrpSpPr>
              <p:nvPr/>
            </p:nvGrpSpPr>
            <p:grpSpPr bwMode="auto">
              <a:xfrm>
                <a:off x="3851" y="2501"/>
                <a:ext cx="88" cy="188"/>
                <a:chOff x="3851" y="2501"/>
                <a:chExt cx="88" cy="188"/>
              </a:xfrm>
            </p:grpSpPr>
            <p:sp>
              <p:nvSpPr>
                <p:cNvPr id="22543" name="Line 8"/>
                <p:cNvSpPr>
                  <a:spLocks noChangeShapeType="1"/>
                </p:cNvSpPr>
                <p:nvPr/>
              </p:nvSpPr>
              <p:spPr bwMode="auto">
                <a:xfrm>
                  <a:off x="3851" y="2501"/>
                  <a:ext cx="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544" name="Line 9"/>
                <p:cNvSpPr>
                  <a:spLocks noChangeShapeType="1"/>
                </p:cNvSpPr>
                <p:nvPr/>
              </p:nvSpPr>
              <p:spPr bwMode="auto">
                <a:xfrm>
                  <a:off x="3895" y="2505"/>
                  <a:ext cx="0" cy="1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22536" name="Rectangle 12"/>
            <p:cNvSpPr>
              <a:spLocks noChangeArrowheads="1"/>
            </p:cNvSpPr>
            <p:nvPr/>
          </p:nvSpPr>
          <p:spPr bwMode="auto">
            <a:xfrm>
              <a:off x="4028" y="1831"/>
              <a:ext cx="1529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Dielectric Material</a:t>
              </a:r>
            </a:p>
            <a:p>
              <a:r>
                <a:rPr lang="en-US" altLang="en-US" b="1"/>
                <a:t>Dielectric Constant </a:t>
              </a:r>
              <a:r>
                <a:rPr lang="en-US" altLang="en-US" b="1">
                  <a:latin typeface="Symbol" panose="05050102010706020507" pitchFamily="18" charset="2"/>
                </a:rPr>
                <a:t></a:t>
              </a:r>
            </a:p>
          </p:txBody>
        </p:sp>
        <p:sp>
          <p:nvSpPr>
            <p:cNvPr id="22537" name="Line 13"/>
            <p:cNvSpPr>
              <a:spLocks noChangeShapeType="1"/>
            </p:cNvSpPr>
            <p:nvPr/>
          </p:nvSpPr>
          <p:spPr bwMode="auto">
            <a:xfrm flipH="1">
              <a:off x="3541" y="1954"/>
              <a:ext cx="470" cy="4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8" name="Rectangle 14"/>
            <p:cNvSpPr>
              <a:spLocks noChangeArrowheads="1"/>
            </p:cNvSpPr>
            <p:nvPr/>
          </p:nvSpPr>
          <p:spPr bwMode="auto">
            <a:xfrm>
              <a:off x="4018" y="1404"/>
              <a:ext cx="578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Plate</a:t>
              </a:r>
            </a:p>
            <a:p>
              <a:r>
                <a:rPr lang="en-US" altLang="en-US" b="1"/>
                <a:t>Area A</a:t>
              </a:r>
            </a:p>
          </p:txBody>
        </p:sp>
        <p:sp>
          <p:nvSpPr>
            <p:cNvPr id="22539" name="Line 15"/>
            <p:cNvSpPr>
              <a:spLocks noChangeShapeType="1"/>
            </p:cNvSpPr>
            <p:nvPr/>
          </p:nvSpPr>
          <p:spPr bwMode="auto">
            <a:xfrm flipH="1">
              <a:off x="3477" y="1602"/>
              <a:ext cx="470" cy="4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0" name="Rectangle 16"/>
            <p:cNvSpPr>
              <a:spLocks noChangeArrowheads="1"/>
            </p:cNvSpPr>
            <p:nvPr/>
          </p:nvSpPr>
          <p:spPr bwMode="auto">
            <a:xfrm>
              <a:off x="4359" y="2385"/>
              <a:ext cx="86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1"/>
                <a:t>C = </a:t>
              </a:r>
              <a:r>
                <a:rPr lang="en-US" altLang="en-US" sz="2400" b="1">
                  <a:latin typeface="Symbol" panose="05050102010706020507" pitchFamily="18" charset="2"/>
                </a:rPr>
                <a:t></a:t>
              </a:r>
              <a:r>
                <a:rPr lang="en-US" altLang="en-US" sz="2400" b="1"/>
                <a:t>A/d</a:t>
              </a:r>
            </a:p>
          </p:txBody>
        </p:sp>
      </p:grpSp>
      <p:sp>
        <p:nvSpPr>
          <p:cNvPr id="2253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3687763" cy="5257800"/>
          </a:xfrm>
          <a:noFill/>
        </p:spPr>
        <p:txBody>
          <a:bodyPr/>
          <a:lstStyle/>
          <a:p>
            <a:r>
              <a:rPr lang="en-US" altLang="en-US" smtClean="0"/>
              <a:t>Planar Capacitor</a:t>
            </a:r>
          </a:p>
          <a:p>
            <a:pPr lvl="1"/>
            <a:r>
              <a:rPr lang="en-US" altLang="en-US" smtClean="0"/>
              <a:t>Up to 1Mb</a:t>
            </a:r>
          </a:p>
          <a:p>
            <a:pPr lvl="1"/>
            <a:r>
              <a:rPr lang="en-US" altLang="en-US" smtClean="0"/>
              <a:t>C decreases linearly with feature size</a:t>
            </a:r>
          </a:p>
          <a:p>
            <a:r>
              <a:rPr lang="en-US" altLang="en-US" smtClean="0"/>
              <a:t>Trench Capacitor</a:t>
            </a:r>
          </a:p>
          <a:p>
            <a:pPr lvl="1"/>
            <a:r>
              <a:rPr lang="en-US" altLang="en-US" smtClean="0"/>
              <a:t>4–256 Mb</a:t>
            </a:r>
          </a:p>
          <a:p>
            <a:pPr lvl="1"/>
            <a:r>
              <a:rPr lang="en-US" altLang="en-US" smtClean="0"/>
              <a:t>Lining of hole in substrate</a:t>
            </a:r>
          </a:p>
          <a:p>
            <a:r>
              <a:rPr lang="en-US" altLang="en-US" smtClean="0"/>
              <a:t>Stacked Cell</a:t>
            </a:r>
          </a:p>
          <a:p>
            <a:pPr lvl="1"/>
            <a:r>
              <a:rPr lang="en-US" altLang="en-US" smtClean="0"/>
              <a:t>&gt; 1Gb</a:t>
            </a:r>
          </a:p>
          <a:p>
            <a:pPr lvl="1"/>
            <a:r>
              <a:rPr lang="en-US" altLang="en-US" smtClean="0"/>
              <a:t>On top of substrate</a:t>
            </a:r>
          </a:p>
          <a:p>
            <a:pPr lvl="1"/>
            <a:r>
              <a:rPr lang="en-US" altLang="en-US" smtClean="0"/>
              <a:t>Use high </a:t>
            </a:r>
            <a:r>
              <a:rPr lang="en-US" altLang="en-US" smtClean="0">
                <a:latin typeface="Symbol" panose="05050102010706020507" pitchFamily="18" charset="2"/>
              </a:rPr>
              <a:t></a:t>
            </a:r>
            <a:r>
              <a:rPr lang="en-US" altLang="en-US" smtClean="0"/>
              <a:t> dielectric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3338" y="304800"/>
            <a:ext cx="3995737" cy="573088"/>
          </a:xfrm>
          <a:noFill/>
        </p:spPr>
        <p:txBody>
          <a:bodyPr/>
          <a:lstStyle/>
          <a:p>
            <a:r>
              <a:rPr lang="en-US" altLang="en-US" smtClean="0"/>
              <a:t>Computer System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4017963" y="5899150"/>
            <a:ext cx="558800" cy="139700"/>
          </a:xfrm>
          <a:prstGeom prst="ellipse">
            <a:avLst/>
          </a:prstGeom>
          <a:solidFill>
            <a:srgbClr val="CCCC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17963" y="5518150"/>
            <a:ext cx="558800" cy="4445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4017963" y="5441950"/>
            <a:ext cx="558800" cy="139700"/>
          </a:xfrm>
          <a:prstGeom prst="ellipse">
            <a:avLst/>
          </a:prstGeom>
          <a:solidFill>
            <a:srgbClr val="CCCC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024313" y="5816600"/>
            <a:ext cx="547687" cy="15240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89388" y="5603875"/>
            <a:ext cx="8239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Disk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219450" y="5899150"/>
            <a:ext cx="596900" cy="139700"/>
          </a:xfrm>
          <a:prstGeom prst="ellipse">
            <a:avLst/>
          </a:prstGeom>
          <a:solidFill>
            <a:srgbClr val="CCCC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219450" y="5518150"/>
            <a:ext cx="596900" cy="4445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3219450" y="5441950"/>
            <a:ext cx="596900" cy="139700"/>
          </a:xfrm>
          <a:prstGeom prst="ellipse">
            <a:avLst/>
          </a:prstGeom>
          <a:solidFill>
            <a:srgbClr val="CCCC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225800" y="5816600"/>
            <a:ext cx="584200" cy="15240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224213" y="5616575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Disk</a:t>
            </a: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7404100" y="3854450"/>
            <a:ext cx="0" cy="157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5638800" y="3841750"/>
            <a:ext cx="0" cy="176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3505200" y="488315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4305300" y="488315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3810000" y="384175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2108200" y="2432050"/>
            <a:ext cx="0" cy="237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1479550" y="3752850"/>
            <a:ext cx="65405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Memory-I/O bus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1479550" y="1530350"/>
            <a:ext cx="12319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Processor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1479550" y="2787650"/>
            <a:ext cx="1231900" cy="4953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Cache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1479550" y="4679950"/>
            <a:ext cx="1231900" cy="4953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Memory</a:t>
            </a: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6737350" y="442595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controller</a:t>
            </a: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3232150" y="445135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controller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4984750" y="442595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controller</a:t>
            </a:r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4959350" y="544195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Display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724650" y="544195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Network</a:t>
            </a:r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1758950" y="2139950"/>
            <a:ext cx="749300" cy="215900"/>
          </a:xfrm>
          <a:prstGeom prst="rect">
            <a:avLst/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1"/>
              <a:t>Reg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08263" y="304800"/>
            <a:ext cx="3929062" cy="573088"/>
          </a:xfrm>
          <a:noFill/>
        </p:spPr>
        <p:txBody>
          <a:bodyPr/>
          <a:lstStyle/>
          <a:p>
            <a:r>
              <a:rPr lang="en-US" altLang="en-US" smtClean="0"/>
              <a:t>Trench Capacitor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566863"/>
            <a:ext cx="8255000" cy="14224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Process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Etch deep hole in substrate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/>
              <a:t>Becomes reference plate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Grow oxide on walls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/>
              <a:t>Dielectric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Fill with polysilicon plug</a:t>
            </a:r>
          </a:p>
          <a:p>
            <a:pPr lvl="2">
              <a:lnSpc>
                <a:spcPct val="80000"/>
              </a:lnSpc>
            </a:pPr>
            <a:r>
              <a:rPr lang="en-US" altLang="en-US" sz="1600" smtClean="0"/>
              <a:t>Tied to storage node</a:t>
            </a:r>
          </a:p>
        </p:txBody>
      </p:sp>
      <p:grpSp>
        <p:nvGrpSpPr>
          <p:cNvPr id="23556" name="Group 11"/>
          <p:cNvGrpSpPr>
            <a:grpSpLocks/>
          </p:cNvGrpSpPr>
          <p:nvPr/>
        </p:nvGrpSpPr>
        <p:grpSpPr bwMode="auto">
          <a:xfrm>
            <a:off x="3857625" y="2890838"/>
            <a:ext cx="4602163" cy="2887662"/>
            <a:chOff x="2430" y="1821"/>
            <a:chExt cx="2899" cy="1819"/>
          </a:xfrm>
        </p:grpSpPr>
        <p:pic>
          <p:nvPicPr>
            <p:cNvPr id="2355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0" y="2200"/>
              <a:ext cx="1320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558" name="Line 5"/>
            <p:cNvSpPr>
              <a:spLocks noChangeShapeType="1"/>
            </p:cNvSpPr>
            <p:nvPr/>
          </p:nvSpPr>
          <p:spPr bwMode="auto">
            <a:xfrm flipV="1">
              <a:off x="3560" y="2725"/>
              <a:ext cx="538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59" name="Line 6"/>
            <p:cNvSpPr>
              <a:spLocks noChangeShapeType="1"/>
            </p:cNvSpPr>
            <p:nvPr/>
          </p:nvSpPr>
          <p:spPr bwMode="auto">
            <a:xfrm flipV="1">
              <a:off x="3294" y="2501"/>
              <a:ext cx="699" cy="4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0" name="Line 7"/>
            <p:cNvSpPr>
              <a:spLocks noChangeShapeType="1"/>
            </p:cNvSpPr>
            <p:nvPr/>
          </p:nvSpPr>
          <p:spPr bwMode="auto">
            <a:xfrm flipV="1">
              <a:off x="2963" y="1904"/>
              <a:ext cx="538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029" y="2375"/>
              <a:ext cx="10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Storage Plate</a:t>
              </a: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4135" y="2631"/>
              <a:ext cx="11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Reference Plate</a:t>
              </a: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3570" y="1821"/>
              <a:ext cx="110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SiO</a:t>
              </a:r>
              <a:r>
                <a:rPr lang="en-US" altLang="en-US" b="1" baseline="-25000"/>
                <a:t>2</a:t>
              </a:r>
              <a:r>
                <a:rPr lang="en-US" altLang="en-US" b="1"/>
                <a:t> Dielectric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8" y="304800"/>
            <a:ext cx="4760912" cy="573088"/>
          </a:xfrm>
          <a:noFill/>
        </p:spPr>
        <p:txBody>
          <a:bodyPr/>
          <a:lstStyle/>
          <a:p>
            <a:r>
              <a:rPr lang="en-US" altLang="en-US" smtClean="0"/>
              <a:t>IBM DRAM Evolution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/>
            <a:r>
              <a:rPr lang="en-US" altLang="en-US" smtClean="0"/>
              <a:t>IBM J. R&amp;D, Jan/Mar ‘95</a:t>
            </a:r>
          </a:p>
          <a:p>
            <a:pPr lvl="1"/>
            <a:r>
              <a:rPr lang="en-US" altLang="en-US" smtClean="0"/>
              <a:t>Evolution from 4 – 256 Mb</a:t>
            </a:r>
          </a:p>
          <a:p>
            <a:pPr lvl="1"/>
            <a:r>
              <a:rPr lang="en-US" altLang="en-US" smtClean="0"/>
              <a:t>256 Mb uses cell with area 0.6 µm</a:t>
            </a:r>
            <a:r>
              <a:rPr lang="en-US" altLang="en-US" baseline="30000" smtClean="0"/>
              <a:t>2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406525" y="2789238"/>
            <a:ext cx="2263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4 Mb Cell Structure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545263" y="23129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142038" y="1697038"/>
            <a:ext cx="1539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Cell Layouts</a:t>
            </a:r>
          </a:p>
        </p:txBody>
      </p:sp>
      <p:pic>
        <p:nvPicPr>
          <p:cNvPr id="24583" name="Picture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3363913"/>
            <a:ext cx="328295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2239963"/>
            <a:ext cx="3073400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118100" y="2614613"/>
            <a:ext cx="5349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400" b="1"/>
              <a:t>4Mb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019675" y="3376613"/>
            <a:ext cx="633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400" b="1"/>
              <a:t>16Mb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019675" y="4138613"/>
            <a:ext cx="6334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400" b="1"/>
              <a:t>64Mb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921250" y="4900613"/>
            <a:ext cx="7318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400" b="1"/>
              <a:t>256Mb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304800"/>
            <a:ext cx="6888162" cy="573088"/>
          </a:xfrm>
          <a:noFill/>
        </p:spPr>
        <p:txBody>
          <a:bodyPr/>
          <a:lstStyle/>
          <a:p>
            <a:r>
              <a:rPr lang="en-US" altLang="en-US" smtClean="0"/>
              <a:t>Mitsubishi Stacked Cell DRAM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4911725" cy="5257800"/>
          </a:xfrm>
          <a:noFill/>
        </p:spPr>
        <p:txBody>
          <a:bodyPr/>
          <a:lstStyle/>
          <a:p>
            <a:pPr lvl="1"/>
            <a:r>
              <a:rPr lang="en-US" altLang="en-US" smtClean="0"/>
              <a:t>IEDM ‘95</a:t>
            </a:r>
          </a:p>
          <a:p>
            <a:pPr lvl="1"/>
            <a:r>
              <a:rPr lang="en-US" altLang="en-US" smtClean="0"/>
              <a:t>Claim suitable for 1 – 4 Gb</a:t>
            </a:r>
          </a:p>
          <a:p>
            <a:r>
              <a:rPr lang="en-US" altLang="en-US" smtClean="0"/>
              <a:t>Technology</a:t>
            </a:r>
          </a:p>
          <a:p>
            <a:pPr lvl="1"/>
            <a:r>
              <a:rPr lang="en-US" altLang="en-US" smtClean="0"/>
              <a:t>0.14 µm process</a:t>
            </a:r>
          </a:p>
          <a:p>
            <a:pPr lvl="2"/>
            <a:r>
              <a:rPr lang="en-US" altLang="en-US" smtClean="0"/>
              <a:t>Synchrotron X-ray source</a:t>
            </a:r>
          </a:p>
          <a:p>
            <a:pPr lvl="1"/>
            <a:r>
              <a:rPr lang="en-US" altLang="en-US" smtClean="0"/>
              <a:t>8 nm gate oxide</a:t>
            </a:r>
          </a:p>
          <a:p>
            <a:pPr lvl="1"/>
            <a:r>
              <a:rPr lang="en-US" altLang="en-US" smtClean="0"/>
              <a:t>0.29 µm</a:t>
            </a:r>
            <a:r>
              <a:rPr lang="en-US" altLang="en-US" baseline="30000" smtClean="0"/>
              <a:t>2</a:t>
            </a:r>
            <a:r>
              <a:rPr lang="en-US" altLang="en-US" smtClean="0"/>
              <a:t> cell</a:t>
            </a:r>
          </a:p>
          <a:p>
            <a:r>
              <a:rPr lang="en-US" altLang="en-US" smtClean="0"/>
              <a:t>Storage Capacitor</a:t>
            </a:r>
          </a:p>
          <a:p>
            <a:pPr lvl="1"/>
            <a:r>
              <a:rPr lang="en-US" altLang="en-US" smtClean="0"/>
              <a:t>Fabricated on top of everything else</a:t>
            </a:r>
          </a:p>
          <a:p>
            <a:pPr lvl="1"/>
            <a:r>
              <a:rPr lang="en-US" altLang="en-US" smtClean="0"/>
              <a:t>Rubidium electrodes</a:t>
            </a:r>
          </a:p>
          <a:p>
            <a:pPr lvl="1"/>
            <a:r>
              <a:rPr lang="en-US" altLang="en-US" smtClean="0"/>
              <a:t>High dielectric insulator</a:t>
            </a:r>
          </a:p>
          <a:p>
            <a:pPr lvl="2"/>
            <a:r>
              <a:rPr lang="en-US" altLang="en-US" smtClean="0"/>
              <a:t>50X higher than SiO</a:t>
            </a:r>
            <a:r>
              <a:rPr lang="en-US" altLang="en-US" baseline="-25000" smtClean="0"/>
              <a:t>2</a:t>
            </a:r>
          </a:p>
          <a:p>
            <a:pPr lvl="2"/>
            <a:r>
              <a:rPr lang="en-US" altLang="en-US" smtClean="0"/>
              <a:t>25 nm thick</a:t>
            </a:r>
            <a:endParaRPr lang="en-US" altLang="en-US" baseline="-25000" smtClean="0"/>
          </a:p>
          <a:p>
            <a:pPr lvl="1"/>
            <a:r>
              <a:rPr lang="en-US" altLang="en-US" smtClean="0"/>
              <a:t>Cell capacitance 25 femtofarads</a:t>
            </a:r>
          </a:p>
        </p:txBody>
      </p:sp>
      <p:pic>
        <p:nvPicPr>
          <p:cNvPr id="2560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2098675"/>
            <a:ext cx="3251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497513" y="1570038"/>
            <a:ext cx="2797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Cross Section of 2 Cells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888" y="304800"/>
            <a:ext cx="5864225" cy="573088"/>
          </a:xfrm>
          <a:noFill/>
        </p:spPr>
        <p:txBody>
          <a:bodyPr/>
          <a:lstStyle/>
          <a:p>
            <a:r>
              <a:rPr lang="en-US" altLang="en-US" smtClean="0"/>
              <a:t>Mitsubishi DRAM Pictures</a:t>
            </a: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38263"/>
            <a:ext cx="3225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60800"/>
            <a:ext cx="33147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544638"/>
            <a:ext cx="3276600" cy="30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304800"/>
            <a:ext cx="3454400" cy="573088"/>
          </a:xfrm>
          <a:noFill/>
        </p:spPr>
        <p:txBody>
          <a:bodyPr/>
          <a:lstStyle/>
          <a:p>
            <a:r>
              <a:rPr lang="en-US" altLang="en-US" smtClean="0"/>
              <a:t>Magnetic Disks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646488" y="3055938"/>
            <a:ext cx="1851025" cy="1812925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5386388" y="3854450"/>
            <a:ext cx="238125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691313" y="4419600"/>
            <a:ext cx="1993900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The read/write head floats over the disk surface and moves back and forth on an arm from track to track.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6731000" y="4191000"/>
            <a:ext cx="1778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2676525" y="2106613"/>
            <a:ext cx="3790950" cy="37131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2867025" y="2292350"/>
            <a:ext cx="340995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3057525" y="2478088"/>
            <a:ext cx="3030538" cy="29686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3248025" y="2665413"/>
            <a:ext cx="2649538" cy="2595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436938" y="2851150"/>
            <a:ext cx="2270125" cy="2222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817938" y="3224213"/>
            <a:ext cx="1508125" cy="1477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4008438" y="3409950"/>
            <a:ext cx="1128712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62" name="Arc 14"/>
          <p:cNvSpPr>
            <a:spLocks/>
          </p:cNvSpPr>
          <p:nvPr/>
        </p:nvSpPr>
        <p:spPr bwMode="auto">
          <a:xfrm>
            <a:off x="3227388" y="1779588"/>
            <a:ext cx="1346200" cy="508000"/>
          </a:xfrm>
          <a:custGeom>
            <a:avLst/>
            <a:gdLst>
              <a:gd name="T0" fmla="*/ 0 w 21600"/>
              <a:gd name="T1" fmla="*/ 508000 h 21599"/>
              <a:gd name="T2" fmla="*/ 1344642 w 21600"/>
              <a:gd name="T3" fmla="*/ 0 h 21599"/>
              <a:gd name="T4" fmla="*/ 1346200 w 21600"/>
              <a:gd name="T5" fmla="*/ 508000 h 215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679"/>
                  <a:pt x="9655" y="12"/>
                  <a:pt x="21574" y="-1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809625" y="1981200"/>
            <a:ext cx="241776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Disk surface spins at</a:t>
            </a:r>
          </a:p>
          <a:p>
            <a:r>
              <a:rPr lang="en-US" altLang="en-US"/>
              <a:t>3600–7200 RPM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538913" y="2362200"/>
            <a:ext cx="1927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read/write head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H="1">
            <a:off x="5562600" y="2768600"/>
            <a:ext cx="990600" cy="1016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7377113" y="2819400"/>
            <a:ext cx="5857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arm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>
            <a:off x="6934200" y="3149600"/>
            <a:ext cx="533400" cy="635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214313" y="3198813"/>
            <a:ext cx="2314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/>
              <a:t>The surface consists</a:t>
            </a:r>
          </a:p>
          <a:p>
            <a:r>
              <a:rPr lang="en-US" altLang="en-US" sz="1600"/>
              <a:t>of a set of concentric</a:t>
            </a:r>
          </a:p>
          <a:p>
            <a:r>
              <a:rPr lang="en-US" altLang="en-US" sz="1600"/>
              <a:t>magnetized rings called tracks</a:t>
            </a: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387600" y="3733800"/>
            <a:ext cx="124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492750" y="3917950"/>
            <a:ext cx="3086100" cy="114300"/>
          </a:xfrm>
          <a:prstGeom prst="rect">
            <a:avLst/>
          </a:prstGeom>
          <a:solidFill>
            <a:srgbClr val="DADA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2743200" y="3892550"/>
            <a:ext cx="19050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3733800" y="3892550"/>
            <a:ext cx="914400" cy="204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1281113" y="5410200"/>
            <a:ext cx="24145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Each track is divided</a:t>
            </a:r>
          </a:p>
          <a:p>
            <a:r>
              <a:rPr lang="en-US" altLang="en-US"/>
              <a:t>into sectors</a:t>
            </a: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4654550" y="3892550"/>
            <a:ext cx="368300" cy="212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8313" y="304800"/>
            <a:ext cx="3124200" cy="573088"/>
          </a:xfrm>
          <a:noFill/>
        </p:spPr>
        <p:txBody>
          <a:bodyPr/>
          <a:lstStyle/>
          <a:p>
            <a:r>
              <a:rPr lang="en-US" altLang="en-US" smtClean="0"/>
              <a:t>Disk Capacity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7150100" algn="r"/>
              </a:tabLst>
            </a:pPr>
            <a:r>
              <a:rPr lang="en-US" altLang="en-US" smtClean="0"/>
              <a:t>Parameter	18GB Example</a:t>
            </a:r>
          </a:p>
          <a:p>
            <a:pPr lvl="1">
              <a:tabLst>
                <a:tab pos="7150100" algn="r"/>
              </a:tabLst>
            </a:pPr>
            <a:r>
              <a:rPr lang="en-US" altLang="en-US" smtClean="0"/>
              <a:t>Number Platters	12</a:t>
            </a:r>
          </a:p>
          <a:p>
            <a:pPr lvl="1">
              <a:tabLst>
                <a:tab pos="7150100" algn="r"/>
              </a:tabLst>
            </a:pPr>
            <a:r>
              <a:rPr lang="en-US" altLang="en-US" smtClean="0"/>
              <a:t>Surfaces / Platter	2</a:t>
            </a:r>
          </a:p>
          <a:p>
            <a:pPr lvl="1">
              <a:tabLst>
                <a:tab pos="7150100" algn="r"/>
              </a:tabLst>
            </a:pPr>
            <a:r>
              <a:rPr lang="en-US" altLang="en-US" smtClean="0"/>
              <a:t>Number of tracks	6962</a:t>
            </a:r>
          </a:p>
          <a:p>
            <a:pPr lvl="1">
              <a:tabLst>
                <a:tab pos="7150100" algn="r"/>
              </a:tabLst>
            </a:pPr>
            <a:r>
              <a:rPr lang="en-US" altLang="en-US" smtClean="0"/>
              <a:t>Number sectors / track	213</a:t>
            </a:r>
          </a:p>
          <a:p>
            <a:pPr lvl="1">
              <a:tabLst>
                <a:tab pos="7150100" algn="r"/>
              </a:tabLst>
            </a:pPr>
            <a:r>
              <a:rPr lang="en-US" altLang="en-US" smtClean="0"/>
              <a:t>Bytes / sector	512	</a:t>
            </a:r>
          </a:p>
          <a:p>
            <a:pPr>
              <a:tabLst>
                <a:tab pos="7150100" algn="r"/>
              </a:tabLst>
            </a:pPr>
            <a:r>
              <a:rPr lang="en-US" altLang="en-US" smtClean="0"/>
              <a:t>Total Bytes	18,221,948,928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63850" y="304800"/>
            <a:ext cx="3416300" cy="573088"/>
          </a:xfrm>
          <a:noFill/>
        </p:spPr>
        <p:txBody>
          <a:bodyPr/>
          <a:lstStyle/>
          <a:p>
            <a:r>
              <a:rPr lang="en-US" altLang="en-US" smtClean="0"/>
              <a:t>Disk Operation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Operation</a:t>
            </a:r>
          </a:p>
          <a:p>
            <a:pPr lvl="1"/>
            <a:r>
              <a:rPr lang="en-US" altLang="en-US" smtClean="0"/>
              <a:t>Read or write complete sector</a:t>
            </a:r>
          </a:p>
          <a:p>
            <a:r>
              <a:rPr lang="en-US" altLang="en-US" smtClean="0"/>
              <a:t>Seek</a:t>
            </a:r>
          </a:p>
          <a:p>
            <a:pPr lvl="1"/>
            <a:r>
              <a:rPr lang="en-US" altLang="en-US" smtClean="0"/>
              <a:t>Position head over proper track</a:t>
            </a:r>
          </a:p>
          <a:p>
            <a:pPr lvl="1"/>
            <a:r>
              <a:rPr lang="en-US" altLang="en-US" smtClean="0"/>
              <a:t>Typically 6-9ms</a:t>
            </a:r>
          </a:p>
          <a:p>
            <a:r>
              <a:rPr lang="en-US" altLang="en-US" smtClean="0"/>
              <a:t>Rotational Latency</a:t>
            </a:r>
          </a:p>
          <a:p>
            <a:pPr lvl="1"/>
            <a:r>
              <a:rPr lang="en-US" altLang="en-US" smtClean="0"/>
              <a:t>Wait until desired sector passes under head</a:t>
            </a:r>
          </a:p>
          <a:p>
            <a:pPr lvl="1"/>
            <a:r>
              <a:rPr lang="en-US" altLang="en-US" smtClean="0"/>
              <a:t>Worst case: complete rotation</a:t>
            </a:r>
          </a:p>
          <a:p>
            <a:pPr lvl="2">
              <a:buFontTx/>
              <a:buNone/>
            </a:pPr>
            <a:r>
              <a:rPr lang="en-US" altLang="en-US" smtClean="0"/>
              <a:t>10,025 RPM </a:t>
            </a:r>
            <a:r>
              <a:rPr lang="en-US" altLang="en-US" b="1" smtClean="0">
                <a:sym typeface="Symbol" panose="05050102010706020507" pitchFamily="18" charset="2"/>
              </a:rPr>
              <a:t></a:t>
            </a:r>
            <a:r>
              <a:rPr lang="en-US" altLang="en-US" smtClean="0"/>
              <a:t> 6 ms</a:t>
            </a:r>
          </a:p>
          <a:p>
            <a:r>
              <a:rPr lang="en-US" altLang="en-US" smtClean="0"/>
              <a:t>Read or Write Bits</a:t>
            </a:r>
          </a:p>
          <a:p>
            <a:pPr lvl="1"/>
            <a:r>
              <a:rPr lang="en-US" altLang="en-US" smtClean="0"/>
              <a:t>Transfer rate depends on # bits per track and rotational speed </a:t>
            </a:r>
          </a:p>
          <a:p>
            <a:pPr lvl="1"/>
            <a:r>
              <a:rPr lang="en-US" altLang="en-US" smtClean="0"/>
              <a:t>E.g., 213 * 512 bytes @10,025RPM = 18 MB/sec.</a:t>
            </a:r>
          </a:p>
          <a:p>
            <a:pPr lvl="1"/>
            <a:r>
              <a:rPr lang="en-US" altLang="en-US" smtClean="0"/>
              <a:t>Modern disks have external transfer rates of up to 80 MB/sec</a:t>
            </a:r>
          </a:p>
          <a:p>
            <a:pPr lvl="2"/>
            <a:r>
              <a:rPr lang="en-US" altLang="en-US" smtClean="0"/>
              <a:t>DRAM caches on disk help sustain these higher rates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0163" y="304800"/>
            <a:ext cx="4002087" cy="573088"/>
          </a:xfrm>
          <a:noFill/>
        </p:spPr>
        <p:txBody>
          <a:bodyPr/>
          <a:lstStyle/>
          <a:p>
            <a:r>
              <a:rPr lang="en-US" altLang="en-US" smtClean="0"/>
              <a:t>Disk Performance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Getting First Byte</a:t>
            </a:r>
          </a:p>
          <a:p>
            <a:pPr lvl="1"/>
            <a:r>
              <a:rPr lang="en-US" altLang="en-US" smtClean="0"/>
              <a:t>Seek + Rotational latency = 7,000 – 19,000 µsec</a:t>
            </a:r>
          </a:p>
          <a:p>
            <a:r>
              <a:rPr lang="en-US" altLang="en-US" smtClean="0"/>
              <a:t>Getting Successive Bytes</a:t>
            </a:r>
          </a:p>
          <a:p>
            <a:pPr lvl="1"/>
            <a:r>
              <a:rPr lang="en-US" altLang="en-US" smtClean="0"/>
              <a:t>~ 0.06 µsec each</a:t>
            </a:r>
          </a:p>
          <a:p>
            <a:pPr lvl="2"/>
            <a:r>
              <a:rPr lang="en-US" altLang="en-US" i="1" smtClean="0"/>
              <a:t>roughly 100,000 times faster than getting the first byte!</a:t>
            </a:r>
            <a:endParaRPr lang="en-US" altLang="en-US" smtClean="0"/>
          </a:p>
          <a:p>
            <a:r>
              <a:rPr lang="en-US" altLang="en-US" smtClean="0"/>
              <a:t>Optimizing Performance:</a:t>
            </a:r>
          </a:p>
          <a:p>
            <a:pPr lvl="1"/>
            <a:r>
              <a:rPr lang="en-US" altLang="en-US" smtClean="0"/>
              <a:t>Large block transfers are more efficient</a:t>
            </a:r>
          </a:p>
          <a:p>
            <a:pPr lvl="1"/>
            <a:r>
              <a:rPr lang="en-US" altLang="en-US" smtClean="0"/>
              <a:t>Try to do other things while waiting for first byte</a:t>
            </a:r>
          </a:p>
          <a:p>
            <a:pPr lvl="2"/>
            <a:r>
              <a:rPr lang="en-US" altLang="en-US" smtClean="0"/>
              <a:t>switch context to other computing task</a:t>
            </a:r>
          </a:p>
          <a:p>
            <a:pPr lvl="2"/>
            <a:r>
              <a:rPr lang="en-US" altLang="en-US" smtClean="0"/>
              <a:t>processor is interrupted when transfer completes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3075" y="304800"/>
            <a:ext cx="5659438" cy="573088"/>
          </a:xfrm>
        </p:spPr>
        <p:txBody>
          <a:bodyPr/>
          <a:lstStyle/>
          <a:p>
            <a:r>
              <a:rPr lang="en-US" altLang="en-US" smtClean="0"/>
              <a:t>Disk / System Interface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3498850" cy="5257800"/>
          </a:xfrm>
        </p:spPr>
        <p:txBody>
          <a:bodyPr/>
          <a:lstStyle/>
          <a:p>
            <a:r>
              <a:rPr lang="en-US" altLang="en-US" smtClean="0"/>
              <a:t>1. Processor Signals Controller</a:t>
            </a:r>
          </a:p>
          <a:p>
            <a:pPr lvl="1"/>
            <a:r>
              <a:rPr lang="en-US" altLang="en-US" smtClean="0"/>
              <a:t>Read sector X and store starting at memory address Y</a:t>
            </a:r>
          </a:p>
          <a:p>
            <a:r>
              <a:rPr lang="en-US" altLang="en-US" smtClean="0"/>
              <a:t>2. Read Occurs</a:t>
            </a:r>
          </a:p>
          <a:p>
            <a:pPr lvl="1"/>
            <a:r>
              <a:rPr lang="en-US" altLang="en-US" smtClean="0"/>
              <a:t>“Direct Memory Access” (DMA) transfer</a:t>
            </a:r>
          </a:p>
          <a:p>
            <a:pPr lvl="1"/>
            <a:r>
              <a:rPr lang="en-US" altLang="en-US" smtClean="0"/>
              <a:t>Under control of I/O controller</a:t>
            </a:r>
          </a:p>
          <a:p>
            <a:r>
              <a:rPr lang="en-US" altLang="en-US" smtClean="0"/>
              <a:t>3. I/O Controller Signals Completion</a:t>
            </a:r>
          </a:p>
          <a:p>
            <a:pPr lvl="1"/>
            <a:r>
              <a:rPr lang="en-US" altLang="en-US" smtClean="0"/>
              <a:t>Interrupts processor</a:t>
            </a:r>
          </a:p>
          <a:p>
            <a:pPr lvl="1"/>
            <a:r>
              <a:rPr lang="en-US" altLang="en-US" smtClean="0"/>
              <a:t>Can resume suspended process 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7720013" y="5588000"/>
            <a:ext cx="5588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7720013" y="5207000"/>
            <a:ext cx="5588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7720013" y="5130800"/>
            <a:ext cx="5588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7726363" y="5505450"/>
            <a:ext cx="547687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7691438" y="5292725"/>
            <a:ext cx="631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Disk</a:t>
            </a:r>
          </a:p>
        </p:txBody>
      </p:sp>
      <p:sp>
        <p:nvSpPr>
          <p:cNvPr id="31753" name="Oval 11"/>
          <p:cNvSpPr>
            <a:spLocks noChangeArrowheads="1"/>
          </p:cNvSpPr>
          <p:nvPr/>
        </p:nvSpPr>
        <p:spPr bwMode="auto">
          <a:xfrm>
            <a:off x="6921500" y="5588000"/>
            <a:ext cx="5969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31754" name="Rectangle 13"/>
          <p:cNvSpPr>
            <a:spLocks noChangeArrowheads="1"/>
          </p:cNvSpPr>
          <p:nvPr/>
        </p:nvSpPr>
        <p:spPr bwMode="auto">
          <a:xfrm>
            <a:off x="6921500" y="5207000"/>
            <a:ext cx="5969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31755" name="Oval 14"/>
          <p:cNvSpPr>
            <a:spLocks noChangeArrowheads="1"/>
          </p:cNvSpPr>
          <p:nvPr/>
        </p:nvSpPr>
        <p:spPr bwMode="auto">
          <a:xfrm>
            <a:off x="6921500" y="5130800"/>
            <a:ext cx="596900" cy="1397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31756" name="Rectangle 15"/>
          <p:cNvSpPr>
            <a:spLocks noChangeArrowheads="1"/>
          </p:cNvSpPr>
          <p:nvPr/>
        </p:nvSpPr>
        <p:spPr bwMode="auto">
          <a:xfrm>
            <a:off x="6927850" y="5505450"/>
            <a:ext cx="584200" cy="152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31757" name="Rectangle 16"/>
          <p:cNvSpPr>
            <a:spLocks noChangeArrowheads="1"/>
          </p:cNvSpPr>
          <p:nvPr/>
        </p:nvSpPr>
        <p:spPr bwMode="auto">
          <a:xfrm>
            <a:off x="6926263" y="5305425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Disk</a:t>
            </a:r>
          </a:p>
        </p:txBody>
      </p:sp>
      <p:sp>
        <p:nvSpPr>
          <p:cNvPr id="31758" name="Line 19"/>
          <p:cNvSpPr>
            <a:spLocks noChangeShapeType="1"/>
          </p:cNvSpPr>
          <p:nvPr/>
        </p:nvSpPr>
        <p:spPr bwMode="auto">
          <a:xfrm>
            <a:off x="7207250" y="457200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9" name="Line 20"/>
          <p:cNvSpPr>
            <a:spLocks noChangeShapeType="1"/>
          </p:cNvSpPr>
          <p:nvPr/>
        </p:nvSpPr>
        <p:spPr bwMode="auto">
          <a:xfrm>
            <a:off x="8007350" y="457200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0" name="Line 21"/>
          <p:cNvSpPr>
            <a:spLocks noChangeShapeType="1"/>
          </p:cNvSpPr>
          <p:nvPr/>
        </p:nvSpPr>
        <p:spPr bwMode="auto">
          <a:xfrm>
            <a:off x="7512050" y="353060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5810250" y="2120900"/>
            <a:ext cx="0" cy="237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2" name="Rectangle 23"/>
          <p:cNvSpPr>
            <a:spLocks noChangeArrowheads="1"/>
          </p:cNvSpPr>
          <p:nvPr/>
        </p:nvSpPr>
        <p:spPr bwMode="auto">
          <a:xfrm>
            <a:off x="5181600" y="3441700"/>
            <a:ext cx="30480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Memory-I/O bus</a:t>
            </a:r>
          </a:p>
        </p:txBody>
      </p:sp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5181600" y="1219200"/>
            <a:ext cx="12319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Processor</a:t>
            </a:r>
          </a:p>
        </p:txBody>
      </p:sp>
      <p:sp>
        <p:nvSpPr>
          <p:cNvPr id="31764" name="Rectangle 25"/>
          <p:cNvSpPr>
            <a:spLocks noChangeArrowheads="1"/>
          </p:cNvSpPr>
          <p:nvPr/>
        </p:nvSpPr>
        <p:spPr bwMode="auto">
          <a:xfrm>
            <a:off x="5181600" y="2476500"/>
            <a:ext cx="1231900" cy="495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Cache</a:t>
            </a:r>
          </a:p>
        </p:txBody>
      </p:sp>
      <p:sp>
        <p:nvSpPr>
          <p:cNvPr id="31765" name="Rectangle 26"/>
          <p:cNvSpPr>
            <a:spLocks noChangeArrowheads="1"/>
          </p:cNvSpPr>
          <p:nvPr/>
        </p:nvSpPr>
        <p:spPr bwMode="auto">
          <a:xfrm>
            <a:off x="5181600" y="4368800"/>
            <a:ext cx="1231900" cy="495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Memory</a:t>
            </a:r>
          </a:p>
        </p:txBody>
      </p:sp>
      <p:sp>
        <p:nvSpPr>
          <p:cNvPr id="31766" name="Rectangle 28"/>
          <p:cNvSpPr>
            <a:spLocks noChangeArrowheads="1"/>
          </p:cNvSpPr>
          <p:nvPr/>
        </p:nvSpPr>
        <p:spPr bwMode="auto">
          <a:xfrm>
            <a:off x="6934200" y="414020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/>
              <a:t>I/O</a:t>
            </a:r>
          </a:p>
          <a:p>
            <a:pPr algn="ctr"/>
            <a:r>
              <a:rPr lang="en-US" altLang="en-US"/>
              <a:t>controller</a:t>
            </a:r>
          </a:p>
        </p:txBody>
      </p:sp>
      <p:sp>
        <p:nvSpPr>
          <p:cNvPr id="31767" name="Rectangle 32"/>
          <p:cNvSpPr>
            <a:spLocks noChangeArrowheads="1"/>
          </p:cNvSpPr>
          <p:nvPr/>
        </p:nvSpPr>
        <p:spPr bwMode="auto">
          <a:xfrm>
            <a:off x="5461000" y="1828800"/>
            <a:ext cx="7493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1"/>
              <a:t>Reg</a:t>
            </a:r>
          </a:p>
        </p:txBody>
      </p:sp>
      <p:sp>
        <p:nvSpPr>
          <p:cNvPr id="31768" name="Freeform 34"/>
          <p:cNvSpPr>
            <a:spLocks/>
          </p:cNvSpPr>
          <p:nvPr/>
        </p:nvSpPr>
        <p:spPr bwMode="auto">
          <a:xfrm>
            <a:off x="5829300" y="3530600"/>
            <a:ext cx="1739900" cy="1651000"/>
          </a:xfrm>
          <a:custGeom>
            <a:avLst/>
            <a:gdLst>
              <a:gd name="T0" fmla="*/ 1485900 w 1096"/>
              <a:gd name="T1" fmla="*/ 1651000 h 1040"/>
              <a:gd name="T2" fmla="*/ 1485900 w 1096"/>
              <a:gd name="T3" fmla="*/ 1041400 h 1040"/>
              <a:gd name="T4" fmla="*/ 1714500 w 1096"/>
              <a:gd name="T5" fmla="*/ 736600 h 1040"/>
              <a:gd name="T6" fmla="*/ 1638300 w 1096"/>
              <a:gd name="T7" fmla="*/ 203200 h 1040"/>
              <a:gd name="T8" fmla="*/ 1104900 w 1096"/>
              <a:gd name="T9" fmla="*/ 50800 h 1040"/>
              <a:gd name="T10" fmla="*/ 266700 w 1096"/>
              <a:gd name="T11" fmla="*/ 50800 h 1040"/>
              <a:gd name="T12" fmla="*/ 38100 w 1096"/>
              <a:gd name="T13" fmla="*/ 355600 h 1040"/>
              <a:gd name="T14" fmla="*/ 38100 w 1096"/>
              <a:gd name="T15" fmla="*/ 812800 h 10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6" h="1040">
                <a:moveTo>
                  <a:pt x="936" y="1040"/>
                </a:moveTo>
                <a:cubicBezTo>
                  <a:pt x="924" y="895"/>
                  <a:pt x="912" y="751"/>
                  <a:pt x="936" y="656"/>
                </a:cubicBezTo>
                <a:cubicBezTo>
                  <a:pt x="959" y="560"/>
                  <a:pt x="1064" y="552"/>
                  <a:pt x="1080" y="464"/>
                </a:cubicBezTo>
                <a:cubicBezTo>
                  <a:pt x="1096" y="376"/>
                  <a:pt x="1096" y="200"/>
                  <a:pt x="1032" y="128"/>
                </a:cubicBezTo>
                <a:cubicBezTo>
                  <a:pt x="967" y="55"/>
                  <a:pt x="839" y="47"/>
                  <a:pt x="696" y="32"/>
                </a:cubicBezTo>
                <a:cubicBezTo>
                  <a:pt x="552" y="16"/>
                  <a:pt x="280" y="0"/>
                  <a:pt x="168" y="32"/>
                </a:cubicBezTo>
                <a:cubicBezTo>
                  <a:pt x="56" y="64"/>
                  <a:pt x="47" y="144"/>
                  <a:pt x="24" y="224"/>
                </a:cubicBezTo>
                <a:cubicBezTo>
                  <a:pt x="0" y="303"/>
                  <a:pt x="12" y="407"/>
                  <a:pt x="24" y="512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9" name="Text Box 35"/>
          <p:cNvSpPr txBox="1">
            <a:spLocks noChangeArrowheads="1"/>
          </p:cNvSpPr>
          <p:nvPr/>
        </p:nvSpPr>
        <p:spPr bwMode="auto">
          <a:xfrm>
            <a:off x="3733800" y="3886200"/>
            <a:ext cx="194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(2) DMA Transfer</a:t>
            </a:r>
          </a:p>
        </p:txBody>
      </p:sp>
      <p:sp>
        <p:nvSpPr>
          <p:cNvPr id="31770" name="Freeform 36"/>
          <p:cNvSpPr>
            <a:spLocks/>
          </p:cNvSpPr>
          <p:nvPr/>
        </p:nvSpPr>
        <p:spPr bwMode="auto">
          <a:xfrm>
            <a:off x="6400800" y="1752600"/>
            <a:ext cx="1219200" cy="2362200"/>
          </a:xfrm>
          <a:custGeom>
            <a:avLst/>
            <a:gdLst>
              <a:gd name="T0" fmla="*/ 1219200 w 720"/>
              <a:gd name="T1" fmla="*/ 2362200 h 1056"/>
              <a:gd name="T2" fmla="*/ 1219200 w 720"/>
              <a:gd name="T3" fmla="*/ 0 h 1056"/>
              <a:gd name="T4" fmla="*/ 0 w 720"/>
              <a:gd name="T5" fmla="*/ 0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1" name="Freeform 37"/>
          <p:cNvSpPr>
            <a:spLocks/>
          </p:cNvSpPr>
          <p:nvPr/>
        </p:nvSpPr>
        <p:spPr bwMode="auto">
          <a:xfrm>
            <a:off x="6400800" y="1447800"/>
            <a:ext cx="1600200" cy="2667000"/>
          </a:xfrm>
          <a:custGeom>
            <a:avLst/>
            <a:gdLst>
              <a:gd name="T0" fmla="*/ 1600200 w 720"/>
              <a:gd name="T1" fmla="*/ 2667000 h 1056"/>
              <a:gd name="T2" fmla="*/ 1600200 w 720"/>
              <a:gd name="T3" fmla="*/ 0 h 1056"/>
              <a:gd name="T4" fmla="*/ 0 w 720"/>
              <a:gd name="T5" fmla="*/ 0 h 10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2" name="Text Box 38"/>
          <p:cNvSpPr txBox="1">
            <a:spLocks noChangeArrowheads="1"/>
          </p:cNvSpPr>
          <p:nvPr/>
        </p:nvSpPr>
        <p:spPr bwMode="auto">
          <a:xfrm>
            <a:off x="6324600" y="990600"/>
            <a:ext cx="253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(1) Initiate Sector Read</a:t>
            </a:r>
          </a:p>
        </p:txBody>
      </p:sp>
      <p:sp>
        <p:nvSpPr>
          <p:cNvPr id="31773" name="Text Box 39"/>
          <p:cNvSpPr txBox="1">
            <a:spLocks noChangeArrowheads="1"/>
          </p:cNvSpPr>
          <p:nvPr/>
        </p:nvSpPr>
        <p:spPr bwMode="auto">
          <a:xfrm>
            <a:off x="6477000" y="182880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(3) Read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2588" y="304800"/>
            <a:ext cx="5838825" cy="573088"/>
          </a:xfrm>
          <a:noFill/>
        </p:spPr>
        <p:txBody>
          <a:bodyPr/>
          <a:lstStyle/>
          <a:p>
            <a:r>
              <a:rPr lang="en-US" altLang="en-US" smtClean="0"/>
              <a:t>Magnetic Disk Technology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0" algn="dec"/>
                <a:tab pos="5257800" algn="l"/>
              </a:tabLst>
            </a:pPr>
            <a:r>
              <a:rPr lang="en-US" altLang="en-US" smtClean="0"/>
              <a:t>Seagate ST-12550N Barracuda 2 Disk</a:t>
            </a:r>
          </a:p>
          <a:p>
            <a:pPr lvl="1">
              <a:tabLst>
                <a:tab pos="4572000" algn="dec"/>
                <a:tab pos="5257800" algn="l"/>
              </a:tabLst>
            </a:pPr>
            <a:r>
              <a:rPr lang="en-US" altLang="en-US" smtClean="0"/>
              <a:t>Linear density	52,187. 	bits per inch (BPI)</a:t>
            </a:r>
          </a:p>
          <a:p>
            <a:pPr lvl="2">
              <a:tabLst>
                <a:tab pos="4572000" algn="dec"/>
                <a:tab pos="5257800" algn="l"/>
              </a:tabLst>
            </a:pPr>
            <a:r>
              <a:rPr lang="en-US" altLang="en-US" smtClean="0"/>
              <a:t>Bit spacing	0.5 	microns</a:t>
            </a:r>
          </a:p>
          <a:p>
            <a:pPr lvl="1">
              <a:tabLst>
                <a:tab pos="4572000" algn="dec"/>
                <a:tab pos="5257800" algn="l"/>
              </a:tabLst>
            </a:pPr>
            <a:r>
              <a:rPr lang="en-US" altLang="en-US" smtClean="0"/>
              <a:t>Track density	3,047.	tracks per inch (TPI)</a:t>
            </a:r>
          </a:p>
          <a:p>
            <a:pPr lvl="2">
              <a:tabLst>
                <a:tab pos="4572000" algn="dec"/>
                <a:tab pos="5257800" algn="l"/>
              </a:tabLst>
            </a:pPr>
            <a:r>
              <a:rPr lang="en-US" altLang="en-US" smtClean="0"/>
              <a:t>Track spacing	8.3	microns</a:t>
            </a:r>
          </a:p>
          <a:p>
            <a:pPr lvl="1">
              <a:tabLst>
                <a:tab pos="4572000" algn="dec"/>
                <a:tab pos="5257800" algn="l"/>
              </a:tabLst>
            </a:pPr>
            <a:r>
              <a:rPr lang="en-US" altLang="en-US" smtClean="0"/>
              <a:t>Total tracks	2,707.	tracks</a:t>
            </a:r>
          </a:p>
          <a:p>
            <a:pPr lvl="1">
              <a:tabLst>
                <a:tab pos="4572000" algn="dec"/>
                <a:tab pos="5257800" algn="l"/>
              </a:tabLst>
            </a:pPr>
            <a:r>
              <a:rPr lang="en-US" altLang="en-US" smtClean="0"/>
              <a:t>Rotational Speed	7200.	RPM</a:t>
            </a:r>
          </a:p>
          <a:p>
            <a:pPr lvl="1">
              <a:tabLst>
                <a:tab pos="4572000" algn="dec"/>
                <a:tab pos="5257800" algn="l"/>
              </a:tabLst>
            </a:pPr>
            <a:r>
              <a:rPr lang="en-US" altLang="en-US" smtClean="0"/>
              <a:t>Avg Linear Speed	86.4	kilometers / hour</a:t>
            </a:r>
          </a:p>
          <a:p>
            <a:pPr lvl="1">
              <a:tabLst>
                <a:tab pos="4572000" algn="dec"/>
                <a:tab pos="5257800" algn="l"/>
              </a:tabLst>
            </a:pPr>
            <a:r>
              <a:rPr lang="en-US" altLang="en-US" smtClean="0"/>
              <a:t>Head Floating Height	0.13	microns</a:t>
            </a:r>
          </a:p>
          <a:p>
            <a:pPr>
              <a:tabLst>
                <a:tab pos="4572000" algn="dec"/>
                <a:tab pos="5257800" algn="l"/>
              </a:tabLst>
            </a:pPr>
            <a:r>
              <a:rPr lang="en-US" altLang="en-US" smtClean="0"/>
              <a:t>Analogy:</a:t>
            </a:r>
          </a:p>
          <a:p>
            <a:pPr lvl="1">
              <a:tabLst>
                <a:tab pos="4572000" algn="dec"/>
                <a:tab pos="5257800" algn="l"/>
              </a:tabLst>
            </a:pPr>
            <a:r>
              <a:rPr lang="en-US" altLang="en-US" smtClean="0"/>
              <a:t>put the Sears Tower on its side</a:t>
            </a:r>
          </a:p>
          <a:p>
            <a:pPr lvl="1">
              <a:tabLst>
                <a:tab pos="4572000" algn="dec"/>
                <a:tab pos="5257800" algn="l"/>
              </a:tabLst>
            </a:pPr>
            <a:r>
              <a:rPr lang="en-US" altLang="en-US" smtClean="0"/>
              <a:t>fly it around the world, </a:t>
            </a:r>
            <a:r>
              <a:rPr lang="en-US" altLang="en-US" i="1" smtClean="0"/>
              <a:t>2.5cm</a:t>
            </a:r>
            <a:r>
              <a:rPr lang="en-US" altLang="en-US" smtClean="0"/>
              <a:t> above the ground</a:t>
            </a:r>
          </a:p>
          <a:p>
            <a:pPr lvl="1">
              <a:tabLst>
                <a:tab pos="4572000" algn="dec"/>
                <a:tab pos="5257800" algn="l"/>
              </a:tabLst>
            </a:pPr>
            <a:r>
              <a:rPr lang="en-US" altLang="en-US" smtClean="0"/>
              <a:t>each complete orbit of the earth takes </a:t>
            </a:r>
            <a:r>
              <a:rPr lang="en-US" altLang="en-US" i="1" smtClean="0"/>
              <a:t>8 seconds</a:t>
            </a: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113" y="304800"/>
            <a:ext cx="6327775" cy="573088"/>
          </a:xfrm>
          <a:noFill/>
        </p:spPr>
        <p:txBody>
          <a:bodyPr/>
          <a:lstStyle/>
          <a:p>
            <a:r>
              <a:rPr lang="en-US" altLang="en-US" smtClean="0"/>
              <a:t>Levels in Memory Hierarchy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3019425" y="2849563"/>
            <a:ext cx="425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2114550" y="2306638"/>
            <a:ext cx="982663" cy="993775"/>
            <a:chOff x="1332" y="1453"/>
            <a:chExt cx="619" cy="626"/>
          </a:xfrm>
        </p:grpSpPr>
        <p:sp>
          <p:nvSpPr>
            <p:cNvPr id="6172" name="Rectangle 5"/>
            <p:cNvSpPr>
              <a:spLocks noChangeArrowheads="1"/>
            </p:cNvSpPr>
            <p:nvPr/>
          </p:nvSpPr>
          <p:spPr bwMode="auto">
            <a:xfrm>
              <a:off x="1332" y="1453"/>
              <a:ext cx="619" cy="6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73025" tIns="36512" rIns="73025" bIns="36512" anchor="ctr"/>
            <a:lstStyle>
              <a:lvl1pPr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1"/>
                <a:t>CPU</a:t>
              </a:r>
            </a:p>
          </p:txBody>
        </p:sp>
        <p:sp>
          <p:nvSpPr>
            <p:cNvPr id="6173" name="Rectangle 6"/>
            <p:cNvSpPr>
              <a:spLocks noChangeArrowheads="1"/>
            </p:cNvSpPr>
            <p:nvPr/>
          </p:nvSpPr>
          <p:spPr bwMode="auto">
            <a:xfrm>
              <a:off x="1441" y="1856"/>
              <a:ext cx="401" cy="1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73025" tIns="36512" rIns="73025" bIns="36512" anchor="ctr"/>
            <a:lstStyle>
              <a:lvl1pPr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1"/>
                <a:t>regs</a:t>
              </a:r>
            </a:p>
          </p:txBody>
        </p:sp>
      </p:grp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3892550" y="2306638"/>
            <a:ext cx="296863" cy="1308100"/>
            <a:chOff x="2452" y="1453"/>
            <a:chExt cx="187" cy="632"/>
          </a:xfrm>
        </p:grpSpPr>
        <p:sp>
          <p:nvSpPr>
            <p:cNvPr id="6170" name="Rectangle 8"/>
            <p:cNvSpPr>
              <a:spLocks noChangeArrowheads="1"/>
            </p:cNvSpPr>
            <p:nvPr/>
          </p:nvSpPr>
          <p:spPr bwMode="auto">
            <a:xfrm>
              <a:off x="2452" y="1453"/>
              <a:ext cx="171" cy="6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171" name="Rectangle 9"/>
            <p:cNvSpPr>
              <a:spLocks noChangeArrowheads="1"/>
            </p:cNvSpPr>
            <p:nvPr/>
          </p:nvSpPr>
          <p:spPr bwMode="auto">
            <a:xfrm>
              <a:off x="2466" y="1500"/>
              <a:ext cx="173" cy="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585788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5857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400" b="1"/>
                <a:t>C</a:t>
              </a:r>
            </a:p>
            <a:p>
              <a:pPr algn="ctr"/>
              <a:r>
                <a:rPr lang="en-US" altLang="en-US" sz="1400" b="1"/>
                <a:t>a</a:t>
              </a:r>
            </a:p>
            <a:p>
              <a:pPr algn="ctr"/>
              <a:r>
                <a:rPr lang="en-US" altLang="en-US" sz="1400" b="1"/>
                <a:t>c</a:t>
              </a:r>
            </a:p>
            <a:p>
              <a:pPr algn="ctr"/>
              <a:r>
                <a:rPr lang="en-US" altLang="en-US" sz="1400" b="1"/>
                <a:t>h</a:t>
              </a:r>
            </a:p>
            <a:p>
              <a:pPr algn="ctr"/>
              <a:r>
                <a:rPr lang="en-US" altLang="en-US" sz="1400" b="1"/>
                <a:t>e</a:t>
              </a:r>
            </a:p>
          </p:txBody>
        </p:sp>
      </p:grp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4968875" y="2306638"/>
            <a:ext cx="963613" cy="1023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>
            <a:lvl1pPr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1"/>
              <a:t>Memory</a:t>
            </a:r>
            <a:endParaRPr lang="en-US" altLang="en-US"/>
          </a:p>
        </p:txBody>
      </p:sp>
      <p:sp>
        <p:nvSpPr>
          <p:cNvPr id="6151" name="Oval 11"/>
          <p:cNvSpPr>
            <a:spLocks noChangeArrowheads="1"/>
          </p:cNvSpPr>
          <p:nvPr/>
        </p:nvSpPr>
        <p:spPr bwMode="auto">
          <a:xfrm>
            <a:off x="6615113" y="2551113"/>
            <a:ext cx="1328737" cy="596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73025" tIns="36512" rIns="73025" bIns="36512" anchor="ctr"/>
          <a:lstStyle>
            <a:lvl1pPr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b="1"/>
              <a:t>disk</a:t>
            </a:r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823913" y="4116388"/>
            <a:ext cx="1247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size:</a:t>
            </a:r>
          </a:p>
          <a:p>
            <a:r>
              <a:rPr lang="en-US" altLang="en-US"/>
              <a:t>speed:</a:t>
            </a:r>
          </a:p>
          <a:p>
            <a:r>
              <a:rPr lang="en-US" altLang="en-US"/>
              <a:t>$/Mbyte:</a:t>
            </a:r>
          </a:p>
          <a:p>
            <a:r>
              <a:rPr lang="en-US" altLang="en-US"/>
              <a:t>block size:</a:t>
            </a:r>
          </a:p>
        </p:txBody>
      </p:sp>
      <p:sp>
        <p:nvSpPr>
          <p:cNvPr id="6153" name="Rectangle 13"/>
          <p:cNvSpPr>
            <a:spLocks noChangeArrowheads="1"/>
          </p:cNvSpPr>
          <p:nvPr/>
        </p:nvSpPr>
        <p:spPr bwMode="auto">
          <a:xfrm>
            <a:off x="2211388" y="4116388"/>
            <a:ext cx="81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200 B</a:t>
            </a:r>
          </a:p>
          <a:p>
            <a:r>
              <a:rPr lang="en-US" altLang="en-US"/>
              <a:t>2 ns</a:t>
            </a:r>
          </a:p>
          <a:p>
            <a:endParaRPr lang="en-US" altLang="en-US"/>
          </a:p>
          <a:p>
            <a:r>
              <a:rPr lang="en-US" altLang="en-US"/>
              <a:t>8 B</a:t>
            </a:r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1981200" y="3751263"/>
            <a:ext cx="1158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Register </a:t>
            </a:r>
          </a:p>
        </p:txBody>
      </p:sp>
      <p:sp>
        <p:nvSpPr>
          <p:cNvPr id="6155" name="Rectangle 15"/>
          <p:cNvSpPr>
            <a:spLocks noChangeArrowheads="1"/>
          </p:cNvSpPr>
          <p:nvPr/>
        </p:nvSpPr>
        <p:spPr bwMode="auto">
          <a:xfrm>
            <a:off x="3581400" y="3751263"/>
            <a:ext cx="866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Cache</a:t>
            </a:r>
          </a:p>
        </p:txBody>
      </p:sp>
      <p:sp>
        <p:nvSpPr>
          <p:cNvPr id="6156" name="Rectangle 16"/>
          <p:cNvSpPr>
            <a:spLocks noChangeArrowheads="1"/>
          </p:cNvSpPr>
          <p:nvPr/>
        </p:nvSpPr>
        <p:spPr bwMode="auto">
          <a:xfrm>
            <a:off x="4968875" y="3751263"/>
            <a:ext cx="1057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Memory</a:t>
            </a:r>
          </a:p>
        </p:txBody>
      </p:sp>
      <p:sp>
        <p:nvSpPr>
          <p:cNvPr id="6157" name="Rectangle 17"/>
          <p:cNvSpPr>
            <a:spLocks noChangeArrowheads="1"/>
          </p:cNvSpPr>
          <p:nvPr/>
        </p:nvSpPr>
        <p:spPr bwMode="auto">
          <a:xfrm>
            <a:off x="6645275" y="3751263"/>
            <a:ext cx="1603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Disk Memory</a:t>
            </a:r>
          </a:p>
        </p:txBody>
      </p:sp>
      <p:sp>
        <p:nvSpPr>
          <p:cNvPr id="6158" name="Rectangle 18"/>
          <p:cNvSpPr>
            <a:spLocks noChangeArrowheads="1"/>
          </p:cNvSpPr>
          <p:nvPr/>
        </p:nvSpPr>
        <p:spPr bwMode="auto">
          <a:xfrm>
            <a:off x="3581400" y="4116388"/>
            <a:ext cx="1562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32KB - 4MB</a:t>
            </a:r>
          </a:p>
          <a:p>
            <a:r>
              <a:rPr lang="en-US" altLang="en-US"/>
              <a:t>4 ns</a:t>
            </a:r>
          </a:p>
          <a:p>
            <a:r>
              <a:rPr lang="en-US" altLang="en-US"/>
              <a:t>$100/MB</a:t>
            </a:r>
          </a:p>
          <a:p>
            <a:r>
              <a:rPr lang="en-US" altLang="en-US"/>
              <a:t>32 B</a:t>
            </a:r>
          </a:p>
        </p:txBody>
      </p:sp>
      <p:sp>
        <p:nvSpPr>
          <p:cNvPr id="6159" name="Rectangle 19"/>
          <p:cNvSpPr>
            <a:spLocks noChangeArrowheads="1"/>
          </p:cNvSpPr>
          <p:nvPr/>
        </p:nvSpPr>
        <p:spPr bwMode="auto">
          <a:xfrm>
            <a:off x="5030788" y="4116388"/>
            <a:ext cx="1158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128 MB</a:t>
            </a:r>
          </a:p>
          <a:p>
            <a:r>
              <a:rPr lang="en-US" altLang="en-US"/>
              <a:t>60 ns</a:t>
            </a:r>
          </a:p>
          <a:p>
            <a:r>
              <a:rPr lang="en-US" altLang="en-US"/>
              <a:t>$1.50/MB</a:t>
            </a:r>
          </a:p>
          <a:p>
            <a:r>
              <a:rPr lang="en-US" altLang="en-US"/>
              <a:t>8  KB</a:t>
            </a:r>
          </a:p>
        </p:txBody>
      </p:sp>
      <p:sp>
        <p:nvSpPr>
          <p:cNvPr id="6160" name="Rectangle 20"/>
          <p:cNvSpPr>
            <a:spLocks noChangeArrowheads="1"/>
          </p:cNvSpPr>
          <p:nvPr/>
        </p:nvSpPr>
        <p:spPr bwMode="auto">
          <a:xfrm>
            <a:off x="6783388" y="4116388"/>
            <a:ext cx="115887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20 GB</a:t>
            </a:r>
          </a:p>
          <a:p>
            <a:r>
              <a:rPr lang="en-US" altLang="en-US"/>
              <a:t>8 ms</a:t>
            </a:r>
          </a:p>
          <a:p>
            <a:r>
              <a:rPr lang="en-US" altLang="en-US"/>
              <a:t>$0.05/MB</a:t>
            </a:r>
          </a:p>
        </p:txBody>
      </p:sp>
      <p:sp>
        <p:nvSpPr>
          <p:cNvPr id="6161" name="Line 21"/>
          <p:cNvSpPr>
            <a:spLocks noChangeShapeType="1"/>
          </p:cNvSpPr>
          <p:nvPr/>
        </p:nvSpPr>
        <p:spPr bwMode="auto">
          <a:xfrm>
            <a:off x="2235200" y="5791200"/>
            <a:ext cx="5588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2" name="Rectangle 22"/>
          <p:cNvSpPr>
            <a:spLocks noChangeArrowheads="1"/>
          </p:cNvSpPr>
          <p:nvPr/>
        </p:nvSpPr>
        <p:spPr bwMode="auto">
          <a:xfrm>
            <a:off x="2119313" y="5464175"/>
            <a:ext cx="2505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larger, slower, cheaper</a:t>
            </a:r>
          </a:p>
        </p:txBody>
      </p:sp>
      <p:sp>
        <p:nvSpPr>
          <p:cNvPr id="6163" name="Rectangle 23"/>
          <p:cNvSpPr>
            <a:spLocks noChangeArrowheads="1"/>
          </p:cNvSpPr>
          <p:nvPr/>
        </p:nvSpPr>
        <p:spPr bwMode="auto">
          <a:xfrm>
            <a:off x="3262313" y="2592388"/>
            <a:ext cx="447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/>
              <a:t>8 B</a:t>
            </a:r>
          </a:p>
        </p:txBody>
      </p:sp>
      <p:sp>
        <p:nvSpPr>
          <p:cNvPr id="6164" name="Rectangle 24"/>
          <p:cNvSpPr>
            <a:spLocks noChangeArrowheads="1"/>
          </p:cNvSpPr>
          <p:nvPr/>
        </p:nvSpPr>
        <p:spPr bwMode="auto">
          <a:xfrm>
            <a:off x="4405313" y="2592388"/>
            <a:ext cx="546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/>
              <a:t>32 B</a:t>
            </a:r>
          </a:p>
        </p:txBody>
      </p:sp>
      <p:sp>
        <p:nvSpPr>
          <p:cNvPr id="6165" name="Rectangle 25"/>
          <p:cNvSpPr>
            <a:spLocks noChangeArrowheads="1"/>
          </p:cNvSpPr>
          <p:nvPr/>
        </p:nvSpPr>
        <p:spPr bwMode="auto">
          <a:xfrm>
            <a:off x="6081713" y="2592388"/>
            <a:ext cx="5667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/>
              <a:t>8 KB</a:t>
            </a:r>
          </a:p>
        </p:txBody>
      </p:sp>
      <p:sp>
        <p:nvSpPr>
          <p:cNvPr id="6166" name="Line 26"/>
          <p:cNvSpPr>
            <a:spLocks noChangeShapeType="1"/>
          </p:cNvSpPr>
          <p:nvPr/>
        </p:nvSpPr>
        <p:spPr bwMode="auto">
          <a:xfrm>
            <a:off x="4044950" y="1905000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7" name="Line 27"/>
          <p:cNvSpPr>
            <a:spLocks noChangeShapeType="1"/>
          </p:cNvSpPr>
          <p:nvPr/>
        </p:nvSpPr>
        <p:spPr bwMode="auto">
          <a:xfrm>
            <a:off x="5568950" y="1905000"/>
            <a:ext cx="173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8" name="Rectangle 28"/>
          <p:cNvSpPr>
            <a:spLocks noChangeArrowheads="1"/>
          </p:cNvSpPr>
          <p:nvPr/>
        </p:nvSpPr>
        <p:spPr bwMode="auto">
          <a:xfrm>
            <a:off x="4252913" y="1501775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cache</a:t>
            </a:r>
          </a:p>
        </p:txBody>
      </p:sp>
      <p:sp>
        <p:nvSpPr>
          <p:cNvPr id="6169" name="Rectangle 29"/>
          <p:cNvSpPr>
            <a:spLocks noChangeArrowheads="1"/>
          </p:cNvSpPr>
          <p:nvPr/>
        </p:nvSpPr>
        <p:spPr bwMode="auto">
          <a:xfrm>
            <a:off x="5776913" y="1501775"/>
            <a:ext cx="1679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304800"/>
            <a:ext cx="7318375" cy="573088"/>
          </a:xfrm>
        </p:spPr>
        <p:txBody>
          <a:bodyPr/>
          <a:lstStyle/>
          <a:p>
            <a:r>
              <a:rPr lang="en-US" altLang="en-US" smtClean="0"/>
              <a:t>CD Read Only Memory (CDROM)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/>
              <a:t>Basis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Optical recording technology developed for audio CDs</a:t>
            </a:r>
          </a:p>
          <a:p>
            <a:pPr marL="914400" lvl="2" indent="-239713">
              <a:lnSpc>
                <a:spcPct val="80000"/>
              </a:lnSpc>
            </a:pPr>
            <a:r>
              <a:rPr lang="en-US" altLang="en-US" smtClean="0"/>
              <a:t>74 minutes playing time</a:t>
            </a:r>
          </a:p>
          <a:p>
            <a:pPr marL="914400" lvl="2" indent="-239713">
              <a:lnSpc>
                <a:spcPct val="80000"/>
              </a:lnSpc>
            </a:pPr>
            <a:r>
              <a:rPr lang="en-US" altLang="en-US" smtClean="0"/>
              <a:t>44,100 samples / second</a:t>
            </a:r>
          </a:p>
          <a:p>
            <a:pPr marL="914400" lvl="2" indent="-239713">
              <a:lnSpc>
                <a:spcPct val="80000"/>
              </a:lnSpc>
            </a:pPr>
            <a:r>
              <a:rPr lang="en-US" altLang="en-US" smtClean="0"/>
              <a:t>2 X 16-bits / sample (Stereo)</a:t>
            </a:r>
          </a:p>
          <a:p>
            <a:pPr marL="914400" lvl="2" indent="-239713">
              <a:lnSpc>
                <a:spcPct val="80000"/>
              </a:lnSpc>
              <a:buFont typeface="Zapf Dingbats" charset="2"/>
              <a:buNone/>
            </a:pPr>
            <a:r>
              <a:rPr lang="en-US" altLang="en-US" b="1" smtClean="0">
                <a:sym typeface="Symbol" panose="05050102010706020507" pitchFamily="18" charset="2"/>
              </a:rPr>
              <a:t> 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smtClean="0"/>
              <a:t>Raw bit rate = 172 KB / second 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Add extra 288 bytes of error correction for every 2048 bytes of data</a:t>
            </a:r>
          </a:p>
          <a:p>
            <a:pPr marL="914400" lvl="2" indent="-239713">
              <a:lnSpc>
                <a:spcPct val="80000"/>
              </a:lnSpc>
            </a:pPr>
            <a:r>
              <a:rPr lang="en-US" altLang="en-US" smtClean="0"/>
              <a:t>Cannot tolerate any errors in digital data, whereas OK for audio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Bit Rate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172 * 2048 / (288 + 2048) = 150 KB / second</a:t>
            </a:r>
          </a:p>
          <a:p>
            <a:pPr marL="914400" lvl="2" indent="-239713">
              <a:lnSpc>
                <a:spcPct val="80000"/>
              </a:lnSpc>
            </a:pPr>
            <a:r>
              <a:rPr lang="en-US" altLang="en-US" smtClean="0"/>
              <a:t>For 1X CDROM</a:t>
            </a:r>
          </a:p>
          <a:p>
            <a:pPr marL="914400" lvl="2" indent="-239713">
              <a:lnSpc>
                <a:spcPct val="80000"/>
              </a:lnSpc>
            </a:pPr>
            <a:r>
              <a:rPr lang="en-US" altLang="en-US" i="1" smtClean="0"/>
              <a:t>N</a:t>
            </a:r>
            <a:r>
              <a:rPr lang="en-US" altLang="en-US" smtClean="0"/>
              <a:t> X CDROM gives bit rate of </a:t>
            </a:r>
            <a:r>
              <a:rPr lang="en-US" altLang="en-US" i="1" smtClean="0"/>
              <a:t>N</a:t>
            </a:r>
            <a:r>
              <a:rPr lang="en-US" altLang="en-US" smtClean="0"/>
              <a:t> * 150</a:t>
            </a:r>
          </a:p>
          <a:p>
            <a:pPr marL="914400" lvl="2" indent="-239713">
              <a:lnSpc>
                <a:spcPct val="80000"/>
              </a:lnSpc>
            </a:pPr>
            <a:r>
              <a:rPr lang="en-US" altLang="en-US" smtClean="0"/>
              <a:t>E.g., 12X CDROM gives 1.76 MB / second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Capacity</a:t>
            </a:r>
          </a:p>
          <a:p>
            <a:pPr lvl="1">
              <a:lnSpc>
                <a:spcPct val="80000"/>
              </a:lnSpc>
            </a:pPr>
            <a:r>
              <a:rPr lang="en-US" altLang="en-US" smtClean="0"/>
              <a:t>74 Minutes * 150 KB / second * 60 seconds / minute = 650 MB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4950" y="304800"/>
            <a:ext cx="3592513" cy="573088"/>
          </a:xfrm>
          <a:noFill/>
        </p:spPr>
        <p:txBody>
          <a:bodyPr/>
          <a:lstStyle/>
          <a:p>
            <a:r>
              <a:rPr lang="en-US" altLang="en-US" smtClean="0"/>
              <a:t>Storage Trends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743200" y="6172200"/>
            <a:ext cx="554513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i="1"/>
              <a:t>(Culled from back issues of Byte and PC Magazine)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52400" y="3200400"/>
            <a:ext cx="8494713" cy="1354138"/>
            <a:chOff x="144" y="1650"/>
            <a:chExt cx="5351" cy="853"/>
          </a:xfrm>
        </p:grpSpPr>
        <p:sp>
          <p:nvSpPr>
            <p:cNvPr id="34829" name="Rectangle 5"/>
            <p:cNvSpPr>
              <a:spLocks noChangeArrowheads="1"/>
            </p:cNvSpPr>
            <p:nvPr/>
          </p:nvSpPr>
          <p:spPr bwMode="auto">
            <a:xfrm>
              <a:off x="913" y="1650"/>
              <a:ext cx="4582" cy="8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metric		1980	1985	1990	1995	2000	</a:t>
              </a:r>
              <a:r>
                <a:rPr lang="en-US" altLang="en-US" sz="1600" b="1" i="1"/>
                <a:t>2000:1980</a:t>
              </a:r>
              <a:endParaRPr lang="en-US" altLang="en-US" sz="1600"/>
            </a:p>
            <a:p>
              <a:endParaRPr lang="en-US" altLang="en-US" sz="1600"/>
            </a:p>
            <a:p>
              <a:r>
                <a:rPr lang="en-US" altLang="en-US" sz="1600"/>
                <a:t>$/MB		8,000	880	100	30	1.5	</a:t>
              </a:r>
              <a:r>
                <a:rPr lang="en-US" altLang="en-US" sz="1600" b="1" i="1"/>
                <a:t>5,300</a:t>
              </a:r>
            </a:p>
            <a:p>
              <a:r>
                <a:rPr lang="en-US" altLang="en-US" sz="1600"/>
                <a:t>access (ns)	375	200	100	70	60	</a:t>
              </a:r>
              <a:r>
                <a:rPr lang="en-US" altLang="en-US" sz="1600" b="1" i="1"/>
                <a:t>6</a:t>
              </a:r>
              <a:endParaRPr lang="en-US" altLang="en-US" sz="1600"/>
            </a:p>
            <a:p>
              <a:r>
                <a:rPr lang="en-US" altLang="en-US" sz="1600"/>
                <a:t>typical size(MB) 	0.064	0.256	4	16	64	</a:t>
              </a:r>
              <a:r>
                <a:rPr lang="en-US" altLang="en-US" sz="1600" b="1" i="1"/>
                <a:t>1,000</a:t>
              </a:r>
              <a:r>
                <a:rPr lang="en-US" altLang="en-US"/>
                <a:t> </a:t>
              </a:r>
            </a:p>
          </p:txBody>
        </p:sp>
        <p:sp>
          <p:nvSpPr>
            <p:cNvPr id="34830" name="Line 6"/>
            <p:cNvSpPr>
              <a:spLocks noChangeShapeType="1"/>
            </p:cNvSpPr>
            <p:nvPr/>
          </p:nvSpPr>
          <p:spPr bwMode="auto">
            <a:xfrm>
              <a:off x="912" y="1876"/>
              <a:ext cx="4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1" name="Rectangle 7"/>
            <p:cNvSpPr>
              <a:spLocks noChangeArrowheads="1"/>
            </p:cNvSpPr>
            <p:nvPr/>
          </p:nvSpPr>
          <p:spPr bwMode="auto">
            <a:xfrm>
              <a:off x="144" y="1947"/>
              <a:ext cx="68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1"/>
                <a:t>DRAM</a:t>
              </a:r>
            </a:p>
          </p:txBody>
        </p:sp>
      </p:grp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228600" y="1752600"/>
            <a:ext cx="8418513" cy="1079500"/>
            <a:chOff x="192" y="720"/>
            <a:chExt cx="5303" cy="680"/>
          </a:xfrm>
        </p:grpSpPr>
        <p:sp>
          <p:nvSpPr>
            <p:cNvPr id="34826" name="Rectangle 9"/>
            <p:cNvSpPr>
              <a:spLocks noChangeArrowheads="1"/>
            </p:cNvSpPr>
            <p:nvPr/>
          </p:nvSpPr>
          <p:spPr bwMode="auto">
            <a:xfrm>
              <a:off x="912" y="720"/>
              <a:ext cx="4582" cy="6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metric		1980	1985	1990	1995	2000	</a:t>
              </a:r>
              <a:r>
                <a:rPr lang="en-US" altLang="en-US" sz="1600" b="1" i="1"/>
                <a:t>2000:1980</a:t>
              </a:r>
            </a:p>
            <a:p>
              <a:endParaRPr lang="en-US" altLang="en-US" sz="1600"/>
            </a:p>
            <a:p>
              <a:r>
                <a:rPr lang="en-US" altLang="en-US" sz="1600"/>
                <a:t>$/MB		19,200	2,900	320	256	100	</a:t>
              </a:r>
              <a:r>
                <a:rPr lang="en-US" altLang="en-US" sz="1600" b="1" i="1"/>
                <a:t>190</a:t>
              </a:r>
              <a:endParaRPr lang="en-US" altLang="en-US" sz="1600" b="1"/>
            </a:p>
            <a:p>
              <a:r>
                <a:rPr lang="en-US" altLang="en-US" sz="1600"/>
                <a:t>access (ns)	300	150	35	15	2	</a:t>
              </a:r>
              <a:r>
                <a:rPr lang="en-US" altLang="en-US" sz="1600" b="1" i="1"/>
                <a:t>100</a:t>
              </a:r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 flipV="1">
              <a:off x="912" y="960"/>
              <a:ext cx="45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8" name="Rectangle 11"/>
            <p:cNvSpPr>
              <a:spLocks noChangeArrowheads="1"/>
            </p:cNvSpPr>
            <p:nvPr/>
          </p:nvSpPr>
          <p:spPr bwMode="auto">
            <a:xfrm>
              <a:off x="192" y="939"/>
              <a:ext cx="68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1"/>
                <a:t>SRAM</a:t>
              </a:r>
            </a:p>
          </p:txBody>
        </p:sp>
      </p:grpSp>
      <p:grpSp>
        <p:nvGrpSpPr>
          <p:cNvPr id="34822" name="Group 12"/>
          <p:cNvGrpSpPr>
            <a:grpSpLocks/>
          </p:cNvGrpSpPr>
          <p:nvPr/>
        </p:nvGrpSpPr>
        <p:grpSpPr bwMode="auto">
          <a:xfrm>
            <a:off x="381000" y="4800600"/>
            <a:ext cx="8266113" cy="1323975"/>
            <a:chOff x="288" y="2946"/>
            <a:chExt cx="5207" cy="834"/>
          </a:xfrm>
        </p:grpSpPr>
        <p:sp>
          <p:nvSpPr>
            <p:cNvPr id="34823" name="Rectangle 13"/>
            <p:cNvSpPr>
              <a:spLocks noChangeArrowheads="1"/>
            </p:cNvSpPr>
            <p:nvPr/>
          </p:nvSpPr>
          <p:spPr bwMode="auto">
            <a:xfrm>
              <a:off x="913" y="2946"/>
              <a:ext cx="4582" cy="8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8572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/>
                <a:t>metric		1980	1985	1990	1995	2000	</a:t>
              </a:r>
              <a:r>
                <a:rPr lang="en-US" altLang="en-US" sz="1600" b="1" i="1"/>
                <a:t>2000:1980</a:t>
              </a:r>
            </a:p>
            <a:p>
              <a:endParaRPr lang="en-US" altLang="en-US" sz="1600"/>
            </a:p>
            <a:p>
              <a:r>
                <a:rPr lang="en-US" altLang="en-US" sz="1600"/>
                <a:t>$/MB		500	100	8	0.30	0.05	</a:t>
              </a:r>
              <a:r>
                <a:rPr lang="en-US" altLang="en-US" sz="1600" b="1" i="1"/>
                <a:t>10,000</a:t>
              </a:r>
              <a:endParaRPr lang="en-US" altLang="en-US" sz="1600"/>
            </a:p>
            <a:p>
              <a:r>
                <a:rPr lang="en-US" altLang="en-US" sz="1600"/>
                <a:t>access (ms)	87	75	28	10	8	</a:t>
              </a:r>
              <a:r>
                <a:rPr lang="en-US" altLang="en-US" sz="1600" b="1" i="1"/>
                <a:t>11</a:t>
              </a:r>
              <a:endParaRPr lang="en-US" altLang="en-US" sz="1600"/>
            </a:p>
            <a:p>
              <a:r>
                <a:rPr lang="en-US" altLang="en-US" sz="1600"/>
                <a:t>typical size(MB) 	1	10	160	1,000	9,000	</a:t>
              </a:r>
              <a:r>
                <a:rPr lang="en-US" altLang="en-US" sz="1600" b="1" i="1"/>
                <a:t>9,000</a:t>
              </a:r>
              <a:endParaRPr lang="en-US" altLang="en-US" b="1" i="1"/>
            </a:p>
          </p:txBody>
        </p:sp>
        <p:sp>
          <p:nvSpPr>
            <p:cNvPr id="34824" name="Line 14"/>
            <p:cNvSpPr>
              <a:spLocks noChangeShapeType="1"/>
            </p:cNvSpPr>
            <p:nvPr/>
          </p:nvSpPr>
          <p:spPr bwMode="auto">
            <a:xfrm>
              <a:off x="912" y="3172"/>
              <a:ext cx="45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5" name="Rectangle 15"/>
            <p:cNvSpPr>
              <a:spLocks noChangeArrowheads="1"/>
            </p:cNvSpPr>
            <p:nvPr/>
          </p:nvSpPr>
          <p:spPr bwMode="auto">
            <a:xfrm>
              <a:off x="288" y="3291"/>
              <a:ext cx="5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1"/>
                <a:t>Disk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613" y="457200"/>
            <a:ext cx="5514975" cy="573088"/>
          </a:xfrm>
          <a:noFill/>
        </p:spPr>
        <p:txBody>
          <a:bodyPr/>
          <a:lstStyle/>
          <a:p>
            <a:r>
              <a:rPr lang="en-US" altLang="en-US" smtClean="0"/>
              <a:t>Storage Price: $/MByte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690563" y="1136650"/>
          <a:ext cx="7691437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Worksheet" r:id="rId3" imgW="8572881" imgH="5934659" progId="Excel.Sheet.8">
                  <p:embed/>
                </p:oleObj>
              </mc:Choice>
              <mc:Fallback>
                <p:oleObj name="Worksheet" r:id="rId3" imgW="8572881" imgH="593465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136650"/>
                        <a:ext cx="7691437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381000"/>
            <a:ext cx="6537325" cy="573088"/>
          </a:xfrm>
          <a:noFill/>
        </p:spPr>
        <p:txBody>
          <a:bodyPr/>
          <a:lstStyle/>
          <a:p>
            <a:r>
              <a:rPr lang="en-US" altLang="en-US" smtClean="0"/>
              <a:t>Storage Access Times (nsec)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85800" y="1219200"/>
          <a:ext cx="7748588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Worksheet" r:id="rId3" imgW="8572881" imgH="5934659" progId="Excel.Sheet.8">
                  <p:embed/>
                </p:oleObj>
              </mc:Choice>
              <mc:Fallback>
                <p:oleObj name="Worksheet" r:id="rId3" imgW="8572881" imgH="593465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7748588" cy="529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775" y="533400"/>
            <a:ext cx="4868863" cy="573088"/>
          </a:xfrm>
          <a:noFill/>
        </p:spPr>
        <p:txBody>
          <a:bodyPr/>
          <a:lstStyle/>
          <a:p>
            <a:r>
              <a:rPr lang="en-US" altLang="en-US" smtClean="0"/>
              <a:t>Processor clock rates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82638" y="2574925"/>
            <a:ext cx="78105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metric		1980	1985	1990	1995	2000	</a:t>
            </a:r>
            <a:r>
              <a:rPr lang="en-US" altLang="en-US" b="1" i="1"/>
              <a:t>2000:1980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typical clock(MHz) 1	6	20	150	600	</a:t>
            </a:r>
            <a:r>
              <a:rPr lang="en-US" altLang="en-US" b="1"/>
              <a:t>600</a:t>
            </a:r>
            <a:endParaRPr lang="en-US" altLang="en-US"/>
          </a:p>
          <a:p>
            <a:r>
              <a:rPr lang="en-US" altLang="en-US"/>
              <a:t>processor	 8080	286	386	Pentium	P-III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781050" y="2933700"/>
            <a:ext cx="7675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656013" y="2132013"/>
            <a:ext cx="17256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1"/>
              <a:t>Processors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52413" y="6221413"/>
            <a:ext cx="419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400"/>
              <a:t>culled from back issues of Byte and PC Magazine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381000"/>
            <a:ext cx="8329612" cy="573088"/>
          </a:xfrm>
          <a:noFill/>
        </p:spPr>
        <p:txBody>
          <a:bodyPr/>
          <a:lstStyle/>
          <a:p>
            <a:r>
              <a:rPr lang="en-US" altLang="en-US" smtClean="0"/>
              <a:t>The CPU vs. DRAM Latency Gap (ns)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609600" y="1219200"/>
          <a:ext cx="7747000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Worksheet" r:id="rId3" imgW="8572881" imgH="5934659" progId="Excel.Sheet.8">
                  <p:embed/>
                </p:oleObj>
              </mc:Choice>
              <mc:Fallback>
                <p:oleObj name="Worksheet" r:id="rId3" imgW="8572881" imgH="593465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47000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4600" y="304800"/>
            <a:ext cx="6653213" cy="573088"/>
          </a:xfrm>
          <a:noFill/>
        </p:spPr>
        <p:txBody>
          <a:bodyPr/>
          <a:lstStyle/>
          <a:p>
            <a:r>
              <a:rPr lang="en-US" altLang="en-US" smtClean="0"/>
              <a:t>Memory Technology Summary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Cost and Density Improving at Enormous Rates</a:t>
            </a:r>
          </a:p>
          <a:p>
            <a:r>
              <a:rPr lang="en-US" altLang="en-US" smtClean="0"/>
              <a:t>Speed Lagging Processor Performance</a:t>
            </a:r>
          </a:p>
          <a:p>
            <a:r>
              <a:rPr lang="en-US" altLang="en-US" smtClean="0"/>
              <a:t>Memory Hierarchies Help Narrow the Gap:</a:t>
            </a:r>
          </a:p>
          <a:p>
            <a:pPr lvl="1"/>
            <a:r>
              <a:rPr lang="en-US" altLang="en-US" smtClean="0"/>
              <a:t>Small fast SRAMS (cache) at upper levels</a:t>
            </a:r>
          </a:p>
          <a:p>
            <a:pPr lvl="1"/>
            <a:r>
              <a:rPr lang="en-US" altLang="en-US" smtClean="0"/>
              <a:t>Large slow DRAMS (main memory) at lower levels</a:t>
            </a:r>
          </a:p>
          <a:p>
            <a:pPr lvl="1"/>
            <a:r>
              <a:rPr lang="en-US" altLang="en-US" smtClean="0"/>
              <a:t>Incredibly large &amp; slow disks to back it all up</a:t>
            </a:r>
          </a:p>
          <a:p>
            <a:r>
              <a:rPr lang="en-US" altLang="en-US" smtClean="0"/>
              <a:t>Locality of Reference Makes It All Work</a:t>
            </a:r>
          </a:p>
          <a:p>
            <a:pPr lvl="1"/>
            <a:r>
              <a:rPr lang="en-US" altLang="en-US" smtClean="0"/>
              <a:t>Keep most frequently accessed data in fastest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4613" y="304800"/>
            <a:ext cx="3914775" cy="573088"/>
          </a:xfrm>
          <a:noFill/>
        </p:spPr>
        <p:txBody>
          <a:bodyPr/>
          <a:lstStyle/>
          <a:p>
            <a:r>
              <a:rPr lang="en-US" altLang="en-US" smtClean="0"/>
              <a:t>Scaling to 0.1µm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36663"/>
            <a:ext cx="8255000" cy="892175"/>
          </a:xfrm>
          <a:noFill/>
        </p:spPr>
        <p:txBody>
          <a:bodyPr/>
          <a:lstStyle/>
          <a:p>
            <a:pPr lvl="1"/>
            <a:r>
              <a:rPr lang="en-US" altLang="en-US" smtClean="0"/>
              <a:t>Semiconductor Industry Association, 1992 Technology Workshop</a:t>
            </a:r>
          </a:p>
          <a:p>
            <a:pPr lvl="2"/>
            <a:r>
              <a:rPr lang="en-US" altLang="en-US" smtClean="0"/>
              <a:t>Projected future technology based on past trends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28600" y="2287588"/>
            <a:ext cx="8229600" cy="325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tabLst>
                <a:tab pos="2057400" algn="dec"/>
                <a:tab pos="3143250" algn="dec"/>
                <a:tab pos="4114800" algn="dec"/>
                <a:tab pos="5257800" algn="dec"/>
                <a:tab pos="6400800" algn="dec"/>
                <a:tab pos="7543800" algn="dec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5800" indent="-228600">
              <a:tabLst>
                <a:tab pos="2057400" algn="dec"/>
                <a:tab pos="3143250" algn="dec"/>
                <a:tab pos="4114800" algn="dec"/>
                <a:tab pos="5257800" algn="dec"/>
                <a:tab pos="6400800" algn="dec"/>
                <a:tab pos="7543800" algn="dec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2057400" algn="dec"/>
                <a:tab pos="3143250" algn="dec"/>
                <a:tab pos="4114800" algn="dec"/>
                <a:tab pos="5257800" algn="dec"/>
                <a:tab pos="6400800" algn="dec"/>
                <a:tab pos="7543800" algn="dec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2057400" algn="dec"/>
                <a:tab pos="3143250" algn="dec"/>
                <a:tab pos="4114800" algn="dec"/>
                <a:tab pos="5257800" algn="dec"/>
                <a:tab pos="6400800" algn="dec"/>
                <a:tab pos="7543800" algn="dec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2057400" algn="dec"/>
                <a:tab pos="3143250" algn="dec"/>
                <a:tab pos="4114800" algn="dec"/>
                <a:tab pos="5257800" algn="dec"/>
                <a:tab pos="6400800" algn="dec"/>
                <a:tab pos="7543800" algn="dec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dec"/>
                <a:tab pos="3143250" algn="dec"/>
                <a:tab pos="4114800" algn="dec"/>
                <a:tab pos="5257800" algn="dec"/>
                <a:tab pos="6400800" algn="dec"/>
                <a:tab pos="7543800" algn="dec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dec"/>
                <a:tab pos="3143250" algn="dec"/>
                <a:tab pos="4114800" algn="dec"/>
                <a:tab pos="5257800" algn="dec"/>
                <a:tab pos="6400800" algn="dec"/>
                <a:tab pos="7543800" algn="dec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dec"/>
                <a:tab pos="3143250" algn="dec"/>
                <a:tab pos="4114800" algn="dec"/>
                <a:tab pos="5257800" algn="dec"/>
                <a:tab pos="6400800" algn="dec"/>
                <a:tab pos="7543800" algn="dec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dec"/>
                <a:tab pos="3143250" algn="dec"/>
                <a:tab pos="4114800" algn="dec"/>
                <a:tab pos="5257800" algn="dec"/>
                <a:tab pos="6400800" algn="dec"/>
                <a:tab pos="7543800" algn="dec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	</a:t>
            </a:r>
            <a:r>
              <a:rPr lang="en-US" altLang="en-US" u="sng"/>
              <a:t>1992</a:t>
            </a:r>
            <a:r>
              <a:rPr lang="en-US" altLang="en-US"/>
              <a:t>	</a:t>
            </a:r>
            <a:r>
              <a:rPr lang="en-US" altLang="en-US" u="sng"/>
              <a:t>1995</a:t>
            </a:r>
            <a:r>
              <a:rPr lang="en-US" altLang="en-US"/>
              <a:t>	  </a:t>
            </a:r>
            <a:r>
              <a:rPr lang="en-US" altLang="en-US" u="sng"/>
              <a:t>1998</a:t>
            </a:r>
            <a:r>
              <a:rPr lang="en-US" altLang="en-US"/>
              <a:t>	</a:t>
            </a:r>
            <a:r>
              <a:rPr lang="en-US" altLang="en-US" u="sng"/>
              <a:t>2001</a:t>
            </a:r>
            <a:r>
              <a:rPr lang="en-US" altLang="en-US"/>
              <a:t>	</a:t>
            </a:r>
            <a:r>
              <a:rPr lang="en-US" altLang="en-US" u="sng"/>
              <a:t>2004</a:t>
            </a:r>
            <a:r>
              <a:rPr lang="en-US" altLang="en-US"/>
              <a:t>	</a:t>
            </a:r>
            <a:r>
              <a:rPr lang="en-US" altLang="en-US" u="sng"/>
              <a:t>2007</a:t>
            </a:r>
            <a:endParaRPr lang="en-US" altLang="en-US"/>
          </a:p>
          <a:p>
            <a:pPr>
              <a:spcBef>
                <a:spcPct val="50000"/>
              </a:spcBef>
            </a:pPr>
            <a:r>
              <a:rPr lang="en-US" altLang="en-US" b="1"/>
              <a:t>Feature size:</a:t>
            </a:r>
            <a:r>
              <a:rPr lang="en-US" altLang="en-US"/>
              <a:t>	0.5	0.35	0.25	0.18	0.12	0.10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altLang="en-US" i="1"/>
              <a:t>Industry is slightly ahead of projection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DRAM capacity:</a:t>
            </a:r>
            <a:r>
              <a:rPr lang="en-US" altLang="en-US"/>
              <a:t>	  16M	           64M	        256M	          1G	             4G	           16G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altLang="en-US" i="1"/>
              <a:t>Doubles every 1.5 years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altLang="en-US" i="1"/>
              <a:t>Prediction on track</a:t>
            </a:r>
          </a:p>
          <a:p>
            <a:pPr>
              <a:spcBef>
                <a:spcPct val="50000"/>
              </a:spcBef>
            </a:pPr>
            <a:r>
              <a:rPr lang="en-US" altLang="en-US" b="1"/>
              <a:t>Chip area (cm</a:t>
            </a:r>
            <a:r>
              <a:rPr lang="en-US" altLang="en-US" b="1" baseline="30000"/>
              <a:t>2</a:t>
            </a:r>
            <a:r>
              <a:rPr lang="en-US" altLang="en-US" b="1"/>
              <a:t>):</a:t>
            </a:r>
            <a:r>
              <a:rPr lang="en-US" altLang="en-US" baseline="30000"/>
              <a:t>	  </a:t>
            </a:r>
            <a:r>
              <a:rPr lang="en-US" altLang="en-US"/>
              <a:t>2.5	4.0	6.0	8.0	10.0	12.5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altLang="en-US" i="1"/>
              <a:t>Way off!  Chips staying small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1713" y="304800"/>
            <a:ext cx="4602162" cy="573088"/>
          </a:xfrm>
          <a:noFill/>
        </p:spPr>
        <p:txBody>
          <a:bodyPr/>
          <a:lstStyle/>
          <a:p>
            <a:r>
              <a:rPr lang="en-US" altLang="en-US" smtClean="0"/>
              <a:t>Static RAM (SRAM)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568450"/>
            <a:ext cx="8318500" cy="4527550"/>
          </a:xfrm>
          <a:noFill/>
        </p:spPr>
        <p:txBody>
          <a:bodyPr/>
          <a:lstStyle/>
          <a:p>
            <a:r>
              <a:rPr lang="en-US" altLang="en-US" smtClean="0"/>
              <a:t>Fast</a:t>
            </a:r>
          </a:p>
          <a:p>
            <a:pPr lvl="1"/>
            <a:r>
              <a:rPr lang="en-US" altLang="en-US" smtClean="0"/>
              <a:t>~4 nsec access time</a:t>
            </a:r>
          </a:p>
          <a:p>
            <a:r>
              <a:rPr lang="en-US" altLang="en-US" smtClean="0"/>
              <a:t>Persistent </a:t>
            </a:r>
          </a:p>
          <a:p>
            <a:pPr lvl="1"/>
            <a:r>
              <a:rPr lang="en-US" altLang="en-US" smtClean="0"/>
              <a:t>as long as power is supplied</a:t>
            </a:r>
          </a:p>
          <a:p>
            <a:pPr lvl="1"/>
            <a:r>
              <a:rPr lang="en-US" altLang="en-US" smtClean="0"/>
              <a:t>no refresh required </a:t>
            </a:r>
          </a:p>
          <a:p>
            <a:r>
              <a:rPr lang="en-US" altLang="en-US" smtClean="0"/>
              <a:t>Expensive </a:t>
            </a:r>
          </a:p>
          <a:p>
            <a:pPr lvl="1"/>
            <a:r>
              <a:rPr lang="en-US" altLang="en-US" smtClean="0"/>
              <a:t>~$100/MByte</a:t>
            </a:r>
          </a:p>
          <a:p>
            <a:pPr lvl="1"/>
            <a:r>
              <a:rPr lang="en-US" altLang="en-US" smtClean="0"/>
              <a:t>6 transistors/bit</a:t>
            </a:r>
          </a:p>
          <a:p>
            <a:r>
              <a:rPr lang="en-US" altLang="en-US" smtClean="0"/>
              <a:t>Stable</a:t>
            </a:r>
          </a:p>
          <a:p>
            <a:pPr lvl="1"/>
            <a:r>
              <a:rPr lang="en-US" altLang="en-US" smtClean="0"/>
              <a:t>High immunity to noise and environmental disturbances</a:t>
            </a:r>
          </a:p>
          <a:p>
            <a:r>
              <a:rPr lang="en-US" altLang="en-US" smtClean="0"/>
              <a:t>Technology for caches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088" y="304800"/>
            <a:ext cx="5915025" cy="573088"/>
          </a:xfrm>
          <a:noFill/>
        </p:spPr>
        <p:txBody>
          <a:bodyPr/>
          <a:lstStyle/>
          <a:p>
            <a:r>
              <a:rPr lang="en-US" altLang="en-US" smtClean="0"/>
              <a:t>Anatomy of an SRAM Cell</a:t>
            </a:r>
          </a:p>
        </p:txBody>
      </p:sp>
      <p:grpSp>
        <p:nvGrpSpPr>
          <p:cNvPr id="9219" name="Group 84"/>
          <p:cNvGrpSpPr>
            <a:grpSpLocks/>
          </p:cNvGrpSpPr>
          <p:nvPr/>
        </p:nvGrpSpPr>
        <p:grpSpPr bwMode="auto">
          <a:xfrm>
            <a:off x="528638" y="1419225"/>
            <a:ext cx="4310062" cy="2303463"/>
            <a:chOff x="519" y="1056"/>
            <a:chExt cx="2715" cy="1451"/>
          </a:xfrm>
        </p:grpSpPr>
        <p:sp>
          <p:nvSpPr>
            <p:cNvPr id="9261" name="Line 3"/>
            <p:cNvSpPr>
              <a:spLocks noChangeShapeType="1"/>
            </p:cNvSpPr>
            <p:nvPr/>
          </p:nvSpPr>
          <p:spPr bwMode="auto">
            <a:xfrm>
              <a:off x="519" y="1648"/>
              <a:ext cx="2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262" name="Group 4"/>
            <p:cNvGrpSpPr>
              <a:grpSpLocks/>
            </p:cNvGrpSpPr>
            <p:nvPr/>
          </p:nvGrpSpPr>
          <p:grpSpPr bwMode="auto">
            <a:xfrm>
              <a:off x="1479" y="1762"/>
              <a:ext cx="184" cy="184"/>
              <a:chOff x="1479" y="1762"/>
              <a:chExt cx="184" cy="184"/>
            </a:xfrm>
          </p:grpSpPr>
          <p:sp>
            <p:nvSpPr>
              <p:cNvPr id="9300" name="AutoShape 5"/>
              <p:cNvSpPr>
                <a:spLocks noChangeArrowheads="1"/>
              </p:cNvSpPr>
              <p:nvPr/>
            </p:nvSpPr>
            <p:spPr bwMode="auto">
              <a:xfrm rot="5400000">
                <a:off x="1455" y="1786"/>
                <a:ext cx="184" cy="13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9301" name="Oval 6"/>
              <p:cNvSpPr>
                <a:spLocks noChangeArrowheads="1"/>
              </p:cNvSpPr>
              <p:nvPr/>
            </p:nvSpPr>
            <p:spPr bwMode="auto">
              <a:xfrm>
                <a:off x="1623" y="1834"/>
                <a:ext cx="40" cy="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9263" name="Group 7"/>
            <p:cNvGrpSpPr>
              <a:grpSpLocks/>
            </p:cNvGrpSpPr>
            <p:nvPr/>
          </p:nvGrpSpPr>
          <p:grpSpPr bwMode="auto">
            <a:xfrm>
              <a:off x="1479" y="2050"/>
              <a:ext cx="184" cy="184"/>
              <a:chOff x="1479" y="2050"/>
              <a:chExt cx="184" cy="184"/>
            </a:xfrm>
          </p:grpSpPr>
          <p:sp>
            <p:nvSpPr>
              <p:cNvPr id="9298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503" y="2074"/>
                <a:ext cx="184" cy="13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9299" name="Oval 9"/>
              <p:cNvSpPr>
                <a:spLocks noChangeArrowheads="1"/>
              </p:cNvSpPr>
              <p:nvPr/>
            </p:nvSpPr>
            <p:spPr bwMode="auto">
              <a:xfrm>
                <a:off x="1479" y="2122"/>
                <a:ext cx="40" cy="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9264" name="Line 10"/>
            <p:cNvSpPr>
              <a:spLocks noChangeShapeType="1"/>
            </p:cNvSpPr>
            <p:nvPr/>
          </p:nvSpPr>
          <p:spPr bwMode="auto">
            <a:xfrm>
              <a:off x="1671" y="185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5" name="Line 11"/>
            <p:cNvSpPr>
              <a:spLocks noChangeShapeType="1"/>
            </p:cNvSpPr>
            <p:nvPr/>
          </p:nvSpPr>
          <p:spPr bwMode="auto">
            <a:xfrm>
              <a:off x="1671" y="2142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6" name="Line 12"/>
            <p:cNvSpPr>
              <a:spLocks noChangeShapeType="1"/>
            </p:cNvSpPr>
            <p:nvPr/>
          </p:nvSpPr>
          <p:spPr bwMode="auto">
            <a:xfrm>
              <a:off x="1835" y="185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7" name="Line 13"/>
            <p:cNvSpPr>
              <a:spLocks noChangeShapeType="1"/>
            </p:cNvSpPr>
            <p:nvPr/>
          </p:nvSpPr>
          <p:spPr bwMode="auto">
            <a:xfrm>
              <a:off x="1311" y="2142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8" name="Line 14"/>
            <p:cNvSpPr>
              <a:spLocks noChangeShapeType="1"/>
            </p:cNvSpPr>
            <p:nvPr/>
          </p:nvSpPr>
          <p:spPr bwMode="auto">
            <a:xfrm>
              <a:off x="1311" y="185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9" name="Line 15"/>
            <p:cNvSpPr>
              <a:spLocks noChangeShapeType="1"/>
            </p:cNvSpPr>
            <p:nvPr/>
          </p:nvSpPr>
          <p:spPr bwMode="auto">
            <a:xfrm>
              <a:off x="1307" y="185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0" name="Line 16"/>
            <p:cNvSpPr>
              <a:spLocks noChangeShapeType="1"/>
            </p:cNvSpPr>
            <p:nvPr/>
          </p:nvSpPr>
          <p:spPr bwMode="auto">
            <a:xfrm>
              <a:off x="1839" y="1998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1" name="Line 17"/>
            <p:cNvSpPr>
              <a:spLocks noChangeShapeType="1"/>
            </p:cNvSpPr>
            <p:nvPr/>
          </p:nvSpPr>
          <p:spPr bwMode="auto">
            <a:xfrm flipV="1">
              <a:off x="2027" y="195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2" name="Line 18"/>
            <p:cNvSpPr>
              <a:spLocks noChangeShapeType="1"/>
            </p:cNvSpPr>
            <p:nvPr/>
          </p:nvSpPr>
          <p:spPr bwMode="auto">
            <a:xfrm flipH="1">
              <a:off x="2027" y="1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3" name="Line 19"/>
            <p:cNvSpPr>
              <a:spLocks noChangeShapeType="1"/>
            </p:cNvSpPr>
            <p:nvPr/>
          </p:nvSpPr>
          <p:spPr bwMode="auto">
            <a:xfrm flipV="1">
              <a:off x="2171" y="195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4" name="Line 20"/>
            <p:cNvSpPr>
              <a:spLocks noChangeShapeType="1"/>
            </p:cNvSpPr>
            <p:nvPr/>
          </p:nvSpPr>
          <p:spPr bwMode="auto">
            <a:xfrm>
              <a:off x="2175" y="1998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5" name="Line 21"/>
            <p:cNvSpPr>
              <a:spLocks noChangeShapeType="1"/>
            </p:cNvSpPr>
            <p:nvPr/>
          </p:nvSpPr>
          <p:spPr bwMode="auto">
            <a:xfrm>
              <a:off x="2031" y="192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6" name="Line 22"/>
            <p:cNvSpPr>
              <a:spLocks noChangeShapeType="1"/>
            </p:cNvSpPr>
            <p:nvPr/>
          </p:nvSpPr>
          <p:spPr bwMode="auto">
            <a:xfrm flipV="1">
              <a:off x="2099" y="163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7" name="Line 23"/>
            <p:cNvSpPr>
              <a:spLocks noChangeShapeType="1"/>
            </p:cNvSpPr>
            <p:nvPr/>
          </p:nvSpPr>
          <p:spPr bwMode="auto">
            <a:xfrm>
              <a:off x="783" y="1998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8" name="Line 24"/>
            <p:cNvSpPr>
              <a:spLocks noChangeShapeType="1"/>
            </p:cNvSpPr>
            <p:nvPr/>
          </p:nvSpPr>
          <p:spPr bwMode="auto">
            <a:xfrm flipV="1">
              <a:off x="971" y="195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9" name="Line 25"/>
            <p:cNvSpPr>
              <a:spLocks noChangeShapeType="1"/>
            </p:cNvSpPr>
            <p:nvPr/>
          </p:nvSpPr>
          <p:spPr bwMode="auto">
            <a:xfrm flipH="1">
              <a:off x="971" y="195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0" name="Line 26"/>
            <p:cNvSpPr>
              <a:spLocks noChangeShapeType="1"/>
            </p:cNvSpPr>
            <p:nvPr/>
          </p:nvSpPr>
          <p:spPr bwMode="auto">
            <a:xfrm flipV="1">
              <a:off x="1115" y="195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1" name="Line 27"/>
            <p:cNvSpPr>
              <a:spLocks noChangeShapeType="1"/>
            </p:cNvSpPr>
            <p:nvPr/>
          </p:nvSpPr>
          <p:spPr bwMode="auto">
            <a:xfrm>
              <a:off x="1119" y="1998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2" name="Line 28"/>
            <p:cNvSpPr>
              <a:spLocks noChangeShapeType="1"/>
            </p:cNvSpPr>
            <p:nvPr/>
          </p:nvSpPr>
          <p:spPr bwMode="auto">
            <a:xfrm>
              <a:off x="975" y="192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3" name="Line 29"/>
            <p:cNvSpPr>
              <a:spLocks noChangeShapeType="1"/>
            </p:cNvSpPr>
            <p:nvPr/>
          </p:nvSpPr>
          <p:spPr bwMode="auto">
            <a:xfrm flipV="1">
              <a:off x="1043" y="163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4" name="Line 30"/>
            <p:cNvSpPr>
              <a:spLocks noChangeShapeType="1"/>
            </p:cNvSpPr>
            <p:nvPr/>
          </p:nvSpPr>
          <p:spPr bwMode="auto">
            <a:xfrm flipV="1">
              <a:off x="779" y="1398"/>
              <a:ext cx="0" cy="10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5" name="Line 31"/>
            <p:cNvSpPr>
              <a:spLocks noChangeShapeType="1"/>
            </p:cNvSpPr>
            <p:nvPr/>
          </p:nvSpPr>
          <p:spPr bwMode="auto">
            <a:xfrm flipV="1">
              <a:off x="2363" y="1398"/>
              <a:ext cx="0" cy="10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6" name="Rectangle 32"/>
            <p:cNvSpPr>
              <a:spLocks noChangeArrowheads="1"/>
            </p:cNvSpPr>
            <p:nvPr/>
          </p:nvSpPr>
          <p:spPr bwMode="auto">
            <a:xfrm>
              <a:off x="1008" y="2304"/>
              <a:ext cx="101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7" tIns="23812" rIns="46037" bIns="23812">
              <a:spAutoFit/>
            </a:bodyPr>
            <a:lstStyle>
              <a:lvl1pPr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(6 transistors)</a:t>
              </a:r>
            </a:p>
          </p:txBody>
        </p:sp>
        <p:sp>
          <p:nvSpPr>
            <p:cNvPr id="9287" name="Oval 33"/>
            <p:cNvSpPr>
              <a:spLocks noChangeArrowheads="1"/>
            </p:cNvSpPr>
            <p:nvPr/>
          </p:nvSpPr>
          <p:spPr bwMode="auto">
            <a:xfrm>
              <a:off x="1028" y="1634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88" name="Oval 34"/>
            <p:cNvSpPr>
              <a:spLocks noChangeArrowheads="1"/>
            </p:cNvSpPr>
            <p:nvPr/>
          </p:nvSpPr>
          <p:spPr bwMode="auto">
            <a:xfrm>
              <a:off x="2084" y="1638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89" name="Oval 35"/>
            <p:cNvSpPr>
              <a:spLocks noChangeArrowheads="1"/>
            </p:cNvSpPr>
            <p:nvPr/>
          </p:nvSpPr>
          <p:spPr bwMode="auto">
            <a:xfrm>
              <a:off x="1292" y="1982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90" name="Oval 36"/>
            <p:cNvSpPr>
              <a:spLocks noChangeArrowheads="1"/>
            </p:cNvSpPr>
            <p:nvPr/>
          </p:nvSpPr>
          <p:spPr bwMode="auto">
            <a:xfrm>
              <a:off x="1820" y="1982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91" name="Oval 37"/>
            <p:cNvSpPr>
              <a:spLocks noChangeArrowheads="1"/>
            </p:cNvSpPr>
            <p:nvPr/>
          </p:nvSpPr>
          <p:spPr bwMode="auto">
            <a:xfrm>
              <a:off x="2348" y="1978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92" name="Oval 38"/>
            <p:cNvSpPr>
              <a:spLocks noChangeArrowheads="1"/>
            </p:cNvSpPr>
            <p:nvPr/>
          </p:nvSpPr>
          <p:spPr bwMode="auto">
            <a:xfrm>
              <a:off x="764" y="1982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9293" name="Rectangle 39"/>
            <p:cNvSpPr>
              <a:spLocks noChangeArrowheads="1"/>
            </p:cNvSpPr>
            <p:nvPr/>
          </p:nvSpPr>
          <p:spPr bwMode="auto">
            <a:xfrm>
              <a:off x="730" y="1213"/>
              <a:ext cx="14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7" tIns="23812" rIns="46037" bIns="23812">
              <a:spAutoFit/>
            </a:bodyPr>
            <a:lstStyle>
              <a:lvl1pPr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b</a:t>
              </a:r>
            </a:p>
          </p:txBody>
        </p:sp>
        <p:sp>
          <p:nvSpPr>
            <p:cNvPr id="9294" name="Rectangle 40"/>
            <p:cNvSpPr>
              <a:spLocks noChangeArrowheads="1"/>
            </p:cNvSpPr>
            <p:nvPr/>
          </p:nvSpPr>
          <p:spPr bwMode="auto">
            <a:xfrm>
              <a:off x="2310" y="1246"/>
              <a:ext cx="18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7" tIns="23812" rIns="46037" bIns="23812">
              <a:spAutoFit/>
            </a:bodyPr>
            <a:lstStyle>
              <a:lvl1pPr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b’</a:t>
              </a:r>
            </a:p>
          </p:txBody>
        </p:sp>
        <p:sp>
          <p:nvSpPr>
            <p:cNvPr id="9295" name="Rectangle 41"/>
            <p:cNvSpPr>
              <a:spLocks noChangeArrowheads="1"/>
            </p:cNvSpPr>
            <p:nvPr/>
          </p:nvSpPr>
          <p:spPr bwMode="auto">
            <a:xfrm>
              <a:off x="590" y="1056"/>
              <a:ext cx="52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7" tIns="23812" rIns="46037" bIns="23812">
              <a:spAutoFit/>
            </a:bodyPr>
            <a:lstStyle>
              <a:lvl1pPr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bit line</a:t>
              </a:r>
            </a:p>
          </p:txBody>
        </p:sp>
        <p:sp>
          <p:nvSpPr>
            <p:cNvPr id="9296" name="Rectangle 42"/>
            <p:cNvSpPr>
              <a:spLocks noChangeArrowheads="1"/>
            </p:cNvSpPr>
            <p:nvPr/>
          </p:nvSpPr>
          <p:spPr bwMode="auto">
            <a:xfrm>
              <a:off x="2182" y="1057"/>
              <a:ext cx="52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7" tIns="23812" rIns="46037" bIns="23812">
              <a:spAutoFit/>
            </a:bodyPr>
            <a:lstStyle>
              <a:lvl1pPr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bit line</a:t>
              </a:r>
            </a:p>
          </p:txBody>
        </p:sp>
        <p:sp>
          <p:nvSpPr>
            <p:cNvPr id="9297" name="Rectangle 43"/>
            <p:cNvSpPr>
              <a:spLocks noChangeArrowheads="1"/>
            </p:cNvSpPr>
            <p:nvPr/>
          </p:nvSpPr>
          <p:spPr bwMode="auto">
            <a:xfrm>
              <a:off x="2544" y="1440"/>
              <a:ext cx="69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7" tIns="23812" rIns="46037" bIns="23812">
              <a:spAutoFit/>
            </a:bodyPr>
            <a:lstStyle>
              <a:lvl1pPr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1"/>
                <a:t>word line</a:t>
              </a:r>
            </a:p>
          </p:txBody>
        </p:sp>
      </p:grpSp>
      <p:sp>
        <p:nvSpPr>
          <p:cNvPr id="9220" name="Rectangle 44"/>
          <p:cNvSpPr>
            <a:spLocks noChangeArrowheads="1"/>
          </p:cNvSpPr>
          <p:nvPr/>
        </p:nvSpPr>
        <p:spPr bwMode="auto">
          <a:xfrm>
            <a:off x="4876800" y="4343400"/>
            <a:ext cx="3648075" cy="1290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tabLst>
                <a:tab pos="2857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indent="-165100">
              <a:tabLst>
                <a:tab pos="2857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2857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u="sng"/>
              <a:t>Read:</a:t>
            </a:r>
            <a:endParaRPr lang="en-US" altLang="en-US" sz="2400"/>
          </a:p>
          <a:p>
            <a:r>
              <a:rPr lang="en-US" altLang="en-US"/>
              <a:t>	1. set bit lines high</a:t>
            </a:r>
          </a:p>
          <a:p>
            <a:pPr lvl="1"/>
            <a:r>
              <a:rPr lang="en-US" altLang="en-US"/>
              <a:t>2. set word line high</a:t>
            </a:r>
          </a:p>
          <a:p>
            <a:pPr lvl="1"/>
            <a:r>
              <a:rPr lang="en-US" altLang="en-US"/>
              <a:t>3. see which bit line goes low</a:t>
            </a:r>
          </a:p>
        </p:txBody>
      </p:sp>
      <p:sp>
        <p:nvSpPr>
          <p:cNvPr id="9221" name="Rectangle 45"/>
          <p:cNvSpPr>
            <a:spLocks noChangeArrowheads="1"/>
          </p:cNvSpPr>
          <p:nvPr/>
        </p:nvSpPr>
        <p:spPr bwMode="auto">
          <a:xfrm>
            <a:off x="304800" y="4343400"/>
            <a:ext cx="4533900" cy="1839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286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7429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u="sng"/>
              <a:t>Write:</a:t>
            </a:r>
          </a:p>
          <a:p>
            <a:pPr lvl="1"/>
            <a:r>
              <a:rPr lang="en-US" altLang="en-US"/>
              <a:t>1. set bit lines to new data value</a:t>
            </a:r>
          </a:p>
          <a:p>
            <a:pPr lvl="2">
              <a:buFontTx/>
              <a:buChar char="•"/>
            </a:pPr>
            <a:r>
              <a:rPr lang="en-US" altLang="en-US" b="1"/>
              <a:t>b’</a:t>
            </a:r>
            <a:r>
              <a:rPr lang="en-US" altLang="en-US"/>
              <a:t> is set to the opposite of </a:t>
            </a:r>
            <a:r>
              <a:rPr lang="en-US" altLang="en-US" b="1"/>
              <a:t>b</a:t>
            </a:r>
            <a:endParaRPr lang="en-US" altLang="en-US"/>
          </a:p>
          <a:p>
            <a:pPr lvl="1"/>
            <a:r>
              <a:rPr lang="en-US" altLang="en-US"/>
              <a:t>2. raise word line to “high”</a:t>
            </a:r>
          </a:p>
          <a:p>
            <a:pPr lvl="1"/>
            <a:r>
              <a:rPr lang="en-US" altLang="en-US" b="1">
                <a:sym typeface="Symbol" panose="05050102010706020507" pitchFamily="18" charset="2"/>
              </a:rPr>
              <a:t> </a:t>
            </a:r>
            <a:r>
              <a:rPr lang="en-US" altLang="en-US"/>
              <a:t>sets cell to new state (may involve flipping relative to old state)</a:t>
            </a:r>
          </a:p>
        </p:txBody>
      </p:sp>
      <p:grpSp>
        <p:nvGrpSpPr>
          <p:cNvPr id="9222" name="Group 86"/>
          <p:cNvGrpSpPr>
            <a:grpSpLocks/>
          </p:cNvGrpSpPr>
          <p:nvPr/>
        </p:nvGrpSpPr>
        <p:grpSpPr bwMode="auto">
          <a:xfrm>
            <a:off x="5334000" y="1524000"/>
            <a:ext cx="3267075" cy="1358900"/>
            <a:chOff x="3360" y="1104"/>
            <a:chExt cx="2058" cy="856"/>
          </a:xfrm>
        </p:grpSpPr>
        <p:grpSp>
          <p:nvGrpSpPr>
            <p:cNvPr id="9224" name="Group 46"/>
            <p:cNvGrpSpPr>
              <a:grpSpLocks/>
            </p:cNvGrpSpPr>
            <p:nvPr/>
          </p:nvGrpSpPr>
          <p:grpSpPr bwMode="auto">
            <a:xfrm>
              <a:off x="3360" y="1488"/>
              <a:ext cx="954" cy="472"/>
              <a:chOff x="480" y="3120"/>
              <a:chExt cx="954" cy="472"/>
            </a:xfrm>
          </p:grpSpPr>
          <p:grpSp>
            <p:nvGrpSpPr>
              <p:cNvPr id="9244" name="Group 47"/>
              <p:cNvGrpSpPr>
                <a:grpSpLocks/>
              </p:cNvGrpSpPr>
              <p:nvPr/>
            </p:nvGrpSpPr>
            <p:grpSpPr bwMode="auto">
              <a:xfrm>
                <a:off x="672" y="3120"/>
                <a:ext cx="558" cy="472"/>
                <a:chOff x="1388" y="1858"/>
                <a:chExt cx="558" cy="472"/>
              </a:xfrm>
            </p:grpSpPr>
            <p:grpSp>
              <p:nvGrpSpPr>
                <p:cNvPr id="9247" name="Group 48"/>
                <p:cNvGrpSpPr>
                  <a:grpSpLocks/>
                </p:cNvGrpSpPr>
                <p:nvPr/>
              </p:nvGrpSpPr>
              <p:grpSpPr bwMode="auto">
                <a:xfrm>
                  <a:off x="1575" y="1858"/>
                  <a:ext cx="184" cy="184"/>
                  <a:chOff x="1479" y="1762"/>
                  <a:chExt cx="184" cy="184"/>
                </a:xfrm>
              </p:grpSpPr>
              <p:sp>
                <p:nvSpPr>
                  <p:cNvPr id="9259" name="AutoShape 4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455" y="1786"/>
                    <a:ext cx="184" cy="136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IN" altLang="en-US"/>
                  </a:p>
                </p:txBody>
              </p:sp>
              <p:sp>
                <p:nvSpPr>
                  <p:cNvPr id="926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1834"/>
                    <a:ext cx="40" cy="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IN" altLang="en-US"/>
                  </a:p>
                </p:txBody>
              </p:sp>
            </p:grpSp>
            <p:grpSp>
              <p:nvGrpSpPr>
                <p:cNvPr id="9248" name="Group 51"/>
                <p:cNvGrpSpPr>
                  <a:grpSpLocks/>
                </p:cNvGrpSpPr>
                <p:nvPr/>
              </p:nvGrpSpPr>
              <p:grpSpPr bwMode="auto">
                <a:xfrm>
                  <a:off x="1575" y="2146"/>
                  <a:ext cx="184" cy="184"/>
                  <a:chOff x="1479" y="2050"/>
                  <a:chExt cx="184" cy="184"/>
                </a:xfrm>
              </p:grpSpPr>
              <p:sp>
                <p:nvSpPr>
                  <p:cNvPr id="9257" name="AutoShape 52"/>
                  <p:cNvSpPr>
                    <a:spLocks noChangeArrowheads="1"/>
                  </p:cNvSpPr>
                  <p:nvPr/>
                </p:nvSpPr>
                <p:spPr bwMode="auto">
                  <a:xfrm rot="16200000" flipH="1">
                    <a:off x="1503" y="2074"/>
                    <a:ext cx="184" cy="136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IN" altLang="en-US"/>
                  </a:p>
                </p:txBody>
              </p:sp>
              <p:sp>
                <p:nvSpPr>
                  <p:cNvPr id="9258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479" y="2122"/>
                    <a:ext cx="40" cy="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IN" altLang="en-US"/>
                  </a:p>
                </p:txBody>
              </p:sp>
            </p:grpSp>
            <p:sp>
              <p:nvSpPr>
                <p:cNvPr id="9249" name="Line 54"/>
                <p:cNvSpPr>
                  <a:spLocks noChangeShapeType="1"/>
                </p:cNvSpPr>
                <p:nvPr/>
              </p:nvSpPr>
              <p:spPr bwMode="auto">
                <a:xfrm>
                  <a:off x="1767" y="1950"/>
                  <a:ext cx="1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50" name="Line 55"/>
                <p:cNvSpPr>
                  <a:spLocks noChangeShapeType="1"/>
                </p:cNvSpPr>
                <p:nvPr/>
              </p:nvSpPr>
              <p:spPr bwMode="auto">
                <a:xfrm>
                  <a:off x="1767" y="2238"/>
                  <a:ext cx="1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51" name="Line 56"/>
                <p:cNvSpPr>
                  <a:spLocks noChangeShapeType="1"/>
                </p:cNvSpPr>
                <p:nvPr/>
              </p:nvSpPr>
              <p:spPr bwMode="auto">
                <a:xfrm>
                  <a:off x="1931" y="1954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52" name="Line 57"/>
                <p:cNvSpPr>
                  <a:spLocks noChangeShapeType="1"/>
                </p:cNvSpPr>
                <p:nvPr/>
              </p:nvSpPr>
              <p:spPr bwMode="auto">
                <a:xfrm>
                  <a:off x="1407" y="2238"/>
                  <a:ext cx="1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53" name="Line 58"/>
                <p:cNvSpPr>
                  <a:spLocks noChangeShapeType="1"/>
                </p:cNvSpPr>
                <p:nvPr/>
              </p:nvSpPr>
              <p:spPr bwMode="auto">
                <a:xfrm>
                  <a:off x="1407" y="1950"/>
                  <a:ext cx="1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54" name="Line 59"/>
                <p:cNvSpPr>
                  <a:spLocks noChangeShapeType="1"/>
                </p:cNvSpPr>
                <p:nvPr/>
              </p:nvSpPr>
              <p:spPr bwMode="auto">
                <a:xfrm>
                  <a:off x="1403" y="1954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55" name="Oval 60"/>
                <p:cNvSpPr>
                  <a:spLocks noChangeArrowheads="1"/>
                </p:cNvSpPr>
                <p:nvPr/>
              </p:nvSpPr>
              <p:spPr bwMode="auto">
                <a:xfrm>
                  <a:off x="1388" y="2078"/>
                  <a:ext cx="30" cy="3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9256" name="Oval 61"/>
                <p:cNvSpPr>
                  <a:spLocks noChangeArrowheads="1"/>
                </p:cNvSpPr>
                <p:nvPr/>
              </p:nvSpPr>
              <p:spPr bwMode="auto">
                <a:xfrm>
                  <a:off x="1916" y="2078"/>
                  <a:ext cx="30" cy="3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</p:grpSp>
          <p:sp>
            <p:nvSpPr>
              <p:cNvPr id="9245" name="Rectangle 62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13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6037" tIns="23812" rIns="46037" bIns="23812">
                <a:spAutoFit/>
              </a:bodyPr>
              <a:lstStyle>
                <a:lvl1pPr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1"/>
                  <a:t>0</a:t>
                </a:r>
              </a:p>
            </p:txBody>
          </p:sp>
          <p:sp>
            <p:nvSpPr>
              <p:cNvPr id="9246" name="Rectangle 63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13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6037" tIns="23812" rIns="46037" bIns="23812">
                <a:spAutoFit/>
              </a:bodyPr>
              <a:lstStyle>
                <a:lvl1pPr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1"/>
                  <a:t>1</a:t>
                </a:r>
              </a:p>
            </p:txBody>
          </p:sp>
        </p:grpSp>
        <p:sp>
          <p:nvSpPr>
            <p:cNvPr id="9225" name="Rectangle 64"/>
            <p:cNvSpPr>
              <a:spLocks noChangeArrowheads="1"/>
            </p:cNvSpPr>
            <p:nvPr/>
          </p:nvSpPr>
          <p:spPr bwMode="auto">
            <a:xfrm>
              <a:off x="3360" y="1104"/>
              <a:ext cx="2051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6037" tIns="23812" rIns="46037" bIns="23812">
              <a:spAutoFit/>
            </a:bodyPr>
            <a:lstStyle>
              <a:lvl1pPr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defTabSz="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1" u="sng"/>
                <a:t>Stable Configurations</a:t>
              </a:r>
            </a:p>
          </p:txBody>
        </p:sp>
        <p:grpSp>
          <p:nvGrpSpPr>
            <p:cNvPr id="9226" name="Group 65"/>
            <p:cNvGrpSpPr>
              <a:grpSpLocks/>
            </p:cNvGrpSpPr>
            <p:nvPr/>
          </p:nvGrpSpPr>
          <p:grpSpPr bwMode="auto">
            <a:xfrm>
              <a:off x="4464" y="1488"/>
              <a:ext cx="954" cy="472"/>
              <a:chOff x="480" y="3120"/>
              <a:chExt cx="954" cy="472"/>
            </a:xfrm>
          </p:grpSpPr>
          <p:grpSp>
            <p:nvGrpSpPr>
              <p:cNvPr id="9227" name="Group 66"/>
              <p:cNvGrpSpPr>
                <a:grpSpLocks/>
              </p:cNvGrpSpPr>
              <p:nvPr/>
            </p:nvGrpSpPr>
            <p:grpSpPr bwMode="auto">
              <a:xfrm>
                <a:off x="672" y="3120"/>
                <a:ext cx="558" cy="472"/>
                <a:chOff x="1388" y="1858"/>
                <a:chExt cx="558" cy="472"/>
              </a:xfrm>
            </p:grpSpPr>
            <p:grpSp>
              <p:nvGrpSpPr>
                <p:cNvPr id="9230" name="Group 67"/>
                <p:cNvGrpSpPr>
                  <a:grpSpLocks/>
                </p:cNvGrpSpPr>
                <p:nvPr/>
              </p:nvGrpSpPr>
              <p:grpSpPr bwMode="auto">
                <a:xfrm>
                  <a:off x="1575" y="1858"/>
                  <a:ext cx="184" cy="184"/>
                  <a:chOff x="1479" y="1762"/>
                  <a:chExt cx="184" cy="184"/>
                </a:xfrm>
              </p:grpSpPr>
              <p:sp>
                <p:nvSpPr>
                  <p:cNvPr id="9242" name="AutoShape 6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455" y="1786"/>
                    <a:ext cx="184" cy="136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IN" altLang="en-US"/>
                  </a:p>
                </p:txBody>
              </p:sp>
              <p:sp>
                <p:nvSpPr>
                  <p:cNvPr id="9243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623" y="1834"/>
                    <a:ext cx="40" cy="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IN" altLang="en-US"/>
                  </a:p>
                </p:txBody>
              </p:sp>
            </p:grpSp>
            <p:grpSp>
              <p:nvGrpSpPr>
                <p:cNvPr id="9231" name="Group 70"/>
                <p:cNvGrpSpPr>
                  <a:grpSpLocks/>
                </p:cNvGrpSpPr>
                <p:nvPr/>
              </p:nvGrpSpPr>
              <p:grpSpPr bwMode="auto">
                <a:xfrm>
                  <a:off x="1575" y="2146"/>
                  <a:ext cx="184" cy="184"/>
                  <a:chOff x="1479" y="2050"/>
                  <a:chExt cx="184" cy="184"/>
                </a:xfrm>
              </p:grpSpPr>
              <p:sp>
                <p:nvSpPr>
                  <p:cNvPr id="9240" name="AutoShape 71"/>
                  <p:cNvSpPr>
                    <a:spLocks noChangeArrowheads="1"/>
                  </p:cNvSpPr>
                  <p:nvPr/>
                </p:nvSpPr>
                <p:spPr bwMode="auto">
                  <a:xfrm rot="16200000" flipH="1">
                    <a:off x="1503" y="2074"/>
                    <a:ext cx="184" cy="136"/>
                  </a:xfrm>
                  <a:prstGeom prst="triangle">
                    <a:avLst>
                      <a:gd name="adj" fmla="val 49995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IN" altLang="en-US"/>
                  </a:p>
                </p:txBody>
              </p:sp>
              <p:sp>
                <p:nvSpPr>
                  <p:cNvPr id="9241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1479" y="2122"/>
                    <a:ext cx="40" cy="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IN" altLang="en-US"/>
                  </a:p>
                </p:txBody>
              </p:sp>
            </p:grpSp>
            <p:sp>
              <p:nvSpPr>
                <p:cNvPr id="9232" name="Line 73"/>
                <p:cNvSpPr>
                  <a:spLocks noChangeShapeType="1"/>
                </p:cNvSpPr>
                <p:nvPr/>
              </p:nvSpPr>
              <p:spPr bwMode="auto">
                <a:xfrm>
                  <a:off x="1767" y="1950"/>
                  <a:ext cx="1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33" name="Line 74"/>
                <p:cNvSpPr>
                  <a:spLocks noChangeShapeType="1"/>
                </p:cNvSpPr>
                <p:nvPr/>
              </p:nvSpPr>
              <p:spPr bwMode="auto">
                <a:xfrm>
                  <a:off x="1767" y="2238"/>
                  <a:ext cx="1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34" name="Line 75"/>
                <p:cNvSpPr>
                  <a:spLocks noChangeShapeType="1"/>
                </p:cNvSpPr>
                <p:nvPr/>
              </p:nvSpPr>
              <p:spPr bwMode="auto">
                <a:xfrm>
                  <a:off x="1931" y="1954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35" name="Line 76"/>
                <p:cNvSpPr>
                  <a:spLocks noChangeShapeType="1"/>
                </p:cNvSpPr>
                <p:nvPr/>
              </p:nvSpPr>
              <p:spPr bwMode="auto">
                <a:xfrm>
                  <a:off x="1407" y="2238"/>
                  <a:ext cx="1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36" name="Line 77"/>
                <p:cNvSpPr>
                  <a:spLocks noChangeShapeType="1"/>
                </p:cNvSpPr>
                <p:nvPr/>
              </p:nvSpPr>
              <p:spPr bwMode="auto">
                <a:xfrm>
                  <a:off x="1407" y="1950"/>
                  <a:ext cx="1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37" name="Line 78"/>
                <p:cNvSpPr>
                  <a:spLocks noChangeShapeType="1"/>
                </p:cNvSpPr>
                <p:nvPr/>
              </p:nvSpPr>
              <p:spPr bwMode="auto">
                <a:xfrm>
                  <a:off x="1403" y="1954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9238" name="Oval 79"/>
                <p:cNvSpPr>
                  <a:spLocks noChangeArrowheads="1"/>
                </p:cNvSpPr>
                <p:nvPr/>
              </p:nvSpPr>
              <p:spPr bwMode="auto">
                <a:xfrm>
                  <a:off x="1388" y="2078"/>
                  <a:ext cx="30" cy="3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9239" name="Oval 80"/>
                <p:cNvSpPr>
                  <a:spLocks noChangeArrowheads="1"/>
                </p:cNvSpPr>
                <p:nvPr/>
              </p:nvSpPr>
              <p:spPr bwMode="auto">
                <a:xfrm>
                  <a:off x="1916" y="2078"/>
                  <a:ext cx="30" cy="3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</p:grpSp>
          <p:sp>
            <p:nvSpPr>
              <p:cNvPr id="9228" name="Rectangle 81"/>
              <p:cNvSpPr>
                <a:spLocks noChangeArrowheads="1"/>
              </p:cNvSpPr>
              <p:nvPr/>
            </p:nvSpPr>
            <p:spPr bwMode="auto">
              <a:xfrm>
                <a:off x="480" y="3264"/>
                <a:ext cx="13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6037" tIns="23812" rIns="46037" bIns="23812">
                <a:spAutoFit/>
              </a:bodyPr>
              <a:lstStyle>
                <a:lvl1pPr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1"/>
                  <a:t>1</a:t>
                </a:r>
              </a:p>
            </p:txBody>
          </p:sp>
          <p:sp>
            <p:nvSpPr>
              <p:cNvPr id="9229" name="Rectangle 82"/>
              <p:cNvSpPr>
                <a:spLocks noChangeArrowheads="1"/>
              </p:cNvSpPr>
              <p:nvPr/>
            </p:nvSpPr>
            <p:spPr bwMode="auto">
              <a:xfrm>
                <a:off x="1296" y="3264"/>
                <a:ext cx="138" cy="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6037" tIns="23812" rIns="46037" bIns="23812">
                <a:spAutoFit/>
              </a:bodyPr>
              <a:lstStyle>
                <a:lvl1pPr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defTabSz="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defTabSz="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1"/>
                  <a:t>0</a:t>
                </a:r>
              </a:p>
            </p:txBody>
          </p:sp>
        </p:grpSp>
      </p:grpSp>
      <p:sp>
        <p:nvSpPr>
          <p:cNvPr id="9223" name="Rectangle 85"/>
          <p:cNvSpPr>
            <a:spLocks noChangeArrowheads="1"/>
          </p:cNvSpPr>
          <p:nvPr/>
        </p:nvSpPr>
        <p:spPr bwMode="auto">
          <a:xfrm>
            <a:off x="4495800" y="3200400"/>
            <a:ext cx="4029075" cy="92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tabLst>
                <a:tab pos="342900" algn="l"/>
                <a:tab pos="15430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indent="-165100">
              <a:tabLst>
                <a:tab pos="342900" algn="l"/>
                <a:tab pos="15430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42900" algn="l"/>
                <a:tab pos="15430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42900" algn="l"/>
                <a:tab pos="15430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42900" algn="l"/>
                <a:tab pos="15430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5430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5430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5430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15430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u="sng"/>
              <a:t>Terminology:</a:t>
            </a:r>
            <a:endParaRPr lang="en-US" altLang="en-US" i="1"/>
          </a:p>
          <a:p>
            <a:r>
              <a:rPr lang="en-US" altLang="en-US" i="1"/>
              <a:t>	bit line:</a:t>
            </a:r>
            <a:r>
              <a:rPr lang="en-US" altLang="en-US"/>
              <a:t> 	carries data</a:t>
            </a:r>
          </a:p>
          <a:p>
            <a:r>
              <a:rPr lang="en-US" altLang="en-US" i="1"/>
              <a:t>	word line:</a:t>
            </a:r>
            <a:r>
              <a:rPr lang="en-US" altLang="en-US"/>
              <a:t> 	used for addressing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304800"/>
            <a:ext cx="4479925" cy="573088"/>
          </a:xfrm>
          <a:noFill/>
        </p:spPr>
        <p:txBody>
          <a:bodyPr/>
          <a:lstStyle/>
          <a:p>
            <a:r>
              <a:rPr lang="en-US" altLang="en-US" smtClean="0"/>
              <a:t>SRAM Cell Principle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066800"/>
            <a:ext cx="3695700" cy="804863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Inverter Amplifies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Negative gain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Slope &lt; –1 in middle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Saturates at ends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Inverter Pair Amplifies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Positive gain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Slope &gt; 1 in middle</a:t>
            </a:r>
          </a:p>
          <a:p>
            <a:pPr lvl="1">
              <a:lnSpc>
                <a:spcPct val="80000"/>
              </a:lnSpc>
            </a:pPr>
            <a:r>
              <a:rPr lang="en-US" altLang="en-US" sz="1600" smtClean="0"/>
              <a:t>Saturates at ends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140200" y="2146300"/>
            <a:ext cx="4775200" cy="426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306513" y="4791075"/>
            <a:ext cx="1857375" cy="1176338"/>
            <a:chOff x="823" y="3018"/>
            <a:chExt cx="1170" cy="741"/>
          </a:xfrm>
        </p:grpSpPr>
        <p:grpSp>
          <p:nvGrpSpPr>
            <p:cNvPr id="10489" name="Group 6"/>
            <p:cNvGrpSpPr>
              <a:grpSpLocks/>
            </p:cNvGrpSpPr>
            <p:nvPr/>
          </p:nvGrpSpPr>
          <p:grpSpPr bwMode="auto">
            <a:xfrm>
              <a:off x="1271" y="3186"/>
              <a:ext cx="184" cy="184"/>
              <a:chOff x="1271" y="3186"/>
              <a:chExt cx="184" cy="184"/>
            </a:xfrm>
          </p:grpSpPr>
          <p:sp>
            <p:nvSpPr>
              <p:cNvPr id="10506" name="AutoShape 7"/>
              <p:cNvSpPr>
                <a:spLocks noChangeArrowheads="1"/>
              </p:cNvSpPr>
              <p:nvPr/>
            </p:nvSpPr>
            <p:spPr bwMode="auto">
              <a:xfrm rot="5400000">
                <a:off x="1247" y="3210"/>
                <a:ext cx="184" cy="13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507" name="Oval 8"/>
              <p:cNvSpPr>
                <a:spLocks noChangeArrowheads="1"/>
              </p:cNvSpPr>
              <p:nvPr/>
            </p:nvSpPr>
            <p:spPr bwMode="auto">
              <a:xfrm>
                <a:off x="1415" y="3258"/>
                <a:ext cx="40" cy="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10490" name="Group 9"/>
            <p:cNvGrpSpPr>
              <a:grpSpLocks/>
            </p:cNvGrpSpPr>
            <p:nvPr/>
          </p:nvGrpSpPr>
          <p:grpSpPr bwMode="auto">
            <a:xfrm>
              <a:off x="1271" y="3474"/>
              <a:ext cx="184" cy="184"/>
              <a:chOff x="1271" y="3474"/>
              <a:chExt cx="184" cy="184"/>
            </a:xfrm>
          </p:grpSpPr>
          <p:sp>
            <p:nvSpPr>
              <p:cNvPr id="10504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1295" y="3498"/>
                <a:ext cx="184" cy="13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505" name="Oval 11"/>
              <p:cNvSpPr>
                <a:spLocks noChangeArrowheads="1"/>
              </p:cNvSpPr>
              <p:nvPr/>
            </p:nvSpPr>
            <p:spPr bwMode="auto">
              <a:xfrm>
                <a:off x="1271" y="3546"/>
                <a:ext cx="40" cy="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0491" name="Line 12"/>
            <p:cNvSpPr>
              <a:spLocks noChangeShapeType="1"/>
            </p:cNvSpPr>
            <p:nvPr/>
          </p:nvSpPr>
          <p:spPr bwMode="auto">
            <a:xfrm>
              <a:off x="1463" y="3278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92" name="Line 13"/>
            <p:cNvSpPr>
              <a:spLocks noChangeShapeType="1"/>
            </p:cNvSpPr>
            <p:nvPr/>
          </p:nvSpPr>
          <p:spPr bwMode="auto">
            <a:xfrm>
              <a:off x="1463" y="3566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93" name="Line 14"/>
            <p:cNvSpPr>
              <a:spLocks noChangeShapeType="1"/>
            </p:cNvSpPr>
            <p:nvPr/>
          </p:nvSpPr>
          <p:spPr bwMode="auto">
            <a:xfrm>
              <a:off x="1627" y="3282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94" name="Line 15"/>
            <p:cNvSpPr>
              <a:spLocks noChangeShapeType="1"/>
            </p:cNvSpPr>
            <p:nvPr/>
          </p:nvSpPr>
          <p:spPr bwMode="auto">
            <a:xfrm>
              <a:off x="1103" y="3566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95" name="Line 16"/>
            <p:cNvSpPr>
              <a:spLocks noChangeShapeType="1"/>
            </p:cNvSpPr>
            <p:nvPr/>
          </p:nvSpPr>
          <p:spPr bwMode="auto">
            <a:xfrm>
              <a:off x="1103" y="3278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96" name="Line 17"/>
            <p:cNvSpPr>
              <a:spLocks noChangeShapeType="1"/>
            </p:cNvSpPr>
            <p:nvPr/>
          </p:nvSpPr>
          <p:spPr bwMode="auto">
            <a:xfrm>
              <a:off x="1099" y="3278"/>
              <a:ext cx="0" cy="28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97" name="Line 18"/>
            <p:cNvSpPr>
              <a:spLocks noChangeShapeType="1"/>
            </p:cNvSpPr>
            <p:nvPr/>
          </p:nvSpPr>
          <p:spPr bwMode="auto">
            <a:xfrm>
              <a:off x="1631" y="3422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98" name="Line 19"/>
            <p:cNvSpPr>
              <a:spLocks noChangeShapeType="1"/>
            </p:cNvSpPr>
            <p:nvPr/>
          </p:nvSpPr>
          <p:spPr bwMode="auto">
            <a:xfrm>
              <a:off x="911" y="3278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99" name="Oval 20"/>
            <p:cNvSpPr>
              <a:spLocks noChangeArrowheads="1"/>
            </p:cNvSpPr>
            <p:nvPr/>
          </p:nvSpPr>
          <p:spPr bwMode="auto">
            <a:xfrm>
              <a:off x="1084" y="3262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500" name="Oval 21"/>
            <p:cNvSpPr>
              <a:spLocks noChangeArrowheads="1"/>
            </p:cNvSpPr>
            <p:nvPr/>
          </p:nvSpPr>
          <p:spPr bwMode="auto">
            <a:xfrm>
              <a:off x="1612" y="3406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501" name="Rectangle 22"/>
            <p:cNvSpPr>
              <a:spLocks noChangeArrowheads="1"/>
            </p:cNvSpPr>
            <p:nvPr/>
          </p:nvSpPr>
          <p:spPr bwMode="auto">
            <a:xfrm>
              <a:off x="823" y="3018"/>
              <a:ext cx="32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Vin</a:t>
              </a:r>
            </a:p>
          </p:txBody>
        </p:sp>
        <p:sp>
          <p:nvSpPr>
            <p:cNvPr id="10502" name="Rectangle 23"/>
            <p:cNvSpPr>
              <a:spLocks noChangeArrowheads="1"/>
            </p:cNvSpPr>
            <p:nvPr/>
          </p:nvSpPr>
          <p:spPr bwMode="auto">
            <a:xfrm>
              <a:off x="1703" y="3202"/>
              <a:ext cx="2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V1</a:t>
              </a:r>
            </a:p>
          </p:txBody>
        </p:sp>
        <p:sp>
          <p:nvSpPr>
            <p:cNvPr id="10503" name="Rectangle 24"/>
            <p:cNvSpPr>
              <a:spLocks noChangeArrowheads="1"/>
            </p:cNvSpPr>
            <p:nvPr/>
          </p:nvSpPr>
          <p:spPr bwMode="auto">
            <a:xfrm>
              <a:off x="871" y="3530"/>
              <a:ext cx="2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V2</a:t>
              </a:r>
            </a:p>
          </p:txBody>
        </p:sp>
      </p:grpSp>
      <p:sp>
        <p:nvSpPr>
          <p:cNvPr id="10246" name="Rectangle 25"/>
          <p:cNvSpPr>
            <a:spLocks noChangeArrowheads="1"/>
          </p:cNvSpPr>
          <p:nvPr/>
        </p:nvSpPr>
        <p:spPr bwMode="auto">
          <a:xfrm>
            <a:off x="4114800" y="2057400"/>
            <a:ext cx="4775200" cy="426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0247" name="Freeform 26"/>
          <p:cNvSpPr>
            <a:spLocks noEditPoints="1"/>
          </p:cNvSpPr>
          <p:nvPr/>
        </p:nvSpPr>
        <p:spPr bwMode="auto">
          <a:xfrm>
            <a:off x="4114800" y="2057400"/>
            <a:ext cx="4775200" cy="4267200"/>
          </a:xfrm>
          <a:custGeom>
            <a:avLst/>
            <a:gdLst>
              <a:gd name="T0" fmla="*/ 0 w 3008"/>
              <a:gd name="T1" fmla="*/ 0 h 2688"/>
              <a:gd name="T2" fmla="*/ 4775200 w 3008"/>
              <a:gd name="T3" fmla="*/ 0 h 2688"/>
              <a:gd name="T4" fmla="*/ 4775200 w 3008"/>
              <a:gd name="T5" fmla="*/ 4267200 h 2688"/>
              <a:gd name="T6" fmla="*/ 0 w 3008"/>
              <a:gd name="T7" fmla="*/ 4267200 h 2688"/>
              <a:gd name="T8" fmla="*/ 0 w 3008"/>
              <a:gd name="T9" fmla="*/ 0 h 2688"/>
              <a:gd name="T10" fmla="*/ 12700 w 3008"/>
              <a:gd name="T11" fmla="*/ 12700 h 2688"/>
              <a:gd name="T12" fmla="*/ 4762500 w 3008"/>
              <a:gd name="T13" fmla="*/ 12700 h 2688"/>
              <a:gd name="T14" fmla="*/ 4762500 w 3008"/>
              <a:gd name="T15" fmla="*/ 4254500 h 2688"/>
              <a:gd name="T16" fmla="*/ 12700 w 3008"/>
              <a:gd name="T17" fmla="*/ 4254500 h 2688"/>
              <a:gd name="T18" fmla="*/ 12700 w 3008"/>
              <a:gd name="T19" fmla="*/ 12700 h 26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08" h="2688">
                <a:moveTo>
                  <a:pt x="0" y="0"/>
                </a:moveTo>
                <a:lnTo>
                  <a:pt x="3008" y="0"/>
                </a:lnTo>
                <a:lnTo>
                  <a:pt x="3008" y="2688"/>
                </a:lnTo>
                <a:lnTo>
                  <a:pt x="0" y="2688"/>
                </a:lnTo>
                <a:lnTo>
                  <a:pt x="0" y="0"/>
                </a:lnTo>
                <a:close/>
                <a:moveTo>
                  <a:pt x="8" y="8"/>
                </a:moveTo>
                <a:lnTo>
                  <a:pt x="3000" y="8"/>
                </a:lnTo>
                <a:lnTo>
                  <a:pt x="3000" y="2680"/>
                </a:lnTo>
                <a:lnTo>
                  <a:pt x="8" y="2680"/>
                </a:lnTo>
                <a:lnTo>
                  <a:pt x="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0248" name="Group 27"/>
          <p:cNvGrpSpPr>
            <a:grpSpLocks/>
          </p:cNvGrpSpPr>
          <p:nvPr/>
        </p:nvGrpSpPr>
        <p:grpSpPr bwMode="auto">
          <a:xfrm>
            <a:off x="8027988" y="3830638"/>
            <a:ext cx="696912" cy="720725"/>
            <a:chOff x="5057" y="2413"/>
            <a:chExt cx="439" cy="454"/>
          </a:xfrm>
        </p:grpSpPr>
        <p:sp>
          <p:nvSpPr>
            <p:cNvPr id="10481" name="Rectangle 28"/>
            <p:cNvSpPr>
              <a:spLocks noChangeArrowheads="1"/>
            </p:cNvSpPr>
            <p:nvPr/>
          </p:nvSpPr>
          <p:spPr bwMode="auto">
            <a:xfrm>
              <a:off x="5057" y="2413"/>
              <a:ext cx="439" cy="45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82" name="Freeform 29"/>
            <p:cNvSpPr>
              <a:spLocks noEditPoints="1"/>
            </p:cNvSpPr>
            <p:nvPr/>
          </p:nvSpPr>
          <p:spPr bwMode="auto">
            <a:xfrm>
              <a:off x="5057" y="2413"/>
              <a:ext cx="439" cy="454"/>
            </a:xfrm>
            <a:custGeom>
              <a:avLst/>
              <a:gdLst>
                <a:gd name="T0" fmla="*/ 0 w 439"/>
                <a:gd name="T1" fmla="*/ 0 h 454"/>
                <a:gd name="T2" fmla="*/ 439 w 439"/>
                <a:gd name="T3" fmla="*/ 0 h 454"/>
                <a:gd name="T4" fmla="*/ 439 w 439"/>
                <a:gd name="T5" fmla="*/ 454 h 454"/>
                <a:gd name="T6" fmla="*/ 0 w 439"/>
                <a:gd name="T7" fmla="*/ 454 h 454"/>
                <a:gd name="T8" fmla="*/ 0 w 439"/>
                <a:gd name="T9" fmla="*/ 0 h 454"/>
                <a:gd name="T10" fmla="*/ 8 w 439"/>
                <a:gd name="T11" fmla="*/ 8 h 454"/>
                <a:gd name="T12" fmla="*/ 431 w 439"/>
                <a:gd name="T13" fmla="*/ 8 h 454"/>
                <a:gd name="T14" fmla="*/ 431 w 439"/>
                <a:gd name="T15" fmla="*/ 446 h 454"/>
                <a:gd name="T16" fmla="*/ 8 w 439"/>
                <a:gd name="T17" fmla="*/ 446 h 454"/>
                <a:gd name="T18" fmla="*/ 8 w 439"/>
                <a:gd name="T19" fmla="*/ 8 h 4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9" h="454">
                  <a:moveTo>
                    <a:pt x="0" y="0"/>
                  </a:moveTo>
                  <a:lnTo>
                    <a:pt x="439" y="0"/>
                  </a:lnTo>
                  <a:lnTo>
                    <a:pt x="439" y="454"/>
                  </a:lnTo>
                  <a:lnTo>
                    <a:pt x="0" y="454"/>
                  </a:lnTo>
                  <a:lnTo>
                    <a:pt x="0" y="0"/>
                  </a:lnTo>
                  <a:close/>
                  <a:moveTo>
                    <a:pt x="8" y="8"/>
                  </a:moveTo>
                  <a:lnTo>
                    <a:pt x="431" y="8"/>
                  </a:lnTo>
                  <a:lnTo>
                    <a:pt x="431" y="446"/>
                  </a:lnTo>
                  <a:lnTo>
                    <a:pt x="8" y="44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483" name="Group 30"/>
            <p:cNvGrpSpPr>
              <a:grpSpLocks/>
            </p:cNvGrpSpPr>
            <p:nvPr/>
          </p:nvGrpSpPr>
          <p:grpSpPr bwMode="auto">
            <a:xfrm>
              <a:off x="5169" y="2508"/>
              <a:ext cx="249" cy="134"/>
              <a:chOff x="5169" y="2508"/>
              <a:chExt cx="249" cy="134"/>
            </a:xfrm>
          </p:grpSpPr>
          <p:sp>
            <p:nvSpPr>
              <p:cNvPr id="10487" name="Rectangle 31"/>
              <p:cNvSpPr>
                <a:spLocks noChangeArrowheads="1"/>
              </p:cNvSpPr>
              <p:nvPr/>
            </p:nvSpPr>
            <p:spPr bwMode="auto">
              <a:xfrm>
                <a:off x="5281" y="25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</a:rPr>
                  <a:t>V1</a:t>
                </a:r>
                <a:endParaRPr lang="en-US" altLang="en-US"/>
              </a:p>
            </p:txBody>
          </p:sp>
          <p:sp>
            <p:nvSpPr>
              <p:cNvPr id="10488" name="Rectangle 32"/>
              <p:cNvSpPr>
                <a:spLocks noChangeArrowheads="1"/>
              </p:cNvSpPr>
              <p:nvPr/>
            </p:nvSpPr>
            <p:spPr bwMode="auto">
              <a:xfrm>
                <a:off x="5169" y="2548"/>
                <a:ext cx="80" cy="24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10484" name="Group 33"/>
            <p:cNvGrpSpPr>
              <a:grpSpLocks/>
            </p:cNvGrpSpPr>
            <p:nvPr/>
          </p:nvGrpSpPr>
          <p:grpSpPr bwMode="auto">
            <a:xfrm>
              <a:off x="5161" y="2668"/>
              <a:ext cx="257" cy="134"/>
              <a:chOff x="5161" y="2668"/>
              <a:chExt cx="257" cy="134"/>
            </a:xfrm>
          </p:grpSpPr>
          <p:sp>
            <p:nvSpPr>
              <p:cNvPr id="10485" name="Rectangle 34"/>
              <p:cNvSpPr>
                <a:spLocks noChangeArrowheads="1"/>
              </p:cNvSpPr>
              <p:nvPr/>
            </p:nvSpPr>
            <p:spPr bwMode="auto">
              <a:xfrm>
                <a:off x="5281" y="266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</a:rPr>
                  <a:t>V2</a:t>
                </a:r>
                <a:endParaRPr lang="en-US" altLang="en-US"/>
              </a:p>
            </p:txBody>
          </p:sp>
          <p:sp>
            <p:nvSpPr>
              <p:cNvPr id="10486" name="Rectangle 35"/>
              <p:cNvSpPr>
                <a:spLocks noChangeArrowheads="1"/>
              </p:cNvSpPr>
              <p:nvPr/>
            </p:nvSpPr>
            <p:spPr bwMode="auto">
              <a:xfrm>
                <a:off x="5161" y="2708"/>
                <a:ext cx="80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</p:grpSp>
      <p:sp>
        <p:nvSpPr>
          <p:cNvPr id="10249" name="Rectangle 36"/>
          <p:cNvSpPr>
            <a:spLocks noChangeArrowheads="1"/>
          </p:cNvSpPr>
          <p:nvPr/>
        </p:nvSpPr>
        <p:spPr bwMode="auto">
          <a:xfrm>
            <a:off x="4279900" y="2222500"/>
            <a:ext cx="3609975" cy="3937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0250" name="Freeform 37"/>
          <p:cNvSpPr>
            <a:spLocks noEditPoints="1"/>
          </p:cNvSpPr>
          <p:nvPr/>
        </p:nvSpPr>
        <p:spPr bwMode="auto">
          <a:xfrm>
            <a:off x="4279900" y="2222500"/>
            <a:ext cx="3609975" cy="3937000"/>
          </a:xfrm>
          <a:custGeom>
            <a:avLst/>
            <a:gdLst>
              <a:gd name="T0" fmla="*/ 0 w 2274"/>
              <a:gd name="T1" fmla="*/ 0 h 2480"/>
              <a:gd name="T2" fmla="*/ 3609975 w 2274"/>
              <a:gd name="T3" fmla="*/ 0 h 2480"/>
              <a:gd name="T4" fmla="*/ 3609975 w 2274"/>
              <a:gd name="T5" fmla="*/ 3937000 h 2480"/>
              <a:gd name="T6" fmla="*/ 0 w 2274"/>
              <a:gd name="T7" fmla="*/ 3937000 h 2480"/>
              <a:gd name="T8" fmla="*/ 0 w 2274"/>
              <a:gd name="T9" fmla="*/ 0 h 2480"/>
              <a:gd name="T10" fmla="*/ 12700 w 2274"/>
              <a:gd name="T11" fmla="*/ 12700 h 2480"/>
              <a:gd name="T12" fmla="*/ 3597275 w 2274"/>
              <a:gd name="T13" fmla="*/ 12700 h 2480"/>
              <a:gd name="T14" fmla="*/ 3597275 w 2274"/>
              <a:gd name="T15" fmla="*/ 3924300 h 2480"/>
              <a:gd name="T16" fmla="*/ 12700 w 2274"/>
              <a:gd name="T17" fmla="*/ 3924300 h 2480"/>
              <a:gd name="T18" fmla="*/ 12700 w 2274"/>
              <a:gd name="T19" fmla="*/ 12700 h 2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74" h="2480">
                <a:moveTo>
                  <a:pt x="0" y="0"/>
                </a:moveTo>
                <a:lnTo>
                  <a:pt x="2274" y="0"/>
                </a:lnTo>
                <a:lnTo>
                  <a:pt x="2274" y="2480"/>
                </a:lnTo>
                <a:lnTo>
                  <a:pt x="0" y="2480"/>
                </a:lnTo>
                <a:lnTo>
                  <a:pt x="0" y="0"/>
                </a:lnTo>
                <a:close/>
                <a:moveTo>
                  <a:pt x="8" y="8"/>
                </a:moveTo>
                <a:lnTo>
                  <a:pt x="2266" y="8"/>
                </a:lnTo>
                <a:lnTo>
                  <a:pt x="2266" y="2472"/>
                </a:lnTo>
                <a:lnTo>
                  <a:pt x="8" y="2472"/>
                </a:lnTo>
                <a:lnTo>
                  <a:pt x="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1" name="Rectangle 38"/>
          <p:cNvSpPr>
            <a:spLocks noChangeArrowheads="1"/>
          </p:cNvSpPr>
          <p:nvPr/>
        </p:nvSpPr>
        <p:spPr bwMode="auto">
          <a:xfrm>
            <a:off x="4811713" y="2449513"/>
            <a:ext cx="2824162" cy="28749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grpSp>
        <p:nvGrpSpPr>
          <p:cNvPr id="10252" name="Group 39"/>
          <p:cNvGrpSpPr>
            <a:grpSpLocks/>
          </p:cNvGrpSpPr>
          <p:nvPr/>
        </p:nvGrpSpPr>
        <p:grpSpPr bwMode="auto">
          <a:xfrm>
            <a:off x="4786313" y="2449513"/>
            <a:ext cx="2881312" cy="3546475"/>
            <a:chOff x="3015" y="1543"/>
            <a:chExt cx="1815" cy="2234"/>
          </a:xfrm>
        </p:grpSpPr>
        <p:grpSp>
          <p:nvGrpSpPr>
            <p:cNvPr id="10441" name="Group 40"/>
            <p:cNvGrpSpPr>
              <a:grpSpLocks/>
            </p:cNvGrpSpPr>
            <p:nvPr/>
          </p:nvGrpSpPr>
          <p:grpSpPr bwMode="auto">
            <a:xfrm>
              <a:off x="3805" y="3601"/>
              <a:ext cx="223" cy="176"/>
              <a:chOff x="3805" y="3601"/>
              <a:chExt cx="223" cy="176"/>
            </a:xfrm>
          </p:grpSpPr>
          <p:sp>
            <p:nvSpPr>
              <p:cNvPr id="10478" name="Rectangle 41"/>
              <p:cNvSpPr>
                <a:spLocks noChangeArrowheads="1"/>
              </p:cNvSpPr>
              <p:nvPr/>
            </p:nvSpPr>
            <p:spPr bwMode="auto">
              <a:xfrm>
                <a:off x="3805" y="3601"/>
                <a:ext cx="223" cy="17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479" name="Freeform 42"/>
              <p:cNvSpPr>
                <a:spLocks noEditPoints="1"/>
              </p:cNvSpPr>
              <p:nvPr/>
            </p:nvSpPr>
            <p:spPr bwMode="auto">
              <a:xfrm>
                <a:off x="3805" y="3601"/>
                <a:ext cx="223" cy="176"/>
              </a:xfrm>
              <a:custGeom>
                <a:avLst/>
                <a:gdLst>
                  <a:gd name="T0" fmla="*/ 0 w 223"/>
                  <a:gd name="T1" fmla="*/ 0 h 176"/>
                  <a:gd name="T2" fmla="*/ 223 w 223"/>
                  <a:gd name="T3" fmla="*/ 0 h 176"/>
                  <a:gd name="T4" fmla="*/ 223 w 223"/>
                  <a:gd name="T5" fmla="*/ 176 h 176"/>
                  <a:gd name="T6" fmla="*/ 0 w 223"/>
                  <a:gd name="T7" fmla="*/ 176 h 176"/>
                  <a:gd name="T8" fmla="*/ 0 w 223"/>
                  <a:gd name="T9" fmla="*/ 0 h 176"/>
                  <a:gd name="T10" fmla="*/ 8 w 223"/>
                  <a:gd name="T11" fmla="*/ 8 h 176"/>
                  <a:gd name="T12" fmla="*/ 215 w 223"/>
                  <a:gd name="T13" fmla="*/ 8 h 176"/>
                  <a:gd name="T14" fmla="*/ 215 w 223"/>
                  <a:gd name="T15" fmla="*/ 168 h 176"/>
                  <a:gd name="T16" fmla="*/ 8 w 223"/>
                  <a:gd name="T17" fmla="*/ 168 h 176"/>
                  <a:gd name="T18" fmla="*/ 8 w 223"/>
                  <a:gd name="T19" fmla="*/ 8 h 1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3" h="176">
                    <a:moveTo>
                      <a:pt x="0" y="0"/>
                    </a:moveTo>
                    <a:lnTo>
                      <a:pt x="223" y="0"/>
                    </a:lnTo>
                    <a:lnTo>
                      <a:pt x="223" y="176"/>
                    </a:lnTo>
                    <a:lnTo>
                      <a:pt x="0" y="176"/>
                    </a:lnTo>
                    <a:lnTo>
                      <a:pt x="0" y="0"/>
                    </a:lnTo>
                    <a:close/>
                    <a:moveTo>
                      <a:pt x="8" y="8"/>
                    </a:moveTo>
                    <a:lnTo>
                      <a:pt x="215" y="8"/>
                    </a:lnTo>
                    <a:lnTo>
                      <a:pt x="215" y="168"/>
                    </a:lnTo>
                    <a:lnTo>
                      <a:pt x="8" y="168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80" name="Rectangle 43"/>
              <p:cNvSpPr>
                <a:spLocks noChangeArrowheads="1"/>
              </p:cNvSpPr>
              <p:nvPr/>
            </p:nvSpPr>
            <p:spPr bwMode="auto">
              <a:xfrm>
                <a:off x="3853" y="3641"/>
                <a:ext cx="1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</a:rPr>
                  <a:t>Vin</a:t>
                </a:r>
                <a:endParaRPr lang="en-US" altLang="en-US"/>
              </a:p>
            </p:txBody>
          </p:sp>
        </p:grpSp>
        <p:sp>
          <p:nvSpPr>
            <p:cNvPr id="10442" name="Rectangle 44"/>
            <p:cNvSpPr>
              <a:spLocks noChangeArrowheads="1"/>
            </p:cNvSpPr>
            <p:nvPr/>
          </p:nvSpPr>
          <p:spPr bwMode="auto">
            <a:xfrm>
              <a:off x="3103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43" name="Rectangle 45"/>
            <p:cNvSpPr>
              <a:spLocks noChangeArrowheads="1"/>
            </p:cNvSpPr>
            <p:nvPr/>
          </p:nvSpPr>
          <p:spPr bwMode="auto">
            <a:xfrm>
              <a:off x="3174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44" name="Rectangle 46"/>
            <p:cNvSpPr>
              <a:spLocks noChangeArrowheads="1"/>
            </p:cNvSpPr>
            <p:nvPr/>
          </p:nvSpPr>
          <p:spPr bwMode="auto">
            <a:xfrm>
              <a:off x="3246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45" name="Rectangle 47"/>
            <p:cNvSpPr>
              <a:spLocks noChangeArrowheads="1"/>
            </p:cNvSpPr>
            <p:nvPr/>
          </p:nvSpPr>
          <p:spPr bwMode="auto">
            <a:xfrm>
              <a:off x="3310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46" name="Rectangle 48"/>
            <p:cNvSpPr>
              <a:spLocks noChangeArrowheads="1"/>
            </p:cNvSpPr>
            <p:nvPr/>
          </p:nvSpPr>
          <p:spPr bwMode="auto">
            <a:xfrm>
              <a:off x="3031" y="3314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47" name="Rectangle 49"/>
            <p:cNvSpPr>
              <a:spLocks noChangeArrowheads="1"/>
            </p:cNvSpPr>
            <p:nvPr/>
          </p:nvSpPr>
          <p:spPr bwMode="auto">
            <a:xfrm>
              <a:off x="3015" y="341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0448" name="Rectangle 50"/>
            <p:cNvSpPr>
              <a:spLocks noChangeArrowheads="1"/>
            </p:cNvSpPr>
            <p:nvPr/>
          </p:nvSpPr>
          <p:spPr bwMode="auto">
            <a:xfrm>
              <a:off x="3454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49" name="Rectangle 51"/>
            <p:cNvSpPr>
              <a:spLocks noChangeArrowheads="1"/>
            </p:cNvSpPr>
            <p:nvPr/>
          </p:nvSpPr>
          <p:spPr bwMode="auto">
            <a:xfrm>
              <a:off x="3526" y="3330"/>
              <a:ext cx="7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50" name="Rectangle 52"/>
            <p:cNvSpPr>
              <a:spLocks noChangeArrowheads="1"/>
            </p:cNvSpPr>
            <p:nvPr/>
          </p:nvSpPr>
          <p:spPr bwMode="auto">
            <a:xfrm>
              <a:off x="3597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51" name="Rectangle 53"/>
            <p:cNvSpPr>
              <a:spLocks noChangeArrowheads="1"/>
            </p:cNvSpPr>
            <p:nvPr/>
          </p:nvSpPr>
          <p:spPr bwMode="auto">
            <a:xfrm>
              <a:off x="3669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52" name="Rectangle 54"/>
            <p:cNvSpPr>
              <a:spLocks noChangeArrowheads="1"/>
            </p:cNvSpPr>
            <p:nvPr/>
          </p:nvSpPr>
          <p:spPr bwMode="auto">
            <a:xfrm>
              <a:off x="3382" y="1543"/>
              <a:ext cx="8" cy="1811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53" name="Rectangle 55"/>
            <p:cNvSpPr>
              <a:spLocks noChangeArrowheads="1"/>
            </p:cNvSpPr>
            <p:nvPr/>
          </p:nvSpPr>
          <p:spPr bwMode="auto">
            <a:xfrm>
              <a:off x="3382" y="3314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54" name="Rectangle 56"/>
            <p:cNvSpPr>
              <a:spLocks noChangeArrowheads="1"/>
            </p:cNvSpPr>
            <p:nvPr/>
          </p:nvSpPr>
          <p:spPr bwMode="auto">
            <a:xfrm>
              <a:off x="3326" y="3417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0.2</a:t>
              </a:r>
              <a:endParaRPr lang="en-US" altLang="en-US"/>
            </a:p>
          </p:txBody>
        </p:sp>
        <p:sp>
          <p:nvSpPr>
            <p:cNvPr id="10455" name="Rectangle 57"/>
            <p:cNvSpPr>
              <a:spLocks noChangeArrowheads="1"/>
            </p:cNvSpPr>
            <p:nvPr/>
          </p:nvSpPr>
          <p:spPr bwMode="auto">
            <a:xfrm>
              <a:off x="3805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56" name="Rectangle 58"/>
            <p:cNvSpPr>
              <a:spLocks noChangeArrowheads="1"/>
            </p:cNvSpPr>
            <p:nvPr/>
          </p:nvSpPr>
          <p:spPr bwMode="auto">
            <a:xfrm>
              <a:off x="3877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57" name="Rectangle 59"/>
            <p:cNvSpPr>
              <a:spLocks noChangeArrowheads="1"/>
            </p:cNvSpPr>
            <p:nvPr/>
          </p:nvSpPr>
          <p:spPr bwMode="auto">
            <a:xfrm>
              <a:off x="3948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58" name="Rectangle 60"/>
            <p:cNvSpPr>
              <a:spLocks noChangeArrowheads="1"/>
            </p:cNvSpPr>
            <p:nvPr/>
          </p:nvSpPr>
          <p:spPr bwMode="auto">
            <a:xfrm>
              <a:off x="4020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59" name="Rectangle 61"/>
            <p:cNvSpPr>
              <a:spLocks noChangeArrowheads="1"/>
            </p:cNvSpPr>
            <p:nvPr/>
          </p:nvSpPr>
          <p:spPr bwMode="auto">
            <a:xfrm>
              <a:off x="3741" y="1543"/>
              <a:ext cx="8" cy="1811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60" name="Rectangle 62"/>
            <p:cNvSpPr>
              <a:spLocks noChangeArrowheads="1"/>
            </p:cNvSpPr>
            <p:nvPr/>
          </p:nvSpPr>
          <p:spPr bwMode="auto">
            <a:xfrm>
              <a:off x="3741" y="3314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61" name="Rectangle 63"/>
            <p:cNvSpPr>
              <a:spLocks noChangeArrowheads="1"/>
            </p:cNvSpPr>
            <p:nvPr/>
          </p:nvSpPr>
          <p:spPr bwMode="auto">
            <a:xfrm>
              <a:off x="3685" y="3417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0.4</a:t>
              </a:r>
              <a:endParaRPr lang="en-US" altLang="en-US"/>
            </a:p>
          </p:txBody>
        </p:sp>
        <p:sp>
          <p:nvSpPr>
            <p:cNvPr id="10462" name="Rectangle 64"/>
            <p:cNvSpPr>
              <a:spLocks noChangeArrowheads="1"/>
            </p:cNvSpPr>
            <p:nvPr/>
          </p:nvSpPr>
          <p:spPr bwMode="auto">
            <a:xfrm>
              <a:off x="4164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63" name="Rectangle 65"/>
            <p:cNvSpPr>
              <a:spLocks noChangeArrowheads="1"/>
            </p:cNvSpPr>
            <p:nvPr/>
          </p:nvSpPr>
          <p:spPr bwMode="auto">
            <a:xfrm>
              <a:off x="4236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64" name="Rectangle 66"/>
            <p:cNvSpPr>
              <a:spLocks noChangeArrowheads="1"/>
            </p:cNvSpPr>
            <p:nvPr/>
          </p:nvSpPr>
          <p:spPr bwMode="auto">
            <a:xfrm>
              <a:off x="4307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65" name="Rectangle 67"/>
            <p:cNvSpPr>
              <a:spLocks noChangeArrowheads="1"/>
            </p:cNvSpPr>
            <p:nvPr/>
          </p:nvSpPr>
          <p:spPr bwMode="auto">
            <a:xfrm>
              <a:off x="4371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66" name="Rectangle 68"/>
            <p:cNvSpPr>
              <a:spLocks noChangeArrowheads="1"/>
            </p:cNvSpPr>
            <p:nvPr/>
          </p:nvSpPr>
          <p:spPr bwMode="auto">
            <a:xfrm>
              <a:off x="4092" y="1543"/>
              <a:ext cx="8" cy="1811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67" name="Rectangle 69"/>
            <p:cNvSpPr>
              <a:spLocks noChangeArrowheads="1"/>
            </p:cNvSpPr>
            <p:nvPr/>
          </p:nvSpPr>
          <p:spPr bwMode="auto">
            <a:xfrm>
              <a:off x="4092" y="3314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68" name="Rectangle 70"/>
            <p:cNvSpPr>
              <a:spLocks noChangeArrowheads="1"/>
            </p:cNvSpPr>
            <p:nvPr/>
          </p:nvSpPr>
          <p:spPr bwMode="auto">
            <a:xfrm>
              <a:off x="4036" y="3417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0.6</a:t>
              </a:r>
              <a:endParaRPr lang="en-US" altLang="en-US"/>
            </a:p>
          </p:txBody>
        </p:sp>
        <p:sp>
          <p:nvSpPr>
            <p:cNvPr id="10469" name="Rectangle 71"/>
            <p:cNvSpPr>
              <a:spLocks noChangeArrowheads="1"/>
            </p:cNvSpPr>
            <p:nvPr/>
          </p:nvSpPr>
          <p:spPr bwMode="auto">
            <a:xfrm>
              <a:off x="4515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70" name="Rectangle 72"/>
            <p:cNvSpPr>
              <a:spLocks noChangeArrowheads="1"/>
            </p:cNvSpPr>
            <p:nvPr/>
          </p:nvSpPr>
          <p:spPr bwMode="auto">
            <a:xfrm>
              <a:off x="4587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71" name="Rectangle 73"/>
            <p:cNvSpPr>
              <a:spLocks noChangeArrowheads="1"/>
            </p:cNvSpPr>
            <p:nvPr/>
          </p:nvSpPr>
          <p:spPr bwMode="auto">
            <a:xfrm>
              <a:off x="4659" y="3330"/>
              <a:ext cx="7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72" name="Rectangle 74"/>
            <p:cNvSpPr>
              <a:spLocks noChangeArrowheads="1"/>
            </p:cNvSpPr>
            <p:nvPr/>
          </p:nvSpPr>
          <p:spPr bwMode="auto">
            <a:xfrm>
              <a:off x="4730" y="3330"/>
              <a:ext cx="8" cy="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73" name="Rectangle 75"/>
            <p:cNvSpPr>
              <a:spLocks noChangeArrowheads="1"/>
            </p:cNvSpPr>
            <p:nvPr/>
          </p:nvSpPr>
          <p:spPr bwMode="auto">
            <a:xfrm>
              <a:off x="4443" y="1543"/>
              <a:ext cx="8" cy="1811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74" name="Rectangle 76"/>
            <p:cNvSpPr>
              <a:spLocks noChangeArrowheads="1"/>
            </p:cNvSpPr>
            <p:nvPr/>
          </p:nvSpPr>
          <p:spPr bwMode="auto">
            <a:xfrm>
              <a:off x="4443" y="3314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75" name="Rectangle 77"/>
            <p:cNvSpPr>
              <a:spLocks noChangeArrowheads="1"/>
            </p:cNvSpPr>
            <p:nvPr/>
          </p:nvSpPr>
          <p:spPr bwMode="auto">
            <a:xfrm>
              <a:off x="4387" y="3417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0.8</a:t>
              </a:r>
              <a:endParaRPr lang="en-US" altLang="en-US"/>
            </a:p>
          </p:txBody>
        </p:sp>
        <p:sp>
          <p:nvSpPr>
            <p:cNvPr id="10476" name="Rectangle 78"/>
            <p:cNvSpPr>
              <a:spLocks noChangeArrowheads="1"/>
            </p:cNvSpPr>
            <p:nvPr/>
          </p:nvSpPr>
          <p:spPr bwMode="auto">
            <a:xfrm>
              <a:off x="4802" y="3314"/>
              <a:ext cx="8" cy="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77" name="Rectangle 79"/>
            <p:cNvSpPr>
              <a:spLocks noChangeArrowheads="1"/>
            </p:cNvSpPr>
            <p:nvPr/>
          </p:nvSpPr>
          <p:spPr bwMode="auto">
            <a:xfrm>
              <a:off x="4786" y="341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10253" name="Group 80"/>
          <p:cNvGrpSpPr>
            <a:grpSpLocks/>
          </p:cNvGrpSpPr>
          <p:nvPr/>
        </p:nvGrpSpPr>
        <p:grpSpPr bwMode="auto">
          <a:xfrm>
            <a:off x="4456113" y="2373313"/>
            <a:ext cx="3179762" cy="3014662"/>
            <a:chOff x="2807" y="1495"/>
            <a:chExt cx="2003" cy="1899"/>
          </a:xfrm>
        </p:grpSpPr>
        <p:sp>
          <p:nvSpPr>
            <p:cNvPr id="10370" name="Rectangle 81"/>
            <p:cNvSpPr>
              <a:spLocks noChangeArrowheads="1"/>
            </p:cNvSpPr>
            <p:nvPr/>
          </p:nvSpPr>
          <p:spPr bwMode="auto">
            <a:xfrm>
              <a:off x="2999" y="3314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71" name="Rectangle 82"/>
            <p:cNvSpPr>
              <a:spLocks noChangeArrowheads="1"/>
            </p:cNvSpPr>
            <p:nvPr/>
          </p:nvSpPr>
          <p:spPr bwMode="auto">
            <a:xfrm>
              <a:off x="2999" y="3274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72" name="Rectangle 83"/>
            <p:cNvSpPr>
              <a:spLocks noChangeArrowheads="1"/>
            </p:cNvSpPr>
            <p:nvPr/>
          </p:nvSpPr>
          <p:spPr bwMode="auto">
            <a:xfrm>
              <a:off x="2999" y="3242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73" name="Rectangle 84"/>
            <p:cNvSpPr>
              <a:spLocks noChangeArrowheads="1"/>
            </p:cNvSpPr>
            <p:nvPr/>
          </p:nvSpPr>
          <p:spPr bwMode="auto">
            <a:xfrm>
              <a:off x="2999" y="3202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74" name="Rectangle 85"/>
            <p:cNvSpPr>
              <a:spLocks noChangeArrowheads="1"/>
            </p:cNvSpPr>
            <p:nvPr/>
          </p:nvSpPr>
          <p:spPr bwMode="auto">
            <a:xfrm>
              <a:off x="2959" y="3346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75" name="Rectangle 86"/>
            <p:cNvSpPr>
              <a:spLocks noChangeArrowheads="1"/>
            </p:cNvSpPr>
            <p:nvPr/>
          </p:nvSpPr>
          <p:spPr bwMode="auto">
            <a:xfrm>
              <a:off x="2879" y="3298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0376" name="Rectangle 87"/>
            <p:cNvSpPr>
              <a:spLocks noChangeArrowheads="1"/>
            </p:cNvSpPr>
            <p:nvPr/>
          </p:nvSpPr>
          <p:spPr bwMode="auto">
            <a:xfrm>
              <a:off x="2999" y="3131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77" name="Rectangle 88"/>
            <p:cNvSpPr>
              <a:spLocks noChangeArrowheads="1"/>
            </p:cNvSpPr>
            <p:nvPr/>
          </p:nvSpPr>
          <p:spPr bwMode="auto">
            <a:xfrm>
              <a:off x="2999" y="3099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78" name="Rectangle 89"/>
            <p:cNvSpPr>
              <a:spLocks noChangeArrowheads="1"/>
            </p:cNvSpPr>
            <p:nvPr/>
          </p:nvSpPr>
          <p:spPr bwMode="auto">
            <a:xfrm>
              <a:off x="2999" y="3059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79" name="Rectangle 90"/>
            <p:cNvSpPr>
              <a:spLocks noChangeArrowheads="1"/>
            </p:cNvSpPr>
            <p:nvPr/>
          </p:nvSpPr>
          <p:spPr bwMode="auto">
            <a:xfrm>
              <a:off x="2999" y="3027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80" name="Rectangle 91"/>
            <p:cNvSpPr>
              <a:spLocks noChangeArrowheads="1"/>
            </p:cNvSpPr>
            <p:nvPr/>
          </p:nvSpPr>
          <p:spPr bwMode="auto">
            <a:xfrm>
              <a:off x="3031" y="3170"/>
              <a:ext cx="1779" cy="8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81" name="Rectangle 92"/>
            <p:cNvSpPr>
              <a:spLocks noChangeArrowheads="1"/>
            </p:cNvSpPr>
            <p:nvPr/>
          </p:nvSpPr>
          <p:spPr bwMode="auto">
            <a:xfrm>
              <a:off x="2959" y="3170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82" name="Rectangle 93"/>
            <p:cNvSpPr>
              <a:spLocks noChangeArrowheads="1"/>
            </p:cNvSpPr>
            <p:nvPr/>
          </p:nvSpPr>
          <p:spPr bwMode="auto">
            <a:xfrm>
              <a:off x="2807" y="3122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0.1</a:t>
              </a:r>
              <a:endParaRPr lang="en-US" altLang="en-US"/>
            </a:p>
          </p:txBody>
        </p:sp>
        <p:sp>
          <p:nvSpPr>
            <p:cNvPr id="10383" name="Rectangle 94"/>
            <p:cNvSpPr>
              <a:spLocks noChangeArrowheads="1"/>
            </p:cNvSpPr>
            <p:nvPr/>
          </p:nvSpPr>
          <p:spPr bwMode="auto">
            <a:xfrm>
              <a:off x="2999" y="2955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84" name="Rectangle 95"/>
            <p:cNvSpPr>
              <a:spLocks noChangeArrowheads="1"/>
            </p:cNvSpPr>
            <p:nvPr/>
          </p:nvSpPr>
          <p:spPr bwMode="auto">
            <a:xfrm>
              <a:off x="2999" y="2915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85" name="Rectangle 96"/>
            <p:cNvSpPr>
              <a:spLocks noChangeArrowheads="1"/>
            </p:cNvSpPr>
            <p:nvPr/>
          </p:nvSpPr>
          <p:spPr bwMode="auto">
            <a:xfrm>
              <a:off x="2999" y="2883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86" name="Rectangle 97"/>
            <p:cNvSpPr>
              <a:spLocks noChangeArrowheads="1"/>
            </p:cNvSpPr>
            <p:nvPr/>
          </p:nvSpPr>
          <p:spPr bwMode="auto">
            <a:xfrm>
              <a:off x="2999" y="2843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87" name="Rectangle 98"/>
            <p:cNvSpPr>
              <a:spLocks noChangeArrowheads="1"/>
            </p:cNvSpPr>
            <p:nvPr/>
          </p:nvSpPr>
          <p:spPr bwMode="auto">
            <a:xfrm>
              <a:off x="3031" y="2987"/>
              <a:ext cx="1779" cy="8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88" name="Rectangle 99"/>
            <p:cNvSpPr>
              <a:spLocks noChangeArrowheads="1"/>
            </p:cNvSpPr>
            <p:nvPr/>
          </p:nvSpPr>
          <p:spPr bwMode="auto">
            <a:xfrm>
              <a:off x="2959" y="2987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89" name="Rectangle 100"/>
            <p:cNvSpPr>
              <a:spLocks noChangeArrowheads="1"/>
            </p:cNvSpPr>
            <p:nvPr/>
          </p:nvSpPr>
          <p:spPr bwMode="auto">
            <a:xfrm>
              <a:off x="2807" y="2939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0.2</a:t>
              </a:r>
              <a:endParaRPr lang="en-US" altLang="en-US"/>
            </a:p>
          </p:txBody>
        </p:sp>
        <p:sp>
          <p:nvSpPr>
            <p:cNvPr id="10390" name="Rectangle 101"/>
            <p:cNvSpPr>
              <a:spLocks noChangeArrowheads="1"/>
            </p:cNvSpPr>
            <p:nvPr/>
          </p:nvSpPr>
          <p:spPr bwMode="auto">
            <a:xfrm>
              <a:off x="2999" y="2772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91" name="Rectangle 102"/>
            <p:cNvSpPr>
              <a:spLocks noChangeArrowheads="1"/>
            </p:cNvSpPr>
            <p:nvPr/>
          </p:nvSpPr>
          <p:spPr bwMode="auto">
            <a:xfrm>
              <a:off x="2999" y="2732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92" name="Rectangle 103"/>
            <p:cNvSpPr>
              <a:spLocks noChangeArrowheads="1"/>
            </p:cNvSpPr>
            <p:nvPr/>
          </p:nvSpPr>
          <p:spPr bwMode="auto">
            <a:xfrm>
              <a:off x="2999" y="2700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93" name="Rectangle 104"/>
            <p:cNvSpPr>
              <a:spLocks noChangeArrowheads="1"/>
            </p:cNvSpPr>
            <p:nvPr/>
          </p:nvSpPr>
          <p:spPr bwMode="auto">
            <a:xfrm>
              <a:off x="2999" y="2660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94" name="Rectangle 105"/>
            <p:cNvSpPr>
              <a:spLocks noChangeArrowheads="1"/>
            </p:cNvSpPr>
            <p:nvPr/>
          </p:nvSpPr>
          <p:spPr bwMode="auto">
            <a:xfrm>
              <a:off x="3031" y="2811"/>
              <a:ext cx="1779" cy="8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95" name="Rectangle 106"/>
            <p:cNvSpPr>
              <a:spLocks noChangeArrowheads="1"/>
            </p:cNvSpPr>
            <p:nvPr/>
          </p:nvSpPr>
          <p:spPr bwMode="auto">
            <a:xfrm>
              <a:off x="2959" y="2811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96" name="Rectangle 107"/>
            <p:cNvSpPr>
              <a:spLocks noChangeArrowheads="1"/>
            </p:cNvSpPr>
            <p:nvPr/>
          </p:nvSpPr>
          <p:spPr bwMode="auto">
            <a:xfrm>
              <a:off x="2807" y="2763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0.3</a:t>
              </a:r>
              <a:endParaRPr lang="en-US" altLang="en-US"/>
            </a:p>
          </p:txBody>
        </p:sp>
        <p:sp>
          <p:nvSpPr>
            <p:cNvPr id="10397" name="Rectangle 108"/>
            <p:cNvSpPr>
              <a:spLocks noChangeArrowheads="1"/>
            </p:cNvSpPr>
            <p:nvPr/>
          </p:nvSpPr>
          <p:spPr bwMode="auto">
            <a:xfrm>
              <a:off x="2999" y="2588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98" name="Rectangle 109"/>
            <p:cNvSpPr>
              <a:spLocks noChangeArrowheads="1"/>
            </p:cNvSpPr>
            <p:nvPr/>
          </p:nvSpPr>
          <p:spPr bwMode="auto">
            <a:xfrm>
              <a:off x="2999" y="2556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399" name="Rectangle 110"/>
            <p:cNvSpPr>
              <a:spLocks noChangeArrowheads="1"/>
            </p:cNvSpPr>
            <p:nvPr/>
          </p:nvSpPr>
          <p:spPr bwMode="auto">
            <a:xfrm>
              <a:off x="2999" y="2516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00" name="Rectangle 111"/>
            <p:cNvSpPr>
              <a:spLocks noChangeArrowheads="1"/>
            </p:cNvSpPr>
            <p:nvPr/>
          </p:nvSpPr>
          <p:spPr bwMode="auto">
            <a:xfrm>
              <a:off x="2999" y="2484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01" name="Rectangle 112"/>
            <p:cNvSpPr>
              <a:spLocks noChangeArrowheads="1"/>
            </p:cNvSpPr>
            <p:nvPr/>
          </p:nvSpPr>
          <p:spPr bwMode="auto">
            <a:xfrm>
              <a:off x="3031" y="2628"/>
              <a:ext cx="1779" cy="8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02" name="Rectangle 113"/>
            <p:cNvSpPr>
              <a:spLocks noChangeArrowheads="1"/>
            </p:cNvSpPr>
            <p:nvPr/>
          </p:nvSpPr>
          <p:spPr bwMode="auto">
            <a:xfrm>
              <a:off x="2959" y="2628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03" name="Rectangle 114"/>
            <p:cNvSpPr>
              <a:spLocks noChangeArrowheads="1"/>
            </p:cNvSpPr>
            <p:nvPr/>
          </p:nvSpPr>
          <p:spPr bwMode="auto">
            <a:xfrm>
              <a:off x="2807" y="2580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0.4</a:t>
              </a:r>
              <a:endParaRPr lang="en-US" altLang="en-US"/>
            </a:p>
          </p:txBody>
        </p:sp>
        <p:sp>
          <p:nvSpPr>
            <p:cNvPr id="10404" name="Rectangle 115"/>
            <p:cNvSpPr>
              <a:spLocks noChangeArrowheads="1"/>
            </p:cNvSpPr>
            <p:nvPr/>
          </p:nvSpPr>
          <p:spPr bwMode="auto">
            <a:xfrm>
              <a:off x="2999" y="2413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05" name="Rectangle 116"/>
            <p:cNvSpPr>
              <a:spLocks noChangeArrowheads="1"/>
            </p:cNvSpPr>
            <p:nvPr/>
          </p:nvSpPr>
          <p:spPr bwMode="auto">
            <a:xfrm>
              <a:off x="2999" y="2373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06" name="Rectangle 117"/>
            <p:cNvSpPr>
              <a:spLocks noChangeArrowheads="1"/>
            </p:cNvSpPr>
            <p:nvPr/>
          </p:nvSpPr>
          <p:spPr bwMode="auto">
            <a:xfrm>
              <a:off x="2999" y="2341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07" name="Rectangle 118"/>
            <p:cNvSpPr>
              <a:spLocks noChangeArrowheads="1"/>
            </p:cNvSpPr>
            <p:nvPr/>
          </p:nvSpPr>
          <p:spPr bwMode="auto">
            <a:xfrm>
              <a:off x="2999" y="2301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08" name="Rectangle 119"/>
            <p:cNvSpPr>
              <a:spLocks noChangeArrowheads="1"/>
            </p:cNvSpPr>
            <p:nvPr/>
          </p:nvSpPr>
          <p:spPr bwMode="auto">
            <a:xfrm>
              <a:off x="3031" y="2445"/>
              <a:ext cx="1779" cy="8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09" name="Rectangle 120"/>
            <p:cNvSpPr>
              <a:spLocks noChangeArrowheads="1"/>
            </p:cNvSpPr>
            <p:nvPr/>
          </p:nvSpPr>
          <p:spPr bwMode="auto">
            <a:xfrm>
              <a:off x="2959" y="2445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10" name="Rectangle 121"/>
            <p:cNvSpPr>
              <a:spLocks noChangeArrowheads="1"/>
            </p:cNvSpPr>
            <p:nvPr/>
          </p:nvSpPr>
          <p:spPr bwMode="auto">
            <a:xfrm>
              <a:off x="2807" y="2396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0.5</a:t>
              </a:r>
              <a:endParaRPr lang="en-US" altLang="en-US"/>
            </a:p>
          </p:txBody>
        </p:sp>
        <p:sp>
          <p:nvSpPr>
            <p:cNvPr id="10411" name="Rectangle 122"/>
            <p:cNvSpPr>
              <a:spLocks noChangeArrowheads="1"/>
            </p:cNvSpPr>
            <p:nvPr/>
          </p:nvSpPr>
          <p:spPr bwMode="auto">
            <a:xfrm>
              <a:off x="2999" y="2229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12" name="Rectangle 123"/>
            <p:cNvSpPr>
              <a:spLocks noChangeArrowheads="1"/>
            </p:cNvSpPr>
            <p:nvPr/>
          </p:nvSpPr>
          <p:spPr bwMode="auto">
            <a:xfrm>
              <a:off x="2999" y="2197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13" name="Rectangle 124"/>
            <p:cNvSpPr>
              <a:spLocks noChangeArrowheads="1"/>
            </p:cNvSpPr>
            <p:nvPr/>
          </p:nvSpPr>
          <p:spPr bwMode="auto">
            <a:xfrm>
              <a:off x="2999" y="2157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14" name="Rectangle 125"/>
            <p:cNvSpPr>
              <a:spLocks noChangeArrowheads="1"/>
            </p:cNvSpPr>
            <p:nvPr/>
          </p:nvSpPr>
          <p:spPr bwMode="auto">
            <a:xfrm>
              <a:off x="2999" y="2118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15" name="Rectangle 126"/>
            <p:cNvSpPr>
              <a:spLocks noChangeArrowheads="1"/>
            </p:cNvSpPr>
            <p:nvPr/>
          </p:nvSpPr>
          <p:spPr bwMode="auto">
            <a:xfrm>
              <a:off x="3031" y="2269"/>
              <a:ext cx="1779" cy="8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16" name="Rectangle 127"/>
            <p:cNvSpPr>
              <a:spLocks noChangeArrowheads="1"/>
            </p:cNvSpPr>
            <p:nvPr/>
          </p:nvSpPr>
          <p:spPr bwMode="auto">
            <a:xfrm>
              <a:off x="2959" y="2269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17" name="Rectangle 128"/>
            <p:cNvSpPr>
              <a:spLocks noChangeArrowheads="1"/>
            </p:cNvSpPr>
            <p:nvPr/>
          </p:nvSpPr>
          <p:spPr bwMode="auto">
            <a:xfrm>
              <a:off x="2807" y="2221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0.6</a:t>
              </a:r>
              <a:endParaRPr lang="en-US" altLang="en-US"/>
            </a:p>
          </p:txBody>
        </p:sp>
        <p:sp>
          <p:nvSpPr>
            <p:cNvPr id="10418" name="Rectangle 129"/>
            <p:cNvSpPr>
              <a:spLocks noChangeArrowheads="1"/>
            </p:cNvSpPr>
            <p:nvPr/>
          </p:nvSpPr>
          <p:spPr bwMode="auto">
            <a:xfrm>
              <a:off x="2999" y="2046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19" name="Rectangle 130"/>
            <p:cNvSpPr>
              <a:spLocks noChangeArrowheads="1"/>
            </p:cNvSpPr>
            <p:nvPr/>
          </p:nvSpPr>
          <p:spPr bwMode="auto">
            <a:xfrm>
              <a:off x="2999" y="2014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20" name="Rectangle 131"/>
            <p:cNvSpPr>
              <a:spLocks noChangeArrowheads="1"/>
            </p:cNvSpPr>
            <p:nvPr/>
          </p:nvSpPr>
          <p:spPr bwMode="auto">
            <a:xfrm>
              <a:off x="2999" y="1974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21" name="Rectangle 132"/>
            <p:cNvSpPr>
              <a:spLocks noChangeArrowheads="1"/>
            </p:cNvSpPr>
            <p:nvPr/>
          </p:nvSpPr>
          <p:spPr bwMode="auto">
            <a:xfrm>
              <a:off x="2999" y="1942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22" name="Rectangle 133"/>
            <p:cNvSpPr>
              <a:spLocks noChangeArrowheads="1"/>
            </p:cNvSpPr>
            <p:nvPr/>
          </p:nvSpPr>
          <p:spPr bwMode="auto">
            <a:xfrm>
              <a:off x="3031" y="2086"/>
              <a:ext cx="1779" cy="8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23" name="Rectangle 134"/>
            <p:cNvSpPr>
              <a:spLocks noChangeArrowheads="1"/>
            </p:cNvSpPr>
            <p:nvPr/>
          </p:nvSpPr>
          <p:spPr bwMode="auto">
            <a:xfrm>
              <a:off x="2959" y="2086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24" name="Rectangle 135"/>
            <p:cNvSpPr>
              <a:spLocks noChangeArrowheads="1"/>
            </p:cNvSpPr>
            <p:nvPr/>
          </p:nvSpPr>
          <p:spPr bwMode="auto">
            <a:xfrm>
              <a:off x="2807" y="2038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0.7</a:t>
              </a:r>
              <a:endParaRPr lang="en-US" altLang="en-US"/>
            </a:p>
          </p:txBody>
        </p:sp>
        <p:sp>
          <p:nvSpPr>
            <p:cNvPr id="10425" name="Rectangle 136"/>
            <p:cNvSpPr>
              <a:spLocks noChangeArrowheads="1"/>
            </p:cNvSpPr>
            <p:nvPr/>
          </p:nvSpPr>
          <p:spPr bwMode="auto">
            <a:xfrm>
              <a:off x="2999" y="1870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26" name="Rectangle 137"/>
            <p:cNvSpPr>
              <a:spLocks noChangeArrowheads="1"/>
            </p:cNvSpPr>
            <p:nvPr/>
          </p:nvSpPr>
          <p:spPr bwMode="auto">
            <a:xfrm>
              <a:off x="2999" y="1830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27" name="Rectangle 138"/>
            <p:cNvSpPr>
              <a:spLocks noChangeArrowheads="1"/>
            </p:cNvSpPr>
            <p:nvPr/>
          </p:nvSpPr>
          <p:spPr bwMode="auto">
            <a:xfrm>
              <a:off x="2999" y="1799"/>
              <a:ext cx="4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28" name="Rectangle 139"/>
            <p:cNvSpPr>
              <a:spLocks noChangeArrowheads="1"/>
            </p:cNvSpPr>
            <p:nvPr/>
          </p:nvSpPr>
          <p:spPr bwMode="auto">
            <a:xfrm>
              <a:off x="2999" y="1759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29" name="Rectangle 140"/>
            <p:cNvSpPr>
              <a:spLocks noChangeArrowheads="1"/>
            </p:cNvSpPr>
            <p:nvPr/>
          </p:nvSpPr>
          <p:spPr bwMode="auto">
            <a:xfrm>
              <a:off x="3031" y="1902"/>
              <a:ext cx="1779" cy="8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30" name="Rectangle 141"/>
            <p:cNvSpPr>
              <a:spLocks noChangeArrowheads="1"/>
            </p:cNvSpPr>
            <p:nvPr/>
          </p:nvSpPr>
          <p:spPr bwMode="auto">
            <a:xfrm>
              <a:off x="2959" y="1902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31" name="Rectangle 142"/>
            <p:cNvSpPr>
              <a:spLocks noChangeArrowheads="1"/>
            </p:cNvSpPr>
            <p:nvPr/>
          </p:nvSpPr>
          <p:spPr bwMode="auto">
            <a:xfrm>
              <a:off x="2807" y="1854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0.8</a:t>
              </a:r>
              <a:endParaRPr lang="en-US" altLang="en-US"/>
            </a:p>
          </p:txBody>
        </p:sp>
        <p:sp>
          <p:nvSpPr>
            <p:cNvPr id="10432" name="Rectangle 143"/>
            <p:cNvSpPr>
              <a:spLocks noChangeArrowheads="1"/>
            </p:cNvSpPr>
            <p:nvPr/>
          </p:nvSpPr>
          <p:spPr bwMode="auto">
            <a:xfrm>
              <a:off x="2999" y="1687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33" name="Rectangle 144"/>
            <p:cNvSpPr>
              <a:spLocks noChangeArrowheads="1"/>
            </p:cNvSpPr>
            <p:nvPr/>
          </p:nvSpPr>
          <p:spPr bwMode="auto">
            <a:xfrm>
              <a:off x="2999" y="1655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34" name="Rectangle 145"/>
            <p:cNvSpPr>
              <a:spLocks noChangeArrowheads="1"/>
            </p:cNvSpPr>
            <p:nvPr/>
          </p:nvSpPr>
          <p:spPr bwMode="auto">
            <a:xfrm>
              <a:off x="2999" y="1615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35" name="Rectangle 146"/>
            <p:cNvSpPr>
              <a:spLocks noChangeArrowheads="1"/>
            </p:cNvSpPr>
            <p:nvPr/>
          </p:nvSpPr>
          <p:spPr bwMode="auto">
            <a:xfrm>
              <a:off x="2999" y="1583"/>
              <a:ext cx="4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36" name="Rectangle 147"/>
            <p:cNvSpPr>
              <a:spLocks noChangeArrowheads="1"/>
            </p:cNvSpPr>
            <p:nvPr/>
          </p:nvSpPr>
          <p:spPr bwMode="auto">
            <a:xfrm>
              <a:off x="3031" y="1727"/>
              <a:ext cx="1779" cy="8"/>
            </a:xfrm>
            <a:prstGeom prst="rect">
              <a:avLst/>
            </a:pr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37" name="Rectangle 148"/>
            <p:cNvSpPr>
              <a:spLocks noChangeArrowheads="1"/>
            </p:cNvSpPr>
            <p:nvPr/>
          </p:nvSpPr>
          <p:spPr bwMode="auto">
            <a:xfrm>
              <a:off x="2959" y="1727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38" name="Rectangle 149"/>
            <p:cNvSpPr>
              <a:spLocks noChangeArrowheads="1"/>
            </p:cNvSpPr>
            <p:nvPr/>
          </p:nvSpPr>
          <p:spPr bwMode="auto">
            <a:xfrm>
              <a:off x="2807" y="1679"/>
              <a:ext cx="11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0.9</a:t>
              </a:r>
              <a:endParaRPr lang="en-US" altLang="en-US"/>
            </a:p>
          </p:txBody>
        </p:sp>
        <p:sp>
          <p:nvSpPr>
            <p:cNvPr id="10439" name="Rectangle 150"/>
            <p:cNvSpPr>
              <a:spLocks noChangeArrowheads="1"/>
            </p:cNvSpPr>
            <p:nvPr/>
          </p:nvSpPr>
          <p:spPr bwMode="auto">
            <a:xfrm>
              <a:off x="2959" y="1543"/>
              <a:ext cx="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440" name="Rectangle 151"/>
            <p:cNvSpPr>
              <a:spLocks noChangeArrowheads="1"/>
            </p:cNvSpPr>
            <p:nvPr/>
          </p:nvSpPr>
          <p:spPr bwMode="auto">
            <a:xfrm>
              <a:off x="2879" y="1495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10254" name="Group 152"/>
          <p:cNvGrpSpPr>
            <a:grpSpLocks/>
          </p:cNvGrpSpPr>
          <p:nvPr/>
        </p:nvGrpSpPr>
        <p:grpSpPr bwMode="auto">
          <a:xfrm>
            <a:off x="4799013" y="2436813"/>
            <a:ext cx="2849562" cy="2900362"/>
            <a:chOff x="3023" y="1535"/>
            <a:chExt cx="1795" cy="1827"/>
          </a:xfrm>
        </p:grpSpPr>
        <p:grpSp>
          <p:nvGrpSpPr>
            <p:cNvPr id="10264" name="Group 153"/>
            <p:cNvGrpSpPr>
              <a:grpSpLocks/>
            </p:cNvGrpSpPr>
            <p:nvPr/>
          </p:nvGrpSpPr>
          <p:grpSpPr bwMode="auto">
            <a:xfrm>
              <a:off x="3023" y="1535"/>
              <a:ext cx="1787" cy="1819"/>
              <a:chOff x="3023" y="1535"/>
              <a:chExt cx="1787" cy="1819"/>
            </a:xfrm>
          </p:grpSpPr>
          <p:sp>
            <p:nvSpPr>
              <p:cNvPr id="10318" name="Rectangle 154"/>
              <p:cNvSpPr>
                <a:spLocks noChangeArrowheads="1"/>
              </p:cNvSpPr>
              <p:nvPr/>
            </p:nvSpPr>
            <p:spPr bwMode="auto">
              <a:xfrm>
                <a:off x="3023" y="3338"/>
                <a:ext cx="48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19" name="Rectangle 155"/>
              <p:cNvSpPr>
                <a:spLocks noChangeArrowheads="1"/>
              </p:cNvSpPr>
              <p:nvPr/>
            </p:nvSpPr>
            <p:spPr bwMode="auto">
              <a:xfrm>
                <a:off x="3055" y="3338"/>
                <a:ext cx="56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20" name="Rectangle 156"/>
              <p:cNvSpPr>
                <a:spLocks noChangeArrowheads="1"/>
              </p:cNvSpPr>
              <p:nvPr/>
            </p:nvSpPr>
            <p:spPr bwMode="auto">
              <a:xfrm>
                <a:off x="3095" y="3338"/>
                <a:ext cx="48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21" name="Rectangle 157"/>
              <p:cNvSpPr>
                <a:spLocks noChangeArrowheads="1"/>
              </p:cNvSpPr>
              <p:nvPr/>
            </p:nvSpPr>
            <p:spPr bwMode="auto">
              <a:xfrm>
                <a:off x="3127" y="3338"/>
                <a:ext cx="55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22" name="Rectangle 158"/>
              <p:cNvSpPr>
                <a:spLocks noChangeArrowheads="1"/>
              </p:cNvSpPr>
              <p:nvPr/>
            </p:nvSpPr>
            <p:spPr bwMode="auto">
              <a:xfrm>
                <a:off x="3166" y="3338"/>
                <a:ext cx="48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23" name="Freeform 159"/>
              <p:cNvSpPr>
                <a:spLocks/>
              </p:cNvSpPr>
              <p:nvPr/>
            </p:nvSpPr>
            <p:spPr bwMode="auto">
              <a:xfrm>
                <a:off x="3198" y="3330"/>
                <a:ext cx="56" cy="24"/>
              </a:xfrm>
              <a:custGeom>
                <a:avLst/>
                <a:gdLst>
                  <a:gd name="T0" fmla="*/ 0 w 56"/>
                  <a:gd name="T1" fmla="*/ 8 h 24"/>
                  <a:gd name="T2" fmla="*/ 40 w 56"/>
                  <a:gd name="T3" fmla="*/ 0 h 24"/>
                  <a:gd name="T4" fmla="*/ 56 w 56"/>
                  <a:gd name="T5" fmla="*/ 0 h 24"/>
                  <a:gd name="T6" fmla="*/ 56 w 56"/>
                  <a:gd name="T7" fmla="*/ 16 h 24"/>
                  <a:gd name="T8" fmla="*/ 16 w 56"/>
                  <a:gd name="T9" fmla="*/ 24 h 24"/>
                  <a:gd name="T10" fmla="*/ 0 w 56"/>
                  <a:gd name="T11" fmla="*/ 24 h 24"/>
                  <a:gd name="T12" fmla="*/ 0 w 56"/>
                  <a:gd name="T13" fmla="*/ 8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24">
                    <a:moveTo>
                      <a:pt x="0" y="8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24"/>
                    </a:lnTo>
                    <a:lnTo>
                      <a:pt x="0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24" name="Rectangle 160"/>
              <p:cNvSpPr>
                <a:spLocks noChangeArrowheads="1"/>
              </p:cNvSpPr>
              <p:nvPr/>
            </p:nvSpPr>
            <p:spPr bwMode="auto">
              <a:xfrm>
                <a:off x="3238" y="3330"/>
                <a:ext cx="48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25" name="Freeform 161"/>
              <p:cNvSpPr>
                <a:spLocks/>
              </p:cNvSpPr>
              <p:nvPr/>
            </p:nvSpPr>
            <p:spPr bwMode="auto">
              <a:xfrm>
                <a:off x="3270" y="3314"/>
                <a:ext cx="48" cy="32"/>
              </a:xfrm>
              <a:custGeom>
                <a:avLst/>
                <a:gdLst>
                  <a:gd name="T0" fmla="*/ 0 w 48"/>
                  <a:gd name="T1" fmla="*/ 16 h 32"/>
                  <a:gd name="T2" fmla="*/ 32 w 48"/>
                  <a:gd name="T3" fmla="*/ 0 h 32"/>
                  <a:gd name="T4" fmla="*/ 48 w 48"/>
                  <a:gd name="T5" fmla="*/ 0 h 32"/>
                  <a:gd name="T6" fmla="*/ 48 w 48"/>
                  <a:gd name="T7" fmla="*/ 16 h 32"/>
                  <a:gd name="T8" fmla="*/ 16 w 48"/>
                  <a:gd name="T9" fmla="*/ 32 h 32"/>
                  <a:gd name="T10" fmla="*/ 0 w 48"/>
                  <a:gd name="T11" fmla="*/ 32 h 32"/>
                  <a:gd name="T12" fmla="*/ 0 w 48"/>
                  <a:gd name="T13" fmla="*/ 16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32">
                    <a:moveTo>
                      <a:pt x="0" y="16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32"/>
                    </a:lnTo>
                    <a:lnTo>
                      <a:pt x="0" y="32"/>
                    </a:lnTo>
                    <a:lnTo>
                      <a:pt x="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26" name="Freeform 162"/>
              <p:cNvSpPr>
                <a:spLocks/>
              </p:cNvSpPr>
              <p:nvPr/>
            </p:nvSpPr>
            <p:spPr bwMode="auto">
              <a:xfrm>
                <a:off x="3302" y="3306"/>
                <a:ext cx="56" cy="24"/>
              </a:xfrm>
              <a:custGeom>
                <a:avLst/>
                <a:gdLst>
                  <a:gd name="T0" fmla="*/ 0 w 56"/>
                  <a:gd name="T1" fmla="*/ 8 h 24"/>
                  <a:gd name="T2" fmla="*/ 40 w 56"/>
                  <a:gd name="T3" fmla="*/ 0 h 24"/>
                  <a:gd name="T4" fmla="*/ 56 w 56"/>
                  <a:gd name="T5" fmla="*/ 0 h 24"/>
                  <a:gd name="T6" fmla="*/ 56 w 56"/>
                  <a:gd name="T7" fmla="*/ 16 h 24"/>
                  <a:gd name="T8" fmla="*/ 16 w 56"/>
                  <a:gd name="T9" fmla="*/ 24 h 24"/>
                  <a:gd name="T10" fmla="*/ 0 w 56"/>
                  <a:gd name="T11" fmla="*/ 24 h 24"/>
                  <a:gd name="T12" fmla="*/ 0 w 56"/>
                  <a:gd name="T13" fmla="*/ 8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24">
                    <a:moveTo>
                      <a:pt x="0" y="8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24"/>
                    </a:lnTo>
                    <a:lnTo>
                      <a:pt x="0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27" name="Freeform 163"/>
              <p:cNvSpPr>
                <a:spLocks/>
              </p:cNvSpPr>
              <p:nvPr/>
            </p:nvSpPr>
            <p:spPr bwMode="auto">
              <a:xfrm>
                <a:off x="3342" y="3290"/>
                <a:ext cx="48" cy="32"/>
              </a:xfrm>
              <a:custGeom>
                <a:avLst/>
                <a:gdLst>
                  <a:gd name="T0" fmla="*/ 0 w 48"/>
                  <a:gd name="T1" fmla="*/ 16 h 32"/>
                  <a:gd name="T2" fmla="*/ 32 w 48"/>
                  <a:gd name="T3" fmla="*/ 0 h 32"/>
                  <a:gd name="T4" fmla="*/ 48 w 48"/>
                  <a:gd name="T5" fmla="*/ 0 h 32"/>
                  <a:gd name="T6" fmla="*/ 48 w 48"/>
                  <a:gd name="T7" fmla="*/ 16 h 32"/>
                  <a:gd name="T8" fmla="*/ 16 w 48"/>
                  <a:gd name="T9" fmla="*/ 32 h 32"/>
                  <a:gd name="T10" fmla="*/ 0 w 48"/>
                  <a:gd name="T11" fmla="*/ 32 h 32"/>
                  <a:gd name="T12" fmla="*/ 0 w 48"/>
                  <a:gd name="T13" fmla="*/ 16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32">
                    <a:moveTo>
                      <a:pt x="0" y="16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32"/>
                    </a:lnTo>
                    <a:lnTo>
                      <a:pt x="0" y="32"/>
                    </a:lnTo>
                    <a:lnTo>
                      <a:pt x="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28" name="Freeform 164"/>
              <p:cNvSpPr>
                <a:spLocks/>
              </p:cNvSpPr>
              <p:nvPr/>
            </p:nvSpPr>
            <p:spPr bwMode="auto">
              <a:xfrm>
                <a:off x="3374" y="3266"/>
                <a:ext cx="56" cy="40"/>
              </a:xfrm>
              <a:custGeom>
                <a:avLst/>
                <a:gdLst>
                  <a:gd name="T0" fmla="*/ 0 w 56"/>
                  <a:gd name="T1" fmla="*/ 24 h 40"/>
                  <a:gd name="T2" fmla="*/ 40 w 56"/>
                  <a:gd name="T3" fmla="*/ 0 h 40"/>
                  <a:gd name="T4" fmla="*/ 56 w 56"/>
                  <a:gd name="T5" fmla="*/ 0 h 40"/>
                  <a:gd name="T6" fmla="*/ 56 w 56"/>
                  <a:gd name="T7" fmla="*/ 16 h 40"/>
                  <a:gd name="T8" fmla="*/ 16 w 56"/>
                  <a:gd name="T9" fmla="*/ 40 h 40"/>
                  <a:gd name="T10" fmla="*/ 0 w 56"/>
                  <a:gd name="T11" fmla="*/ 40 h 40"/>
                  <a:gd name="T12" fmla="*/ 0 w 56"/>
                  <a:gd name="T13" fmla="*/ 24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0" y="24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40"/>
                    </a:lnTo>
                    <a:lnTo>
                      <a:pt x="0" y="40"/>
                    </a:lnTo>
                    <a:lnTo>
                      <a:pt x="0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29" name="Freeform 165"/>
              <p:cNvSpPr>
                <a:spLocks/>
              </p:cNvSpPr>
              <p:nvPr/>
            </p:nvSpPr>
            <p:spPr bwMode="auto">
              <a:xfrm>
                <a:off x="3414" y="3242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32 w 48"/>
                  <a:gd name="T3" fmla="*/ 0 h 40"/>
                  <a:gd name="T4" fmla="*/ 48 w 48"/>
                  <a:gd name="T5" fmla="*/ 0 h 40"/>
                  <a:gd name="T6" fmla="*/ 48 w 48"/>
                  <a:gd name="T7" fmla="*/ 16 h 40"/>
                  <a:gd name="T8" fmla="*/ 16 w 48"/>
                  <a:gd name="T9" fmla="*/ 40 h 40"/>
                  <a:gd name="T10" fmla="*/ 0 w 48"/>
                  <a:gd name="T11" fmla="*/ 40 h 40"/>
                  <a:gd name="T12" fmla="*/ 0 w 48"/>
                  <a:gd name="T13" fmla="*/ 24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40"/>
                    </a:lnTo>
                    <a:lnTo>
                      <a:pt x="0" y="40"/>
                    </a:lnTo>
                    <a:lnTo>
                      <a:pt x="0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0" name="Freeform 166"/>
              <p:cNvSpPr>
                <a:spLocks/>
              </p:cNvSpPr>
              <p:nvPr/>
            </p:nvSpPr>
            <p:spPr bwMode="auto">
              <a:xfrm>
                <a:off x="3446" y="3210"/>
                <a:ext cx="56" cy="48"/>
              </a:xfrm>
              <a:custGeom>
                <a:avLst/>
                <a:gdLst>
                  <a:gd name="T0" fmla="*/ 0 w 56"/>
                  <a:gd name="T1" fmla="*/ 32 h 48"/>
                  <a:gd name="T2" fmla="*/ 40 w 56"/>
                  <a:gd name="T3" fmla="*/ 0 h 48"/>
                  <a:gd name="T4" fmla="*/ 56 w 56"/>
                  <a:gd name="T5" fmla="*/ 0 h 48"/>
                  <a:gd name="T6" fmla="*/ 56 w 56"/>
                  <a:gd name="T7" fmla="*/ 16 h 48"/>
                  <a:gd name="T8" fmla="*/ 16 w 56"/>
                  <a:gd name="T9" fmla="*/ 48 h 48"/>
                  <a:gd name="T10" fmla="*/ 0 w 56"/>
                  <a:gd name="T11" fmla="*/ 48 h 48"/>
                  <a:gd name="T12" fmla="*/ 0 w 56"/>
                  <a:gd name="T13" fmla="*/ 32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48">
                    <a:moveTo>
                      <a:pt x="0" y="32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48"/>
                    </a:lnTo>
                    <a:lnTo>
                      <a:pt x="0" y="48"/>
                    </a:lnTo>
                    <a:lnTo>
                      <a:pt x="0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1" name="Freeform 167"/>
              <p:cNvSpPr>
                <a:spLocks/>
              </p:cNvSpPr>
              <p:nvPr/>
            </p:nvSpPr>
            <p:spPr bwMode="auto">
              <a:xfrm>
                <a:off x="3486" y="3170"/>
                <a:ext cx="47" cy="56"/>
              </a:xfrm>
              <a:custGeom>
                <a:avLst/>
                <a:gdLst>
                  <a:gd name="T0" fmla="*/ 0 w 47"/>
                  <a:gd name="T1" fmla="*/ 40 h 56"/>
                  <a:gd name="T2" fmla="*/ 32 w 47"/>
                  <a:gd name="T3" fmla="*/ 0 h 56"/>
                  <a:gd name="T4" fmla="*/ 47 w 47"/>
                  <a:gd name="T5" fmla="*/ 0 h 56"/>
                  <a:gd name="T6" fmla="*/ 47 w 47"/>
                  <a:gd name="T7" fmla="*/ 16 h 56"/>
                  <a:gd name="T8" fmla="*/ 16 w 47"/>
                  <a:gd name="T9" fmla="*/ 56 h 56"/>
                  <a:gd name="T10" fmla="*/ 0 w 47"/>
                  <a:gd name="T11" fmla="*/ 56 h 56"/>
                  <a:gd name="T12" fmla="*/ 0 w 47"/>
                  <a:gd name="T13" fmla="*/ 4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56">
                    <a:moveTo>
                      <a:pt x="0" y="40"/>
                    </a:moveTo>
                    <a:lnTo>
                      <a:pt x="32" y="0"/>
                    </a:lnTo>
                    <a:lnTo>
                      <a:pt x="47" y="0"/>
                    </a:lnTo>
                    <a:lnTo>
                      <a:pt x="47" y="16"/>
                    </a:lnTo>
                    <a:lnTo>
                      <a:pt x="16" y="56"/>
                    </a:lnTo>
                    <a:lnTo>
                      <a:pt x="0" y="56"/>
                    </a:lnTo>
                    <a:lnTo>
                      <a:pt x="0" y="4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2" name="Freeform 168"/>
              <p:cNvSpPr>
                <a:spLocks/>
              </p:cNvSpPr>
              <p:nvPr/>
            </p:nvSpPr>
            <p:spPr bwMode="auto">
              <a:xfrm>
                <a:off x="3518" y="3123"/>
                <a:ext cx="47" cy="63"/>
              </a:xfrm>
              <a:custGeom>
                <a:avLst/>
                <a:gdLst>
                  <a:gd name="T0" fmla="*/ 0 w 47"/>
                  <a:gd name="T1" fmla="*/ 47 h 63"/>
                  <a:gd name="T2" fmla="*/ 31 w 47"/>
                  <a:gd name="T3" fmla="*/ 0 h 63"/>
                  <a:gd name="T4" fmla="*/ 47 w 47"/>
                  <a:gd name="T5" fmla="*/ 0 h 63"/>
                  <a:gd name="T6" fmla="*/ 47 w 47"/>
                  <a:gd name="T7" fmla="*/ 16 h 63"/>
                  <a:gd name="T8" fmla="*/ 15 w 47"/>
                  <a:gd name="T9" fmla="*/ 63 h 63"/>
                  <a:gd name="T10" fmla="*/ 0 w 47"/>
                  <a:gd name="T11" fmla="*/ 63 h 63"/>
                  <a:gd name="T12" fmla="*/ 0 w 47"/>
                  <a:gd name="T13" fmla="*/ 47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63">
                    <a:moveTo>
                      <a:pt x="0" y="47"/>
                    </a:moveTo>
                    <a:lnTo>
                      <a:pt x="31" y="0"/>
                    </a:lnTo>
                    <a:lnTo>
                      <a:pt x="47" y="0"/>
                    </a:lnTo>
                    <a:lnTo>
                      <a:pt x="47" y="16"/>
                    </a:lnTo>
                    <a:lnTo>
                      <a:pt x="15" y="63"/>
                    </a:lnTo>
                    <a:lnTo>
                      <a:pt x="0" y="63"/>
                    </a:lnTo>
                    <a:lnTo>
                      <a:pt x="0" y="47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3" name="Freeform 169"/>
              <p:cNvSpPr>
                <a:spLocks/>
              </p:cNvSpPr>
              <p:nvPr/>
            </p:nvSpPr>
            <p:spPr bwMode="auto">
              <a:xfrm>
                <a:off x="3549" y="3075"/>
                <a:ext cx="56" cy="64"/>
              </a:xfrm>
              <a:custGeom>
                <a:avLst/>
                <a:gdLst>
                  <a:gd name="T0" fmla="*/ 0 w 56"/>
                  <a:gd name="T1" fmla="*/ 48 h 64"/>
                  <a:gd name="T2" fmla="*/ 40 w 56"/>
                  <a:gd name="T3" fmla="*/ 0 h 64"/>
                  <a:gd name="T4" fmla="*/ 56 w 56"/>
                  <a:gd name="T5" fmla="*/ 0 h 64"/>
                  <a:gd name="T6" fmla="*/ 56 w 56"/>
                  <a:gd name="T7" fmla="*/ 16 h 64"/>
                  <a:gd name="T8" fmla="*/ 16 w 56"/>
                  <a:gd name="T9" fmla="*/ 64 h 64"/>
                  <a:gd name="T10" fmla="*/ 0 w 56"/>
                  <a:gd name="T11" fmla="*/ 64 h 64"/>
                  <a:gd name="T12" fmla="*/ 0 w 56"/>
                  <a:gd name="T13" fmla="*/ 48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64">
                    <a:moveTo>
                      <a:pt x="0" y="48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64"/>
                    </a:lnTo>
                    <a:lnTo>
                      <a:pt x="0" y="64"/>
                    </a:lnTo>
                    <a:lnTo>
                      <a:pt x="0" y="4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4" name="Freeform 170"/>
              <p:cNvSpPr>
                <a:spLocks/>
              </p:cNvSpPr>
              <p:nvPr/>
            </p:nvSpPr>
            <p:spPr bwMode="auto">
              <a:xfrm>
                <a:off x="3589" y="3019"/>
                <a:ext cx="48" cy="72"/>
              </a:xfrm>
              <a:custGeom>
                <a:avLst/>
                <a:gdLst>
                  <a:gd name="T0" fmla="*/ 0 w 48"/>
                  <a:gd name="T1" fmla="*/ 56 h 72"/>
                  <a:gd name="T2" fmla="*/ 32 w 48"/>
                  <a:gd name="T3" fmla="*/ 0 h 72"/>
                  <a:gd name="T4" fmla="*/ 48 w 48"/>
                  <a:gd name="T5" fmla="*/ 0 h 72"/>
                  <a:gd name="T6" fmla="*/ 48 w 48"/>
                  <a:gd name="T7" fmla="*/ 16 h 72"/>
                  <a:gd name="T8" fmla="*/ 16 w 48"/>
                  <a:gd name="T9" fmla="*/ 72 h 72"/>
                  <a:gd name="T10" fmla="*/ 0 w 48"/>
                  <a:gd name="T11" fmla="*/ 72 h 72"/>
                  <a:gd name="T12" fmla="*/ 0 w 48"/>
                  <a:gd name="T13" fmla="*/ 56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72">
                    <a:moveTo>
                      <a:pt x="0" y="56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72"/>
                    </a:lnTo>
                    <a:lnTo>
                      <a:pt x="0" y="72"/>
                    </a:lnTo>
                    <a:lnTo>
                      <a:pt x="0" y="5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5" name="Freeform 171"/>
              <p:cNvSpPr>
                <a:spLocks/>
              </p:cNvSpPr>
              <p:nvPr/>
            </p:nvSpPr>
            <p:spPr bwMode="auto">
              <a:xfrm>
                <a:off x="3621" y="2963"/>
                <a:ext cx="56" cy="72"/>
              </a:xfrm>
              <a:custGeom>
                <a:avLst/>
                <a:gdLst>
                  <a:gd name="T0" fmla="*/ 0 w 56"/>
                  <a:gd name="T1" fmla="*/ 56 h 72"/>
                  <a:gd name="T2" fmla="*/ 40 w 56"/>
                  <a:gd name="T3" fmla="*/ 0 h 72"/>
                  <a:gd name="T4" fmla="*/ 56 w 56"/>
                  <a:gd name="T5" fmla="*/ 0 h 72"/>
                  <a:gd name="T6" fmla="*/ 56 w 56"/>
                  <a:gd name="T7" fmla="*/ 16 h 72"/>
                  <a:gd name="T8" fmla="*/ 16 w 56"/>
                  <a:gd name="T9" fmla="*/ 72 h 72"/>
                  <a:gd name="T10" fmla="*/ 0 w 56"/>
                  <a:gd name="T11" fmla="*/ 72 h 72"/>
                  <a:gd name="T12" fmla="*/ 0 w 56"/>
                  <a:gd name="T13" fmla="*/ 56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0" y="56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72"/>
                    </a:lnTo>
                    <a:lnTo>
                      <a:pt x="0" y="72"/>
                    </a:lnTo>
                    <a:lnTo>
                      <a:pt x="0" y="5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6" name="Freeform 172"/>
              <p:cNvSpPr>
                <a:spLocks/>
              </p:cNvSpPr>
              <p:nvPr/>
            </p:nvSpPr>
            <p:spPr bwMode="auto">
              <a:xfrm>
                <a:off x="3661" y="2899"/>
                <a:ext cx="48" cy="80"/>
              </a:xfrm>
              <a:custGeom>
                <a:avLst/>
                <a:gdLst>
                  <a:gd name="T0" fmla="*/ 0 w 48"/>
                  <a:gd name="T1" fmla="*/ 64 h 80"/>
                  <a:gd name="T2" fmla="*/ 32 w 48"/>
                  <a:gd name="T3" fmla="*/ 0 h 80"/>
                  <a:gd name="T4" fmla="*/ 48 w 48"/>
                  <a:gd name="T5" fmla="*/ 0 h 80"/>
                  <a:gd name="T6" fmla="*/ 48 w 48"/>
                  <a:gd name="T7" fmla="*/ 16 h 80"/>
                  <a:gd name="T8" fmla="*/ 16 w 48"/>
                  <a:gd name="T9" fmla="*/ 80 h 80"/>
                  <a:gd name="T10" fmla="*/ 0 w 48"/>
                  <a:gd name="T11" fmla="*/ 80 h 80"/>
                  <a:gd name="T12" fmla="*/ 0 w 48"/>
                  <a:gd name="T13" fmla="*/ 64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80">
                    <a:moveTo>
                      <a:pt x="0" y="64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80"/>
                    </a:lnTo>
                    <a:lnTo>
                      <a:pt x="0" y="80"/>
                    </a:lnTo>
                    <a:lnTo>
                      <a:pt x="0" y="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7" name="Freeform 173"/>
              <p:cNvSpPr>
                <a:spLocks/>
              </p:cNvSpPr>
              <p:nvPr/>
            </p:nvSpPr>
            <p:spPr bwMode="auto">
              <a:xfrm>
                <a:off x="3693" y="2827"/>
                <a:ext cx="56" cy="88"/>
              </a:xfrm>
              <a:custGeom>
                <a:avLst/>
                <a:gdLst>
                  <a:gd name="T0" fmla="*/ 0 w 56"/>
                  <a:gd name="T1" fmla="*/ 72 h 88"/>
                  <a:gd name="T2" fmla="*/ 40 w 56"/>
                  <a:gd name="T3" fmla="*/ 0 h 88"/>
                  <a:gd name="T4" fmla="*/ 56 w 56"/>
                  <a:gd name="T5" fmla="*/ 0 h 88"/>
                  <a:gd name="T6" fmla="*/ 56 w 56"/>
                  <a:gd name="T7" fmla="*/ 16 h 88"/>
                  <a:gd name="T8" fmla="*/ 16 w 56"/>
                  <a:gd name="T9" fmla="*/ 88 h 88"/>
                  <a:gd name="T10" fmla="*/ 0 w 56"/>
                  <a:gd name="T11" fmla="*/ 88 h 88"/>
                  <a:gd name="T12" fmla="*/ 0 w 56"/>
                  <a:gd name="T13" fmla="*/ 72 h 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88">
                    <a:moveTo>
                      <a:pt x="0" y="72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88"/>
                    </a:lnTo>
                    <a:lnTo>
                      <a:pt x="0" y="88"/>
                    </a:lnTo>
                    <a:lnTo>
                      <a:pt x="0" y="7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8" name="Freeform 174"/>
              <p:cNvSpPr>
                <a:spLocks/>
              </p:cNvSpPr>
              <p:nvPr/>
            </p:nvSpPr>
            <p:spPr bwMode="auto">
              <a:xfrm>
                <a:off x="3733" y="2756"/>
                <a:ext cx="48" cy="87"/>
              </a:xfrm>
              <a:custGeom>
                <a:avLst/>
                <a:gdLst>
                  <a:gd name="T0" fmla="*/ 0 w 48"/>
                  <a:gd name="T1" fmla="*/ 71 h 87"/>
                  <a:gd name="T2" fmla="*/ 32 w 48"/>
                  <a:gd name="T3" fmla="*/ 0 h 87"/>
                  <a:gd name="T4" fmla="*/ 48 w 48"/>
                  <a:gd name="T5" fmla="*/ 0 h 87"/>
                  <a:gd name="T6" fmla="*/ 48 w 48"/>
                  <a:gd name="T7" fmla="*/ 16 h 87"/>
                  <a:gd name="T8" fmla="*/ 16 w 48"/>
                  <a:gd name="T9" fmla="*/ 87 h 87"/>
                  <a:gd name="T10" fmla="*/ 0 w 48"/>
                  <a:gd name="T11" fmla="*/ 87 h 87"/>
                  <a:gd name="T12" fmla="*/ 0 w 48"/>
                  <a:gd name="T13" fmla="*/ 71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87">
                    <a:moveTo>
                      <a:pt x="0" y="71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87"/>
                    </a:lnTo>
                    <a:lnTo>
                      <a:pt x="0" y="87"/>
                    </a:lnTo>
                    <a:lnTo>
                      <a:pt x="0" y="7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9" name="Freeform 175"/>
              <p:cNvSpPr>
                <a:spLocks/>
              </p:cNvSpPr>
              <p:nvPr/>
            </p:nvSpPr>
            <p:spPr bwMode="auto">
              <a:xfrm>
                <a:off x="3765" y="2676"/>
                <a:ext cx="48" cy="96"/>
              </a:xfrm>
              <a:custGeom>
                <a:avLst/>
                <a:gdLst>
                  <a:gd name="T0" fmla="*/ 0 w 48"/>
                  <a:gd name="T1" fmla="*/ 80 h 96"/>
                  <a:gd name="T2" fmla="*/ 32 w 48"/>
                  <a:gd name="T3" fmla="*/ 0 h 96"/>
                  <a:gd name="T4" fmla="*/ 48 w 48"/>
                  <a:gd name="T5" fmla="*/ 0 h 96"/>
                  <a:gd name="T6" fmla="*/ 48 w 48"/>
                  <a:gd name="T7" fmla="*/ 16 h 96"/>
                  <a:gd name="T8" fmla="*/ 16 w 48"/>
                  <a:gd name="T9" fmla="*/ 96 h 96"/>
                  <a:gd name="T10" fmla="*/ 0 w 48"/>
                  <a:gd name="T11" fmla="*/ 96 h 96"/>
                  <a:gd name="T12" fmla="*/ 0 w 48"/>
                  <a:gd name="T13" fmla="*/ 80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96">
                    <a:moveTo>
                      <a:pt x="0" y="80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96"/>
                    </a:lnTo>
                    <a:lnTo>
                      <a:pt x="0" y="96"/>
                    </a:lnTo>
                    <a:lnTo>
                      <a:pt x="0" y="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0" name="Freeform 176"/>
              <p:cNvSpPr>
                <a:spLocks/>
              </p:cNvSpPr>
              <p:nvPr/>
            </p:nvSpPr>
            <p:spPr bwMode="auto">
              <a:xfrm>
                <a:off x="3797" y="2596"/>
                <a:ext cx="56" cy="96"/>
              </a:xfrm>
              <a:custGeom>
                <a:avLst/>
                <a:gdLst>
                  <a:gd name="T0" fmla="*/ 0 w 56"/>
                  <a:gd name="T1" fmla="*/ 80 h 96"/>
                  <a:gd name="T2" fmla="*/ 40 w 56"/>
                  <a:gd name="T3" fmla="*/ 0 h 96"/>
                  <a:gd name="T4" fmla="*/ 56 w 56"/>
                  <a:gd name="T5" fmla="*/ 0 h 96"/>
                  <a:gd name="T6" fmla="*/ 56 w 56"/>
                  <a:gd name="T7" fmla="*/ 16 h 96"/>
                  <a:gd name="T8" fmla="*/ 16 w 56"/>
                  <a:gd name="T9" fmla="*/ 96 h 96"/>
                  <a:gd name="T10" fmla="*/ 0 w 56"/>
                  <a:gd name="T11" fmla="*/ 96 h 96"/>
                  <a:gd name="T12" fmla="*/ 0 w 56"/>
                  <a:gd name="T13" fmla="*/ 80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96">
                    <a:moveTo>
                      <a:pt x="0" y="80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96"/>
                    </a:lnTo>
                    <a:lnTo>
                      <a:pt x="0" y="96"/>
                    </a:lnTo>
                    <a:lnTo>
                      <a:pt x="0" y="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1" name="Freeform 177"/>
              <p:cNvSpPr>
                <a:spLocks/>
              </p:cNvSpPr>
              <p:nvPr/>
            </p:nvSpPr>
            <p:spPr bwMode="auto">
              <a:xfrm>
                <a:off x="3837" y="2516"/>
                <a:ext cx="48" cy="96"/>
              </a:xfrm>
              <a:custGeom>
                <a:avLst/>
                <a:gdLst>
                  <a:gd name="T0" fmla="*/ 0 w 48"/>
                  <a:gd name="T1" fmla="*/ 80 h 96"/>
                  <a:gd name="T2" fmla="*/ 32 w 48"/>
                  <a:gd name="T3" fmla="*/ 0 h 96"/>
                  <a:gd name="T4" fmla="*/ 48 w 48"/>
                  <a:gd name="T5" fmla="*/ 0 h 96"/>
                  <a:gd name="T6" fmla="*/ 48 w 48"/>
                  <a:gd name="T7" fmla="*/ 16 h 96"/>
                  <a:gd name="T8" fmla="*/ 16 w 48"/>
                  <a:gd name="T9" fmla="*/ 96 h 96"/>
                  <a:gd name="T10" fmla="*/ 0 w 48"/>
                  <a:gd name="T11" fmla="*/ 96 h 96"/>
                  <a:gd name="T12" fmla="*/ 0 w 48"/>
                  <a:gd name="T13" fmla="*/ 80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96">
                    <a:moveTo>
                      <a:pt x="0" y="80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96"/>
                    </a:lnTo>
                    <a:lnTo>
                      <a:pt x="0" y="96"/>
                    </a:lnTo>
                    <a:lnTo>
                      <a:pt x="0" y="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2" name="Freeform 178"/>
              <p:cNvSpPr>
                <a:spLocks/>
              </p:cNvSpPr>
              <p:nvPr/>
            </p:nvSpPr>
            <p:spPr bwMode="auto">
              <a:xfrm>
                <a:off x="3869" y="2437"/>
                <a:ext cx="55" cy="95"/>
              </a:xfrm>
              <a:custGeom>
                <a:avLst/>
                <a:gdLst>
                  <a:gd name="T0" fmla="*/ 0 w 55"/>
                  <a:gd name="T1" fmla="*/ 79 h 95"/>
                  <a:gd name="T2" fmla="*/ 39 w 55"/>
                  <a:gd name="T3" fmla="*/ 0 h 95"/>
                  <a:gd name="T4" fmla="*/ 55 w 55"/>
                  <a:gd name="T5" fmla="*/ 0 h 95"/>
                  <a:gd name="T6" fmla="*/ 55 w 55"/>
                  <a:gd name="T7" fmla="*/ 16 h 95"/>
                  <a:gd name="T8" fmla="*/ 16 w 55"/>
                  <a:gd name="T9" fmla="*/ 95 h 95"/>
                  <a:gd name="T10" fmla="*/ 0 w 55"/>
                  <a:gd name="T11" fmla="*/ 95 h 95"/>
                  <a:gd name="T12" fmla="*/ 0 w 55"/>
                  <a:gd name="T13" fmla="*/ 79 h 9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95">
                    <a:moveTo>
                      <a:pt x="0" y="79"/>
                    </a:moveTo>
                    <a:lnTo>
                      <a:pt x="39" y="0"/>
                    </a:lnTo>
                    <a:lnTo>
                      <a:pt x="55" y="0"/>
                    </a:lnTo>
                    <a:lnTo>
                      <a:pt x="55" y="16"/>
                    </a:lnTo>
                    <a:lnTo>
                      <a:pt x="16" y="95"/>
                    </a:lnTo>
                    <a:lnTo>
                      <a:pt x="0" y="95"/>
                    </a:lnTo>
                    <a:lnTo>
                      <a:pt x="0" y="79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3" name="Freeform 179"/>
              <p:cNvSpPr>
                <a:spLocks/>
              </p:cNvSpPr>
              <p:nvPr/>
            </p:nvSpPr>
            <p:spPr bwMode="auto">
              <a:xfrm>
                <a:off x="3908" y="2357"/>
                <a:ext cx="48" cy="96"/>
              </a:xfrm>
              <a:custGeom>
                <a:avLst/>
                <a:gdLst>
                  <a:gd name="T0" fmla="*/ 0 w 48"/>
                  <a:gd name="T1" fmla="*/ 80 h 96"/>
                  <a:gd name="T2" fmla="*/ 32 w 48"/>
                  <a:gd name="T3" fmla="*/ 0 h 96"/>
                  <a:gd name="T4" fmla="*/ 48 w 48"/>
                  <a:gd name="T5" fmla="*/ 0 h 96"/>
                  <a:gd name="T6" fmla="*/ 48 w 48"/>
                  <a:gd name="T7" fmla="*/ 16 h 96"/>
                  <a:gd name="T8" fmla="*/ 16 w 48"/>
                  <a:gd name="T9" fmla="*/ 96 h 96"/>
                  <a:gd name="T10" fmla="*/ 0 w 48"/>
                  <a:gd name="T11" fmla="*/ 96 h 96"/>
                  <a:gd name="T12" fmla="*/ 0 w 48"/>
                  <a:gd name="T13" fmla="*/ 80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96">
                    <a:moveTo>
                      <a:pt x="0" y="80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96"/>
                    </a:lnTo>
                    <a:lnTo>
                      <a:pt x="0" y="96"/>
                    </a:lnTo>
                    <a:lnTo>
                      <a:pt x="0" y="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4" name="Freeform 180"/>
              <p:cNvSpPr>
                <a:spLocks/>
              </p:cNvSpPr>
              <p:nvPr/>
            </p:nvSpPr>
            <p:spPr bwMode="auto">
              <a:xfrm>
                <a:off x="3940" y="2277"/>
                <a:ext cx="56" cy="96"/>
              </a:xfrm>
              <a:custGeom>
                <a:avLst/>
                <a:gdLst>
                  <a:gd name="T0" fmla="*/ 0 w 56"/>
                  <a:gd name="T1" fmla="*/ 80 h 96"/>
                  <a:gd name="T2" fmla="*/ 40 w 56"/>
                  <a:gd name="T3" fmla="*/ 0 h 96"/>
                  <a:gd name="T4" fmla="*/ 56 w 56"/>
                  <a:gd name="T5" fmla="*/ 0 h 96"/>
                  <a:gd name="T6" fmla="*/ 56 w 56"/>
                  <a:gd name="T7" fmla="*/ 16 h 96"/>
                  <a:gd name="T8" fmla="*/ 16 w 56"/>
                  <a:gd name="T9" fmla="*/ 96 h 96"/>
                  <a:gd name="T10" fmla="*/ 0 w 56"/>
                  <a:gd name="T11" fmla="*/ 96 h 96"/>
                  <a:gd name="T12" fmla="*/ 0 w 56"/>
                  <a:gd name="T13" fmla="*/ 80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96">
                    <a:moveTo>
                      <a:pt x="0" y="80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96"/>
                    </a:lnTo>
                    <a:lnTo>
                      <a:pt x="0" y="96"/>
                    </a:lnTo>
                    <a:lnTo>
                      <a:pt x="0" y="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5" name="Freeform 181"/>
              <p:cNvSpPr>
                <a:spLocks/>
              </p:cNvSpPr>
              <p:nvPr/>
            </p:nvSpPr>
            <p:spPr bwMode="auto">
              <a:xfrm>
                <a:off x="3980" y="2197"/>
                <a:ext cx="48" cy="96"/>
              </a:xfrm>
              <a:custGeom>
                <a:avLst/>
                <a:gdLst>
                  <a:gd name="T0" fmla="*/ 0 w 48"/>
                  <a:gd name="T1" fmla="*/ 80 h 96"/>
                  <a:gd name="T2" fmla="*/ 32 w 48"/>
                  <a:gd name="T3" fmla="*/ 0 h 96"/>
                  <a:gd name="T4" fmla="*/ 48 w 48"/>
                  <a:gd name="T5" fmla="*/ 0 h 96"/>
                  <a:gd name="T6" fmla="*/ 48 w 48"/>
                  <a:gd name="T7" fmla="*/ 16 h 96"/>
                  <a:gd name="T8" fmla="*/ 16 w 48"/>
                  <a:gd name="T9" fmla="*/ 96 h 96"/>
                  <a:gd name="T10" fmla="*/ 0 w 48"/>
                  <a:gd name="T11" fmla="*/ 96 h 96"/>
                  <a:gd name="T12" fmla="*/ 0 w 48"/>
                  <a:gd name="T13" fmla="*/ 80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96">
                    <a:moveTo>
                      <a:pt x="0" y="80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96"/>
                    </a:lnTo>
                    <a:lnTo>
                      <a:pt x="0" y="96"/>
                    </a:lnTo>
                    <a:lnTo>
                      <a:pt x="0" y="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6" name="Freeform 182"/>
              <p:cNvSpPr>
                <a:spLocks/>
              </p:cNvSpPr>
              <p:nvPr/>
            </p:nvSpPr>
            <p:spPr bwMode="auto">
              <a:xfrm>
                <a:off x="4012" y="2126"/>
                <a:ext cx="48" cy="87"/>
              </a:xfrm>
              <a:custGeom>
                <a:avLst/>
                <a:gdLst>
                  <a:gd name="T0" fmla="*/ 0 w 48"/>
                  <a:gd name="T1" fmla="*/ 71 h 87"/>
                  <a:gd name="T2" fmla="*/ 32 w 48"/>
                  <a:gd name="T3" fmla="*/ 0 h 87"/>
                  <a:gd name="T4" fmla="*/ 48 w 48"/>
                  <a:gd name="T5" fmla="*/ 0 h 87"/>
                  <a:gd name="T6" fmla="*/ 48 w 48"/>
                  <a:gd name="T7" fmla="*/ 15 h 87"/>
                  <a:gd name="T8" fmla="*/ 16 w 48"/>
                  <a:gd name="T9" fmla="*/ 87 h 87"/>
                  <a:gd name="T10" fmla="*/ 0 w 48"/>
                  <a:gd name="T11" fmla="*/ 87 h 87"/>
                  <a:gd name="T12" fmla="*/ 0 w 48"/>
                  <a:gd name="T13" fmla="*/ 71 h 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87">
                    <a:moveTo>
                      <a:pt x="0" y="71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5"/>
                    </a:lnTo>
                    <a:lnTo>
                      <a:pt x="16" y="87"/>
                    </a:lnTo>
                    <a:lnTo>
                      <a:pt x="0" y="87"/>
                    </a:lnTo>
                    <a:lnTo>
                      <a:pt x="0" y="71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7" name="Freeform 183"/>
              <p:cNvSpPr>
                <a:spLocks/>
              </p:cNvSpPr>
              <p:nvPr/>
            </p:nvSpPr>
            <p:spPr bwMode="auto">
              <a:xfrm>
                <a:off x="4044" y="2046"/>
                <a:ext cx="56" cy="95"/>
              </a:xfrm>
              <a:custGeom>
                <a:avLst/>
                <a:gdLst>
                  <a:gd name="T0" fmla="*/ 0 w 56"/>
                  <a:gd name="T1" fmla="*/ 80 h 95"/>
                  <a:gd name="T2" fmla="*/ 40 w 56"/>
                  <a:gd name="T3" fmla="*/ 0 h 95"/>
                  <a:gd name="T4" fmla="*/ 56 w 56"/>
                  <a:gd name="T5" fmla="*/ 0 h 95"/>
                  <a:gd name="T6" fmla="*/ 56 w 56"/>
                  <a:gd name="T7" fmla="*/ 16 h 95"/>
                  <a:gd name="T8" fmla="*/ 16 w 56"/>
                  <a:gd name="T9" fmla="*/ 95 h 95"/>
                  <a:gd name="T10" fmla="*/ 0 w 56"/>
                  <a:gd name="T11" fmla="*/ 95 h 95"/>
                  <a:gd name="T12" fmla="*/ 0 w 56"/>
                  <a:gd name="T13" fmla="*/ 80 h 9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95">
                    <a:moveTo>
                      <a:pt x="0" y="80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95"/>
                    </a:lnTo>
                    <a:lnTo>
                      <a:pt x="0" y="95"/>
                    </a:lnTo>
                    <a:lnTo>
                      <a:pt x="0" y="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8" name="Freeform 184"/>
              <p:cNvSpPr>
                <a:spLocks/>
              </p:cNvSpPr>
              <p:nvPr/>
            </p:nvSpPr>
            <p:spPr bwMode="auto">
              <a:xfrm>
                <a:off x="4084" y="1982"/>
                <a:ext cx="48" cy="80"/>
              </a:xfrm>
              <a:custGeom>
                <a:avLst/>
                <a:gdLst>
                  <a:gd name="T0" fmla="*/ 0 w 48"/>
                  <a:gd name="T1" fmla="*/ 64 h 80"/>
                  <a:gd name="T2" fmla="*/ 32 w 48"/>
                  <a:gd name="T3" fmla="*/ 0 h 80"/>
                  <a:gd name="T4" fmla="*/ 48 w 48"/>
                  <a:gd name="T5" fmla="*/ 0 h 80"/>
                  <a:gd name="T6" fmla="*/ 48 w 48"/>
                  <a:gd name="T7" fmla="*/ 16 h 80"/>
                  <a:gd name="T8" fmla="*/ 16 w 48"/>
                  <a:gd name="T9" fmla="*/ 80 h 80"/>
                  <a:gd name="T10" fmla="*/ 0 w 48"/>
                  <a:gd name="T11" fmla="*/ 80 h 80"/>
                  <a:gd name="T12" fmla="*/ 0 w 48"/>
                  <a:gd name="T13" fmla="*/ 64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80">
                    <a:moveTo>
                      <a:pt x="0" y="64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80"/>
                    </a:lnTo>
                    <a:lnTo>
                      <a:pt x="0" y="80"/>
                    </a:lnTo>
                    <a:lnTo>
                      <a:pt x="0" y="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9" name="Freeform 185"/>
              <p:cNvSpPr>
                <a:spLocks/>
              </p:cNvSpPr>
              <p:nvPr/>
            </p:nvSpPr>
            <p:spPr bwMode="auto">
              <a:xfrm>
                <a:off x="4116" y="1918"/>
                <a:ext cx="56" cy="80"/>
              </a:xfrm>
              <a:custGeom>
                <a:avLst/>
                <a:gdLst>
                  <a:gd name="T0" fmla="*/ 0 w 56"/>
                  <a:gd name="T1" fmla="*/ 64 h 80"/>
                  <a:gd name="T2" fmla="*/ 40 w 56"/>
                  <a:gd name="T3" fmla="*/ 0 h 80"/>
                  <a:gd name="T4" fmla="*/ 56 w 56"/>
                  <a:gd name="T5" fmla="*/ 0 h 80"/>
                  <a:gd name="T6" fmla="*/ 56 w 56"/>
                  <a:gd name="T7" fmla="*/ 16 h 80"/>
                  <a:gd name="T8" fmla="*/ 16 w 56"/>
                  <a:gd name="T9" fmla="*/ 80 h 80"/>
                  <a:gd name="T10" fmla="*/ 0 w 56"/>
                  <a:gd name="T11" fmla="*/ 80 h 80"/>
                  <a:gd name="T12" fmla="*/ 0 w 56"/>
                  <a:gd name="T13" fmla="*/ 64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80">
                    <a:moveTo>
                      <a:pt x="0" y="64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80"/>
                    </a:lnTo>
                    <a:lnTo>
                      <a:pt x="0" y="80"/>
                    </a:lnTo>
                    <a:lnTo>
                      <a:pt x="0" y="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0" name="Freeform 186"/>
              <p:cNvSpPr>
                <a:spLocks/>
              </p:cNvSpPr>
              <p:nvPr/>
            </p:nvSpPr>
            <p:spPr bwMode="auto">
              <a:xfrm>
                <a:off x="4156" y="1854"/>
                <a:ext cx="48" cy="80"/>
              </a:xfrm>
              <a:custGeom>
                <a:avLst/>
                <a:gdLst>
                  <a:gd name="T0" fmla="*/ 0 w 48"/>
                  <a:gd name="T1" fmla="*/ 64 h 80"/>
                  <a:gd name="T2" fmla="*/ 32 w 48"/>
                  <a:gd name="T3" fmla="*/ 0 h 80"/>
                  <a:gd name="T4" fmla="*/ 48 w 48"/>
                  <a:gd name="T5" fmla="*/ 0 h 80"/>
                  <a:gd name="T6" fmla="*/ 48 w 48"/>
                  <a:gd name="T7" fmla="*/ 16 h 80"/>
                  <a:gd name="T8" fmla="*/ 16 w 48"/>
                  <a:gd name="T9" fmla="*/ 80 h 80"/>
                  <a:gd name="T10" fmla="*/ 0 w 48"/>
                  <a:gd name="T11" fmla="*/ 80 h 80"/>
                  <a:gd name="T12" fmla="*/ 0 w 48"/>
                  <a:gd name="T13" fmla="*/ 64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80">
                    <a:moveTo>
                      <a:pt x="0" y="64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80"/>
                    </a:lnTo>
                    <a:lnTo>
                      <a:pt x="0" y="80"/>
                    </a:lnTo>
                    <a:lnTo>
                      <a:pt x="0" y="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1" name="Freeform 187"/>
              <p:cNvSpPr>
                <a:spLocks/>
              </p:cNvSpPr>
              <p:nvPr/>
            </p:nvSpPr>
            <p:spPr bwMode="auto">
              <a:xfrm>
                <a:off x="4188" y="1799"/>
                <a:ext cx="56" cy="71"/>
              </a:xfrm>
              <a:custGeom>
                <a:avLst/>
                <a:gdLst>
                  <a:gd name="T0" fmla="*/ 0 w 56"/>
                  <a:gd name="T1" fmla="*/ 55 h 71"/>
                  <a:gd name="T2" fmla="*/ 40 w 56"/>
                  <a:gd name="T3" fmla="*/ 0 h 71"/>
                  <a:gd name="T4" fmla="*/ 56 w 56"/>
                  <a:gd name="T5" fmla="*/ 0 h 71"/>
                  <a:gd name="T6" fmla="*/ 56 w 56"/>
                  <a:gd name="T7" fmla="*/ 15 h 71"/>
                  <a:gd name="T8" fmla="*/ 16 w 56"/>
                  <a:gd name="T9" fmla="*/ 71 h 71"/>
                  <a:gd name="T10" fmla="*/ 0 w 56"/>
                  <a:gd name="T11" fmla="*/ 71 h 71"/>
                  <a:gd name="T12" fmla="*/ 0 w 56"/>
                  <a:gd name="T13" fmla="*/ 55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1">
                    <a:moveTo>
                      <a:pt x="0" y="55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5"/>
                    </a:lnTo>
                    <a:lnTo>
                      <a:pt x="16" y="71"/>
                    </a:lnTo>
                    <a:lnTo>
                      <a:pt x="0" y="71"/>
                    </a:lnTo>
                    <a:lnTo>
                      <a:pt x="0" y="55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2" name="Freeform 188"/>
              <p:cNvSpPr>
                <a:spLocks/>
              </p:cNvSpPr>
              <p:nvPr/>
            </p:nvSpPr>
            <p:spPr bwMode="auto">
              <a:xfrm>
                <a:off x="4228" y="1751"/>
                <a:ext cx="48" cy="63"/>
              </a:xfrm>
              <a:custGeom>
                <a:avLst/>
                <a:gdLst>
                  <a:gd name="T0" fmla="*/ 0 w 48"/>
                  <a:gd name="T1" fmla="*/ 48 h 63"/>
                  <a:gd name="T2" fmla="*/ 32 w 48"/>
                  <a:gd name="T3" fmla="*/ 0 h 63"/>
                  <a:gd name="T4" fmla="*/ 48 w 48"/>
                  <a:gd name="T5" fmla="*/ 0 h 63"/>
                  <a:gd name="T6" fmla="*/ 48 w 48"/>
                  <a:gd name="T7" fmla="*/ 16 h 63"/>
                  <a:gd name="T8" fmla="*/ 16 w 48"/>
                  <a:gd name="T9" fmla="*/ 63 h 63"/>
                  <a:gd name="T10" fmla="*/ 0 w 48"/>
                  <a:gd name="T11" fmla="*/ 63 h 63"/>
                  <a:gd name="T12" fmla="*/ 0 w 48"/>
                  <a:gd name="T13" fmla="*/ 4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63">
                    <a:moveTo>
                      <a:pt x="0" y="48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63"/>
                    </a:lnTo>
                    <a:lnTo>
                      <a:pt x="0" y="63"/>
                    </a:lnTo>
                    <a:lnTo>
                      <a:pt x="0" y="4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3" name="Freeform 189"/>
              <p:cNvSpPr>
                <a:spLocks/>
              </p:cNvSpPr>
              <p:nvPr/>
            </p:nvSpPr>
            <p:spPr bwMode="auto">
              <a:xfrm>
                <a:off x="4260" y="1711"/>
                <a:ext cx="55" cy="56"/>
              </a:xfrm>
              <a:custGeom>
                <a:avLst/>
                <a:gdLst>
                  <a:gd name="T0" fmla="*/ 0 w 55"/>
                  <a:gd name="T1" fmla="*/ 40 h 56"/>
                  <a:gd name="T2" fmla="*/ 39 w 55"/>
                  <a:gd name="T3" fmla="*/ 0 h 56"/>
                  <a:gd name="T4" fmla="*/ 55 w 55"/>
                  <a:gd name="T5" fmla="*/ 0 h 56"/>
                  <a:gd name="T6" fmla="*/ 55 w 55"/>
                  <a:gd name="T7" fmla="*/ 16 h 56"/>
                  <a:gd name="T8" fmla="*/ 16 w 55"/>
                  <a:gd name="T9" fmla="*/ 56 h 56"/>
                  <a:gd name="T10" fmla="*/ 0 w 55"/>
                  <a:gd name="T11" fmla="*/ 56 h 56"/>
                  <a:gd name="T12" fmla="*/ 0 w 55"/>
                  <a:gd name="T13" fmla="*/ 4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56">
                    <a:moveTo>
                      <a:pt x="0" y="40"/>
                    </a:moveTo>
                    <a:lnTo>
                      <a:pt x="39" y="0"/>
                    </a:lnTo>
                    <a:lnTo>
                      <a:pt x="55" y="0"/>
                    </a:lnTo>
                    <a:lnTo>
                      <a:pt x="55" y="16"/>
                    </a:lnTo>
                    <a:lnTo>
                      <a:pt x="16" y="56"/>
                    </a:lnTo>
                    <a:lnTo>
                      <a:pt x="0" y="56"/>
                    </a:lnTo>
                    <a:lnTo>
                      <a:pt x="0" y="4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4" name="Freeform 190"/>
              <p:cNvSpPr>
                <a:spLocks/>
              </p:cNvSpPr>
              <p:nvPr/>
            </p:nvSpPr>
            <p:spPr bwMode="auto">
              <a:xfrm>
                <a:off x="4299" y="1671"/>
                <a:ext cx="48" cy="56"/>
              </a:xfrm>
              <a:custGeom>
                <a:avLst/>
                <a:gdLst>
                  <a:gd name="T0" fmla="*/ 0 w 48"/>
                  <a:gd name="T1" fmla="*/ 40 h 56"/>
                  <a:gd name="T2" fmla="*/ 32 w 48"/>
                  <a:gd name="T3" fmla="*/ 0 h 56"/>
                  <a:gd name="T4" fmla="*/ 48 w 48"/>
                  <a:gd name="T5" fmla="*/ 0 h 56"/>
                  <a:gd name="T6" fmla="*/ 48 w 48"/>
                  <a:gd name="T7" fmla="*/ 16 h 56"/>
                  <a:gd name="T8" fmla="*/ 16 w 48"/>
                  <a:gd name="T9" fmla="*/ 56 h 56"/>
                  <a:gd name="T10" fmla="*/ 0 w 48"/>
                  <a:gd name="T11" fmla="*/ 56 h 56"/>
                  <a:gd name="T12" fmla="*/ 0 w 48"/>
                  <a:gd name="T13" fmla="*/ 4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56">
                    <a:moveTo>
                      <a:pt x="0" y="40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56"/>
                    </a:lnTo>
                    <a:lnTo>
                      <a:pt x="0" y="56"/>
                    </a:lnTo>
                    <a:lnTo>
                      <a:pt x="0" y="4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5" name="Freeform 191"/>
              <p:cNvSpPr>
                <a:spLocks/>
              </p:cNvSpPr>
              <p:nvPr/>
            </p:nvSpPr>
            <p:spPr bwMode="auto">
              <a:xfrm>
                <a:off x="4331" y="1639"/>
                <a:ext cx="48" cy="48"/>
              </a:xfrm>
              <a:custGeom>
                <a:avLst/>
                <a:gdLst>
                  <a:gd name="T0" fmla="*/ 0 w 48"/>
                  <a:gd name="T1" fmla="*/ 32 h 48"/>
                  <a:gd name="T2" fmla="*/ 32 w 48"/>
                  <a:gd name="T3" fmla="*/ 0 h 48"/>
                  <a:gd name="T4" fmla="*/ 48 w 48"/>
                  <a:gd name="T5" fmla="*/ 0 h 48"/>
                  <a:gd name="T6" fmla="*/ 48 w 48"/>
                  <a:gd name="T7" fmla="*/ 16 h 48"/>
                  <a:gd name="T8" fmla="*/ 16 w 48"/>
                  <a:gd name="T9" fmla="*/ 48 h 48"/>
                  <a:gd name="T10" fmla="*/ 0 w 48"/>
                  <a:gd name="T11" fmla="*/ 48 h 48"/>
                  <a:gd name="T12" fmla="*/ 0 w 48"/>
                  <a:gd name="T13" fmla="*/ 32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48">
                    <a:moveTo>
                      <a:pt x="0" y="32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48"/>
                    </a:lnTo>
                    <a:lnTo>
                      <a:pt x="0" y="48"/>
                    </a:lnTo>
                    <a:lnTo>
                      <a:pt x="0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6" name="Freeform 192"/>
              <p:cNvSpPr>
                <a:spLocks/>
              </p:cNvSpPr>
              <p:nvPr/>
            </p:nvSpPr>
            <p:spPr bwMode="auto">
              <a:xfrm>
                <a:off x="4363" y="1615"/>
                <a:ext cx="56" cy="40"/>
              </a:xfrm>
              <a:custGeom>
                <a:avLst/>
                <a:gdLst>
                  <a:gd name="T0" fmla="*/ 0 w 56"/>
                  <a:gd name="T1" fmla="*/ 24 h 40"/>
                  <a:gd name="T2" fmla="*/ 40 w 56"/>
                  <a:gd name="T3" fmla="*/ 0 h 40"/>
                  <a:gd name="T4" fmla="*/ 56 w 56"/>
                  <a:gd name="T5" fmla="*/ 0 h 40"/>
                  <a:gd name="T6" fmla="*/ 56 w 56"/>
                  <a:gd name="T7" fmla="*/ 16 h 40"/>
                  <a:gd name="T8" fmla="*/ 16 w 56"/>
                  <a:gd name="T9" fmla="*/ 40 h 40"/>
                  <a:gd name="T10" fmla="*/ 0 w 56"/>
                  <a:gd name="T11" fmla="*/ 40 h 40"/>
                  <a:gd name="T12" fmla="*/ 0 w 56"/>
                  <a:gd name="T13" fmla="*/ 24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0" y="24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40"/>
                    </a:lnTo>
                    <a:lnTo>
                      <a:pt x="0" y="40"/>
                    </a:lnTo>
                    <a:lnTo>
                      <a:pt x="0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7" name="Freeform 193"/>
              <p:cNvSpPr>
                <a:spLocks/>
              </p:cNvSpPr>
              <p:nvPr/>
            </p:nvSpPr>
            <p:spPr bwMode="auto">
              <a:xfrm>
                <a:off x="4403" y="1591"/>
                <a:ext cx="48" cy="40"/>
              </a:xfrm>
              <a:custGeom>
                <a:avLst/>
                <a:gdLst>
                  <a:gd name="T0" fmla="*/ 0 w 48"/>
                  <a:gd name="T1" fmla="*/ 24 h 40"/>
                  <a:gd name="T2" fmla="*/ 32 w 48"/>
                  <a:gd name="T3" fmla="*/ 0 h 40"/>
                  <a:gd name="T4" fmla="*/ 48 w 48"/>
                  <a:gd name="T5" fmla="*/ 0 h 40"/>
                  <a:gd name="T6" fmla="*/ 48 w 48"/>
                  <a:gd name="T7" fmla="*/ 16 h 40"/>
                  <a:gd name="T8" fmla="*/ 16 w 48"/>
                  <a:gd name="T9" fmla="*/ 40 h 40"/>
                  <a:gd name="T10" fmla="*/ 0 w 48"/>
                  <a:gd name="T11" fmla="*/ 40 h 40"/>
                  <a:gd name="T12" fmla="*/ 0 w 48"/>
                  <a:gd name="T13" fmla="*/ 24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40"/>
                    </a:lnTo>
                    <a:lnTo>
                      <a:pt x="0" y="40"/>
                    </a:lnTo>
                    <a:lnTo>
                      <a:pt x="0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8" name="Freeform 194"/>
              <p:cNvSpPr>
                <a:spLocks/>
              </p:cNvSpPr>
              <p:nvPr/>
            </p:nvSpPr>
            <p:spPr bwMode="auto">
              <a:xfrm>
                <a:off x="4435" y="1575"/>
                <a:ext cx="56" cy="32"/>
              </a:xfrm>
              <a:custGeom>
                <a:avLst/>
                <a:gdLst>
                  <a:gd name="T0" fmla="*/ 0 w 56"/>
                  <a:gd name="T1" fmla="*/ 16 h 32"/>
                  <a:gd name="T2" fmla="*/ 40 w 56"/>
                  <a:gd name="T3" fmla="*/ 0 h 32"/>
                  <a:gd name="T4" fmla="*/ 56 w 56"/>
                  <a:gd name="T5" fmla="*/ 0 h 32"/>
                  <a:gd name="T6" fmla="*/ 56 w 56"/>
                  <a:gd name="T7" fmla="*/ 16 h 32"/>
                  <a:gd name="T8" fmla="*/ 16 w 56"/>
                  <a:gd name="T9" fmla="*/ 32 h 32"/>
                  <a:gd name="T10" fmla="*/ 0 w 56"/>
                  <a:gd name="T11" fmla="*/ 32 h 32"/>
                  <a:gd name="T12" fmla="*/ 0 w 56"/>
                  <a:gd name="T13" fmla="*/ 16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32">
                    <a:moveTo>
                      <a:pt x="0" y="16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32"/>
                    </a:lnTo>
                    <a:lnTo>
                      <a:pt x="0" y="32"/>
                    </a:lnTo>
                    <a:lnTo>
                      <a:pt x="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9" name="Freeform 195"/>
              <p:cNvSpPr>
                <a:spLocks/>
              </p:cNvSpPr>
              <p:nvPr/>
            </p:nvSpPr>
            <p:spPr bwMode="auto">
              <a:xfrm>
                <a:off x="4475" y="1559"/>
                <a:ext cx="48" cy="32"/>
              </a:xfrm>
              <a:custGeom>
                <a:avLst/>
                <a:gdLst>
                  <a:gd name="T0" fmla="*/ 0 w 48"/>
                  <a:gd name="T1" fmla="*/ 16 h 32"/>
                  <a:gd name="T2" fmla="*/ 32 w 48"/>
                  <a:gd name="T3" fmla="*/ 0 h 32"/>
                  <a:gd name="T4" fmla="*/ 48 w 48"/>
                  <a:gd name="T5" fmla="*/ 0 h 32"/>
                  <a:gd name="T6" fmla="*/ 48 w 48"/>
                  <a:gd name="T7" fmla="*/ 16 h 32"/>
                  <a:gd name="T8" fmla="*/ 16 w 48"/>
                  <a:gd name="T9" fmla="*/ 32 h 32"/>
                  <a:gd name="T10" fmla="*/ 0 w 48"/>
                  <a:gd name="T11" fmla="*/ 32 h 32"/>
                  <a:gd name="T12" fmla="*/ 0 w 48"/>
                  <a:gd name="T13" fmla="*/ 16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32">
                    <a:moveTo>
                      <a:pt x="0" y="16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32"/>
                    </a:lnTo>
                    <a:lnTo>
                      <a:pt x="0" y="32"/>
                    </a:lnTo>
                    <a:lnTo>
                      <a:pt x="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60" name="Freeform 196"/>
              <p:cNvSpPr>
                <a:spLocks/>
              </p:cNvSpPr>
              <p:nvPr/>
            </p:nvSpPr>
            <p:spPr bwMode="auto">
              <a:xfrm>
                <a:off x="4507" y="1551"/>
                <a:ext cx="56" cy="24"/>
              </a:xfrm>
              <a:custGeom>
                <a:avLst/>
                <a:gdLst>
                  <a:gd name="T0" fmla="*/ 0 w 56"/>
                  <a:gd name="T1" fmla="*/ 8 h 24"/>
                  <a:gd name="T2" fmla="*/ 40 w 56"/>
                  <a:gd name="T3" fmla="*/ 0 h 24"/>
                  <a:gd name="T4" fmla="*/ 56 w 56"/>
                  <a:gd name="T5" fmla="*/ 0 h 24"/>
                  <a:gd name="T6" fmla="*/ 56 w 56"/>
                  <a:gd name="T7" fmla="*/ 16 h 24"/>
                  <a:gd name="T8" fmla="*/ 16 w 56"/>
                  <a:gd name="T9" fmla="*/ 24 h 24"/>
                  <a:gd name="T10" fmla="*/ 0 w 56"/>
                  <a:gd name="T11" fmla="*/ 24 h 24"/>
                  <a:gd name="T12" fmla="*/ 0 w 56"/>
                  <a:gd name="T13" fmla="*/ 8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24">
                    <a:moveTo>
                      <a:pt x="0" y="8"/>
                    </a:moveTo>
                    <a:lnTo>
                      <a:pt x="40" y="0"/>
                    </a:lnTo>
                    <a:lnTo>
                      <a:pt x="56" y="0"/>
                    </a:lnTo>
                    <a:lnTo>
                      <a:pt x="56" y="16"/>
                    </a:lnTo>
                    <a:lnTo>
                      <a:pt x="16" y="24"/>
                    </a:lnTo>
                    <a:lnTo>
                      <a:pt x="0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61" name="Freeform 197"/>
              <p:cNvSpPr>
                <a:spLocks/>
              </p:cNvSpPr>
              <p:nvPr/>
            </p:nvSpPr>
            <p:spPr bwMode="auto">
              <a:xfrm>
                <a:off x="4547" y="1543"/>
                <a:ext cx="48" cy="24"/>
              </a:xfrm>
              <a:custGeom>
                <a:avLst/>
                <a:gdLst>
                  <a:gd name="T0" fmla="*/ 0 w 48"/>
                  <a:gd name="T1" fmla="*/ 8 h 24"/>
                  <a:gd name="T2" fmla="*/ 32 w 48"/>
                  <a:gd name="T3" fmla="*/ 0 h 24"/>
                  <a:gd name="T4" fmla="*/ 48 w 48"/>
                  <a:gd name="T5" fmla="*/ 0 h 24"/>
                  <a:gd name="T6" fmla="*/ 48 w 48"/>
                  <a:gd name="T7" fmla="*/ 16 h 24"/>
                  <a:gd name="T8" fmla="*/ 16 w 48"/>
                  <a:gd name="T9" fmla="*/ 24 h 24"/>
                  <a:gd name="T10" fmla="*/ 0 w 48"/>
                  <a:gd name="T11" fmla="*/ 24 h 24"/>
                  <a:gd name="T12" fmla="*/ 0 w 48"/>
                  <a:gd name="T13" fmla="*/ 8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24">
                    <a:moveTo>
                      <a:pt x="0" y="8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24"/>
                    </a:lnTo>
                    <a:lnTo>
                      <a:pt x="0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62" name="Freeform 198"/>
              <p:cNvSpPr>
                <a:spLocks/>
              </p:cNvSpPr>
              <p:nvPr/>
            </p:nvSpPr>
            <p:spPr bwMode="auto">
              <a:xfrm>
                <a:off x="4579" y="1535"/>
                <a:ext cx="48" cy="24"/>
              </a:xfrm>
              <a:custGeom>
                <a:avLst/>
                <a:gdLst>
                  <a:gd name="T0" fmla="*/ 0 w 48"/>
                  <a:gd name="T1" fmla="*/ 8 h 24"/>
                  <a:gd name="T2" fmla="*/ 32 w 48"/>
                  <a:gd name="T3" fmla="*/ 0 h 24"/>
                  <a:gd name="T4" fmla="*/ 48 w 48"/>
                  <a:gd name="T5" fmla="*/ 0 h 24"/>
                  <a:gd name="T6" fmla="*/ 48 w 48"/>
                  <a:gd name="T7" fmla="*/ 16 h 24"/>
                  <a:gd name="T8" fmla="*/ 16 w 48"/>
                  <a:gd name="T9" fmla="*/ 24 h 24"/>
                  <a:gd name="T10" fmla="*/ 0 w 48"/>
                  <a:gd name="T11" fmla="*/ 24 h 24"/>
                  <a:gd name="T12" fmla="*/ 0 w 48"/>
                  <a:gd name="T13" fmla="*/ 8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24">
                    <a:moveTo>
                      <a:pt x="0" y="8"/>
                    </a:moveTo>
                    <a:lnTo>
                      <a:pt x="32" y="0"/>
                    </a:lnTo>
                    <a:lnTo>
                      <a:pt x="48" y="0"/>
                    </a:lnTo>
                    <a:lnTo>
                      <a:pt x="48" y="16"/>
                    </a:lnTo>
                    <a:lnTo>
                      <a:pt x="16" y="24"/>
                    </a:lnTo>
                    <a:lnTo>
                      <a:pt x="0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63" name="Rectangle 199"/>
              <p:cNvSpPr>
                <a:spLocks noChangeArrowheads="1"/>
              </p:cNvSpPr>
              <p:nvPr/>
            </p:nvSpPr>
            <p:spPr bwMode="auto">
              <a:xfrm>
                <a:off x="4611" y="1535"/>
                <a:ext cx="55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64" name="Rectangle 200"/>
              <p:cNvSpPr>
                <a:spLocks noChangeArrowheads="1"/>
              </p:cNvSpPr>
              <p:nvPr/>
            </p:nvSpPr>
            <p:spPr bwMode="auto">
              <a:xfrm>
                <a:off x="4651" y="1535"/>
                <a:ext cx="47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65" name="Rectangle 201"/>
              <p:cNvSpPr>
                <a:spLocks noChangeArrowheads="1"/>
              </p:cNvSpPr>
              <p:nvPr/>
            </p:nvSpPr>
            <p:spPr bwMode="auto">
              <a:xfrm>
                <a:off x="4682" y="1535"/>
                <a:ext cx="56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66" name="Rectangle 202"/>
              <p:cNvSpPr>
                <a:spLocks noChangeArrowheads="1"/>
              </p:cNvSpPr>
              <p:nvPr/>
            </p:nvSpPr>
            <p:spPr bwMode="auto">
              <a:xfrm>
                <a:off x="4722" y="1535"/>
                <a:ext cx="48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67" name="Rectangle 203"/>
              <p:cNvSpPr>
                <a:spLocks noChangeArrowheads="1"/>
              </p:cNvSpPr>
              <p:nvPr/>
            </p:nvSpPr>
            <p:spPr bwMode="auto">
              <a:xfrm>
                <a:off x="4754" y="1535"/>
                <a:ext cx="56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68" name="Rectangle 204"/>
              <p:cNvSpPr>
                <a:spLocks noChangeArrowheads="1"/>
              </p:cNvSpPr>
              <p:nvPr/>
            </p:nvSpPr>
            <p:spPr bwMode="auto">
              <a:xfrm>
                <a:off x="4794" y="1535"/>
                <a:ext cx="16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69" name="Rectangle 205"/>
              <p:cNvSpPr>
                <a:spLocks noChangeArrowheads="1"/>
              </p:cNvSpPr>
              <p:nvPr/>
            </p:nvSpPr>
            <p:spPr bwMode="auto">
              <a:xfrm>
                <a:off x="4794" y="1535"/>
                <a:ext cx="16" cy="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10265" name="Group 206"/>
            <p:cNvGrpSpPr>
              <a:grpSpLocks/>
            </p:cNvGrpSpPr>
            <p:nvPr/>
          </p:nvGrpSpPr>
          <p:grpSpPr bwMode="auto">
            <a:xfrm>
              <a:off x="3023" y="1535"/>
              <a:ext cx="1795" cy="1827"/>
              <a:chOff x="3023" y="1535"/>
              <a:chExt cx="1795" cy="1827"/>
            </a:xfrm>
          </p:grpSpPr>
          <p:sp>
            <p:nvSpPr>
              <p:cNvPr id="10266" name="Rectangle 207"/>
              <p:cNvSpPr>
                <a:spLocks noChangeArrowheads="1"/>
              </p:cNvSpPr>
              <p:nvPr/>
            </p:nvSpPr>
            <p:spPr bwMode="auto">
              <a:xfrm>
                <a:off x="3023" y="1535"/>
                <a:ext cx="56" cy="24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267" name="Freeform 208"/>
              <p:cNvSpPr>
                <a:spLocks/>
              </p:cNvSpPr>
              <p:nvPr/>
            </p:nvSpPr>
            <p:spPr bwMode="auto">
              <a:xfrm>
                <a:off x="3055" y="1535"/>
                <a:ext cx="64" cy="32"/>
              </a:xfrm>
              <a:custGeom>
                <a:avLst/>
                <a:gdLst>
                  <a:gd name="T0" fmla="*/ 0 w 64"/>
                  <a:gd name="T1" fmla="*/ 0 h 32"/>
                  <a:gd name="T2" fmla="*/ 24 w 64"/>
                  <a:gd name="T3" fmla="*/ 0 h 32"/>
                  <a:gd name="T4" fmla="*/ 64 w 64"/>
                  <a:gd name="T5" fmla="*/ 8 h 32"/>
                  <a:gd name="T6" fmla="*/ 64 w 64"/>
                  <a:gd name="T7" fmla="*/ 32 h 32"/>
                  <a:gd name="T8" fmla="*/ 40 w 64"/>
                  <a:gd name="T9" fmla="*/ 32 h 32"/>
                  <a:gd name="T10" fmla="*/ 0 w 64"/>
                  <a:gd name="T11" fmla="*/ 24 h 32"/>
                  <a:gd name="T12" fmla="*/ 0 w 64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32">
                    <a:moveTo>
                      <a:pt x="0" y="0"/>
                    </a:moveTo>
                    <a:lnTo>
                      <a:pt x="24" y="0"/>
                    </a:lnTo>
                    <a:lnTo>
                      <a:pt x="64" y="8"/>
                    </a:lnTo>
                    <a:lnTo>
                      <a:pt x="64" y="32"/>
                    </a:lnTo>
                    <a:lnTo>
                      <a:pt x="40" y="3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68" name="Freeform 209"/>
              <p:cNvSpPr>
                <a:spLocks/>
              </p:cNvSpPr>
              <p:nvPr/>
            </p:nvSpPr>
            <p:spPr bwMode="auto">
              <a:xfrm>
                <a:off x="3095" y="1543"/>
                <a:ext cx="56" cy="32"/>
              </a:xfrm>
              <a:custGeom>
                <a:avLst/>
                <a:gdLst>
                  <a:gd name="T0" fmla="*/ 0 w 56"/>
                  <a:gd name="T1" fmla="*/ 0 h 32"/>
                  <a:gd name="T2" fmla="*/ 24 w 56"/>
                  <a:gd name="T3" fmla="*/ 0 h 32"/>
                  <a:gd name="T4" fmla="*/ 56 w 56"/>
                  <a:gd name="T5" fmla="*/ 8 h 32"/>
                  <a:gd name="T6" fmla="*/ 56 w 56"/>
                  <a:gd name="T7" fmla="*/ 32 h 32"/>
                  <a:gd name="T8" fmla="*/ 32 w 56"/>
                  <a:gd name="T9" fmla="*/ 32 h 32"/>
                  <a:gd name="T10" fmla="*/ 0 w 56"/>
                  <a:gd name="T11" fmla="*/ 24 h 32"/>
                  <a:gd name="T12" fmla="*/ 0 w 56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32">
                    <a:moveTo>
                      <a:pt x="0" y="0"/>
                    </a:moveTo>
                    <a:lnTo>
                      <a:pt x="24" y="0"/>
                    </a:lnTo>
                    <a:lnTo>
                      <a:pt x="56" y="8"/>
                    </a:lnTo>
                    <a:lnTo>
                      <a:pt x="56" y="32"/>
                    </a:lnTo>
                    <a:lnTo>
                      <a:pt x="32" y="3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69" name="Freeform 210"/>
              <p:cNvSpPr>
                <a:spLocks/>
              </p:cNvSpPr>
              <p:nvPr/>
            </p:nvSpPr>
            <p:spPr bwMode="auto">
              <a:xfrm>
                <a:off x="3127" y="1551"/>
                <a:ext cx="63" cy="40"/>
              </a:xfrm>
              <a:custGeom>
                <a:avLst/>
                <a:gdLst>
                  <a:gd name="T0" fmla="*/ 0 w 63"/>
                  <a:gd name="T1" fmla="*/ 0 h 40"/>
                  <a:gd name="T2" fmla="*/ 24 w 63"/>
                  <a:gd name="T3" fmla="*/ 0 h 40"/>
                  <a:gd name="T4" fmla="*/ 63 w 63"/>
                  <a:gd name="T5" fmla="*/ 16 h 40"/>
                  <a:gd name="T6" fmla="*/ 63 w 63"/>
                  <a:gd name="T7" fmla="*/ 40 h 40"/>
                  <a:gd name="T8" fmla="*/ 39 w 63"/>
                  <a:gd name="T9" fmla="*/ 40 h 40"/>
                  <a:gd name="T10" fmla="*/ 0 w 63"/>
                  <a:gd name="T11" fmla="*/ 24 h 40"/>
                  <a:gd name="T12" fmla="*/ 0 w 63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" h="40">
                    <a:moveTo>
                      <a:pt x="0" y="0"/>
                    </a:moveTo>
                    <a:lnTo>
                      <a:pt x="24" y="0"/>
                    </a:lnTo>
                    <a:lnTo>
                      <a:pt x="63" y="16"/>
                    </a:lnTo>
                    <a:lnTo>
                      <a:pt x="63" y="40"/>
                    </a:lnTo>
                    <a:lnTo>
                      <a:pt x="39" y="4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0" name="Freeform 211"/>
              <p:cNvSpPr>
                <a:spLocks/>
              </p:cNvSpPr>
              <p:nvPr/>
            </p:nvSpPr>
            <p:spPr bwMode="auto">
              <a:xfrm>
                <a:off x="3166" y="1567"/>
                <a:ext cx="56" cy="40"/>
              </a:xfrm>
              <a:custGeom>
                <a:avLst/>
                <a:gdLst>
                  <a:gd name="T0" fmla="*/ 0 w 56"/>
                  <a:gd name="T1" fmla="*/ 0 h 40"/>
                  <a:gd name="T2" fmla="*/ 24 w 56"/>
                  <a:gd name="T3" fmla="*/ 0 h 40"/>
                  <a:gd name="T4" fmla="*/ 56 w 56"/>
                  <a:gd name="T5" fmla="*/ 16 h 40"/>
                  <a:gd name="T6" fmla="*/ 56 w 56"/>
                  <a:gd name="T7" fmla="*/ 40 h 40"/>
                  <a:gd name="T8" fmla="*/ 32 w 56"/>
                  <a:gd name="T9" fmla="*/ 40 h 40"/>
                  <a:gd name="T10" fmla="*/ 0 w 56"/>
                  <a:gd name="T11" fmla="*/ 24 h 40"/>
                  <a:gd name="T12" fmla="*/ 0 w 56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lnTo>
                      <a:pt x="24" y="0"/>
                    </a:lnTo>
                    <a:lnTo>
                      <a:pt x="56" y="16"/>
                    </a:lnTo>
                    <a:lnTo>
                      <a:pt x="56" y="40"/>
                    </a:lnTo>
                    <a:lnTo>
                      <a:pt x="32" y="4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1" name="Freeform 212"/>
              <p:cNvSpPr>
                <a:spLocks/>
              </p:cNvSpPr>
              <p:nvPr/>
            </p:nvSpPr>
            <p:spPr bwMode="auto">
              <a:xfrm>
                <a:off x="3198" y="1583"/>
                <a:ext cx="64" cy="48"/>
              </a:xfrm>
              <a:custGeom>
                <a:avLst/>
                <a:gdLst>
                  <a:gd name="T0" fmla="*/ 0 w 64"/>
                  <a:gd name="T1" fmla="*/ 0 h 48"/>
                  <a:gd name="T2" fmla="*/ 24 w 64"/>
                  <a:gd name="T3" fmla="*/ 0 h 48"/>
                  <a:gd name="T4" fmla="*/ 64 w 64"/>
                  <a:gd name="T5" fmla="*/ 24 h 48"/>
                  <a:gd name="T6" fmla="*/ 64 w 64"/>
                  <a:gd name="T7" fmla="*/ 48 h 48"/>
                  <a:gd name="T8" fmla="*/ 40 w 64"/>
                  <a:gd name="T9" fmla="*/ 48 h 48"/>
                  <a:gd name="T10" fmla="*/ 0 w 64"/>
                  <a:gd name="T11" fmla="*/ 24 h 48"/>
                  <a:gd name="T12" fmla="*/ 0 w 64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48">
                    <a:moveTo>
                      <a:pt x="0" y="0"/>
                    </a:moveTo>
                    <a:lnTo>
                      <a:pt x="24" y="0"/>
                    </a:lnTo>
                    <a:lnTo>
                      <a:pt x="64" y="24"/>
                    </a:lnTo>
                    <a:lnTo>
                      <a:pt x="64" y="48"/>
                    </a:lnTo>
                    <a:lnTo>
                      <a:pt x="40" y="4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2" name="Freeform 213"/>
              <p:cNvSpPr>
                <a:spLocks/>
              </p:cNvSpPr>
              <p:nvPr/>
            </p:nvSpPr>
            <p:spPr bwMode="auto">
              <a:xfrm>
                <a:off x="3238" y="1607"/>
                <a:ext cx="56" cy="48"/>
              </a:xfrm>
              <a:custGeom>
                <a:avLst/>
                <a:gdLst>
                  <a:gd name="T0" fmla="*/ 0 w 56"/>
                  <a:gd name="T1" fmla="*/ 0 h 48"/>
                  <a:gd name="T2" fmla="*/ 24 w 56"/>
                  <a:gd name="T3" fmla="*/ 0 h 48"/>
                  <a:gd name="T4" fmla="*/ 56 w 56"/>
                  <a:gd name="T5" fmla="*/ 24 h 48"/>
                  <a:gd name="T6" fmla="*/ 56 w 56"/>
                  <a:gd name="T7" fmla="*/ 48 h 48"/>
                  <a:gd name="T8" fmla="*/ 32 w 56"/>
                  <a:gd name="T9" fmla="*/ 48 h 48"/>
                  <a:gd name="T10" fmla="*/ 0 w 56"/>
                  <a:gd name="T11" fmla="*/ 24 h 48"/>
                  <a:gd name="T12" fmla="*/ 0 w 56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48">
                    <a:moveTo>
                      <a:pt x="0" y="0"/>
                    </a:moveTo>
                    <a:lnTo>
                      <a:pt x="24" y="0"/>
                    </a:lnTo>
                    <a:lnTo>
                      <a:pt x="56" y="24"/>
                    </a:lnTo>
                    <a:lnTo>
                      <a:pt x="56" y="48"/>
                    </a:lnTo>
                    <a:lnTo>
                      <a:pt x="32" y="4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3" name="Freeform 214"/>
              <p:cNvSpPr>
                <a:spLocks/>
              </p:cNvSpPr>
              <p:nvPr/>
            </p:nvSpPr>
            <p:spPr bwMode="auto">
              <a:xfrm>
                <a:off x="3270" y="1631"/>
                <a:ext cx="56" cy="56"/>
              </a:xfrm>
              <a:custGeom>
                <a:avLst/>
                <a:gdLst>
                  <a:gd name="T0" fmla="*/ 0 w 56"/>
                  <a:gd name="T1" fmla="*/ 0 h 56"/>
                  <a:gd name="T2" fmla="*/ 24 w 56"/>
                  <a:gd name="T3" fmla="*/ 0 h 56"/>
                  <a:gd name="T4" fmla="*/ 56 w 56"/>
                  <a:gd name="T5" fmla="*/ 32 h 56"/>
                  <a:gd name="T6" fmla="*/ 56 w 56"/>
                  <a:gd name="T7" fmla="*/ 56 h 56"/>
                  <a:gd name="T8" fmla="*/ 32 w 56"/>
                  <a:gd name="T9" fmla="*/ 56 h 56"/>
                  <a:gd name="T10" fmla="*/ 0 w 56"/>
                  <a:gd name="T11" fmla="*/ 24 h 56"/>
                  <a:gd name="T12" fmla="*/ 0 w 56"/>
                  <a:gd name="T13" fmla="*/ 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0" y="0"/>
                    </a:moveTo>
                    <a:lnTo>
                      <a:pt x="24" y="0"/>
                    </a:lnTo>
                    <a:lnTo>
                      <a:pt x="56" y="32"/>
                    </a:lnTo>
                    <a:lnTo>
                      <a:pt x="56" y="56"/>
                    </a:lnTo>
                    <a:lnTo>
                      <a:pt x="32" y="5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4" name="Freeform 215"/>
              <p:cNvSpPr>
                <a:spLocks/>
              </p:cNvSpPr>
              <p:nvPr/>
            </p:nvSpPr>
            <p:spPr bwMode="auto">
              <a:xfrm>
                <a:off x="3302" y="1663"/>
                <a:ext cx="64" cy="48"/>
              </a:xfrm>
              <a:custGeom>
                <a:avLst/>
                <a:gdLst>
                  <a:gd name="T0" fmla="*/ 0 w 64"/>
                  <a:gd name="T1" fmla="*/ 0 h 48"/>
                  <a:gd name="T2" fmla="*/ 24 w 64"/>
                  <a:gd name="T3" fmla="*/ 0 h 48"/>
                  <a:gd name="T4" fmla="*/ 64 w 64"/>
                  <a:gd name="T5" fmla="*/ 24 h 48"/>
                  <a:gd name="T6" fmla="*/ 64 w 64"/>
                  <a:gd name="T7" fmla="*/ 48 h 48"/>
                  <a:gd name="T8" fmla="*/ 40 w 64"/>
                  <a:gd name="T9" fmla="*/ 48 h 48"/>
                  <a:gd name="T10" fmla="*/ 0 w 64"/>
                  <a:gd name="T11" fmla="*/ 24 h 48"/>
                  <a:gd name="T12" fmla="*/ 0 w 64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48">
                    <a:moveTo>
                      <a:pt x="0" y="0"/>
                    </a:moveTo>
                    <a:lnTo>
                      <a:pt x="24" y="0"/>
                    </a:lnTo>
                    <a:lnTo>
                      <a:pt x="64" y="24"/>
                    </a:lnTo>
                    <a:lnTo>
                      <a:pt x="64" y="48"/>
                    </a:lnTo>
                    <a:lnTo>
                      <a:pt x="40" y="4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5" name="Freeform 216"/>
              <p:cNvSpPr>
                <a:spLocks/>
              </p:cNvSpPr>
              <p:nvPr/>
            </p:nvSpPr>
            <p:spPr bwMode="auto">
              <a:xfrm>
                <a:off x="3342" y="1687"/>
                <a:ext cx="56" cy="64"/>
              </a:xfrm>
              <a:custGeom>
                <a:avLst/>
                <a:gdLst>
                  <a:gd name="T0" fmla="*/ 0 w 56"/>
                  <a:gd name="T1" fmla="*/ 0 h 64"/>
                  <a:gd name="T2" fmla="*/ 24 w 56"/>
                  <a:gd name="T3" fmla="*/ 0 h 64"/>
                  <a:gd name="T4" fmla="*/ 56 w 56"/>
                  <a:gd name="T5" fmla="*/ 40 h 64"/>
                  <a:gd name="T6" fmla="*/ 56 w 56"/>
                  <a:gd name="T7" fmla="*/ 64 h 64"/>
                  <a:gd name="T8" fmla="*/ 32 w 56"/>
                  <a:gd name="T9" fmla="*/ 64 h 64"/>
                  <a:gd name="T10" fmla="*/ 0 w 56"/>
                  <a:gd name="T11" fmla="*/ 24 h 64"/>
                  <a:gd name="T12" fmla="*/ 0 w 56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64">
                    <a:moveTo>
                      <a:pt x="0" y="0"/>
                    </a:moveTo>
                    <a:lnTo>
                      <a:pt x="24" y="0"/>
                    </a:lnTo>
                    <a:lnTo>
                      <a:pt x="56" y="40"/>
                    </a:lnTo>
                    <a:lnTo>
                      <a:pt x="56" y="64"/>
                    </a:lnTo>
                    <a:lnTo>
                      <a:pt x="32" y="6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6" name="Freeform 217"/>
              <p:cNvSpPr>
                <a:spLocks/>
              </p:cNvSpPr>
              <p:nvPr/>
            </p:nvSpPr>
            <p:spPr bwMode="auto">
              <a:xfrm>
                <a:off x="3374" y="1727"/>
                <a:ext cx="64" cy="56"/>
              </a:xfrm>
              <a:custGeom>
                <a:avLst/>
                <a:gdLst>
                  <a:gd name="T0" fmla="*/ 0 w 64"/>
                  <a:gd name="T1" fmla="*/ 0 h 56"/>
                  <a:gd name="T2" fmla="*/ 24 w 64"/>
                  <a:gd name="T3" fmla="*/ 0 h 56"/>
                  <a:gd name="T4" fmla="*/ 64 w 64"/>
                  <a:gd name="T5" fmla="*/ 32 h 56"/>
                  <a:gd name="T6" fmla="*/ 64 w 64"/>
                  <a:gd name="T7" fmla="*/ 56 h 56"/>
                  <a:gd name="T8" fmla="*/ 40 w 64"/>
                  <a:gd name="T9" fmla="*/ 56 h 56"/>
                  <a:gd name="T10" fmla="*/ 0 w 64"/>
                  <a:gd name="T11" fmla="*/ 24 h 56"/>
                  <a:gd name="T12" fmla="*/ 0 w 64"/>
                  <a:gd name="T13" fmla="*/ 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0" y="0"/>
                    </a:moveTo>
                    <a:lnTo>
                      <a:pt x="24" y="0"/>
                    </a:lnTo>
                    <a:lnTo>
                      <a:pt x="64" y="32"/>
                    </a:lnTo>
                    <a:lnTo>
                      <a:pt x="64" y="56"/>
                    </a:lnTo>
                    <a:lnTo>
                      <a:pt x="40" y="5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7" name="Freeform 218"/>
              <p:cNvSpPr>
                <a:spLocks/>
              </p:cNvSpPr>
              <p:nvPr/>
            </p:nvSpPr>
            <p:spPr bwMode="auto">
              <a:xfrm>
                <a:off x="3414" y="1759"/>
                <a:ext cx="56" cy="63"/>
              </a:xfrm>
              <a:custGeom>
                <a:avLst/>
                <a:gdLst>
                  <a:gd name="T0" fmla="*/ 0 w 56"/>
                  <a:gd name="T1" fmla="*/ 0 h 63"/>
                  <a:gd name="T2" fmla="*/ 24 w 56"/>
                  <a:gd name="T3" fmla="*/ 0 h 63"/>
                  <a:gd name="T4" fmla="*/ 56 w 56"/>
                  <a:gd name="T5" fmla="*/ 40 h 63"/>
                  <a:gd name="T6" fmla="*/ 56 w 56"/>
                  <a:gd name="T7" fmla="*/ 63 h 63"/>
                  <a:gd name="T8" fmla="*/ 32 w 56"/>
                  <a:gd name="T9" fmla="*/ 63 h 63"/>
                  <a:gd name="T10" fmla="*/ 0 w 56"/>
                  <a:gd name="T11" fmla="*/ 24 h 63"/>
                  <a:gd name="T12" fmla="*/ 0 w 56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63">
                    <a:moveTo>
                      <a:pt x="0" y="0"/>
                    </a:moveTo>
                    <a:lnTo>
                      <a:pt x="24" y="0"/>
                    </a:lnTo>
                    <a:lnTo>
                      <a:pt x="56" y="40"/>
                    </a:lnTo>
                    <a:lnTo>
                      <a:pt x="56" y="63"/>
                    </a:lnTo>
                    <a:lnTo>
                      <a:pt x="32" y="63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8" name="Freeform 219"/>
              <p:cNvSpPr>
                <a:spLocks/>
              </p:cNvSpPr>
              <p:nvPr/>
            </p:nvSpPr>
            <p:spPr bwMode="auto">
              <a:xfrm>
                <a:off x="3446" y="1799"/>
                <a:ext cx="64" cy="63"/>
              </a:xfrm>
              <a:custGeom>
                <a:avLst/>
                <a:gdLst>
                  <a:gd name="T0" fmla="*/ 0 w 64"/>
                  <a:gd name="T1" fmla="*/ 0 h 63"/>
                  <a:gd name="T2" fmla="*/ 24 w 64"/>
                  <a:gd name="T3" fmla="*/ 0 h 63"/>
                  <a:gd name="T4" fmla="*/ 64 w 64"/>
                  <a:gd name="T5" fmla="*/ 39 h 63"/>
                  <a:gd name="T6" fmla="*/ 64 w 64"/>
                  <a:gd name="T7" fmla="*/ 63 h 63"/>
                  <a:gd name="T8" fmla="*/ 40 w 64"/>
                  <a:gd name="T9" fmla="*/ 63 h 63"/>
                  <a:gd name="T10" fmla="*/ 0 w 64"/>
                  <a:gd name="T11" fmla="*/ 23 h 63"/>
                  <a:gd name="T12" fmla="*/ 0 w 64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63">
                    <a:moveTo>
                      <a:pt x="0" y="0"/>
                    </a:moveTo>
                    <a:lnTo>
                      <a:pt x="24" y="0"/>
                    </a:lnTo>
                    <a:lnTo>
                      <a:pt x="64" y="39"/>
                    </a:lnTo>
                    <a:lnTo>
                      <a:pt x="64" y="63"/>
                    </a:lnTo>
                    <a:lnTo>
                      <a:pt x="40" y="6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9" name="Freeform 220"/>
              <p:cNvSpPr>
                <a:spLocks/>
              </p:cNvSpPr>
              <p:nvPr/>
            </p:nvSpPr>
            <p:spPr bwMode="auto">
              <a:xfrm>
                <a:off x="3486" y="1838"/>
                <a:ext cx="55" cy="64"/>
              </a:xfrm>
              <a:custGeom>
                <a:avLst/>
                <a:gdLst>
                  <a:gd name="T0" fmla="*/ 0 w 55"/>
                  <a:gd name="T1" fmla="*/ 0 h 64"/>
                  <a:gd name="T2" fmla="*/ 24 w 55"/>
                  <a:gd name="T3" fmla="*/ 0 h 64"/>
                  <a:gd name="T4" fmla="*/ 55 w 55"/>
                  <a:gd name="T5" fmla="*/ 40 h 64"/>
                  <a:gd name="T6" fmla="*/ 55 w 55"/>
                  <a:gd name="T7" fmla="*/ 64 h 64"/>
                  <a:gd name="T8" fmla="*/ 32 w 55"/>
                  <a:gd name="T9" fmla="*/ 64 h 64"/>
                  <a:gd name="T10" fmla="*/ 0 w 55"/>
                  <a:gd name="T11" fmla="*/ 24 h 64"/>
                  <a:gd name="T12" fmla="*/ 0 w 55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4">
                    <a:moveTo>
                      <a:pt x="0" y="0"/>
                    </a:moveTo>
                    <a:lnTo>
                      <a:pt x="24" y="0"/>
                    </a:lnTo>
                    <a:lnTo>
                      <a:pt x="55" y="40"/>
                    </a:lnTo>
                    <a:lnTo>
                      <a:pt x="55" y="64"/>
                    </a:lnTo>
                    <a:lnTo>
                      <a:pt x="32" y="6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0" name="Freeform 221"/>
              <p:cNvSpPr>
                <a:spLocks/>
              </p:cNvSpPr>
              <p:nvPr/>
            </p:nvSpPr>
            <p:spPr bwMode="auto">
              <a:xfrm>
                <a:off x="3518" y="1878"/>
                <a:ext cx="55" cy="72"/>
              </a:xfrm>
              <a:custGeom>
                <a:avLst/>
                <a:gdLst>
                  <a:gd name="T0" fmla="*/ 0 w 55"/>
                  <a:gd name="T1" fmla="*/ 0 h 72"/>
                  <a:gd name="T2" fmla="*/ 23 w 55"/>
                  <a:gd name="T3" fmla="*/ 0 h 72"/>
                  <a:gd name="T4" fmla="*/ 55 w 55"/>
                  <a:gd name="T5" fmla="*/ 48 h 72"/>
                  <a:gd name="T6" fmla="*/ 55 w 55"/>
                  <a:gd name="T7" fmla="*/ 72 h 72"/>
                  <a:gd name="T8" fmla="*/ 31 w 55"/>
                  <a:gd name="T9" fmla="*/ 72 h 72"/>
                  <a:gd name="T10" fmla="*/ 0 w 55"/>
                  <a:gd name="T11" fmla="*/ 24 h 72"/>
                  <a:gd name="T12" fmla="*/ 0 w 55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72">
                    <a:moveTo>
                      <a:pt x="0" y="0"/>
                    </a:moveTo>
                    <a:lnTo>
                      <a:pt x="23" y="0"/>
                    </a:lnTo>
                    <a:lnTo>
                      <a:pt x="55" y="48"/>
                    </a:lnTo>
                    <a:lnTo>
                      <a:pt x="55" y="72"/>
                    </a:lnTo>
                    <a:lnTo>
                      <a:pt x="31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1" name="Freeform 222"/>
              <p:cNvSpPr>
                <a:spLocks/>
              </p:cNvSpPr>
              <p:nvPr/>
            </p:nvSpPr>
            <p:spPr bwMode="auto">
              <a:xfrm>
                <a:off x="3549" y="1926"/>
                <a:ext cx="64" cy="72"/>
              </a:xfrm>
              <a:custGeom>
                <a:avLst/>
                <a:gdLst>
                  <a:gd name="T0" fmla="*/ 0 w 64"/>
                  <a:gd name="T1" fmla="*/ 0 h 72"/>
                  <a:gd name="T2" fmla="*/ 24 w 64"/>
                  <a:gd name="T3" fmla="*/ 0 h 72"/>
                  <a:gd name="T4" fmla="*/ 64 w 64"/>
                  <a:gd name="T5" fmla="*/ 48 h 72"/>
                  <a:gd name="T6" fmla="*/ 64 w 64"/>
                  <a:gd name="T7" fmla="*/ 72 h 72"/>
                  <a:gd name="T8" fmla="*/ 40 w 64"/>
                  <a:gd name="T9" fmla="*/ 72 h 72"/>
                  <a:gd name="T10" fmla="*/ 0 w 64"/>
                  <a:gd name="T11" fmla="*/ 24 h 72"/>
                  <a:gd name="T12" fmla="*/ 0 w 6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72">
                    <a:moveTo>
                      <a:pt x="0" y="0"/>
                    </a:moveTo>
                    <a:lnTo>
                      <a:pt x="24" y="0"/>
                    </a:lnTo>
                    <a:lnTo>
                      <a:pt x="64" y="48"/>
                    </a:lnTo>
                    <a:lnTo>
                      <a:pt x="64" y="72"/>
                    </a:lnTo>
                    <a:lnTo>
                      <a:pt x="40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2" name="Freeform 223"/>
              <p:cNvSpPr>
                <a:spLocks/>
              </p:cNvSpPr>
              <p:nvPr/>
            </p:nvSpPr>
            <p:spPr bwMode="auto">
              <a:xfrm>
                <a:off x="3589" y="1974"/>
                <a:ext cx="56" cy="72"/>
              </a:xfrm>
              <a:custGeom>
                <a:avLst/>
                <a:gdLst>
                  <a:gd name="T0" fmla="*/ 0 w 56"/>
                  <a:gd name="T1" fmla="*/ 0 h 72"/>
                  <a:gd name="T2" fmla="*/ 24 w 56"/>
                  <a:gd name="T3" fmla="*/ 0 h 72"/>
                  <a:gd name="T4" fmla="*/ 56 w 56"/>
                  <a:gd name="T5" fmla="*/ 48 h 72"/>
                  <a:gd name="T6" fmla="*/ 56 w 56"/>
                  <a:gd name="T7" fmla="*/ 72 h 72"/>
                  <a:gd name="T8" fmla="*/ 32 w 56"/>
                  <a:gd name="T9" fmla="*/ 72 h 72"/>
                  <a:gd name="T10" fmla="*/ 0 w 56"/>
                  <a:gd name="T11" fmla="*/ 24 h 72"/>
                  <a:gd name="T12" fmla="*/ 0 w 56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0" y="0"/>
                    </a:moveTo>
                    <a:lnTo>
                      <a:pt x="24" y="0"/>
                    </a:lnTo>
                    <a:lnTo>
                      <a:pt x="56" y="48"/>
                    </a:lnTo>
                    <a:lnTo>
                      <a:pt x="56" y="72"/>
                    </a:lnTo>
                    <a:lnTo>
                      <a:pt x="32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3" name="Freeform 224"/>
              <p:cNvSpPr>
                <a:spLocks/>
              </p:cNvSpPr>
              <p:nvPr/>
            </p:nvSpPr>
            <p:spPr bwMode="auto">
              <a:xfrm>
                <a:off x="3621" y="2022"/>
                <a:ext cx="64" cy="72"/>
              </a:xfrm>
              <a:custGeom>
                <a:avLst/>
                <a:gdLst>
                  <a:gd name="T0" fmla="*/ 0 w 64"/>
                  <a:gd name="T1" fmla="*/ 0 h 72"/>
                  <a:gd name="T2" fmla="*/ 24 w 64"/>
                  <a:gd name="T3" fmla="*/ 0 h 72"/>
                  <a:gd name="T4" fmla="*/ 64 w 64"/>
                  <a:gd name="T5" fmla="*/ 48 h 72"/>
                  <a:gd name="T6" fmla="*/ 64 w 64"/>
                  <a:gd name="T7" fmla="*/ 72 h 72"/>
                  <a:gd name="T8" fmla="*/ 40 w 64"/>
                  <a:gd name="T9" fmla="*/ 72 h 72"/>
                  <a:gd name="T10" fmla="*/ 0 w 64"/>
                  <a:gd name="T11" fmla="*/ 24 h 72"/>
                  <a:gd name="T12" fmla="*/ 0 w 6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72">
                    <a:moveTo>
                      <a:pt x="0" y="0"/>
                    </a:moveTo>
                    <a:lnTo>
                      <a:pt x="24" y="0"/>
                    </a:lnTo>
                    <a:lnTo>
                      <a:pt x="64" y="48"/>
                    </a:lnTo>
                    <a:lnTo>
                      <a:pt x="64" y="72"/>
                    </a:lnTo>
                    <a:lnTo>
                      <a:pt x="40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4" name="Freeform 225"/>
              <p:cNvSpPr>
                <a:spLocks/>
              </p:cNvSpPr>
              <p:nvPr/>
            </p:nvSpPr>
            <p:spPr bwMode="auto">
              <a:xfrm>
                <a:off x="3661" y="2070"/>
                <a:ext cx="56" cy="71"/>
              </a:xfrm>
              <a:custGeom>
                <a:avLst/>
                <a:gdLst>
                  <a:gd name="T0" fmla="*/ 0 w 56"/>
                  <a:gd name="T1" fmla="*/ 0 h 71"/>
                  <a:gd name="T2" fmla="*/ 24 w 56"/>
                  <a:gd name="T3" fmla="*/ 0 h 71"/>
                  <a:gd name="T4" fmla="*/ 56 w 56"/>
                  <a:gd name="T5" fmla="*/ 48 h 71"/>
                  <a:gd name="T6" fmla="*/ 56 w 56"/>
                  <a:gd name="T7" fmla="*/ 71 h 71"/>
                  <a:gd name="T8" fmla="*/ 32 w 56"/>
                  <a:gd name="T9" fmla="*/ 71 h 71"/>
                  <a:gd name="T10" fmla="*/ 0 w 56"/>
                  <a:gd name="T11" fmla="*/ 24 h 71"/>
                  <a:gd name="T12" fmla="*/ 0 w 56"/>
                  <a:gd name="T13" fmla="*/ 0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1">
                    <a:moveTo>
                      <a:pt x="0" y="0"/>
                    </a:moveTo>
                    <a:lnTo>
                      <a:pt x="24" y="0"/>
                    </a:lnTo>
                    <a:lnTo>
                      <a:pt x="56" y="48"/>
                    </a:lnTo>
                    <a:lnTo>
                      <a:pt x="56" y="71"/>
                    </a:lnTo>
                    <a:lnTo>
                      <a:pt x="32" y="71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5" name="Freeform 226"/>
              <p:cNvSpPr>
                <a:spLocks/>
              </p:cNvSpPr>
              <p:nvPr/>
            </p:nvSpPr>
            <p:spPr bwMode="auto">
              <a:xfrm>
                <a:off x="3693" y="2118"/>
                <a:ext cx="64" cy="79"/>
              </a:xfrm>
              <a:custGeom>
                <a:avLst/>
                <a:gdLst>
                  <a:gd name="T0" fmla="*/ 0 w 64"/>
                  <a:gd name="T1" fmla="*/ 0 h 79"/>
                  <a:gd name="T2" fmla="*/ 24 w 64"/>
                  <a:gd name="T3" fmla="*/ 0 h 79"/>
                  <a:gd name="T4" fmla="*/ 64 w 64"/>
                  <a:gd name="T5" fmla="*/ 55 h 79"/>
                  <a:gd name="T6" fmla="*/ 64 w 64"/>
                  <a:gd name="T7" fmla="*/ 79 h 79"/>
                  <a:gd name="T8" fmla="*/ 40 w 64"/>
                  <a:gd name="T9" fmla="*/ 79 h 79"/>
                  <a:gd name="T10" fmla="*/ 0 w 64"/>
                  <a:gd name="T11" fmla="*/ 23 h 79"/>
                  <a:gd name="T12" fmla="*/ 0 w 64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79">
                    <a:moveTo>
                      <a:pt x="0" y="0"/>
                    </a:moveTo>
                    <a:lnTo>
                      <a:pt x="24" y="0"/>
                    </a:lnTo>
                    <a:lnTo>
                      <a:pt x="64" y="55"/>
                    </a:lnTo>
                    <a:lnTo>
                      <a:pt x="64" y="79"/>
                    </a:lnTo>
                    <a:lnTo>
                      <a:pt x="40" y="79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6" name="Freeform 227"/>
              <p:cNvSpPr>
                <a:spLocks/>
              </p:cNvSpPr>
              <p:nvPr/>
            </p:nvSpPr>
            <p:spPr bwMode="auto">
              <a:xfrm>
                <a:off x="3733" y="2173"/>
                <a:ext cx="56" cy="72"/>
              </a:xfrm>
              <a:custGeom>
                <a:avLst/>
                <a:gdLst>
                  <a:gd name="T0" fmla="*/ 0 w 56"/>
                  <a:gd name="T1" fmla="*/ 0 h 72"/>
                  <a:gd name="T2" fmla="*/ 24 w 56"/>
                  <a:gd name="T3" fmla="*/ 0 h 72"/>
                  <a:gd name="T4" fmla="*/ 56 w 56"/>
                  <a:gd name="T5" fmla="*/ 48 h 72"/>
                  <a:gd name="T6" fmla="*/ 56 w 56"/>
                  <a:gd name="T7" fmla="*/ 72 h 72"/>
                  <a:gd name="T8" fmla="*/ 32 w 56"/>
                  <a:gd name="T9" fmla="*/ 72 h 72"/>
                  <a:gd name="T10" fmla="*/ 0 w 56"/>
                  <a:gd name="T11" fmla="*/ 24 h 72"/>
                  <a:gd name="T12" fmla="*/ 0 w 56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0" y="0"/>
                    </a:moveTo>
                    <a:lnTo>
                      <a:pt x="24" y="0"/>
                    </a:lnTo>
                    <a:lnTo>
                      <a:pt x="56" y="48"/>
                    </a:lnTo>
                    <a:lnTo>
                      <a:pt x="56" y="72"/>
                    </a:lnTo>
                    <a:lnTo>
                      <a:pt x="32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7" name="Freeform 228"/>
              <p:cNvSpPr>
                <a:spLocks/>
              </p:cNvSpPr>
              <p:nvPr/>
            </p:nvSpPr>
            <p:spPr bwMode="auto">
              <a:xfrm>
                <a:off x="3765" y="2221"/>
                <a:ext cx="56" cy="80"/>
              </a:xfrm>
              <a:custGeom>
                <a:avLst/>
                <a:gdLst>
                  <a:gd name="T0" fmla="*/ 0 w 56"/>
                  <a:gd name="T1" fmla="*/ 0 h 80"/>
                  <a:gd name="T2" fmla="*/ 24 w 56"/>
                  <a:gd name="T3" fmla="*/ 0 h 80"/>
                  <a:gd name="T4" fmla="*/ 56 w 56"/>
                  <a:gd name="T5" fmla="*/ 56 h 80"/>
                  <a:gd name="T6" fmla="*/ 56 w 56"/>
                  <a:gd name="T7" fmla="*/ 80 h 80"/>
                  <a:gd name="T8" fmla="*/ 32 w 56"/>
                  <a:gd name="T9" fmla="*/ 80 h 80"/>
                  <a:gd name="T10" fmla="*/ 0 w 56"/>
                  <a:gd name="T11" fmla="*/ 24 h 80"/>
                  <a:gd name="T12" fmla="*/ 0 w 56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80">
                    <a:moveTo>
                      <a:pt x="0" y="0"/>
                    </a:moveTo>
                    <a:lnTo>
                      <a:pt x="24" y="0"/>
                    </a:lnTo>
                    <a:lnTo>
                      <a:pt x="56" y="56"/>
                    </a:lnTo>
                    <a:lnTo>
                      <a:pt x="56" y="80"/>
                    </a:lnTo>
                    <a:lnTo>
                      <a:pt x="32" y="8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8" name="Freeform 229"/>
              <p:cNvSpPr>
                <a:spLocks/>
              </p:cNvSpPr>
              <p:nvPr/>
            </p:nvSpPr>
            <p:spPr bwMode="auto">
              <a:xfrm>
                <a:off x="3797" y="2277"/>
                <a:ext cx="64" cy="80"/>
              </a:xfrm>
              <a:custGeom>
                <a:avLst/>
                <a:gdLst>
                  <a:gd name="T0" fmla="*/ 0 w 64"/>
                  <a:gd name="T1" fmla="*/ 0 h 80"/>
                  <a:gd name="T2" fmla="*/ 24 w 64"/>
                  <a:gd name="T3" fmla="*/ 0 h 80"/>
                  <a:gd name="T4" fmla="*/ 64 w 64"/>
                  <a:gd name="T5" fmla="*/ 56 h 80"/>
                  <a:gd name="T6" fmla="*/ 64 w 64"/>
                  <a:gd name="T7" fmla="*/ 80 h 80"/>
                  <a:gd name="T8" fmla="*/ 40 w 64"/>
                  <a:gd name="T9" fmla="*/ 80 h 80"/>
                  <a:gd name="T10" fmla="*/ 0 w 64"/>
                  <a:gd name="T11" fmla="*/ 24 h 80"/>
                  <a:gd name="T12" fmla="*/ 0 w 64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80">
                    <a:moveTo>
                      <a:pt x="0" y="0"/>
                    </a:moveTo>
                    <a:lnTo>
                      <a:pt x="24" y="0"/>
                    </a:lnTo>
                    <a:lnTo>
                      <a:pt x="64" y="56"/>
                    </a:lnTo>
                    <a:lnTo>
                      <a:pt x="64" y="80"/>
                    </a:lnTo>
                    <a:lnTo>
                      <a:pt x="40" y="8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9" name="Freeform 230"/>
              <p:cNvSpPr>
                <a:spLocks/>
              </p:cNvSpPr>
              <p:nvPr/>
            </p:nvSpPr>
            <p:spPr bwMode="auto">
              <a:xfrm>
                <a:off x="3837" y="2333"/>
                <a:ext cx="56" cy="72"/>
              </a:xfrm>
              <a:custGeom>
                <a:avLst/>
                <a:gdLst>
                  <a:gd name="T0" fmla="*/ 0 w 56"/>
                  <a:gd name="T1" fmla="*/ 0 h 72"/>
                  <a:gd name="T2" fmla="*/ 24 w 56"/>
                  <a:gd name="T3" fmla="*/ 0 h 72"/>
                  <a:gd name="T4" fmla="*/ 56 w 56"/>
                  <a:gd name="T5" fmla="*/ 48 h 72"/>
                  <a:gd name="T6" fmla="*/ 56 w 56"/>
                  <a:gd name="T7" fmla="*/ 72 h 72"/>
                  <a:gd name="T8" fmla="*/ 32 w 56"/>
                  <a:gd name="T9" fmla="*/ 72 h 72"/>
                  <a:gd name="T10" fmla="*/ 0 w 56"/>
                  <a:gd name="T11" fmla="*/ 24 h 72"/>
                  <a:gd name="T12" fmla="*/ 0 w 56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0" y="0"/>
                    </a:moveTo>
                    <a:lnTo>
                      <a:pt x="24" y="0"/>
                    </a:lnTo>
                    <a:lnTo>
                      <a:pt x="56" y="48"/>
                    </a:lnTo>
                    <a:lnTo>
                      <a:pt x="56" y="72"/>
                    </a:lnTo>
                    <a:lnTo>
                      <a:pt x="32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0" name="Freeform 231"/>
              <p:cNvSpPr>
                <a:spLocks/>
              </p:cNvSpPr>
              <p:nvPr/>
            </p:nvSpPr>
            <p:spPr bwMode="auto">
              <a:xfrm>
                <a:off x="3869" y="2381"/>
                <a:ext cx="63" cy="80"/>
              </a:xfrm>
              <a:custGeom>
                <a:avLst/>
                <a:gdLst>
                  <a:gd name="T0" fmla="*/ 0 w 63"/>
                  <a:gd name="T1" fmla="*/ 0 h 80"/>
                  <a:gd name="T2" fmla="*/ 24 w 63"/>
                  <a:gd name="T3" fmla="*/ 0 h 80"/>
                  <a:gd name="T4" fmla="*/ 63 w 63"/>
                  <a:gd name="T5" fmla="*/ 56 h 80"/>
                  <a:gd name="T6" fmla="*/ 63 w 63"/>
                  <a:gd name="T7" fmla="*/ 80 h 80"/>
                  <a:gd name="T8" fmla="*/ 39 w 63"/>
                  <a:gd name="T9" fmla="*/ 80 h 80"/>
                  <a:gd name="T10" fmla="*/ 0 w 63"/>
                  <a:gd name="T11" fmla="*/ 24 h 80"/>
                  <a:gd name="T12" fmla="*/ 0 w 63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" h="80">
                    <a:moveTo>
                      <a:pt x="0" y="0"/>
                    </a:moveTo>
                    <a:lnTo>
                      <a:pt x="24" y="0"/>
                    </a:lnTo>
                    <a:lnTo>
                      <a:pt x="63" y="56"/>
                    </a:lnTo>
                    <a:lnTo>
                      <a:pt x="63" y="80"/>
                    </a:lnTo>
                    <a:lnTo>
                      <a:pt x="39" y="8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1" name="Freeform 232"/>
              <p:cNvSpPr>
                <a:spLocks/>
              </p:cNvSpPr>
              <p:nvPr/>
            </p:nvSpPr>
            <p:spPr bwMode="auto">
              <a:xfrm>
                <a:off x="3908" y="2437"/>
                <a:ext cx="56" cy="79"/>
              </a:xfrm>
              <a:custGeom>
                <a:avLst/>
                <a:gdLst>
                  <a:gd name="T0" fmla="*/ 0 w 56"/>
                  <a:gd name="T1" fmla="*/ 0 h 79"/>
                  <a:gd name="T2" fmla="*/ 24 w 56"/>
                  <a:gd name="T3" fmla="*/ 0 h 79"/>
                  <a:gd name="T4" fmla="*/ 56 w 56"/>
                  <a:gd name="T5" fmla="*/ 55 h 79"/>
                  <a:gd name="T6" fmla="*/ 56 w 56"/>
                  <a:gd name="T7" fmla="*/ 79 h 79"/>
                  <a:gd name="T8" fmla="*/ 32 w 56"/>
                  <a:gd name="T9" fmla="*/ 79 h 79"/>
                  <a:gd name="T10" fmla="*/ 0 w 56"/>
                  <a:gd name="T11" fmla="*/ 24 h 79"/>
                  <a:gd name="T12" fmla="*/ 0 w 56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9">
                    <a:moveTo>
                      <a:pt x="0" y="0"/>
                    </a:moveTo>
                    <a:lnTo>
                      <a:pt x="24" y="0"/>
                    </a:lnTo>
                    <a:lnTo>
                      <a:pt x="56" y="55"/>
                    </a:lnTo>
                    <a:lnTo>
                      <a:pt x="56" y="79"/>
                    </a:lnTo>
                    <a:lnTo>
                      <a:pt x="32" y="79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2" name="Freeform 233"/>
              <p:cNvSpPr>
                <a:spLocks/>
              </p:cNvSpPr>
              <p:nvPr/>
            </p:nvSpPr>
            <p:spPr bwMode="auto">
              <a:xfrm>
                <a:off x="3940" y="2492"/>
                <a:ext cx="64" cy="80"/>
              </a:xfrm>
              <a:custGeom>
                <a:avLst/>
                <a:gdLst>
                  <a:gd name="T0" fmla="*/ 0 w 64"/>
                  <a:gd name="T1" fmla="*/ 0 h 80"/>
                  <a:gd name="T2" fmla="*/ 24 w 64"/>
                  <a:gd name="T3" fmla="*/ 0 h 80"/>
                  <a:gd name="T4" fmla="*/ 64 w 64"/>
                  <a:gd name="T5" fmla="*/ 56 h 80"/>
                  <a:gd name="T6" fmla="*/ 64 w 64"/>
                  <a:gd name="T7" fmla="*/ 80 h 80"/>
                  <a:gd name="T8" fmla="*/ 40 w 64"/>
                  <a:gd name="T9" fmla="*/ 80 h 80"/>
                  <a:gd name="T10" fmla="*/ 0 w 64"/>
                  <a:gd name="T11" fmla="*/ 24 h 80"/>
                  <a:gd name="T12" fmla="*/ 0 w 64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80">
                    <a:moveTo>
                      <a:pt x="0" y="0"/>
                    </a:moveTo>
                    <a:lnTo>
                      <a:pt x="24" y="0"/>
                    </a:lnTo>
                    <a:lnTo>
                      <a:pt x="64" y="56"/>
                    </a:lnTo>
                    <a:lnTo>
                      <a:pt x="64" y="80"/>
                    </a:lnTo>
                    <a:lnTo>
                      <a:pt x="40" y="8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3" name="Freeform 234"/>
              <p:cNvSpPr>
                <a:spLocks/>
              </p:cNvSpPr>
              <p:nvPr/>
            </p:nvSpPr>
            <p:spPr bwMode="auto">
              <a:xfrm>
                <a:off x="3980" y="2548"/>
                <a:ext cx="56" cy="80"/>
              </a:xfrm>
              <a:custGeom>
                <a:avLst/>
                <a:gdLst>
                  <a:gd name="T0" fmla="*/ 0 w 56"/>
                  <a:gd name="T1" fmla="*/ 0 h 80"/>
                  <a:gd name="T2" fmla="*/ 24 w 56"/>
                  <a:gd name="T3" fmla="*/ 0 h 80"/>
                  <a:gd name="T4" fmla="*/ 56 w 56"/>
                  <a:gd name="T5" fmla="*/ 56 h 80"/>
                  <a:gd name="T6" fmla="*/ 56 w 56"/>
                  <a:gd name="T7" fmla="*/ 80 h 80"/>
                  <a:gd name="T8" fmla="*/ 32 w 56"/>
                  <a:gd name="T9" fmla="*/ 80 h 80"/>
                  <a:gd name="T10" fmla="*/ 0 w 56"/>
                  <a:gd name="T11" fmla="*/ 24 h 80"/>
                  <a:gd name="T12" fmla="*/ 0 w 56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80">
                    <a:moveTo>
                      <a:pt x="0" y="0"/>
                    </a:moveTo>
                    <a:lnTo>
                      <a:pt x="24" y="0"/>
                    </a:lnTo>
                    <a:lnTo>
                      <a:pt x="56" y="56"/>
                    </a:lnTo>
                    <a:lnTo>
                      <a:pt x="56" y="80"/>
                    </a:lnTo>
                    <a:lnTo>
                      <a:pt x="32" y="8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4" name="Freeform 235"/>
              <p:cNvSpPr>
                <a:spLocks/>
              </p:cNvSpPr>
              <p:nvPr/>
            </p:nvSpPr>
            <p:spPr bwMode="auto">
              <a:xfrm>
                <a:off x="4012" y="2604"/>
                <a:ext cx="56" cy="72"/>
              </a:xfrm>
              <a:custGeom>
                <a:avLst/>
                <a:gdLst>
                  <a:gd name="T0" fmla="*/ 0 w 56"/>
                  <a:gd name="T1" fmla="*/ 0 h 72"/>
                  <a:gd name="T2" fmla="*/ 24 w 56"/>
                  <a:gd name="T3" fmla="*/ 0 h 72"/>
                  <a:gd name="T4" fmla="*/ 56 w 56"/>
                  <a:gd name="T5" fmla="*/ 48 h 72"/>
                  <a:gd name="T6" fmla="*/ 56 w 56"/>
                  <a:gd name="T7" fmla="*/ 72 h 72"/>
                  <a:gd name="T8" fmla="*/ 32 w 56"/>
                  <a:gd name="T9" fmla="*/ 72 h 72"/>
                  <a:gd name="T10" fmla="*/ 0 w 56"/>
                  <a:gd name="T11" fmla="*/ 24 h 72"/>
                  <a:gd name="T12" fmla="*/ 0 w 56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0" y="0"/>
                    </a:moveTo>
                    <a:lnTo>
                      <a:pt x="24" y="0"/>
                    </a:lnTo>
                    <a:lnTo>
                      <a:pt x="56" y="48"/>
                    </a:lnTo>
                    <a:lnTo>
                      <a:pt x="56" y="72"/>
                    </a:lnTo>
                    <a:lnTo>
                      <a:pt x="32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5" name="Freeform 236"/>
              <p:cNvSpPr>
                <a:spLocks/>
              </p:cNvSpPr>
              <p:nvPr/>
            </p:nvSpPr>
            <p:spPr bwMode="auto">
              <a:xfrm>
                <a:off x="4044" y="2652"/>
                <a:ext cx="64" cy="80"/>
              </a:xfrm>
              <a:custGeom>
                <a:avLst/>
                <a:gdLst>
                  <a:gd name="T0" fmla="*/ 0 w 64"/>
                  <a:gd name="T1" fmla="*/ 0 h 80"/>
                  <a:gd name="T2" fmla="*/ 24 w 64"/>
                  <a:gd name="T3" fmla="*/ 0 h 80"/>
                  <a:gd name="T4" fmla="*/ 64 w 64"/>
                  <a:gd name="T5" fmla="*/ 56 h 80"/>
                  <a:gd name="T6" fmla="*/ 64 w 64"/>
                  <a:gd name="T7" fmla="*/ 80 h 80"/>
                  <a:gd name="T8" fmla="*/ 40 w 64"/>
                  <a:gd name="T9" fmla="*/ 80 h 80"/>
                  <a:gd name="T10" fmla="*/ 0 w 64"/>
                  <a:gd name="T11" fmla="*/ 24 h 80"/>
                  <a:gd name="T12" fmla="*/ 0 w 64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80">
                    <a:moveTo>
                      <a:pt x="0" y="0"/>
                    </a:moveTo>
                    <a:lnTo>
                      <a:pt x="24" y="0"/>
                    </a:lnTo>
                    <a:lnTo>
                      <a:pt x="64" y="56"/>
                    </a:lnTo>
                    <a:lnTo>
                      <a:pt x="64" y="80"/>
                    </a:lnTo>
                    <a:lnTo>
                      <a:pt x="40" y="8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6" name="Freeform 237"/>
              <p:cNvSpPr>
                <a:spLocks/>
              </p:cNvSpPr>
              <p:nvPr/>
            </p:nvSpPr>
            <p:spPr bwMode="auto">
              <a:xfrm>
                <a:off x="4084" y="2708"/>
                <a:ext cx="56" cy="72"/>
              </a:xfrm>
              <a:custGeom>
                <a:avLst/>
                <a:gdLst>
                  <a:gd name="T0" fmla="*/ 0 w 56"/>
                  <a:gd name="T1" fmla="*/ 0 h 72"/>
                  <a:gd name="T2" fmla="*/ 24 w 56"/>
                  <a:gd name="T3" fmla="*/ 0 h 72"/>
                  <a:gd name="T4" fmla="*/ 56 w 56"/>
                  <a:gd name="T5" fmla="*/ 48 h 72"/>
                  <a:gd name="T6" fmla="*/ 56 w 56"/>
                  <a:gd name="T7" fmla="*/ 72 h 72"/>
                  <a:gd name="T8" fmla="*/ 32 w 56"/>
                  <a:gd name="T9" fmla="*/ 72 h 72"/>
                  <a:gd name="T10" fmla="*/ 0 w 56"/>
                  <a:gd name="T11" fmla="*/ 24 h 72"/>
                  <a:gd name="T12" fmla="*/ 0 w 56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0" y="0"/>
                    </a:moveTo>
                    <a:lnTo>
                      <a:pt x="24" y="0"/>
                    </a:lnTo>
                    <a:lnTo>
                      <a:pt x="56" y="48"/>
                    </a:lnTo>
                    <a:lnTo>
                      <a:pt x="56" y="72"/>
                    </a:lnTo>
                    <a:lnTo>
                      <a:pt x="32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7" name="Freeform 238"/>
              <p:cNvSpPr>
                <a:spLocks/>
              </p:cNvSpPr>
              <p:nvPr/>
            </p:nvSpPr>
            <p:spPr bwMode="auto">
              <a:xfrm>
                <a:off x="4116" y="2756"/>
                <a:ext cx="64" cy="79"/>
              </a:xfrm>
              <a:custGeom>
                <a:avLst/>
                <a:gdLst>
                  <a:gd name="T0" fmla="*/ 0 w 64"/>
                  <a:gd name="T1" fmla="*/ 0 h 79"/>
                  <a:gd name="T2" fmla="*/ 24 w 64"/>
                  <a:gd name="T3" fmla="*/ 0 h 79"/>
                  <a:gd name="T4" fmla="*/ 64 w 64"/>
                  <a:gd name="T5" fmla="*/ 55 h 79"/>
                  <a:gd name="T6" fmla="*/ 64 w 64"/>
                  <a:gd name="T7" fmla="*/ 79 h 79"/>
                  <a:gd name="T8" fmla="*/ 40 w 64"/>
                  <a:gd name="T9" fmla="*/ 79 h 79"/>
                  <a:gd name="T10" fmla="*/ 0 w 64"/>
                  <a:gd name="T11" fmla="*/ 24 h 79"/>
                  <a:gd name="T12" fmla="*/ 0 w 64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79">
                    <a:moveTo>
                      <a:pt x="0" y="0"/>
                    </a:moveTo>
                    <a:lnTo>
                      <a:pt x="24" y="0"/>
                    </a:lnTo>
                    <a:lnTo>
                      <a:pt x="64" y="55"/>
                    </a:lnTo>
                    <a:lnTo>
                      <a:pt x="64" y="79"/>
                    </a:lnTo>
                    <a:lnTo>
                      <a:pt x="40" y="79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8" name="Freeform 239"/>
              <p:cNvSpPr>
                <a:spLocks/>
              </p:cNvSpPr>
              <p:nvPr/>
            </p:nvSpPr>
            <p:spPr bwMode="auto">
              <a:xfrm>
                <a:off x="4156" y="2811"/>
                <a:ext cx="56" cy="72"/>
              </a:xfrm>
              <a:custGeom>
                <a:avLst/>
                <a:gdLst>
                  <a:gd name="T0" fmla="*/ 0 w 56"/>
                  <a:gd name="T1" fmla="*/ 0 h 72"/>
                  <a:gd name="T2" fmla="*/ 24 w 56"/>
                  <a:gd name="T3" fmla="*/ 0 h 72"/>
                  <a:gd name="T4" fmla="*/ 56 w 56"/>
                  <a:gd name="T5" fmla="*/ 48 h 72"/>
                  <a:gd name="T6" fmla="*/ 56 w 56"/>
                  <a:gd name="T7" fmla="*/ 72 h 72"/>
                  <a:gd name="T8" fmla="*/ 32 w 56"/>
                  <a:gd name="T9" fmla="*/ 72 h 72"/>
                  <a:gd name="T10" fmla="*/ 0 w 56"/>
                  <a:gd name="T11" fmla="*/ 24 h 72"/>
                  <a:gd name="T12" fmla="*/ 0 w 56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0" y="0"/>
                    </a:moveTo>
                    <a:lnTo>
                      <a:pt x="24" y="0"/>
                    </a:lnTo>
                    <a:lnTo>
                      <a:pt x="56" y="48"/>
                    </a:lnTo>
                    <a:lnTo>
                      <a:pt x="56" y="72"/>
                    </a:lnTo>
                    <a:lnTo>
                      <a:pt x="32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99" name="Freeform 240"/>
              <p:cNvSpPr>
                <a:spLocks/>
              </p:cNvSpPr>
              <p:nvPr/>
            </p:nvSpPr>
            <p:spPr bwMode="auto">
              <a:xfrm>
                <a:off x="4188" y="2859"/>
                <a:ext cx="64" cy="72"/>
              </a:xfrm>
              <a:custGeom>
                <a:avLst/>
                <a:gdLst>
                  <a:gd name="T0" fmla="*/ 0 w 64"/>
                  <a:gd name="T1" fmla="*/ 0 h 72"/>
                  <a:gd name="T2" fmla="*/ 24 w 64"/>
                  <a:gd name="T3" fmla="*/ 0 h 72"/>
                  <a:gd name="T4" fmla="*/ 64 w 64"/>
                  <a:gd name="T5" fmla="*/ 48 h 72"/>
                  <a:gd name="T6" fmla="*/ 64 w 64"/>
                  <a:gd name="T7" fmla="*/ 72 h 72"/>
                  <a:gd name="T8" fmla="*/ 40 w 64"/>
                  <a:gd name="T9" fmla="*/ 72 h 72"/>
                  <a:gd name="T10" fmla="*/ 0 w 64"/>
                  <a:gd name="T11" fmla="*/ 24 h 72"/>
                  <a:gd name="T12" fmla="*/ 0 w 6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72">
                    <a:moveTo>
                      <a:pt x="0" y="0"/>
                    </a:moveTo>
                    <a:lnTo>
                      <a:pt x="24" y="0"/>
                    </a:lnTo>
                    <a:lnTo>
                      <a:pt x="64" y="48"/>
                    </a:lnTo>
                    <a:lnTo>
                      <a:pt x="64" y="72"/>
                    </a:lnTo>
                    <a:lnTo>
                      <a:pt x="40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0" name="Freeform 241"/>
              <p:cNvSpPr>
                <a:spLocks/>
              </p:cNvSpPr>
              <p:nvPr/>
            </p:nvSpPr>
            <p:spPr bwMode="auto">
              <a:xfrm>
                <a:off x="4228" y="2907"/>
                <a:ext cx="56" cy="72"/>
              </a:xfrm>
              <a:custGeom>
                <a:avLst/>
                <a:gdLst>
                  <a:gd name="T0" fmla="*/ 0 w 56"/>
                  <a:gd name="T1" fmla="*/ 0 h 72"/>
                  <a:gd name="T2" fmla="*/ 24 w 56"/>
                  <a:gd name="T3" fmla="*/ 0 h 72"/>
                  <a:gd name="T4" fmla="*/ 56 w 56"/>
                  <a:gd name="T5" fmla="*/ 48 h 72"/>
                  <a:gd name="T6" fmla="*/ 56 w 56"/>
                  <a:gd name="T7" fmla="*/ 72 h 72"/>
                  <a:gd name="T8" fmla="*/ 32 w 56"/>
                  <a:gd name="T9" fmla="*/ 72 h 72"/>
                  <a:gd name="T10" fmla="*/ 0 w 56"/>
                  <a:gd name="T11" fmla="*/ 24 h 72"/>
                  <a:gd name="T12" fmla="*/ 0 w 56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0" y="0"/>
                    </a:moveTo>
                    <a:lnTo>
                      <a:pt x="24" y="0"/>
                    </a:lnTo>
                    <a:lnTo>
                      <a:pt x="56" y="48"/>
                    </a:lnTo>
                    <a:lnTo>
                      <a:pt x="56" y="72"/>
                    </a:lnTo>
                    <a:lnTo>
                      <a:pt x="32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1" name="Freeform 242"/>
              <p:cNvSpPr>
                <a:spLocks/>
              </p:cNvSpPr>
              <p:nvPr/>
            </p:nvSpPr>
            <p:spPr bwMode="auto">
              <a:xfrm>
                <a:off x="4260" y="2955"/>
                <a:ext cx="63" cy="64"/>
              </a:xfrm>
              <a:custGeom>
                <a:avLst/>
                <a:gdLst>
                  <a:gd name="T0" fmla="*/ 0 w 63"/>
                  <a:gd name="T1" fmla="*/ 0 h 64"/>
                  <a:gd name="T2" fmla="*/ 24 w 63"/>
                  <a:gd name="T3" fmla="*/ 0 h 64"/>
                  <a:gd name="T4" fmla="*/ 63 w 63"/>
                  <a:gd name="T5" fmla="*/ 40 h 64"/>
                  <a:gd name="T6" fmla="*/ 63 w 63"/>
                  <a:gd name="T7" fmla="*/ 64 h 64"/>
                  <a:gd name="T8" fmla="*/ 39 w 63"/>
                  <a:gd name="T9" fmla="*/ 64 h 64"/>
                  <a:gd name="T10" fmla="*/ 0 w 63"/>
                  <a:gd name="T11" fmla="*/ 24 h 64"/>
                  <a:gd name="T12" fmla="*/ 0 w 63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" h="64">
                    <a:moveTo>
                      <a:pt x="0" y="0"/>
                    </a:moveTo>
                    <a:lnTo>
                      <a:pt x="24" y="0"/>
                    </a:lnTo>
                    <a:lnTo>
                      <a:pt x="63" y="40"/>
                    </a:lnTo>
                    <a:lnTo>
                      <a:pt x="63" y="64"/>
                    </a:lnTo>
                    <a:lnTo>
                      <a:pt x="39" y="6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2" name="Freeform 243"/>
              <p:cNvSpPr>
                <a:spLocks/>
              </p:cNvSpPr>
              <p:nvPr/>
            </p:nvSpPr>
            <p:spPr bwMode="auto">
              <a:xfrm>
                <a:off x="4299" y="2995"/>
                <a:ext cx="56" cy="72"/>
              </a:xfrm>
              <a:custGeom>
                <a:avLst/>
                <a:gdLst>
                  <a:gd name="T0" fmla="*/ 0 w 56"/>
                  <a:gd name="T1" fmla="*/ 0 h 72"/>
                  <a:gd name="T2" fmla="*/ 24 w 56"/>
                  <a:gd name="T3" fmla="*/ 0 h 72"/>
                  <a:gd name="T4" fmla="*/ 56 w 56"/>
                  <a:gd name="T5" fmla="*/ 48 h 72"/>
                  <a:gd name="T6" fmla="*/ 56 w 56"/>
                  <a:gd name="T7" fmla="*/ 72 h 72"/>
                  <a:gd name="T8" fmla="*/ 32 w 56"/>
                  <a:gd name="T9" fmla="*/ 72 h 72"/>
                  <a:gd name="T10" fmla="*/ 0 w 56"/>
                  <a:gd name="T11" fmla="*/ 24 h 72"/>
                  <a:gd name="T12" fmla="*/ 0 w 56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2">
                    <a:moveTo>
                      <a:pt x="0" y="0"/>
                    </a:moveTo>
                    <a:lnTo>
                      <a:pt x="24" y="0"/>
                    </a:lnTo>
                    <a:lnTo>
                      <a:pt x="56" y="48"/>
                    </a:lnTo>
                    <a:lnTo>
                      <a:pt x="56" y="72"/>
                    </a:lnTo>
                    <a:lnTo>
                      <a:pt x="32" y="7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3" name="Freeform 244"/>
              <p:cNvSpPr>
                <a:spLocks/>
              </p:cNvSpPr>
              <p:nvPr/>
            </p:nvSpPr>
            <p:spPr bwMode="auto">
              <a:xfrm>
                <a:off x="4331" y="3043"/>
                <a:ext cx="56" cy="64"/>
              </a:xfrm>
              <a:custGeom>
                <a:avLst/>
                <a:gdLst>
                  <a:gd name="T0" fmla="*/ 0 w 56"/>
                  <a:gd name="T1" fmla="*/ 0 h 64"/>
                  <a:gd name="T2" fmla="*/ 24 w 56"/>
                  <a:gd name="T3" fmla="*/ 0 h 64"/>
                  <a:gd name="T4" fmla="*/ 56 w 56"/>
                  <a:gd name="T5" fmla="*/ 40 h 64"/>
                  <a:gd name="T6" fmla="*/ 56 w 56"/>
                  <a:gd name="T7" fmla="*/ 64 h 64"/>
                  <a:gd name="T8" fmla="*/ 32 w 56"/>
                  <a:gd name="T9" fmla="*/ 64 h 64"/>
                  <a:gd name="T10" fmla="*/ 0 w 56"/>
                  <a:gd name="T11" fmla="*/ 24 h 64"/>
                  <a:gd name="T12" fmla="*/ 0 w 56"/>
                  <a:gd name="T13" fmla="*/ 0 h 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64">
                    <a:moveTo>
                      <a:pt x="0" y="0"/>
                    </a:moveTo>
                    <a:lnTo>
                      <a:pt x="24" y="0"/>
                    </a:lnTo>
                    <a:lnTo>
                      <a:pt x="56" y="40"/>
                    </a:lnTo>
                    <a:lnTo>
                      <a:pt x="56" y="64"/>
                    </a:lnTo>
                    <a:lnTo>
                      <a:pt x="32" y="6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4" name="Freeform 245"/>
              <p:cNvSpPr>
                <a:spLocks/>
              </p:cNvSpPr>
              <p:nvPr/>
            </p:nvSpPr>
            <p:spPr bwMode="auto">
              <a:xfrm>
                <a:off x="4363" y="3083"/>
                <a:ext cx="64" cy="56"/>
              </a:xfrm>
              <a:custGeom>
                <a:avLst/>
                <a:gdLst>
                  <a:gd name="T0" fmla="*/ 0 w 64"/>
                  <a:gd name="T1" fmla="*/ 0 h 56"/>
                  <a:gd name="T2" fmla="*/ 24 w 64"/>
                  <a:gd name="T3" fmla="*/ 0 h 56"/>
                  <a:gd name="T4" fmla="*/ 64 w 64"/>
                  <a:gd name="T5" fmla="*/ 32 h 56"/>
                  <a:gd name="T6" fmla="*/ 64 w 64"/>
                  <a:gd name="T7" fmla="*/ 56 h 56"/>
                  <a:gd name="T8" fmla="*/ 40 w 64"/>
                  <a:gd name="T9" fmla="*/ 56 h 56"/>
                  <a:gd name="T10" fmla="*/ 0 w 64"/>
                  <a:gd name="T11" fmla="*/ 24 h 56"/>
                  <a:gd name="T12" fmla="*/ 0 w 64"/>
                  <a:gd name="T13" fmla="*/ 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0" y="0"/>
                    </a:moveTo>
                    <a:lnTo>
                      <a:pt x="24" y="0"/>
                    </a:lnTo>
                    <a:lnTo>
                      <a:pt x="64" y="32"/>
                    </a:lnTo>
                    <a:lnTo>
                      <a:pt x="64" y="56"/>
                    </a:lnTo>
                    <a:lnTo>
                      <a:pt x="40" y="5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5" name="Freeform 246"/>
              <p:cNvSpPr>
                <a:spLocks/>
              </p:cNvSpPr>
              <p:nvPr/>
            </p:nvSpPr>
            <p:spPr bwMode="auto">
              <a:xfrm>
                <a:off x="4403" y="3115"/>
                <a:ext cx="56" cy="63"/>
              </a:xfrm>
              <a:custGeom>
                <a:avLst/>
                <a:gdLst>
                  <a:gd name="T0" fmla="*/ 0 w 56"/>
                  <a:gd name="T1" fmla="*/ 0 h 63"/>
                  <a:gd name="T2" fmla="*/ 24 w 56"/>
                  <a:gd name="T3" fmla="*/ 0 h 63"/>
                  <a:gd name="T4" fmla="*/ 56 w 56"/>
                  <a:gd name="T5" fmla="*/ 39 h 63"/>
                  <a:gd name="T6" fmla="*/ 56 w 56"/>
                  <a:gd name="T7" fmla="*/ 63 h 63"/>
                  <a:gd name="T8" fmla="*/ 32 w 56"/>
                  <a:gd name="T9" fmla="*/ 63 h 63"/>
                  <a:gd name="T10" fmla="*/ 0 w 56"/>
                  <a:gd name="T11" fmla="*/ 24 h 63"/>
                  <a:gd name="T12" fmla="*/ 0 w 56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63">
                    <a:moveTo>
                      <a:pt x="0" y="0"/>
                    </a:moveTo>
                    <a:lnTo>
                      <a:pt x="24" y="0"/>
                    </a:lnTo>
                    <a:lnTo>
                      <a:pt x="56" y="39"/>
                    </a:lnTo>
                    <a:lnTo>
                      <a:pt x="56" y="63"/>
                    </a:lnTo>
                    <a:lnTo>
                      <a:pt x="32" y="63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6" name="Freeform 247"/>
              <p:cNvSpPr>
                <a:spLocks/>
              </p:cNvSpPr>
              <p:nvPr/>
            </p:nvSpPr>
            <p:spPr bwMode="auto">
              <a:xfrm>
                <a:off x="4435" y="3154"/>
                <a:ext cx="64" cy="56"/>
              </a:xfrm>
              <a:custGeom>
                <a:avLst/>
                <a:gdLst>
                  <a:gd name="T0" fmla="*/ 0 w 64"/>
                  <a:gd name="T1" fmla="*/ 0 h 56"/>
                  <a:gd name="T2" fmla="*/ 24 w 64"/>
                  <a:gd name="T3" fmla="*/ 0 h 56"/>
                  <a:gd name="T4" fmla="*/ 64 w 64"/>
                  <a:gd name="T5" fmla="*/ 32 h 56"/>
                  <a:gd name="T6" fmla="*/ 64 w 64"/>
                  <a:gd name="T7" fmla="*/ 56 h 56"/>
                  <a:gd name="T8" fmla="*/ 40 w 64"/>
                  <a:gd name="T9" fmla="*/ 56 h 56"/>
                  <a:gd name="T10" fmla="*/ 0 w 64"/>
                  <a:gd name="T11" fmla="*/ 24 h 56"/>
                  <a:gd name="T12" fmla="*/ 0 w 64"/>
                  <a:gd name="T13" fmla="*/ 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0" y="0"/>
                    </a:moveTo>
                    <a:lnTo>
                      <a:pt x="24" y="0"/>
                    </a:lnTo>
                    <a:lnTo>
                      <a:pt x="64" y="32"/>
                    </a:lnTo>
                    <a:lnTo>
                      <a:pt x="64" y="56"/>
                    </a:lnTo>
                    <a:lnTo>
                      <a:pt x="40" y="5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7" name="Freeform 248"/>
              <p:cNvSpPr>
                <a:spLocks/>
              </p:cNvSpPr>
              <p:nvPr/>
            </p:nvSpPr>
            <p:spPr bwMode="auto">
              <a:xfrm>
                <a:off x="4475" y="3186"/>
                <a:ext cx="56" cy="56"/>
              </a:xfrm>
              <a:custGeom>
                <a:avLst/>
                <a:gdLst>
                  <a:gd name="T0" fmla="*/ 0 w 56"/>
                  <a:gd name="T1" fmla="*/ 0 h 56"/>
                  <a:gd name="T2" fmla="*/ 24 w 56"/>
                  <a:gd name="T3" fmla="*/ 0 h 56"/>
                  <a:gd name="T4" fmla="*/ 56 w 56"/>
                  <a:gd name="T5" fmla="*/ 32 h 56"/>
                  <a:gd name="T6" fmla="*/ 56 w 56"/>
                  <a:gd name="T7" fmla="*/ 56 h 56"/>
                  <a:gd name="T8" fmla="*/ 32 w 56"/>
                  <a:gd name="T9" fmla="*/ 56 h 56"/>
                  <a:gd name="T10" fmla="*/ 0 w 56"/>
                  <a:gd name="T11" fmla="*/ 24 h 56"/>
                  <a:gd name="T12" fmla="*/ 0 w 56"/>
                  <a:gd name="T13" fmla="*/ 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0" y="0"/>
                    </a:moveTo>
                    <a:lnTo>
                      <a:pt x="24" y="0"/>
                    </a:lnTo>
                    <a:lnTo>
                      <a:pt x="56" y="32"/>
                    </a:lnTo>
                    <a:lnTo>
                      <a:pt x="56" y="56"/>
                    </a:lnTo>
                    <a:lnTo>
                      <a:pt x="32" y="5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8" name="Freeform 249"/>
              <p:cNvSpPr>
                <a:spLocks/>
              </p:cNvSpPr>
              <p:nvPr/>
            </p:nvSpPr>
            <p:spPr bwMode="auto">
              <a:xfrm>
                <a:off x="4507" y="3218"/>
                <a:ext cx="64" cy="48"/>
              </a:xfrm>
              <a:custGeom>
                <a:avLst/>
                <a:gdLst>
                  <a:gd name="T0" fmla="*/ 0 w 64"/>
                  <a:gd name="T1" fmla="*/ 0 h 48"/>
                  <a:gd name="T2" fmla="*/ 24 w 64"/>
                  <a:gd name="T3" fmla="*/ 0 h 48"/>
                  <a:gd name="T4" fmla="*/ 64 w 64"/>
                  <a:gd name="T5" fmla="*/ 24 h 48"/>
                  <a:gd name="T6" fmla="*/ 64 w 64"/>
                  <a:gd name="T7" fmla="*/ 48 h 48"/>
                  <a:gd name="T8" fmla="*/ 40 w 64"/>
                  <a:gd name="T9" fmla="*/ 48 h 48"/>
                  <a:gd name="T10" fmla="*/ 0 w 64"/>
                  <a:gd name="T11" fmla="*/ 24 h 48"/>
                  <a:gd name="T12" fmla="*/ 0 w 64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48">
                    <a:moveTo>
                      <a:pt x="0" y="0"/>
                    </a:moveTo>
                    <a:lnTo>
                      <a:pt x="24" y="0"/>
                    </a:lnTo>
                    <a:lnTo>
                      <a:pt x="64" y="24"/>
                    </a:lnTo>
                    <a:lnTo>
                      <a:pt x="64" y="48"/>
                    </a:lnTo>
                    <a:lnTo>
                      <a:pt x="40" y="4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9" name="Freeform 250"/>
              <p:cNvSpPr>
                <a:spLocks/>
              </p:cNvSpPr>
              <p:nvPr/>
            </p:nvSpPr>
            <p:spPr bwMode="auto">
              <a:xfrm>
                <a:off x="4547" y="3242"/>
                <a:ext cx="56" cy="48"/>
              </a:xfrm>
              <a:custGeom>
                <a:avLst/>
                <a:gdLst>
                  <a:gd name="T0" fmla="*/ 0 w 56"/>
                  <a:gd name="T1" fmla="*/ 0 h 48"/>
                  <a:gd name="T2" fmla="*/ 24 w 56"/>
                  <a:gd name="T3" fmla="*/ 0 h 48"/>
                  <a:gd name="T4" fmla="*/ 56 w 56"/>
                  <a:gd name="T5" fmla="*/ 24 h 48"/>
                  <a:gd name="T6" fmla="*/ 56 w 56"/>
                  <a:gd name="T7" fmla="*/ 48 h 48"/>
                  <a:gd name="T8" fmla="*/ 32 w 56"/>
                  <a:gd name="T9" fmla="*/ 48 h 48"/>
                  <a:gd name="T10" fmla="*/ 0 w 56"/>
                  <a:gd name="T11" fmla="*/ 24 h 48"/>
                  <a:gd name="T12" fmla="*/ 0 w 56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48">
                    <a:moveTo>
                      <a:pt x="0" y="0"/>
                    </a:moveTo>
                    <a:lnTo>
                      <a:pt x="24" y="0"/>
                    </a:lnTo>
                    <a:lnTo>
                      <a:pt x="56" y="24"/>
                    </a:lnTo>
                    <a:lnTo>
                      <a:pt x="56" y="48"/>
                    </a:lnTo>
                    <a:lnTo>
                      <a:pt x="32" y="4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0" name="Freeform 251"/>
              <p:cNvSpPr>
                <a:spLocks/>
              </p:cNvSpPr>
              <p:nvPr/>
            </p:nvSpPr>
            <p:spPr bwMode="auto">
              <a:xfrm>
                <a:off x="4579" y="3266"/>
                <a:ext cx="56" cy="48"/>
              </a:xfrm>
              <a:custGeom>
                <a:avLst/>
                <a:gdLst>
                  <a:gd name="T0" fmla="*/ 0 w 56"/>
                  <a:gd name="T1" fmla="*/ 0 h 48"/>
                  <a:gd name="T2" fmla="*/ 24 w 56"/>
                  <a:gd name="T3" fmla="*/ 0 h 48"/>
                  <a:gd name="T4" fmla="*/ 56 w 56"/>
                  <a:gd name="T5" fmla="*/ 24 h 48"/>
                  <a:gd name="T6" fmla="*/ 56 w 56"/>
                  <a:gd name="T7" fmla="*/ 48 h 48"/>
                  <a:gd name="T8" fmla="*/ 32 w 56"/>
                  <a:gd name="T9" fmla="*/ 48 h 48"/>
                  <a:gd name="T10" fmla="*/ 0 w 56"/>
                  <a:gd name="T11" fmla="*/ 24 h 48"/>
                  <a:gd name="T12" fmla="*/ 0 w 56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48">
                    <a:moveTo>
                      <a:pt x="0" y="0"/>
                    </a:moveTo>
                    <a:lnTo>
                      <a:pt x="24" y="0"/>
                    </a:lnTo>
                    <a:lnTo>
                      <a:pt x="56" y="24"/>
                    </a:lnTo>
                    <a:lnTo>
                      <a:pt x="56" y="48"/>
                    </a:lnTo>
                    <a:lnTo>
                      <a:pt x="32" y="4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1" name="Freeform 252"/>
              <p:cNvSpPr>
                <a:spLocks/>
              </p:cNvSpPr>
              <p:nvPr/>
            </p:nvSpPr>
            <p:spPr bwMode="auto">
              <a:xfrm>
                <a:off x="4611" y="3290"/>
                <a:ext cx="63" cy="40"/>
              </a:xfrm>
              <a:custGeom>
                <a:avLst/>
                <a:gdLst>
                  <a:gd name="T0" fmla="*/ 0 w 63"/>
                  <a:gd name="T1" fmla="*/ 0 h 40"/>
                  <a:gd name="T2" fmla="*/ 24 w 63"/>
                  <a:gd name="T3" fmla="*/ 0 h 40"/>
                  <a:gd name="T4" fmla="*/ 63 w 63"/>
                  <a:gd name="T5" fmla="*/ 16 h 40"/>
                  <a:gd name="T6" fmla="*/ 63 w 63"/>
                  <a:gd name="T7" fmla="*/ 40 h 40"/>
                  <a:gd name="T8" fmla="*/ 40 w 63"/>
                  <a:gd name="T9" fmla="*/ 40 h 40"/>
                  <a:gd name="T10" fmla="*/ 0 w 63"/>
                  <a:gd name="T11" fmla="*/ 24 h 40"/>
                  <a:gd name="T12" fmla="*/ 0 w 63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" h="40">
                    <a:moveTo>
                      <a:pt x="0" y="0"/>
                    </a:moveTo>
                    <a:lnTo>
                      <a:pt x="24" y="0"/>
                    </a:lnTo>
                    <a:lnTo>
                      <a:pt x="63" y="16"/>
                    </a:lnTo>
                    <a:lnTo>
                      <a:pt x="63" y="40"/>
                    </a:lnTo>
                    <a:lnTo>
                      <a:pt x="40" y="4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2" name="Freeform 253"/>
              <p:cNvSpPr>
                <a:spLocks/>
              </p:cNvSpPr>
              <p:nvPr/>
            </p:nvSpPr>
            <p:spPr bwMode="auto">
              <a:xfrm>
                <a:off x="4651" y="3306"/>
                <a:ext cx="55" cy="40"/>
              </a:xfrm>
              <a:custGeom>
                <a:avLst/>
                <a:gdLst>
                  <a:gd name="T0" fmla="*/ 0 w 55"/>
                  <a:gd name="T1" fmla="*/ 0 h 40"/>
                  <a:gd name="T2" fmla="*/ 23 w 55"/>
                  <a:gd name="T3" fmla="*/ 0 h 40"/>
                  <a:gd name="T4" fmla="*/ 55 w 55"/>
                  <a:gd name="T5" fmla="*/ 16 h 40"/>
                  <a:gd name="T6" fmla="*/ 55 w 55"/>
                  <a:gd name="T7" fmla="*/ 40 h 40"/>
                  <a:gd name="T8" fmla="*/ 31 w 55"/>
                  <a:gd name="T9" fmla="*/ 40 h 40"/>
                  <a:gd name="T10" fmla="*/ 0 w 55"/>
                  <a:gd name="T11" fmla="*/ 24 h 40"/>
                  <a:gd name="T12" fmla="*/ 0 w 55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40">
                    <a:moveTo>
                      <a:pt x="0" y="0"/>
                    </a:moveTo>
                    <a:lnTo>
                      <a:pt x="23" y="0"/>
                    </a:lnTo>
                    <a:lnTo>
                      <a:pt x="55" y="16"/>
                    </a:lnTo>
                    <a:lnTo>
                      <a:pt x="55" y="40"/>
                    </a:lnTo>
                    <a:lnTo>
                      <a:pt x="31" y="4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3" name="Freeform 254"/>
              <p:cNvSpPr>
                <a:spLocks/>
              </p:cNvSpPr>
              <p:nvPr/>
            </p:nvSpPr>
            <p:spPr bwMode="auto">
              <a:xfrm>
                <a:off x="4682" y="3322"/>
                <a:ext cx="64" cy="32"/>
              </a:xfrm>
              <a:custGeom>
                <a:avLst/>
                <a:gdLst>
                  <a:gd name="T0" fmla="*/ 0 w 64"/>
                  <a:gd name="T1" fmla="*/ 0 h 32"/>
                  <a:gd name="T2" fmla="*/ 24 w 64"/>
                  <a:gd name="T3" fmla="*/ 0 h 32"/>
                  <a:gd name="T4" fmla="*/ 64 w 64"/>
                  <a:gd name="T5" fmla="*/ 8 h 32"/>
                  <a:gd name="T6" fmla="*/ 64 w 64"/>
                  <a:gd name="T7" fmla="*/ 32 h 32"/>
                  <a:gd name="T8" fmla="*/ 40 w 64"/>
                  <a:gd name="T9" fmla="*/ 32 h 32"/>
                  <a:gd name="T10" fmla="*/ 0 w 64"/>
                  <a:gd name="T11" fmla="*/ 24 h 32"/>
                  <a:gd name="T12" fmla="*/ 0 w 64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4" h="32">
                    <a:moveTo>
                      <a:pt x="0" y="0"/>
                    </a:moveTo>
                    <a:lnTo>
                      <a:pt x="24" y="0"/>
                    </a:lnTo>
                    <a:lnTo>
                      <a:pt x="64" y="8"/>
                    </a:lnTo>
                    <a:lnTo>
                      <a:pt x="64" y="32"/>
                    </a:lnTo>
                    <a:lnTo>
                      <a:pt x="40" y="3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4" name="Freeform 255"/>
              <p:cNvSpPr>
                <a:spLocks/>
              </p:cNvSpPr>
              <p:nvPr/>
            </p:nvSpPr>
            <p:spPr bwMode="auto">
              <a:xfrm>
                <a:off x="4722" y="3330"/>
                <a:ext cx="56" cy="32"/>
              </a:xfrm>
              <a:custGeom>
                <a:avLst/>
                <a:gdLst>
                  <a:gd name="T0" fmla="*/ 0 w 56"/>
                  <a:gd name="T1" fmla="*/ 0 h 32"/>
                  <a:gd name="T2" fmla="*/ 24 w 56"/>
                  <a:gd name="T3" fmla="*/ 0 h 32"/>
                  <a:gd name="T4" fmla="*/ 56 w 56"/>
                  <a:gd name="T5" fmla="*/ 8 h 32"/>
                  <a:gd name="T6" fmla="*/ 56 w 56"/>
                  <a:gd name="T7" fmla="*/ 32 h 32"/>
                  <a:gd name="T8" fmla="*/ 32 w 56"/>
                  <a:gd name="T9" fmla="*/ 32 h 32"/>
                  <a:gd name="T10" fmla="*/ 0 w 56"/>
                  <a:gd name="T11" fmla="*/ 24 h 32"/>
                  <a:gd name="T12" fmla="*/ 0 w 56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32">
                    <a:moveTo>
                      <a:pt x="0" y="0"/>
                    </a:moveTo>
                    <a:lnTo>
                      <a:pt x="24" y="0"/>
                    </a:lnTo>
                    <a:lnTo>
                      <a:pt x="56" y="8"/>
                    </a:lnTo>
                    <a:lnTo>
                      <a:pt x="56" y="32"/>
                    </a:lnTo>
                    <a:lnTo>
                      <a:pt x="32" y="32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5" name="Rectangle 256"/>
              <p:cNvSpPr>
                <a:spLocks noChangeArrowheads="1"/>
              </p:cNvSpPr>
              <p:nvPr/>
            </p:nvSpPr>
            <p:spPr bwMode="auto">
              <a:xfrm>
                <a:off x="4754" y="3338"/>
                <a:ext cx="64" cy="24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16" name="Rectangle 257"/>
              <p:cNvSpPr>
                <a:spLocks noChangeArrowheads="1"/>
              </p:cNvSpPr>
              <p:nvPr/>
            </p:nvSpPr>
            <p:spPr bwMode="auto">
              <a:xfrm>
                <a:off x="4794" y="3338"/>
                <a:ext cx="24" cy="24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0317" name="Rectangle 258"/>
              <p:cNvSpPr>
                <a:spLocks noChangeArrowheads="1"/>
              </p:cNvSpPr>
              <p:nvPr/>
            </p:nvSpPr>
            <p:spPr bwMode="auto">
              <a:xfrm>
                <a:off x="4794" y="3338"/>
                <a:ext cx="24" cy="24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</p:grpSp>
      <p:grpSp>
        <p:nvGrpSpPr>
          <p:cNvPr id="10255" name="Group 259"/>
          <p:cNvGrpSpPr>
            <a:grpSpLocks/>
          </p:cNvGrpSpPr>
          <p:nvPr/>
        </p:nvGrpSpPr>
        <p:grpSpPr bwMode="auto">
          <a:xfrm>
            <a:off x="4811713" y="2449513"/>
            <a:ext cx="2824162" cy="2874962"/>
            <a:chOff x="3031" y="1543"/>
            <a:chExt cx="1779" cy="1811"/>
          </a:xfrm>
        </p:grpSpPr>
        <p:sp>
          <p:nvSpPr>
            <p:cNvPr id="10260" name="Rectangle 260"/>
            <p:cNvSpPr>
              <a:spLocks noChangeArrowheads="1"/>
            </p:cNvSpPr>
            <p:nvPr/>
          </p:nvSpPr>
          <p:spPr bwMode="auto">
            <a:xfrm>
              <a:off x="4802" y="1543"/>
              <a:ext cx="8" cy="18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261" name="Rectangle 261"/>
            <p:cNvSpPr>
              <a:spLocks noChangeArrowheads="1"/>
            </p:cNvSpPr>
            <p:nvPr/>
          </p:nvSpPr>
          <p:spPr bwMode="auto">
            <a:xfrm>
              <a:off x="3031" y="1543"/>
              <a:ext cx="177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262" name="Rectangle 262"/>
            <p:cNvSpPr>
              <a:spLocks noChangeArrowheads="1"/>
            </p:cNvSpPr>
            <p:nvPr/>
          </p:nvSpPr>
          <p:spPr bwMode="auto">
            <a:xfrm>
              <a:off x="3031" y="3346"/>
              <a:ext cx="177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0263" name="Rectangle 263"/>
            <p:cNvSpPr>
              <a:spLocks noChangeArrowheads="1"/>
            </p:cNvSpPr>
            <p:nvPr/>
          </p:nvSpPr>
          <p:spPr bwMode="auto">
            <a:xfrm>
              <a:off x="3031" y="1543"/>
              <a:ext cx="8" cy="18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</p:grpSp>
      <p:sp>
        <p:nvSpPr>
          <p:cNvPr id="10256" name="Freeform 264"/>
          <p:cNvSpPr>
            <a:spLocks/>
          </p:cNvSpPr>
          <p:nvPr/>
        </p:nvSpPr>
        <p:spPr bwMode="auto">
          <a:xfrm>
            <a:off x="4800600" y="2438400"/>
            <a:ext cx="2819400" cy="2895600"/>
          </a:xfrm>
          <a:custGeom>
            <a:avLst/>
            <a:gdLst>
              <a:gd name="T0" fmla="*/ 0 w 1776"/>
              <a:gd name="T1" fmla="*/ 0 h 1824"/>
              <a:gd name="T2" fmla="*/ 228600 w 1776"/>
              <a:gd name="T3" fmla="*/ 76200 h 1824"/>
              <a:gd name="T4" fmla="*/ 381000 w 1776"/>
              <a:gd name="T5" fmla="*/ 152400 h 1824"/>
              <a:gd name="T6" fmla="*/ 552450 w 1776"/>
              <a:gd name="T7" fmla="*/ 304800 h 1824"/>
              <a:gd name="T8" fmla="*/ 838200 w 1776"/>
              <a:gd name="T9" fmla="*/ 609600 h 1824"/>
              <a:gd name="T10" fmla="*/ 1066800 w 1776"/>
              <a:gd name="T11" fmla="*/ 914400 h 1824"/>
              <a:gd name="T12" fmla="*/ 1219200 w 1776"/>
              <a:gd name="T13" fmla="*/ 1143000 h 1824"/>
              <a:gd name="T14" fmla="*/ 1476375 w 1776"/>
              <a:gd name="T15" fmla="*/ 1533525 h 1824"/>
              <a:gd name="T16" fmla="*/ 1666875 w 1776"/>
              <a:gd name="T17" fmla="*/ 1838325 h 1824"/>
              <a:gd name="T18" fmla="*/ 1809750 w 1776"/>
              <a:gd name="T19" fmla="*/ 2047875 h 1824"/>
              <a:gd name="T20" fmla="*/ 2000250 w 1776"/>
              <a:gd name="T21" fmla="*/ 2305050 h 1824"/>
              <a:gd name="T22" fmla="*/ 2343150 w 1776"/>
              <a:gd name="T23" fmla="*/ 2676525 h 1824"/>
              <a:gd name="T24" fmla="*/ 2533650 w 1776"/>
              <a:gd name="T25" fmla="*/ 2809875 h 1824"/>
              <a:gd name="T26" fmla="*/ 2819400 w 1776"/>
              <a:gd name="T27" fmla="*/ 2895600 h 182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776" h="1824">
                <a:moveTo>
                  <a:pt x="0" y="0"/>
                </a:moveTo>
                <a:cubicBezTo>
                  <a:pt x="24" y="8"/>
                  <a:pt x="104" y="32"/>
                  <a:pt x="144" y="48"/>
                </a:cubicBezTo>
                <a:cubicBezTo>
                  <a:pt x="184" y="64"/>
                  <a:pt x="206" y="72"/>
                  <a:pt x="240" y="96"/>
                </a:cubicBezTo>
                <a:cubicBezTo>
                  <a:pt x="274" y="120"/>
                  <a:pt x="300" y="144"/>
                  <a:pt x="348" y="192"/>
                </a:cubicBezTo>
                <a:cubicBezTo>
                  <a:pt x="396" y="240"/>
                  <a:pt x="474" y="320"/>
                  <a:pt x="528" y="384"/>
                </a:cubicBezTo>
                <a:cubicBezTo>
                  <a:pt x="582" y="448"/>
                  <a:pt x="632" y="520"/>
                  <a:pt x="672" y="576"/>
                </a:cubicBezTo>
                <a:cubicBezTo>
                  <a:pt x="712" y="632"/>
                  <a:pt x="725" y="655"/>
                  <a:pt x="768" y="720"/>
                </a:cubicBezTo>
                <a:cubicBezTo>
                  <a:pt x="811" y="785"/>
                  <a:pt x="883" y="893"/>
                  <a:pt x="930" y="966"/>
                </a:cubicBezTo>
                <a:cubicBezTo>
                  <a:pt x="977" y="1039"/>
                  <a:pt x="1015" y="1104"/>
                  <a:pt x="1050" y="1158"/>
                </a:cubicBezTo>
                <a:cubicBezTo>
                  <a:pt x="1085" y="1212"/>
                  <a:pt x="1105" y="1241"/>
                  <a:pt x="1140" y="1290"/>
                </a:cubicBezTo>
                <a:cubicBezTo>
                  <a:pt x="1175" y="1339"/>
                  <a:pt x="1204" y="1386"/>
                  <a:pt x="1260" y="1452"/>
                </a:cubicBezTo>
                <a:cubicBezTo>
                  <a:pt x="1316" y="1518"/>
                  <a:pt x="1420" y="1633"/>
                  <a:pt x="1476" y="1686"/>
                </a:cubicBezTo>
                <a:cubicBezTo>
                  <a:pt x="1532" y="1739"/>
                  <a:pt x="1546" y="1747"/>
                  <a:pt x="1596" y="1770"/>
                </a:cubicBezTo>
                <a:cubicBezTo>
                  <a:pt x="1646" y="1793"/>
                  <a:pt x="1739" y="1813"/>
                  <a:pt x="1776" y="182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Freeform 265"/>
          <p:cNvSpPr>
            <a:spLocks/>
          </p:cNvSpPr>
          <p:nvPr/>
        </p:nvSpPr>
        <p:spPr bwMode="auto">
          <a:xfrm>
            <a:off x="4800600" y="2438400"/>
            <a:ext cx="2819400" cy="2895600"/>
          </a:xfrm>
          <a:custGeom>
            <a:avLst/>
            <a:gdLst>
              <a:gd name="T0" fmla="*/ 0 w 1776"/>
              <a:gd name="T1" fmla="*/ 2895600 h 1824"/>
              <a:gd name="T2" fmla="*/ 247650 w 1776"/>
              <a:gd name="T3" fmla="*/ 2867025 h 1824"/>
              <a:gd name="T4" fmla="*/ 504825 w 1776"/>
              <a:gd name="T5" fmla="*/ 2800350 h 1824"/>
              <a:gd name="T6" fmla="*/ 685800 w 1776"/>
              <a:gd name="T7" fmla="*/ 2705100 h 1824"/>
              <a:gd name="T8" fmla="*/ 800100 w 1776"/>
              <a:gd name="T9" fmla="*/ 2590800 h 1824"/>
              <a:gd name="T10" fmla="*/ 952500 w 1776"/>
              <a:gd name="T11" fmla="*/ 2371725 h 1824"/>
              <a:gd name="T12" fmla="*/ 1152525 w 1776"/>
              <a:gd name="T13" fmla="*/ 2038350 h 1824"/>
              <a:gd name="T14" fmla="*/ 1276350 w 1776"/>
              <a:gd name="T15" fmla="*/ 1762125 h 1824"/>
              <a:gd name="T16" fmla="*/ 1447800 w 1776"/>
              <a:gd name="T17" fmla="*/ 1343025 h 1824"/>
              <a:gd name="T18" fmla="*/ 1581150 w 1776"/>
              <a:gd name="T19" fmla="*/ 1047750 h 1824"/>
              <a:gd name="T20" fmla="*/ 1704975 w 1776"/>
              <a:gd name="T21" fmla="*/ 800100 h 1824"/>
              <a:gd name="T22" fmla="*/ 1924050 w 1776"/>
              <a:gd name="T23" fmla="*/ 447675 h 1824"/>
              <a:gd name="T24" fmla="*/ 2181225 w 1776"/>
              <a:gd name="T25" fmla="*/ 171450 h 1824"/>
              <a:gd name="T26" fmla="*/ 2505075 w 1776"/>
              <a:gd name="T27" fmla="*/ 47625 h 1824"/>
              <a:gd name="T28" fmla="*/ 2819400 w 1776"/>
              <a:gd name="T29" fmla="*/ 0 h 18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76" h="1824">
                <a:moveTo>
                  <a:pt x="0" y="1824"/>
                </a:moveTo>
                <a:cubicBezTo>
                  <a:pt x="26" y="1821"/>
                  <a:pt x="103" y="1816"/>
                  <a:pt x="156" y="1806"/>
                </a:cubicBezTo>
                <a:cubicBezTo>
                  <a:pt x="209" y="1796"/>
                  <a:pt x="272" y="1781"/>
                  <a:pt x="318" y="1764"/>
                </a:cubicBezTo>
                <a:cubicBezTo>
                  <a:pt x="364" y="1747"/>
                  <a:pt x="401" y="1726"/>
                  <a:pt x="432" y="1704"/>
                </a:cubicBezTo>
                <a:cubicBezTo>
                  <a:pt x="463" y="1682"/>
                  <a:pt x="476" y="1667"/>
                  <a:pt x="504" y="1632"/>
                </a:cubicBezTo>
                <a:cubicBezTo>
                  <a:pt x="532" y="1597"/>
                  <a:pt x="563" y="1552"/>
                  <a:pt x="600" y="1494"/>
                </a:cubicBezTo>
                <a:cubicBezTo>
                  <a:pt x="637" y="1436"/>
                  <a:pt x="692" y="1348"/>
                  <a:pt x="726" y="1284"/>
                </a:cubicBezTo>
                <a:cubicBezTo>
                  <a:pt x="760" y="1220"/>
                  <a:pt x="773" y="1183"/>
                  <a:pt x="804" y="1110"/>
                </a:cubicBezTo>
                <a:cubicBezTo>
                  <a:pt x="835" y="1037"/>
                  <a:pt x="880" y="921"/>
                  <a:pt x="912" y="846"/>
                </a:cubicBezTo>
                <a:cubicBezTo>
                  <a:pt x="944" y="771"/>
                  <a:pt x="969" y="717"/>
                  <a:pt x="996" y="660"/>
                </a:cubicBezTo>
                <a:cubicBezTo>
                  <a:pt x="1023" y="603"/>
                  <a:pt x="1038" y="567"/>
                  <a:pt x="1074" y="504"/>
                </a:cubicBezTo>
                <a:cubicBezTo>
                  <a:pt x="1110" y="441"/>
                  <a:pt x="1162" y="348"/>
                  <a:pt x="1212" y="282"/>
                </a:cubicBezTo>
                <a:cubicBezTo>
                  <a:pt x="1262" y="216"/>
                  <a:pt x="1313" y="150"/>
                  <a:pt x="1374" y="108"/>
                </a:cubicBezTo>
                <a:cubicBezTo>
                  <a:pt x="1435" y="66"/>
                  <a:pt x="1511" y="48"/>
                  <a:pt x="1578" y="30"/>
                </a:cubicBezTo>
                <a:cubicBezTo>
                  <a:pt x="1645" y="12"/>
                  <a:pt x="1735" y="6"/>
                  <a:pt x="1776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Line 266"/>
          <p:cNvSpPr>
            <a:spLocks noChangeShapeType="1"/>
          </p:cNvSpPr>
          <p:nvPr/>
        </p:nvSpPr>
        <p:spPr bwMode="auto">
          <a:xfrm>
            <a:off x="8078788" y="4070350"/>
            <a:ext cx="25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9" name="Line 267"/>
          <p:cNvSpPr>
            <a:spLocks noChangeShapeType="1"/>
          </p:cNvSpPr>
          <p:nvPr/>
        </p:nvSpPr>
        <p:spPr bwMode="auto">
          <a:xfrm>
            <a:off x="8078788" y="4337050"/>
            <a:ext cx="25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2238" y="304800"/>
            <a:ext cx="3821112" cy="573088"/>
          </a:xfrm>
          <a:noFill/>
        </p:spPr>
        <p:txBody>
          <a:bodyPr/>
          <a:lstStyle/>
          <a:p>
            <a:r>
              <a:rPr lang="en-US" altLang="en-US" smtClean="0"/>
              <a:t>Bistable Element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568450"/>
            <a:ext cx="3987800" cy="2216150"/>
          </a:xfrm>
          <a:noFill/>
        </p:spPr>
        <p:txBody>
          <a:bodyPr/>
          <a:lstStyle/>
          <a:p>
            <a:r>
              <a:rPr lang="en-US" altLang="en-US" sz="2000" smtClean="0"/>
              <a:t>Stability</a:t>
            </a:r>
          </a:p>
          <a:p>
            <a:pPr lvl="1"/>
            <a:r>
              <a:rPr lang="en-US" altLang="en-US" sz="1600" smtClean="0"/>
              <a:t>Require Vin = V2</a:t>
            </a:r>
          </a:p>
          <a:p>
            <a:pPr lvl="1"/>
            <a:r>
              <a:rPr lang="en-US" altLang="en-US" sz="1600" smtClean="0"/>
              <a:t>Stable at endpoints</a:t>
            </a:r>
          </a:p>
          <a:p>
            <a:pPr lvl="2"/>
            <a:r>
              <a:rPr lang="en-US" altLang="en-US" sz="1600" smtClean="0"/>
              <a:t>recover from pertubation</a:t>
            </a:r>
          </a:p>
          <a:p>
            <a:pPr lvl="1"/>
            <a:r>
              <a:rPr lang="en-US" altLang="en-US" sz="1600" smtClean="0"/>
              <a:t>Metastable in middle</a:t>
            </a:r>
          </a:p>
          <a:p>
            <a:pPr lvl="2"/>
            <a:r>
              <a:rPr lang="en-US" altLang="en-US" sz="1600" smtClean="0"/>
              <a:t>Fall out when perturbed</a:t>
            </a:r>
          </a:p>
          <a:p>
            <a:r>
              <a:rPr lang="en-US" altLang="en-US" sz="2000" smtClean="0"/>
              <a:t>Ball on Ramp Analogy</a:t>
            </a:r>
          </a:p>
          <a:p>
            <a:endParaRPr lang="en-US" altLang="en-US" sz="2000" smtClean="0"/>
          </a:p>
        </p:txBody>
      </p:sp>
      <p:grpSp>
        <p:nvGrpSpPr>
          <p:cNvPr id="11268" name="Group 23"/>
          <p:cNvGrpSpPr>
            <a:grpSpLocks/>
          </p:cNvGrpSpPr>
          <p:nvPr/>
        </p:nvGrpSpPr>
        <p:grpSpPr bwMode="auto">
          <a:xfrm>
            <a:off x="852488" y="1616075"/>
            <a:ext cx="1857375" cy="1176338"/>
            <a:chOff x="537" y="1018"/>
            <a:chExt cx="1170" cy="741"/>
          </a:xfrm>
        </p:grpSpPr>
        <p:grpSp>
          <p:nvGrpSpPr>
            <p:cNvPr id="11525" name="Group 6"/>
            <p:cNvGrpSpPr>
              <a:grpSpLocks/>
            </p:cNvGrpSpPr>
            <p:nvPr/>
          </p:nvGrpSpPr>
          <p:grpSpPr bwMode="auto">
            <a:xfrm>
              <a:off x="985" y="1186"/>
              <a:ext cx="184" cy="184"/>
              <a:chOff x="985" y="1186"/>
              <a:chExt cx="184" cy="184"/>
            </a:xfrm>
          </p:grpSpPr>
          <p:sp>
            <p:nvSpPr>
              <p:cNvPr id="11542" name="AutoShape 4"/>
              <p:cNvSpPr>
                <a:spLocks noChangeArrowheads="1"/>
              </p:cNvSpPr>
              <p:nvPr/>
            </p:nvSpPr>
            <p:spPr bwMode="auto">
              <a:xfrm rot="5400000">
                <a:off x="961" y="1210"/>
                <a:ext cx="184" cy="13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1543" name="Oval 5"/>
              <p:cNvSpPr>
                <a:spLocks noChangeArrowheads="1"/>
              </p:cNvSpPr>
              <p:nvPr/>
            </p:nvSpPr>
            <p:spPr bwMode="auto">
              <a:xfrm>
                <a:off x="1129" y="1258"/>
                <a:ext cx="40" cy="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11526" name="Group 9"/>
            <p:cNvGrpSpPr>
              <a:grpSpLocks/>
            </p:cNvGrpSpPr>
            <p:nvPr/>
          </p:nvGrpSpPr>
          <p:grpSpPr bwMode="auto">
            <a:xfrm>
              <a:off x="985" y="1474"/>
              <a:ext cx="184" cy="184"/>
              <a:chOff x="985" y="1474"/>
              <a:chExt cx="184" cy="184"/>
            </a:xfrm>
          </p:grpSpPr>
          <p:sp>
            <p:nvSpPr>
              <p:cNvPr id="11540" name="AutoShape 7"/>
              <p:cNvSpPr>
                <a:spLocks noChangeArrowheads="1"/>
              </p:cNvSpPr>
              <p:nvPr/>
            </p:nvSpPr>
            <p:spPr bwMode="auto">
              <a:xfrm rot="16200000" flipH="1">
                <a:off x="1009" y="1498"/>
                <a:ext cx="184" cy="136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1541" name="Oval 8"/>
              <p:cNvSpPr>
                <a:spLocks noChangeArrowheads="1"/>
              </p:cNvSpPr>
              <p:nvPr/>
            </p:nvSpPr>
            <p:spPr bwMode="auto">
              <a:xfrm>
                <a:off x="985" y="1546"/>
                <a:ext cx="40" cy="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1527" name="Line 10"/>
            <p:cNvSpPr>
              <a:spLocks noChangeShapeType="1"/>
            </p:cNvSpPr>
            <p:nvPr/>
          </p:nvSpPr>
          <p:spPr bwMode="auto">
            <a:xfrm>
              <a:off x="1177" y="1278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28" name="Line 11"/>
            <p:cNvSpPr>
              <a:spLocks noChangeShapeType="1"/>
            </p:cNvSpPr>
            <p:nvPr/>
          </p:nvSpPr>
          <p:spPr bwMode="auto">
            <a:xfrm>
              <a:off x="1177" y="1566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29" name="Line 12"/>
            <p:cNvSpPr>
              <a:spLocks noChangeShapeType="1"/>
            </p:cNvSpPr>
            <p:nvPr/>
          </p:nvSpPr>
          <p:spPr bwMode="auto">
            <a:xfrm>
              <a:off x="1341" y="1282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30" name="Line 13"/>
            <p:cNvSpPr>
              <a:spLocks noChangeShapeType="1"/>
            </p:cNvSpPr>
            <p:nvPr/>
          </p:nvSpPr>
          <p:spPr bwMode="auto">
            <a:xfrm>
              <a:off x="817" y="1566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31" name="Line 14"/>
            <p:cNvSpPr>
              <a:spLocks noChangeShapeType="1"/>
            </p:cNvSpPr>
            <p:nvPr/>
          </p:nvSpPr>
          <p:spPr bwMode="auto">
            <a:xfrm>
              <a:off x="817" y="1278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32" name="Line 15"/>
            <p:cNvSpPr>
              <a:spLocks noChangeShapeType="1"/>
            </p:cNvSpPr>
            <p:nvPr/>
          </p:nvSpPr>
          <p:spPr bwMode="auto">
            <a:xfrm>
              <a:off x="813" y="1282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33" name="Line 16"/>
            <p:cNvSpPr>
              <a:spLocks noChangeShapeType="1"/>
            </p:cNvSpPr>
            <p:nvPr/>
          </p:nvSpPr>
          <p:spPr bwMode="auto">
            <a:xfrm>
              <a:off x="1345" y="1422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34" name="Line 17"/>
            <p:cNvSpPr>
              <a:spLocks noChangeShapeType="1"/>
            </p:cNvSpPr>
            <p:nvPr/>
          </p:nvSpPr>
          <p:spPr bwMode="auto">
            <a:xfrm>
              <a:off x="625" y="1278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535" name="Oval 18"/>
            <p:cNvSpPr>
              <a:spLocks noChangeArrowheads="1"/>
            </p:cNvSpPr>
            <p:nvPr/>
          </p:nvSpPr>
          <p:spPr bwMode="auto">
            <a:xfrm>
              <a:off x="798" y="1262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1536" name="Oval 19"/>
            <p:cNvSpPr>
              <a:spLocks noChangeArrowheads="1"/>
            </p:cNvSpPr>
            <p:nvPr/>
          </p:nvSpPr>
          <p:spPr bwMode="auto">
            <a:xfrm>
              <a:off x="1326" y="1406"/>
              <a:ext cx="30" cy="3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1537" name="Rectangle 20"/>
            <p:cNvSpPr>
              <a:spLocks noChangeArrowheads="1"/>
            </p:cNvSpPr>
            <p:nvPr/>
          </p:nvSpPr>
          <p:spPr bwMode="auto">
            <a:xfrm>
              <a:off x="537" y="1018"/>
              <a:ext cx="32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Vin</a:t>
              </a:r>
            </a:p>
          </p:txBody>
        </p:sp>
        <p:sp>
          <p:nvSpPr>
            <p:cNvPr id="11538" name="Rectangle 21"/>
            <p:cNvSpPr>
              <a:spLocks noChangeArrowheads="1"/>
            </p:cNvSpPr>
            <p:nvPr/>
          </p:nvSpPr>
          <p:spPr bwMode="auto">
            <a:xfrm>
              <a:off x="1417" y="1202"/>
              <a:ext cx="2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V1</a:t>
              </a:r>
            </a:p>
          </p:txBody>
        </p:sp>
        <p:sp>
          <p:nvSpPr>
            <p:cNvPr id="11539" name="Rectangle 22"/>
            <p:cNvSpPr>
              <a:spLocks noChangeArrowheads="1"/>
            </p:cNvSpPr>
            <p:nvPr/>
          </p:nvSpPr>
          <p:spPr bwMode="auto">
            <a:xfrm>
              <a:off x="585" y="1530"/>
              <a:ext cx="2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V2</a:t>
              </a:r>
            </a:p>
          </p:txBody>
        </p:sp>
      </p:grpSp>
      <p:sp>
        <p:nvSpPr>
          <p:cNvPr id="11269" name="Rectangle 40"/>
          <p:cNvSpPr>
            <a:spLocks noChangeArrowheads="1"/>
          </p:cNvSpPr>
          <p:nvPr/>
        </p:nvSpPr>
        <p:spPr bwMode="auto">
          <a:xfrm>
            <a:off x="711200" y="3074988"/>
            <a:ext cx="3830638" cy="3362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1270" name="Freeform 41"/>
          <p:cNvSpPr>
            <a:spLocks noEditPoints="1"/>
          </p:cNvSpPr>
          <p:nvPr/>
        </p:nvSpPr>
        <p:spPr bwMode="auto">
          <a:xfrm>
            <a:off x="711200" y="3074988"/>
            <a:ext cx="3830638" cy="3362325"/>
          </a:xfrm>
          <a:custGeom>
            <a:avLst/>
            <a:gdLst>
              <a:gd name="T0" fmla="*/ 0 w 2413"/>
              <a:gd name="T1" fmla="*/ 0 h 2118"/>
              <a:gd name="T2" fmla="*/ 3830638 w 2413"/>
              <a:gd name="T3" fmla="*/ 0 h 2118"/>
              <a:gd name="T4" fmla="*/ 3830638 w 2413"/>
              <a:gd name="T5" fmla="*/ 3362325 h 2118"/>
              <a:gd name="T6" fmla="*/ 0 w 2413"/>
              <a:gd name="T7" fmla="*/ 3362325 h 2118"/>
              <a:gd name="T8" fmla="*/ 0 w 2413"/>
              <a:gd name="T9" fmla="*/ 0 h 2118"/>
              <a:gd name="T10" fmla="*/ 9525 w 2413"/>
              <a:gd name="T11" fmla="*/ 9525 h 2118"/>
              <a:gd name="T12" fmla="*/ 3821113 w 2413"/>
              <a:gd name="T13" fmla="*/ 9525 h 2118"/>
              <a:gd name="T14" fmla="*/ 3821113 w 2413"/>
              <a:gd name="T15" fmla="*/ 3352800 h 2118"/>
              <a:gd name="T16" fmla="*/ 9525 w 2413"/>
              <a:gd name="T17" fmla="*/ 3352800 h 2118"/>
              <a:gd name="T18" fmla="*/ 9525 w 2413"/>
              <a:gd name="T19" fmla="*/ 9525 h 2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13" h="2118">
                <a:moveTo>
                  <a:pt x="0" y="0"/>
                </a:moveTo>
                <a:lnTo>
                  <a:pt x="2413" y="0"/>
                </a:lnTo>
                <a:lnTo>
                  <a:pt x="2413" y="2118"/>
                </a:lnTo>
                <a:lnTo>
                  <a:pt x="0" y="2118"/>
                </a:lnTo>
                <a:lnTo>
                  <a:pt x="0" y="0"/>
                </a:lnTo>
                <a:close/>
                <a:moveTo>
                  <a:pt x="6" y="6"/>
                </a:moveTo>
                <a:lnTo>
                  <a:pt x="2407" y="6"/>
                </a:lnTo>
                <a:lnTo>
                  <a:pt x="2407" y="2112"/>
                </a:lnTo>
                <a:lnTo>
                  <a:pt x="6" y="2112"/>
                </a:lnTo>
                <a:lnTo>
                  <a:pt x="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271" name="Group 50"/>
          <p:cNvGrpSpPr>
            <a:grpSpLocks/>
          </p:cNvGrpSpPr>
          <p:nvPr/>
        </p:nvGrpSpPr>
        <p:grpSpPr bwMode="auto">
          <a:xfrm>
            <a:off x="3832225" y="4462463"/>
            <a:ext cx="577850" cy="577850"/>
            <a:chOff x="2414" y="2811"/>
            <a:chExt cx="364" cy="364"/>
          </a:xfrm>
        </p:grpSpPr>
        <p:sp>
          <p:nvSpPr>
            <p:cNvPr id="11517" name="Rectangle 42"/>
            <p:cNvSpPr>
              <a:spLocks noChangeArrowheads="1"/>
            </p:cNvSpPr>
            <p:nvPr/>
          </p:nvSpPr>
          <p:spPr bwMode="auto">
            <a:xfrm>
              <a:off x="2414" y="2811"/>
              <a:ext cx="364" cy="36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1518" name="Freeform 43"/>
            <p:cNvSpPr>
              <a:spLocks noEditPoints="1"/>
            </p:cNvSpPr>
            <p:nvPr/>
          </p:nvSpPr>
          <p:spPr bwMode="auto">
            <a:xfrm>
              <a:off x="2414" y="2811"/>
              <a:ext cx="364" cy="364"/>
            </a:xfrm>
            <a:custGeom>
              <a:avLst/>
              <a:gdLst>
                <a:gd name="T0" fmla="*/ 0 w 364"/>
                <a:gd name="T1" fmla="*/ 0 h 364"/>
                <a:gd name="T2" fmla="*/ 364 w 364"/>
                <a:gd name="T3" fmla="*/ 0 h 364"/>
                <a:gd name="T4" fmla="*/ 364 w 364"/>
                <a:gd name="T5" fmla="*/ 364 h 364"/>
                <a:gd name="T6" fmla="*/ 0 w 364"/>
                <a:gd name="T7" fmla="*/ 364 h 364"/>
                <a:gd name="T8" fmla="*/ 0 w 364"/>
                <a:gd name="T9" fmla="*/ 0 h 364"/>
                <a:gd name="T10" fmla="*/ 7 w 364"/>
                <a:gd name="T11" fmla="*/ 6 h 364"/>
                <a:gd name="T12" fmla="*/ 358 w 364"/>
                <a:gd name="T13" fmla="*/ 6 h 364"/>
                <a:gd name="T14" fmla="*/ 358 w 364"/>
                <a:gd name="T15" fmla="*/ 357 h 364"/>
                <a:gd name="T16" fmla="*/ 7 w 364"/>
                <a:gd name="T17" fmla="*/ 357 h 364"/>
                <a:gd name="T18" fmla="*/ 7 w 364"/>
                <a:gd name="T19" fmla="*/ 6 h 3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4" h="364">
                  <a:moveTo>
                    <a:pt x="0" y="0"/>
                  </a:moveTo>
                  <a:lnTo>
                    <a:pt x="364" y="0"/>
                  </a:lnTo>
                  <a:lnTo>
                    <a:pt x="364" y="364"/>
                  </a:lnTo>
                  <a:lnTo>
                    <a:pt x="0" y="364"/>
                  </a:lnTo>
                  <a:lnTo>
                    <a:pt x="0" y="0"/>
                  </a:lnTo>
                  <a:close/>
                  <a:moveTo>
                    <a:pt x="7" y="6"/>
                  </a:moveTo>
                  <a:lnTo>
                    <a:pt x="358" y="6"/>
                  </a:lnTo>
                  <a:lnTo>
                    <a:pt x="358" y="357"/>
                  </a:lnTo>
                  <a:lnTo>
                    <a:pt x="7" y="357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519" name="Group 46"/>
            <p:cNvGrpSpPr>
              <a:grpSpLocks/>
            </p:cNvGrpSpPr>
            <p:nvPr/>
          </p:nvGrpSpPr>
          <p:grpSpPr bwMode="auto">
            <a:xfrm>
              <a:off x="2504" y="2887"/>
              <a:ext cx="204" cy="96"/>
              <a:chOff x="2504" y="2887"/>
              <a:chExt cx="204" cy="96"/>
            </a:xfrm>
          </p:grpSpPr>
          <p:sp>
            <p:nvSpPr>
              <p:cNvPr id="11523" name="Rectangle 44"/>
              <p:cNvSpPr>
                <a:spLocks noChangeArrowheads="1"/>
              </p:cNvSpPr>
              <p:nvPr/>
            </p:nvSpPr>
            <p:spPr bwMode="auto">
              <a:xfrm>
                <a:off x="2593" y="2887"/>
                <a:ext cx="115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00">
                    <a:solidFill>
                      <a:srgbClr val="000000"/>
                    </a:solidFill>
                  </a:rPr>
                  <a:t>Vin</a:t>
                </a:r>
                <a:endParaRPr lang="en-US" altLang="en-US"/>
              </a:p>
            </p:txBody>
          </p:sp>
          <p:sp>
            <p:nvSpPr>
              <p:cNvPr id="11524" name="Rectangle 45"/>
              <p:cNvSpPr>
                <a:spLocks noChangeArrowheads="1"/>
              </p:cNvSpPr>
              <p:nvPr/>
            </p:nvSpPr>
            <p:spPr bwMode="auto">
              <a:xfrm>
                <a:off x="2504" y="2919"/>
                <a:ext cx="63" cy="2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11520" name="Group 49"/>
            <p:cNvGrpSpPr>
              <a:grpSpLocks/>
            </p:cNvGrpSpPr>
            <p:nvPr/>
          </p:nvGrpSpPr>
          <p:grpSpPr bwMode="auto">
            <a:xfrm>
              <a:off x="2497" y="3015"/>
              <a:ext cx="193" cy="96"/>
              <a:chOff x="2497" y="3015"/>
              <a:chExt cx="193" cy="96"/>
            </a:xfrm>
          </p:grpSpPr>
          <p:sp>
            <p:nvSpPr>
              <p:cNvPr id="11521" name="Rectangle 47"/>
              <p:cNvSpPr>
                <a:spLocks noChangeArrowheads="1"/>
              </p:cNvSpPr>
              <p:nvPr/>
            </p:nvSpPr>
            <p:spPr bwMode="auto">
              <a:xfrm>
                <a:off x="2593" y="3015"/>
                <a:ext cx="9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000">
                    <a:solidFill>
                      <a:srgbClr val="000000"/>
                    </a:solidFill>
                  </a:rPr>
                  <a:t>V2</a:t>
                </a:r>
                <a:endParaRPr lang="en-US" altLang="en-US"/>
              </a:p>
            </p:txBody>
          </p:sp>
          <p:sp>
            <p:nvSpPr>
              <p:cNvPr id="11522" name="Rectangle 48"/>
              <p:cNvSpPr>
                <a:spLocks noChangeArrowheads="1"/>
              </p:cNvSpPr>
              <p:nvPr/>
            </p:nvSpPr>
            <p:spPr bwMode="auto">
              <a:xfrm>
                <a:off x="2497" y="3047"/>
                <a:ext cx="64" cy="1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</p:grpSp>
      <p:grpSp>
        <p:nvGrpSpPr>
          <p:cNvPr id="11272" name="Group 280"/>
          <p:cNvGrpSpPr>
            <a:grpSpLocks/>
          </p:cNvGrpSpPr>
          <p:nvPr/>
        </p:nvGrpSpPr>
        <p:grpSpPr bwMode="auto">
          <a:xfrm>
            <a:off x="842963" y="3206750"/>
            <a:ext cx="2878137" cy="3098800"/>
            <a:chOff x="531" y="2020"/>
            <a:chExt cx="1813" cy="1952"/>
          </a:xfrm>
        </p:grpSpPr>
        <p:sp>
          <p:nvSpPr>
            <p:cNvPr id="11288" name="Rectangle 51"/>
            <p:cNvSpPr>
              <a:spLocks noChangeArrowheads="1"/>
            </p:cNvSpPr>
            <p:nvPr/>
          </p:nvSpPr>
          <p:spPr bwMode="auto">
            <a:xfrm>
              <a:off x="531" y="2020"/>
              <a:ext cx="1813" cy="195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1289" name="Freeform 52"/>
            <p:cNvSpPr>
              <a:spLocks noEditPoints="1"/>
            </p:cNvSpPr>
            <p:nvPr/>
          </p:nvSpPr>
          <p:spPr bwMode="auto">
            <a:xfrm>
              <a:off x="531" y="2020"/>
              <a:ext cx="1813" cy="1952"/>
            </a:xfrm>
            <a:custGeom>
              <a:avLst/>
              <a:gdLst>
                <a:gd name="T0" fmla="*/ 0 w 1813"/>
                <a:gd name="T1" fmla="*/ 0 h 1952"/>
                <a:gd name="T2" fmla="*/ 1813 w 1813"/>
                <a:gd name="T3" fmla="*/ 0 h 1952"/>
                <a:gd name="T4" fmla="*/ 1813 w 1813"/>
                <a:gd name="T5" fmla="*/ 1952 h 1952"/>
                <a:gd name="T6" fmla="*/ 0 w 1813"/>
                <a:gd name="T7" fmla="*/ 1952 h 1952"/>
                <a:gd name="T8" fmla="*/ 0 w 1813"/>
                <a:gd name="T9" fmla="*/ 0 h 1952"/>
                <a:gd name="T10" fmla="*/ 6 w 1813"/>
                <a:gd name="T11" fmla="*/ 6 h 1952"/>
                <a:gd name="T12" fmla="*/ 1807 w 1813"/>
                <a:gd name="T13" fmla="*/ 6 h 1952"/>
                <a:gd name="T14" fmla="*/ 1807 w 1813"/>
                <a:gd name="T15" fmla="*/ 1946 h 1952"/>
                <a:gd name="T16" fmla="*/ 6 w 1813"/>
                <a:gd name="T17" fmla="*/ 1946 h 1952"/>
                <a:gd name="T18" fmla="*/ 6 w 1813"/>
                <a:gd name="T19" fmla="*/ 6 h 19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3" h="1952">
                  <a:moveTo>
                    <a:pt x="0" y="0"/>
                  </a:moveTo>
                  <a:lnTo>
                    <a:pt x="1813" y="0"/>
                  </a:lnTo>
                  <a:lnTo>
                    <a:pt x="1813" y="1952"/>
                  </a:lnTo>
                  <a:lnTo>
                    <a:pt x="0" y="1952"/>
                  </a:lnTo>
                  <a:lnTo>
                    <a:pt x="0" y="0"/>
                  </a:lnTo>
                  <a:close/>
                  <a:moveTo>
                    <a:pt x="6" y="6"/>
                  </a:moveTo>
                  <a:lnTo>
                    <a:pt x="1807" y="6"/>
                  </a:lnTo>
                  <a:lnTo>
                    <a:pt x="1807" y="1946"/>
                  </a:lnTo>
                  <a:lnTo>
                    <a:pt x="6" y="194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290" name="Group 167"/>
            <p:cNvGrpSpPr>
              <a:grpSpLocks/>
            </p:cNvGrpSpPr>
            <p:nvPr/>
          </p:nvGrpSpPr>
          <p:grpSpPr bwMode="auto">
            <a:xfrm>
              <a:off x="620" y="2096"/>
              <a:ext cx="1641" cy="1793"/>
              <a:chOff x="620" y="2096"/>
              <a:chExt cx="1641" cy="1793"/>
            </a:xfrm>
          </p:grpSpPr>
          <p:sp>
            <p:nvSpPr>
              <p:cNvPr id="11403" name="Rectangle 53"/>
              <p:cNvSpPr>
                <a:spLocks noChangeArrowheads="1"/>
              </p:cNvSpPr>
              <p:nvPr/>
            </p:nvSpPr>
            <p:spPr bwMode="auto">
              <a:xfrm>
                <a:off x="799" y="2135"/>
                <a:ext cx="1417" cy="141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grpSp>
            <p:nvGrpSpPr>
              <p:cNvPr id="11404" name="Group 94"/>
              <p:cNvGrpSpPr>
                <a:grpSpLocks/>
              </p:cNvGrpSpPr>
              <p:nvPr/>
            </p:nvGrpSpPr>
            <p:grpSpPr bwMode="auto">
              <a:xfrm>
                <a:off x="786" y="2135"/>
                <a:ext cx="1475" cy="1754"/>
                <a:chOff x="786" y="2135"/>
                <a:chExt cx="1475" cy="1754"/>
              </a:xfrm>
            </p:grpSpPr>
            <p:grpSp>
              <p:nvGrpSpPr>
                <p:cNvPr id="11477" name="Group 57"/>
                <p:cNvGrpSpPr>
                  <a:grpSpLocks/>
                </p:cNvGrpSpPr>
                <p:nvPr/>
              </p:nvGrpSpPr>
              <p:grpSpPr bwMode="auto">
                <a:xfrm>
                  <a:off x="1418" y="3749"/>
                  <a:ext cx="179" cy="140"/>
                  <a:chOff x="1418" y="3749"/>
                  <a:chExt cx="179" cy="140"/>
                </a:xfrm>
              </p:grpSpPr>
              <p:sp>
                <p:nvSpPr>
                  <p:cNvPr id="1151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3749"/>
                    <a:ext cx="179" cy="140"/>
                  </a:xfrm>
                  <a:prstGeom prst="rect">
                    <a:avLst/>
                  </a:prstGeom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IN" altLang="en-US"/>
                  </a:p>
                </p:txBody>
              </p:sp>
              <p:sp>
                <p:nvSpPr>
                  <p:cNvPr id="11515" name="Freeform 55"/>
                  <p:cNvSpPr>
                    <a:spLocks noEditPoints="1"/>
                  </p:cNvSpPr>
                  <p:nvPr/>
                </p:nvSpPr>
                <p:spPr bwMode="auto">
                  <a:xfrm>
                    <a:off x="1418" y="3749"/>
                    <a:ext cx="179" cy="140"/>
                  </a:xfrm>
                  <a:custGeom>
                    <a:avLst/>
                    <a:gdLst>
                      <a:gd name="T0" fmla="*/ 0 w 179"/>
                      <a:gd name="T1" fmla="*/ 0 h 140"/>
                      <a:gd name="T2" fmla="*/ 179 w 179"/>
                      <a:gd name="T3" fmla="*/ 0 h 140"/>
                      <a:gd name="T4" fmla="*/ 179 w 179"/>
                      <a:gd name="T5" fmla="*/ 140 h 140"/>
                      <a:gd name="T6" fmla="*/ 0 w 179"/>
                      <a:gd name="T7" fmla="*/ 140 h 140"/>
                      <a:gd name="T8" fmla="*/ 0 w 179"/>
                      <a:gd name="T9" fmla="*/ 0 h 140"/>
                      <a:gd name="T10" fmla="*/ 7 w 179"/>
                      <a:gd name="T11" fmla="*/ 6 h 140"/>
                      <a:gd name="T12" fmla="*/ 173 w 179"/>
                      <a:gd name="T13" fmla="*/ 6 h 140"/>
                      <a:gd name="T14" fmla="*/ 173 w 179"/>
                      <a:gd name="T15" fmla="*/ 134 h 140"/>
                      <a:gd name="T16" fmla="*/ 7 w 179"/>
                      <a:gd name="T17" fmla="*/ 134 h 140"/>
                      <a:gd name="T18" fmla="*/ 7 w 179"/>
                      <a:gd name="T19" fmla="*/ 6 h 1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79" h="140">
                        <a:moveTo>
                          <a:pt x="0" y="0"/>
                        </a:moveTo>
                        <a:lnTo>
                          <a:pt x="179" y="0"/>
                        </a:lnTo>
                        <a:lnTo>
                          <a:pt x="179" y="140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  <a:moveTo>
                          <a:pt x="7" y="6"/>
                        </a:moveTo>
                        <a:lnTo>
                          <a:pt x="173" y="6"/>
                        </a:lnTo>
                        <a:lnTo>
                          <a:pt x="173" y="134"/>
                        </a:lnTo>
                        <a:lnTo>
                          <a:pt x="7" y="134"/>
                        </a:lnTo>
                        <a:lnTo>
                          <a:pt x="7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151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457" y="3780"/>
                    <a:ext cx="115" cy="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rgbClr val="000000"/>
                        </a:solidFill>
                      </a:rPr>
                      <a:t>Vin</a:t>
                    </a:r>
                    <a:endParaRPr lang="en-US" altLang="en-US"/>
                  </a:p>
                </p:txBody>
              </p:sp>
            </p:grpSp>
            <p:sp>
              <p:nvSpPr>
                <p:cNvPr id="11478" name="Rectangle 58"/>
                <p:cNvSpPr>
                  <a:spLocks noChangeArrowheads="1"/>
                </p:cNvSpPr>
                <p:nvPr/>
              </p:nvSpPr>
              <p:spPr bwMode="auto">
                <a:xfrm>
                  <a:off x="857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79" name="Rectangle 59"/>
                <p:cNvSpPr>
                  <a:spLocks noChangeArrowheads="1"/>
                </p:cNvSpPr>
                <p:nvPr/>
              </p:nvSpPr>
              <p:spPr bwMode="auto">
                <a:xfrm>
                  <a:off x="914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80" name="Rectangle 60"/>
                <p:cNvSpPr>
                  <a:spLocks noChangeArrowheads="1"/>
                </p:cNvSpPr>
                <p:nvPr/>
              </p:nvSpPr>
              <p:spPr bwMode="auto">
                <a:xfrm>
                  <a:off x="965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81" name="Rectangle 61"/>
                <p:cNvSpPr>
                  <a:spLocks noChangeArrowheads="1"/>
                </p:cNvSpPr>
                <p:nvPr/>
              </p:nvSpPr>
              <p:spPr bwMode="auto">
                <a:xfrm>
                  <a:off x="1023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82" name="Rectangle 62"/>
                <p:cNvSpPr>
                  <a:spLocks noChangeArrowheads="1"/>
                </p:cNvSpPr>
                <p:nvPr/>
              </p:nvSpPr>
              <p:spPr bwMode="auto">
                <a:xfrm>
                  <a:off x="799" y="3519"/>
                  <a:ext cx="6" cy="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83" name="Rectangle 63"/>
                <p:cNvSpPr>
                  <a:spLocks noChangeArrowheads="1"/>
                </p:cNvSpPr>
                <p:nvPr/>
              </p:nvSpPr>
              <p:spPr bwMode="auto">
                <a:xfrm>
                  <a:off x="786" y="3602"/>
                  <a:ext cx="64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</a:t>
                  </a:r>
                  <a:endParaRPr lang="en-US" altLang="en-US"/>
                </a:p>
              </p:txBody>
            </p:sp>
            <p:sp>
              <p:nvSpPr>
                <p:cNvPr id="11484" name="Rectangle 64"/>
                <p:cNvSpPr>
                  <a:spLocks noChangeArrowheads="1"/>
                </p:cNvSpPr>
                <p:nvPr/>
              </p:nvSpPr>
              <p:spPr bwMode="auto">
                <a:xfrm>
                  <a:off x="1137" y="3532"/>
                  <a:ext cx="7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85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5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86" name="Rectangle 66"/>
                <p:cNvSpPr>
                  <a:spLocks noChangeArrowheads="1"/>
                </p:cNvSpPr>
                <p:nvPr/>
              </p:nvSpPr>
              <p:spPr bwMode="auto">
                <a:xfrm>
                  <a:off x="1252" y="3532"/>
                  <a:ext cx="7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87" name="Rectangle 67"/>
                <p:cNvSpPr>
                  <a:spLocks noChangeArrowheads="1"/>
                </p:cNvSpPr>
                <p:nvPr/>
              </p:nvSpPr>
              <p:spPr bwMode="auto">
                <a:xfrm>
                  <a:off x="1303" y="3532"/>
                  <a:ext cx="7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88" name="Rectangle 68"/>
                <p:cNvSpPr>
                  <a:spLocks noChangeArrowheads="1"/>
                </p:cNvSpPr>
                <p:nvPr/>
              </p:nvSpPr>
              <p:spPr bwMode="auto">
                <a:xfrm>
                  <a:off x="1080" y="2135"/>
                  <a:ext cx="6" cy="141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89" name="Rectangle 69"/>
                <p:cNvSpPr>
                  <a:spLocks noChangeArrowheads="1"/>
                </p:cNvSpPr>
                <p:nvPr/>
              </p:nvSpPr>
              <p:spPr bwMode="auto">
                <a:xfrm>
                  <a:off x="1080" y="3519"/>
                  <a:ext cx="6" cy="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90" name="Rectangle 70"/>
                <p:cNvSpPr>
                  <a:spLocks noChangeArrowheads="1"/>
                </p:cNvSpPr>
                <p:nvPr/>
              </p:nvSpPr>
              <p:spPr bwMode="auto">
                <a:xfrm>
                  <a:off x="1035" y="3602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0.2</a:t>
                  </a:r>
                  <a:endParaRPr lang="en-US" altLang="en-US"/>
                </a:p>
              </p:txBody>
            </p:sp>
            <p:sp>
              <p:nvSpPr>
                <p:cNvPr id="114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418" y="3532"/>
                  <a:ext cx="7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92" name="Rectangle 72"/>
                <p:cNvSpPr>
                  <a:spLocks noChangeArrowheads="1"/>
                </p:cNvSpPr>
                <p:nvPr/>
              </p:nvSpPr>
              <p:spPr bwMode="auto">
                <a:xfrm>
                  <a:off x="1476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93" name="Rectangle 73"/>
                <p:cNvSpPr>
                  <a:spLocks noChangeArrowheads="1"/>
                </p:cNvSpPr>
                <p:nvPr/>
              </p:nvSpPr>
              <p:spPr bwMode="auto">
                <a:xfrm>
                  <a:off x="1533" y="3532"/>
                  <a:ext cx="7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94" name="Rectangle 74"/>
                <p:cNvSpPr>
                  <a:spLocks noChangeArrowheads="1"/>
                </p:cNvSpPr>
                <p:nvPr/>
              </p:nvSpPr>
              <p:spPr bwMode="auto">
                <a:xfrm>
                  <a:off x="1591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95" name="Rectangle 75"/>
                <p:cNvSpPr>
                  <a:spLocks noChangeArrowheads="1"/>
                </p:cNvSpPr>
                <p:nvPr/>
              </p:nvSpPr>
              <p:spPr bwMode="auto">
                <a:xfrm>
                  <a:off x="1361" y="2135"/>
                  <a:ext cx="6" cy="141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96" name="Rectangle 76"/>
                <p:cNvSpPr>
                  <a:spLocks noChangeArrowheads="1"/>
                </p:cNvSpPr>
                <p:nvPr/>
              </p:nvSpPr>
              <p:spPr bwMode="auto">
                <a:xfrm>
                  <a:off x="1361" y="3519"/>
                  <a:ext cx="6" cy="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97" name="Rectangle 77"/>
                <p:cNvSpPr>
                  <a:spLocks noChangeArrowheads="1"/>
                </p:cNvSpPr>
                <p:nvPr/>
              </p:nvSpPr>
              <p:spPr bwMode="auto">
                <a:xfrm>
                  <a:off x="1316" y="3602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0.4</a:t>
                  </a:r>
                  <a:endParaRPr lang="en-US" altLang="en-US"/>
                </a:p>
              </p:txBody>
            </p:sp>
            <p:sp>
              <p:nvSpPr>
                <p:cNvPr id="11498" name="Rectangle 78"/>
                <p:cNvSpPr>
                  <a:spLocks noChangeArrowheads="1"/>
                </p:cNvSpPr>
                <p:nvPr/>
              </p:nvSpPr>
              <p:spPr bwMode="auto">
                <a:xfrm>
                  <a:off x="1699" y="3532"/>
                  <a:ext cx="7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99" name="Rectangle 79"/>
                <p:cNvSpPr>
                  <a:spLocks noChangeArrowheads="1"/>
                </p:cNvSpPr>
                <p:nvPr/>
              </p:nvSpPr>
              <p:spPr bwMode="auto">
                <a:xfrm>
                  <a:off x="1757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00" name="Rectangle 80"/>
                <p:cNvSpPr>
                  <a:spLocks noChangeArrowheads="1"/>
                </p:cNvSpPr>
                <p:nvPr/>
              </p:nvSpPr>
              <p:spPr bwMode="auto">
                <a:xfrm>
                  <a:off x="1814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01" name="Rectangle 81"/>
                <p:cNvSpPr>
                  <a:spLocks noChangeArrowheads="1"/>
                </p:cNvSpPr>
                <p:nvPr/>
              </p:nvSpPr>
              <p:spPr bwMode="auto">
                <a:xfrm>
                  <a:off x="1872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02" name="Rectangle 82"/>
                <p:cNvSpPr>
                  <a:spLocks noChangeArrowheads="1"/>
                </p:cNvSpPr>
                <p:nvPr/>
              </p:nvSpPr>
              <p:spPr bwMode="auto">
                <a:xfrm>
                  <a:off x="1642" y="2135"/>
                  <a:ext cx="6" cy="141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03" name="Rectangle 83"/>
                <p:cNvSpPr>
                  <a:spLocks noChangeArrowheads="1"/>
                </p:cNvSpPr>
                <p:nvPr/>
              </p:nvSpPr>
              <p:spPr bwMode="auto">
                <a:xfrm>
                  <a:off x="1642" y="3519"/>
                  <a:ext cx="6" cy="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04" name="Rectangle 84"/>
                <p:cNvSpPr>
                  <a:spLocks noChangeArrowheads="1"/>
                </p:cNvSpPr>
                <p:nvPr/>
              </p:nvSpPr>
              <p:spPr bwMode="auto">
                <a:xfrm>
                  <a:off x="1597" y="3602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0.6</a:t>
                  </a:r>
                  <a:endParaRPr lang="en-US" altLang="en-US"/>
                </a:p>
              </p:txBody>
            </p:sp>
            <p:sp>
              <p:nvSpPr>
                <p:cNvPr id="11505" name="Rectangle 85"/>
                <p:cNvSpPr>
                  <a:spLocks noChangeArrowheads="1"/>
                </p:cNvSpPr>
                <p:nvPr/>
              </p:nvSpPr>
              <p:spPr bwMode="auto">
                <a:xfrm>
                  <a:off x="1980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06" name="Rectangle 86"/>
                <p:cNvSpPr>
                  <a:spLocks noChangeArrowheads="1"/>
                </p:cNvSpPr>
                <p:nvPr/>
              </p:nvSpPr>
              <p:spPr bwMode="auto">
                <a:xfrm>
                  <a:off x="2038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07" name="Rectangle 87"/>
                <p:cNvSpPr>
                  <a:spLocks noChangeArrowheads="1"/>
                </p:cNvSpPr>
                <p:nvPr/>
              </p:nvSpPr>
              <p:spPr bwMode="auto">
                <a:xfrm>
                  <a:off x="2095" y="3532"/>
                  <a:ext cx="6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08" name="Rectangle 88"/>
                <p:cNvSpPr>
                  <a:spLocks noChangeArrowheads="1"/>
                </p:cNvSpPr>
                <p:nvPr/>
              </p:nvSpPr>
              <p:spPr bwMode="auto">
                <a:xfrm>
                  <a:off x="2152" y="3532"/>
                  <a:ext cx="7" cy="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09" name="Rectangle 89"/>
                <p:cNvSpPr>
                  <a:spLocks noChangeArrowheads="1"/>
                </p:cNvSpPr>
                <p:nvPr/>
              </p:nvSpPr>
              <p:spPr bwMode="auto">
                <a:xfrm>
                  <a:off x="1923" y="2135"/>
                  <a:ext cx="6" cy="141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10" name="Rectangle 90"/>
                <p:cNvSpPr>
                  <a:spLocks noChangeArrowheads="1"/>
                </p:cNvSpPr>
                <p:nvPr/>
              </p:nvSpPr>
              <p:spPr bwMode="auto">
                <a:xfrm>
                  <a:off x="1923" y="3519"/>
                  <a:ext cx="6" cy="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11" name="Rectangle 91"/>
                <p:cNvSpPr>
                  <a:spLocks noChangeArrowheads="1"/>
                </p:cNvSpPr>
                <p:nvPr/>
              </p:nvSpPr>
              <p:spPr bwMode="auto">
                <a:xfrm>
                  <a:off x="1878" y="3602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0.8</a:t>
                  </a:r>
                  <a:endParaRPr lang="en-US" altLang="en-US"/>
                </a:p>
              </p:txBody>
            </p:sp>
            <p:sp>
              <p:nvSpPr>
                <p:cNvPr id="11512" name="Rectangle 92"/>
                <p:cNvSpPr>
                  <a:spLocks noChangeArrowheads="1"/>
                </p:cNvSpPr>
                <p:nvPr/>
              </p:nvSpPr>
              <p:spPr bwMode="auto">
                <a:xfrm>
                  <a:off x="2210" y="3519"/>
                  <a:ext cx="6" cy="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513" name="Rectangle 93"/>
                <p:cNvSpPr>
                  <a:spLocks noChangeArrowheads="1"/>
                </p:cNvSpPr>
                <p:nvPr/>
              </p:nvSpPr>
              <p:spPr bwMode="auto">
                <a:xfrm>
                  <a:off x="2197" y="3602"/>
                  <a:ext cx="64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1</a:t>
                  </a:r>
                  <a:endParaRPr lang="en-US" altLang="en-US"/>
                </a:p>
              </p:txBody>
            </p:sp>
          </p:grpSp>
          <p:grpSp>
            <p:nvGrpSpPr>
              <p:cNvPr id="11405" name="Group 166"/>
              <p:cNvGrpSpPr>
                <a:grpSpLocks/>
              </p:cNvGrpSpPr>
              <p:nvPr/>
            </p:nvGrpSpPr>
            <p:grpSpPr bwMode="auto">
              <a:xfrm>
                <a:off x="620" y="2096"/>
                <a:ext cx="1596" cy="1512"/>
                <a:chOff x="620" y="2096"/>
                <a:chExt cx="1596" cy="1512"/>
              </a:xfrm>
            </p:grpSpPr>
            <p:sp>
              <p:nvSpPr>
                <p:cNvPr id="11406" name="Rectangle 95"/>
                <p:cNvSpPr>
                  <a:spLocks noChangeArrowheads="1"/>
                </p:cNvSpPr>
                <p:nvPr/>
              </p:nvSpPr>
              <p:spPr bwMode="auto">
                <a:xfrm>
                  <a:off x="774" y="3519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07" name="Rectangle 96"/>
                <p:cNvSpPr>
                  <a:spLocks noChangeArrowheads="1"/>
                </p:cNvSpPr>
                <p:nvPr/>
              </p:nvSpPr>
              <p:spPr bwMode="auto">
                <a:xfrm>
                  <a:off x="774" y="3494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08" name="Rectangle 97"/>
                <p:cNvSpPr>
                  <a:spLocks noChangeArrowheads="1"/>
                </p:cNvSpPr>
                <p:nvPr/>
              </p:nvSpPr>
              <p:spPr bwMode="auto">
                <a:xfrm>
                  <a:off x="774" y="3462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09" name="Rectangle 98"/>
                <p:cNvSpPr>
                  <a:spLocks noChangeArrowheads="1"/>
                </p:cNvSpPr>
                <p:nvPr/>
              </p:nvSpPr>
              <p:spPr bwMode="auto">
                <a:xfrm>
                  <a:off x="774" y="3436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10" name="Rectangle 99"/>
                <p:cNvSpPr>
                  <a:spLocks noChangeArrowheads="1"/>
                </p:cNvSpPr>
                <p:nvPr/>
              </p:nvSpPr>
              <p:spPr bwMode="auto">
                <a:xfrm>
                  <a:off x="742" y="3545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11" name="Rectangle 100"/>
                <p:cNvSpPr>
                  <a:spLocks noChangeArrowheads="1"/>
                </p:cNvSpPr>
                <p:nvPr/>
              </p:nvSpPr>
              <p:spPr bwMode="auto">
                <a:xfrm>
                  <a:off x="678" y="3506"/>
                  <a:ext cx="64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</a:t>
                  </a:r>
                  <a:endParaRPr lang="en-US" altLang="en-US"/>
                </a:p>
              </p:txBody>
            </p:sp>
            <p:sp>
              <p:nvSpPr>
                <p:cNvPr id="11412" name="Rectangle 101"/>
                <p:cNvSpPr>
                  <a:spLocks noChangeArrowheads="1"/>
                </p:cNvSpPr>
                <p:nvPr/>
              </p:nvSpPr>
              <p:spPr bwMode="auto">
                <a:xfrm>
                  <a:off x="774" y="3379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13" name="Rectangle 102"/>
                <p:cNvSpPr>
                  <a:spLocks noChangeArrowheads="1"/>
                </p:cNvSpPr>
                <p:nvPr/>
              </p:nvSpPr>
              <p:spPr bwMode="auto">
                <a:xfrm>
                  <a:off x="774" y="3347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14" name="Rectangle 103"/>
                <p:cNvSpPr>
                  <a:spLocks noChangeArrowheads="1"/>
                </p:cNvSpPr>
                <p:nvPr/>
              </p:nvSpPr>
              <p:spPr bwMode="auto">
                <a:xfrm>
                  <a:off x="774" y="3321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15" name="Rectangle 104"/>
                <p:cNvSpPr>
                  <a:spLocks noChangeArrowheads="1"/>
                </p:cNvSpPr>
                <p:nvPr/>
              </p:nvSpPr>
              <p:spPr bwMode="auto">
                <a:xfrm>
                  <a:off x="774" y="3296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16" name="Rectangle 105"/>
                <p:cNvSpPr>
                  <a:spLocks noChangeArrowheads="1"/>
                </p:cNvSpPr>
                <p:nvPr/>
              </p:nvSpPr>
              <p:spPr bwMode="auto">
                <a:xfrm>
                  <a:off x="799" y="3404"/>
                  <a:ext cx="1417" cy="7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17" name="Rectangle 106"/>
                <p:cNvSpPr>
                  <a:spLocks noChangeArrowheads="1"/>
                </p:cNvSpPr>
                <p:nvPr/>
              </p:nvSpPr>
              <p:spPr bwMode="auto">
                <a:xfrm>
                  <a:off x="742" y="3404"/>
                  <a:ext cx="6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18" name="Rectangle 107"/>
                <p:cNvSpPr>
                  <a:spLocks noChangeArrowheads="1"/>
                </p:cNvSpPr>
                <p:nvPr/>
              </p:nvSpPr>
              <p:spPr bwMode="auto">
                <a:xfrm>
                  <a:off x="620" y="3366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0.1</a:t>
                  </a:r>
                  <a:endParaRPr lang="en-US" altLang="en-US"/>
                </a:p>
              </p:txBody>
            </p:sp>
            <p:sp>
              <p:nvSpPr>
                <p:cNvPr id="1141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74" y="3238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20" name="Rectangle 109"/>
                <p:cNvSpPr>
                  <a:spLocks noChangeArrowheads="1"/>
                </p:cNvSpPr>
                <p:nvPr/>
              </p:nvSpPr>
              <p:spPr bwMode="auto">
                <a:xfrm>
                  <a:off x="774" y="3207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774" y="3181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22" name="Rectangle 111"/>
                <p:cNvSpPr>
                  <a:spLocks noChangeArrowheads="1"/>
                </p:cNvSpPr>
                <p:nvPr/>
              </p:nvSpPr>
              <p:spPr bwMode="auto">
                <a:xfrm>
                  <a:off x="774" y="3149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799" y="3264"/>
                  <a:ext cx="1417" cy="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24" name="Rectangle 113"/>
                <p:cNvSpPr>
                  <a:spLocks noChangeArrowheads="1"/>
                </p:cNvSpPr>
                <p:nvPr/>
              </p:nvSpPr>
              <p:spPr bwMode="auto">
                <a:xfrm>
                  <a:off x="742" y="3264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25" name="Rectangle 114"/>
                <p:cNvSpPr>
                  <a:spLocks noChangeArrowheads="1"/>
                </p:cNvSpPr>
                <p:nvPr/>
              </p:nvSpPr>
              <p:spPr bwMode="auto">
                <a:xfrm>
                  <a:off x="620" y="3225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0.2</a:t>
                  </a:r>
                  <a:endParaRPr lang="en-US" altLang="en-US"/>
                </a:p>
              </p:txBody>
            </p:sp>
            <p:sp>
              <p:nvSpPr>
                <p:cNvPr id="11426" name="Rectangle 115"/>
                <p:cNvSpPr>
                  <a:spLocks noChangeArrowheads="1"/>
                </p:cNvSpPr>
                <p:nvPr/>
              </p:nvSpPr>
              <p:spPr bwMode="auto">
                <a:xfrm>
                  <a:off x="774" y="3098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27" name="Rectangle 116"/>
                <p:cNvSpPr>
                  <a:spLocks noChangeArrowheads="1"/>
                </p:cNvSpPr>
                <p:nvPr/>
              </p:nvSpPr>
              <p:spPr bwMode="auto">
                <a:xfrm>
                  <a:off x="774" y="3066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28" name="Rectangle 117"/>
                <p:cNvSpPr>
                  <a:spLocks noChangeArrowheads="1"/>
                </p:cNvSpPr>
                <p:nvPr/>
              </p:nvSpPr>
              <p:spPr bwMode="auto">
                <a:xfrm>
                  <a:off x="774" y="3041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29" name="Rectangle 118"/>
                <p:cNvSpPr>
                  <a:spLocks noChangeArrowheads="1"/>
                </p:cNvSpPr>
                <p:nvPr/>
              </p:nvSpPr>
              <p:spPr bwMode="auto">
                <a:xfrm>
                  <a:off x="774" y="3009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30" name="Rectangle 119"/>
                <p:cNvSpPr>
                  <a:spLocks noChangeArrowheads="1"/>
                </p:cNvSpPr>
                <p:nvPr/>
              </p:nvSpPr>
              <p:spPr bwMode="auto">
                <a:xfrm>
                  <a:off x="799" y="3124"/>
                  <a:ext cx="1417" cy="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31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2" y="3124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32" name="Rectangle 121"/>
                <p:cNvSpPr>
                  <a:spLocks noChangeArrowheads="1"/>
                </p:cNvSpPr>
                <p:nvPr/>
              </p:nvSpPr>
              <p:spPr bwMode="auto">
                <a:xfrm>
                  <a:off x="620" y="3085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0.3</a:t>
                  </a:r>
                  <a:endParaRPr lang="en-US" altLang="en-US"/>
                </a:p>
              </p:txBody>
            </p:sp>
            <p:sp>
              <p:nvSpPr>
                <p:cNvPr id="11433" name="Rectangle 122"/>
                <p:cNvSpPr>
                  <a:spLocks noChangeArrowheads="1"/>
                </p:cNvSpPr>
                <p:nvPr/>
              </p:nvSpPr>
              <p:spPr bwMode="auto">
                <a:xfrm>
                  <a:off x="774" y="2951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34" name="Rectangle 123"/>
                <p:cNvSpPr>
                  <a:spLocks noChangeArrowheads="1"/>
                </p:cNvSpPr>
                <p:nvPr/>
              </p:nvSpPr>
              <p:spPr bwMode="auto">
                <a:xfrm>
                  <a:off x="774" y="2926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35" name="Rectangle 124"/>
                <p:cNvSpPr>
                  <a:spLocks noChangeArrowheads="1"/>
                </p:cNvSpPr>
                <p:nvPr/>
              </p:nvSpPr>
              <p:spPr bwMode="auto">
                <a:xfrm>
                  <a:off x="774" y="2900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36" name="Rectangle 125"/>
                <p:cNvSpPr>
                  <a:spLocks noChangeArrowheads="1"/>
                </p:cNvSpPr>
                <p:nvPr/>
              </p:nvSpPr>
              <p:spPr bwMode="auto">
                <a:xfrm>
                  <a:off x="774" y="2868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37" name="Rectangle 126"/>
                <p:cNvSpPr>
                  <a:spLocks noChangeArrowheads="1"/>
                </p:cNvSpPr>
                <p:nvPr/>
              </p:nvSpPr>
              <p:spPr bwMode="auto">
                <a:xfrm>
                  <a:off x="799" y="2983"/>
                  <a:ext cx="1417" cy="7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38" name="Rectangle 127"/>
                <p:cNvSpPr>
                  <a:spLocks noChangeArrowheads="1"/>
                </p:cNvSpPr>
                <p:nvPr/>
              </p:nvSpPr>
              <p:spPr bwMode="auto">
                <a:xfrm>
                  <a:off x="742" y="2983"/>
                  <a:ext cx="6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39" name="Rectangle 128"/>
                <p:cNvSpPr>
                  <a:spLocks noChangeArrowheads="1"/>
                </p:cNvSpPr>
                <p:nvPr/>
              </p:nvSpPr>
              <p:spPr bwMode="auto">
                <a:xfrm>
                  <a:off x="620" y="2945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0.4</a:t>
                  </a:r>
                  <a:endParaRPr lang="en-US" altLang="en-US"/>
                </a:p>
              </p:txBody>
            </p:sp>
            <p:sp>
              <p:nvSpPr>
                <p:cNvPr id="11440" name="Rectangle 129"/>
                <p:cNvSpPr>
                  <a:spLocks noChangeArrowheads="1"/>
                </p:cNvSpPr>
                <p:nvPr/>
              </p:nvSpPr>
              <p:spPr bwMode="auto">
                <a:xfrm>
                  <a:off x="774" y="2811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41" name="Rectangle 130"/>
                <p:cNvSpPr>
                  <a:spLocks noChangeArrowheads="1"/>
                </p:cNvSpPr>
                <p:nvPr/>
              </p:nvSpPr>
              <p:spPr bwMode="auto">
                <a:xfrm>
                  <a:off x="774" y="2785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42" name="Rectangle 131"/>
                <p:cNvSpPr>
                  <a:spLocks noChangeArrowheads="1"/>
                </p:cNvSpPr>
                <p:nvPr/>
              </p:nvSpPr>
              <p:spPr bwMode="auto">
                <a:xfrm>
                  <a:off x="774" y="2754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43" name="Rectangle 132"/>
                <p:cNvSpPr>
                  <a:spLocks noChangeArrowheads="1"/>
                </p:cNvSpPr>
                <p:nvPr/>
              </p:nvSpPr>
              <p:spPr bwMode="auto">
                <a:xfrm>
                  <a:off x="774" y="2728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44" name="Rectangle 133"/>
                <p:cNvSpPr>
                  <a:spLocks noChangeArrowheads="1"/>
                </p:cNvSpPr>
                <p:nvPr/>
              </p:nvSpPr>
              <p:spPr bwMode="auto">
                <a:xfrm>
                  <a:off x="799" y="2843"/>
                  <a:ext cx="1417" cy="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45" name="Rectangle 134"/>
                <p:cNvSpPr>
                  <a:spLocks noChangeArrowheads="1"/>
                </p:cNvSpPr>
                <p:nvPr/>
              </p:nvSpPr>
              <p:spPr bwMode="auto">
                <a:xfrm>
                  <a:off x="742" y="2843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46" name="Rectangle 135"/>
                <p:cNvSpPr>
                  <a:spLocks noChangeArrowheads="1"/>
                </p:cNvSpPr>
                <p:nvPr/>
              </p:nvSpPr>
              <p:spPr bwMode="auto">
                <a:xfrm>
                  <a:off x="620" y="2804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0.5</a:t>
                  </a:r>
                  <a:endParaRPr lang="en-US" altLang="en-US"/>
                </a:p>
              </p:txBody>
            </p:sp>
            <p:sp>
              <p:nvSpPr>
                <p:cNvPr id="11447" name="Rectangle 136"/>
                <p:cNvSpPr>
                  <a:spLocks noChangeArrowheads="1"/>
                </p:cNvSpPr>
                <p:nvPr/>
              </p:nvSpPr>
              <p:spPr bwMode="auto">
                <a:xfrm>
                  <a:off x="774" y="2671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48" name="Rectangle 137"/>
                <p:cNvSpPr>
                  <a:spLocks noChangeArrowheads="1"/>
                </p:cNvSpPr>
                <p:nvPr/>
              </p:nvSpPr>
              <p:spPr bwMode="auto">
                <a:xfrm>
                  <a:off x="774" y="2645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49" name="Rectangle 138"/>
                <p:cNvSpPr>
                  <a:spLocks noChangeArrowheads="1"/>
                </p:cNvSpPr>
                <p:nvPr/>
              </p:nvSpPr>
              <p:spPr bwMode="auto">
                <a:xfrm>
                  <a:off x="774" y="2613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50" name="Rectangle 139"/>
                <p:cNvSpPr>
                  <a:spLocks noChangeArrowheads="1"/>
                </p:cNvSpPr>
                <p:nvPr/>
              </p:nvSpPr>
              <p:spPr bwMode="auto">
                <a:xfrm>
                  <a:off x="774" y="2588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51" name="Rectangle 140"/>
                <p:cNvSpPr>
                  <a:spLocks noChangeArrowheads="1"/>
                </p:cNvSpPr>
                <p:nvPr/>
              </p:nvSpPr>
              <p:spPr bwMode="auto">
                <a:xfrm>
                  <a:off x="799" y="2703"/>
                  <a:ext cx="1417" cy="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52" name="Rectangle 141"/>
                <p:cNvSpPr>
                  <a:spLocks noChangeArrowheads="1"/>
                </p:cNvSpPr>
                <p:nvPr/>
              </p:nvSpPr>
              <p:spPr bwMode="auto">
                <a:xfrm>
                  <a:off x="742" y="2703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53" name="Rectangle 142"/>
                <p:cNvSpPr>
                  <a:spLocks noChangeArrowheads="1"/>
                </p:cNvSpPr>
                <p:nvPr/>
              </p:nvSpPr>
              <p:spPr bwMode="auto">
                <a:xfrm>
                  <a:off x="620" y="2664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0.6</a:t>
                  </a:r>
                  <a:endParaRPr lang="en-US" altLang="en-US"/>
                </a:p>
              </p:txBody>
            </p:sp>
            <p:sp>
              <p:nvSpPr>
                <p:cNvPr id="11454" name="Rectangle 143"/>
                <p:cNvSpPr>
                  <a:spLocks noChangeArrowheads="1"/>
                </p:cNvSpPr>
                <p:nvPr/>
              </p:nvSpPr>
              <p:spPr bwMode="auto">
                <a:xfrm>
                  <a:off x="774" y="2530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55" name="Rectangle 144"/>
                <p:cNvSpPr>
                  <a:spLocks noChangeArrowheads="1"/>
                </p:cNvSpPr>
                <p:nvPr/>
              </p:nvSpPr>
              <p:spPr bwMode="auto">
                <a:xfrm>
                  <a:off x="774" y="2505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56" name="Rectangle 145"/>
                <p:cNvSpPr>
                  <a:spLocks noChangeArrowheads="1"/>
                </p:cNvSpPr>
                <p:nvPr/>
              </p:nvSpPr>
              <p:spPr bwMode="auto">
                <a:xfrm>
                  <a:off x="774" y="2473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57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4" y="2447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58" name="Rectangle 147"/>
                <p:cNvSpPr>
                  <a:spLocks noChangeArrowheads="1"/>
                </p:cNvSpPr>
                <p:nvPr/>
              </p:nvSpPr>
              <p:spPr bwMode="auto">
                <a:xfrm>
                  <a:off x="799" y="2556"/>
                  <a:ext cx="1417" cy="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59" name="Rectangle 148"/>
                <p:cNvSpPr>
                  <a:spLocks noChangeArrowheads="1"/>
                </p:cNvSpPr>
                <p:nvPr/>
              </p:nvSpPr>
              <p:spPr bwMode="auto">
                <a:xfrm>
                  <a:off x="742" y="2556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60" name="Rectangle 149"/>
                <p:cNvSpPr>
                  <a:spLocks noChangeArrowheads="1"/>
                </p:cNvSpPr>
                <p:nvPr/>
              </p:nvSpPr>
              <p:spPr bwMode="auto">
                <a:xfrm>
                  <a:off x="620" y="2517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0.7</a:t>
                  </a:r>
                  <a:endParaRPr lang="en-US" altLang="en-US"/>
                </a:p>
              </p:txBody>
            </p:sp>
            <p:sp>
              <p:nvSpPr>
                <p:cNvPr id="11461" name="Rectangle 150"/>
                <p:cNvSpPr>
                  <a:spLocks noChangeArrowheads="1"/>
                </p:cNvSpPr>
                <p:nvPr/>
              </p:nvSpPr>
              <p:spPr bwMode="auto">
                <a:xfrm>
                  <a:off x="774" y="2390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62" name="Rectangle 151"/>
                <p:cNvSpPr>
                  <a:spLocks noChangeArrowheads="1"/>
                </p:cNvSpPr>
                <p:nvPr/>
              </p:nvSpPr>
              <p:spPr bwMode="auto">
                <a:xfrm>
                  <a:off x="774" y="2358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63" name="Rectangle 152"/>
                <p:cNvSpPr>
                  <a:spLocks noChangeArrowheads="1"/>
                </p:cNvSpPr>
                <p:nvPr/>
              </p:nvSpPr>
              <p:spPr bwMode="auto">
                <a:xfrm>
                  <a:off x="774" y="2333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64" name="Rectangle 153"/>
                <p:cNvSpPr>
                  <a:spLocks noChangeArrowheads="1"/>
                </p:cNvSpPr>
                <p:nvPr/>
              </p:nvSpPr>
              <p:spPr bwMode="auto">
                <a:xfrm>
                  <a:off x="774" y="2307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65" name="Rectangle 154"/>
                <p:cNvSpPr>
                  <a:spLocks noChangeArrowheads="1"/>
                </p:cNvSpPr>
                <p:nvPr/>
              </p:nvSpPr>
              <p:spPr bwMode="auto">
                <a:xfrm>
                  <a:off x="799" y="2415"/>
                  <a:ext cx="1417" cy="7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66" name="Rectangle 155"/>
                <p:cNvSpPr>
                  <a:spLocks noChangeArrowheads="1"/>
                </p:cNvSpPr>
                <p:nvPr/>
              </p:nvSpPr>
              <p:spPr bwMode="auto">
                <a:xfrm>
                  <a:off x="742" y="2415"/>
                  <a:ext cx="63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67" name="Rectangle 156"/>
                <p:cNvSpPr>
                  <a:spLocks noChangeArrowheads="1"/>
                </p:cNvSpPr>
                <p:nvPr/>
              </p:nvSpPr>
              <p:spPr bwMode="auto">
                <a:xfrm>
                  <a:off x="620" y="2377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0.8</a:t>
                  </a:r>
                  <a:endParaRPr lang="en-US" altLang="en-US"/>
                </a:p>
              </p:txBody>
            </p:sp>
            <p:sp>
              <p:nvSpPr>
                <p:cNvPr id="11468" name="Rectangle 157"/>
                <p:cNvSpPr>
                  <a:spLocks noChangeArrowheads="1"/>
                </p:cNvSpPr>
                <p:nvPr/>
              </p:nvSpPr>
              <p:spPr bwMode="auto">
                <a:xfrm>
                  <a:off x="774" y="2250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69" name="Rectangle 158"/>
                <p:cNvSpPr>
                  <a:spLocks noChangeArrowheads="1"/>
                </p:cNvSpPr>
                <p:nvPr/>
              </p:nvSpPr>
              <p:spPr bwMode="auto">
                <a:xfrm>
                  <a:off x="774" y="2218"/>
                  <a:ext cx="31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70" name="Rectangle 159"/>
                <p:cNvSpPr>
                  <a:spLocks noChangeArrowheads="1"/>
                </p:cNvSpPr>
                <p:nvPr/>
              </p:nvSpPr>
              <p:spPr bwMode="auto">
                <a:xfrm>
                  <a:off x="774" y="2192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71" name="Rectangle 160"/>
                <p:cNvSpPr>
                  <a:spLocks noChangeArrowheads="1"/>
                </p:cNvSpPr>
                <p:nvPr/>
              </p:nvSpPr>
              <p:spPr bwMode="auto">
                <a:xfrm>
                  <a:off x="774" y="2160"/>
                  <a:ext cx="31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72" name="Rectangle 161"/>
                <p:cNvSpPr>
                  <a:spLocks noChangeArrowheads="1"/>
                </p:cNvSpPr>
                <p:nvPr/>
              </p:nvSpPr>
              <p:spPr bwMode="auto">
                <a:xfrm>
                  <a:off x="799" y="2275"/>
                  <a:ext cx="1417" cy="6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73" name="Rectangle 162"/>
                <p:cNvSpPr>
                  <a:spLocks noChangeArrowheads="1"/>
                </p:cNvSpPr>
                <p:nvPr/>
              </p:nvSpPr>
              <p:spPr bwMode="auto">
                <a:xfrm>
                  <a:off x="742" y="2275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74" name="Rectangle 163"/>
                <p:cNvSpPr>
                  <a:spLocks noChangeArrowheads="1"/>
                </p:cNvSpPr>
                <p:nvPr/>
              </p:nvSpPr>
              <p:spPr bwMode="auto">
                <a:xfrm>
                  <a:off x="620" y="2237"/>
                  <a:ext cx="12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0.9</a:t>
                  </a:r>
                  <a:endParaRPr lang="en-US" altLang="en-US"/>
                </a:p>
              </p:txBody>
            </p:sp>
            <p:sp>
              <p:nvSpPr>
                <p:cNvPr id="11475" name="Rectangle 164"/>
                <p:cNvSpPr>
                  <a:spLocks noChangeArrowheads="1"/>
                </p:cNvSpPr>
                <p:nvPr/>
              </p:nvSpPr>
              <p:spPr bwMode="auto">
                <a:xfrm>
                  <a:off x="742" y="2135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76" name="Rectangle 165"/>
                <p:cNvSpPr>
                  <a:spLocks noChangeArrowheads="1"/>
                </p:cNvSpPr>
                <p:nvPr/>
              </p:nvSpPr>
              <p:spPr bwMode="auto">
                <a:xfrm>
                  <a:off x="678" y="2096"/>
                  <a:ext cx="64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800">
                      <a:solidFill>
                        <a:srgbClr val="000000"/>
                      </a:solidFill>
                    </a:rPr>
                    <a:t>1</a:t>
                  </a:r>
                  <a:endParaRPr lang="en-US" altLang="en-US"/>
                </a:p>
              </p:txBody>
            </p:sp>
          </p:grpSp>
        </p:grpSp>
        <p:grpSp>
          <p:nvGrpSpPr>
            <p:cNvPr id="11291" name="Group 274"/>
            <p:cNvGrpSpPr>
              <a:grpSpLocks/>
            </p:cNvGrpSpPr>
            <p:nvPr/>
          </p:nvGrpSpPr>
          <p:grpSpPr bwMode="auto">
            <a:xfrm>
              <a:off x="793" y="2128"/>
              <a:ext cx="1430" cy="1429"/>
              <a:chOff x="793" y="2128"/>
              <a:chExt cx="1430" cy="1429"/>
            </a:xfrm>
          </p:grpSpPr>
          <p:grpSp>
            <p:nvGrpSpPr>
              <p:cNvPr id="11297" name="Group 220"/>
              <p:cNvGrpSpPr>
                <a:grpSpLocks/>
              </p:cNvGrpSpPr>
              <p:nvPr/>
            </p:nvGrpSpPr>
            <p:grpSpPr bwMode="auto">
              <a:xfrm>
                <a:off x="793" y="2128"/>
                <a:ext cx="1423" cy="1423"/>
                <a:chOff x="793" y="2128"/>
                <a:chExt cx="1423" cy="1423"/>
              </a:xfrm>
            </p:grpSpPr>
            <p:sp>
              <p:nvSpPr>
                <p:cNvPr id="11351" name="Rectangle 168"/>
                <p:cNvSpPr>
                  <a:spLocks noChangeArrowheads="1"/>
                </p:cNvSpPr>
                <p:nvPr/>
              </p:nvSpPr>
              <p:spPr bwMode="auto">
                <a:xfrm>
                  <a:off x="793" y="3538"/>
                  <a:ext cx="38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52" name="Rectangle 169"/>
                <p:cNvSpPr>
                  <a:spLocks noChangeArrowheads="1"/>
                </p:cNvSpPr>
                <p:nvPr/>
              </p:nvSpPr>
              <p:spPr bwMode="auto">
                <a:xfrm>
                  <a:off x="818" y="3538"/>
                  <a:ext cx="45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53" name="Rectangle 170"/>
                <p:cNvSpPr>
                  <a:spLocks noChangeArrowheads="1"/>
                </p:cNvSpPr>
                <p:nvPr/>
              </p:nvSpPr>
              <p:spPr bwMode="auto">
                <a:xfrm>
                  <a:off x="850" y="3538"/>
                  <a:ext cx="38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54" name="Rectangle 171"/>
                <p:cNvSpPr>
                  <a:spLocks noChangeArrowheads="1"/>
                </p:cNvSpPr>
                <p:nvPr/>
              </p:nvSpPr>
              <p:spPr bwMode="auto">
                <a:xfrm>
                  <a:off x="876" y="3538"/>
                  <a:ext cx="44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55" name="Rectangle 172"/>
                <p:cNvSpPr>
                  <a:spLocks noChangeArrowheads="1"/>
                </p:cNvSpPr>
                <p:nvPr/>
              </p:nvSpPr>
              <p:spPr bwMode="auto">
                <a:xfrm>
                  <a:off x="908" y="3538"/>
                  <a:ext cx="38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56" name="Freeform 173"/>
                <p:cNvSpPr>
                  <a:spLocks/>
                </p:cNvSpPr>
                <p:nvPr/>
              </p:nvSpPr>
              <p:spPr bwMode="auto">
                <a:xfrm>
                  <a:off x="933" y="3532"/>
                  <a:ext cx="38" cy="19"/>
                </a:xfrm>
                <a:custGeom>
                  <a:avLst/>
                  <a:gdLst>
                    <a:gd name="T0" fmla="*/ 0 w 38"/>
                    <a:gd name="T1" fmla="*/ 6 h 19"/>
                    <a:gd name="T2" fmla="*/ 26 w 38"/>
                    <a:gd name="T3" fmla="*/ 0 h 19"/>
                    <a:gd name="T4" fmla="*/ 38 w 38"/>
                    <a:gd name="T5" fmla="*/ 0 h 19"/>
                    <a:gd name="T6" fmla="*/ 38 w 38"/>
                    <a:gd name="T7" fmla="*/ 13 h 19"/>
                    <a:gd name="T8" fmla="*/ 13 w 38"/>
                    <a:gd name="T9" fmla="*/ 19 h 19"/>
                    <a:gd name="T10" fmla="*/ 0 w 38"/>
                    <a:gd name="T11" fmla="*/ 19 h 19"/>
                    <a:gd name="T12" fmla="*/ 0 w 38"/>
                    <a:gd name="T13" fmla="*/ 6 h 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19">
                      <a:moveTo>
                        <a:pt x="0" y="6"/>
                      </a:moveTo>
                      <a:lnTo>
                        <a:pt x="26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19"/>
                      </a:lnTo>
                      <a:lnTo>
                        <a:pt x="0" y="19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57" name="Rectangle 174"/>
                <p:cNvSpPr>
                  <a:spLocks noChangeArrowheads="1"/>
                </p:cNvSpPr>
                <p:nvPr/>
              </p:nvSpPr>
              <p:spPr bwMode="auto">
                <a:xfrm>
                  <a:off x="959" y="3532"/>
                  <a:ext cx="44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58" name="Freeform 175"/>
                <p:cNvSpPr>
                  <a:spLocks/>
                </p:cNvSpPr>
                <p:nvPr/>
              </p:nvSpPr>
              <p:spPr bwMode="auto">
                <a:xfrm>
                  <a:off x="991" y="3519"/>
                  <a:ext cx="38" cy="26"/>
                </a:xfrm>
                <a:custGeom>
                  <a:avLst/>
                  <a:gdLst>
                    <a:gd name="T0" fmla="*/ 0 w 38"/>
                    <a:gd name="T1" fmla="*/ 13 h 26"/>
                    <a:gd name="T2" fmla="*/ 25 w 38"/>
                    <a:gd name="T3" fmla="*/ 0 h 26"/>
                    <a:gd name="T4" fmla="*/ 38 w 38"/>
                    <a:gd name="T5" fmla="*/ 0 h 26"/>
                    <a:gd name="T6" fmla="*/ 38 w 38"/>
                    <a:gd name="T7" fmla="*/ 13 h 26"/>
                    <a:gd name="T8" fmla="*/ 12 w 38"/>
                    <a:gd name="T9" fmla="*/ 26 h 26"/>
                    <a:gd name="T10" fmla="*/ 0 w 38"/>
                    <a:gd name="T11" fmla="*/ 26 h 26"/>
                    <a:gd name="T12" fmla="*/ 0 w 38"/>
                    <a:gd name="T13" fmla="*/ 13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26">
                      <a:moveTo>
                        <a:pt x="0" y="13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2" y="26"/>
                      </a:lnTo>
                      <a:lnTo>
                        <a:pt x="0" y="26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59" name="Freeform 176"/>
                <p:cNvSpPr>
                  <a:spLocks/>
                </p:cNvSpPr>
                <p:nvPr/>
              </p:nvSpPr>
              <p:spPr bwMode="auto">
                <a:xfrm>
                  <a:off x="1016" y="3513"/>
                  <a:ext cx="45" cy="19"/>
                </a:xfrm>
                <a:custGeom>
                  <a:avLst/>
                  <a:gdLst>
                    <a:gd name="T0" fmla="*/ 0 w 45"/>
                    <a:gd name="T1" fmla="*/ 6 h 19"/>
                    <a:gd name="T2" fmla="*/ 32 w 45"/>
                    <a:gd name="T3" fmla="*/ 0 h 19"/>
                    <a:gd name="T4" fmla="*/ 45 w 45"/>
                    <a:gd name="T5" fmla="*/ 0 h 19"/>
                    <a:gd name="T6" fmla="*/ 45 w 45"/>
                    <a:gd name="T7" fmla="*/ 13 h 19"/>
                    <a:gd name="T8" fmla="*/ 13 w 45"/>
                    <a:gd name="T9" fmla="*/ 19 h 19"/>
                    <a:gd name="T10" fmla="*/ 0 w 45"/>
                    <a:gd name="T11" fmla="*/ 19 h 19"/>
                    <a:gd name="T12" fmla="*/ 0 w 45"/>
                    <a:gd name="T13" fmla="*/ 6 h 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19">
                      <a:moveTo>
                        <a:pt x="0" y="6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3"/>
                      </a:lnTo>
                      <a:lnTo>
                        <a:pt x="13" y="19"/>
                      </a:lnTo>
                      <a:lnTo>
                        <a:pt x="0" y="19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0" name="Freeform 177"/>
                <p:cNvSpPr>
                  <a:spLocks/>
                </p:cNvSpPr>
                <p:nvPr/>
              </p:nvSpPr>
              <p:spPr bwMode="auto">
                <a:xfrm>
                  <a:off x="1048" y="3500"/>
                  <a:ext cx="38" cy="26"/>
                </a:xfrm>
                <a:custGeom>
                  <a:avLst/>
                  <a:gdLst>
                    <a:gd name="T0" fmla="*/ 0 w 38"/>
                    <a:gd name="T1" fmla="*/ 13 h 26"/>
                    <a:gd name="T2" fmla="*/ 26 w 38"/>
                    <a:gd name="T3" fmla="*/ 0 h 26"/>
                    <a:gd name="T4" fmla="*/ 38 w 38"/>
                    <a:gd name="T5" fmla="*/ 0 h 26"/>
                    <a:gd name="T6" fmla="*/ 38 w 38"/>
                    <a:gd name="T7" fmla="*/ 13 h 26"/>
                    <a:gd name="T8" fmla="*/ 13 w 38"/>
                    <a:gd name="T9" fmla="*/ 26 h 26"/>
                    <a:gd name="T10" fmla="*/ 0 w 38"/>
                    <a:gd name="T11" fmla="*/ 26 h 26"/>
                    <a:gd name="T12" fmla="*/ 0 w 38"/>
                    <a:gd name="T13" fmla="*/ 13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26">
                      <a:moveTo>
                        <a:pt x="0" y="13"/>
                      </a:moveTo>
                      <a:lnTo>
                        <a:pt x="26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26"/>
                      </a:lnTo>
                      <a:lnTo>
                        <a:pt x="0" y="26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1" name="Freeform 178"/>
                <p:cNvSpPr>
                  <a:spLocks/>
                </p:cNvSpPr>
                <p:nvPr/>
              </p:nvSpPr>
              <p:spPr bwMode="auto">
                <a:xfrm>
                  <a:off x="1074" y="3481"/>
                  <a:ext cx="44" cy="32"/>
                </a:xfrm>
                <a:custGeom>
                  <a:avLst/>
                  <a:gdLst>
                    <a:gd name="T0" fmla="*/ 0 w 44"/>
                    <a:gd name="T1" fmla="*/ 19 h 32"/>
                    <a:gd name="T2" fmla="*/ 32 w 44"/>
                    <a:gd name="T3" fmla="*/ 0 h 32"/>
                    <a:gd name="T4" fmla="*/ 44 w 44"/>
                    <a:gd name="T5" fmla="*/ 0 h 32"/>
                    <a:gd name="T6" fmla="*/ 44 w 44"/>
                    <a:gd name="T7" fmla="*/ 13 h 32"/>
                    <a:gd name="T8" fmla="*/ 12 w 44"/>
                    <a:gd name="T9" fmla="*/ 32 h 32"/>
                    <a:gd name="T10" fmla="*/ 0 w 44"/>
                    <a:gd name="T11" fmla="*/ 32 h 32"/>
                    <a:gd name="T12" fmla="*/ 0 w 44"/>
                    <a:gd name="T13" fmla="*/ 19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32">
                      <a:moveTo>
                        <a:pt x="0" y="19"/>
                      </a:move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13"/>
                      </a:lnTo>
                      <a:lnTo>
                        <a:pt x="12" y="32"/>
                      </a:lnTo>
                      <a:lnTo>
                        <a:pt x="0" y="32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2" name="Freeform 179"/>
                <p:cNvSpPr>
                  <a:spLocks/>
                </p:cNvSpPr>
                <p:nvPr/>
              </p:nvSpPr>
              <p:spPr bwMode="auto">
                <a:xfrm>
                  <a:off x="1106" y="3462"/>
                  <a:ext cx="38" cy="32"/>
                </a:xfrm>
                <a:custGeom>
                  <a:avLst/>
                  <a:gdLst>
                    <a:gd name="T0" fmla="*/ 0 w 38"/>
                    <a:gd name="T1" fmla="*/ 19 h 32"/>
                    <a:gd name="T2" fmla="*/ 25 w 38"/>
                    <a:gd name="T3" fmla="*/ 0 h 32"/>
                    <a:gd name="T4" fmla="*/ 38 w 38"/>
                    <a:gd name="T5" fmla="*/ 0 h 32"/>
                    <a:gd name="T6" fmla="*/ 38 w 38"/>
                    <a:gd name="T7" fmla="*/ 12 h 32"/>
                    <a:gd name="T8" fmla="*/ 12 w 38"/>
                    <a:gd name="T9" fmla="*/ 32 h 32"/>
                    <a:gd name="T10" fmla="*/ 0 w 38"/>
                    <a:gd name="T11" fmla="*/ 32 h 32"/>
                    <a:gd name="T12" fmla="*/ 0 w 38"/>
                    <a:gd name="T13" fmla="*/ 19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32">
                      <a:moveTo>
                        <a:pt x="0" y="19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2"/>
                      </a:lnTo>
                      <a:lnTo>
                        <a:pt x="12" y="32"/>
                      </a:lnTo>
                      <a:lnTo>
                        <a:pt x="0" y="32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3" name="Freeform 180"/>
                <p:cNvSpPr>
                  <a:spLocks/>
                </p:cNvSpPr>
                <p:nvPr/>
              </p:nvSpPr>
              <p:spPr bwMode="auto">
                <a:xfrm>
                  <a:off x="1131" y="3436"/>
                  <a:ext cx="38" cy="38"/>
                </a:xfrm>
                <a:custGeom>
                  <a:avLst/>
                  <a:gdLst>
                    <a:gd name="T0" fmla="*/ 0 w 38"/>
                    <a:gd name="T1" fmla="*/ 26 h 38"/>
                    <a:gd name="T2" fmla="*/ 26 w 38"/>
                    <a:gd name="T3" fmla="*/ 0 h 38"/>
                    <a:gd name="T4" fmla="*/ 38 w 38"/>
                    <a:gd name="T5" fmla="*/ 0 h 38"/>
                    <a:gd name="T6" fmla="*/ 38 w 38"/>
                    <a:gd name="T7" fmla="*/ 13 h 38"/>
                    <a:gd name="T8" fmla="*/ 13 w 38"/>
                    <a:gd name="T9" fmla="*/ 38 h 38"/>
                    <a:gd name="T10" fmla="*/ 0 w 38"/>
                    <a:gd name="T11" fmla="*/ 38 h 38"/>
                    <a:gd name="T12" fmla="*/ 0 w 38"/>
                    <a:gd name="T13" fmla="*/ 26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38">
                      <a:moveTo>
                        <a:pt x="0" y="26"/>
                      </a:moveTo>
                      <a:lnTo>
                        <a:pt x="26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38"/>
                      </a:lnTo>
                      <a:lnTo>
                        <a:pt x="0" y="38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4" name="Freeform 181"/>
                <p:cNvSpPr>
                  <a:spLocks/>
                </p:cNvSpPr>
                <p:nvPr/>
              </p:nvSpPr>
              <p:spPr bwMode="auto">
                <a:xfrm>
                  <a:off x="1157" y="3404"/>
                  <a:ext cx="44" cy="45"/>
                </a:xfrm>
                <a:custGeom>
                  <a:avLst/>
                  <a:gdLst>
                    <a:gd name="T0" fmla="*/ 0 w 44"/>
                    <a:gd name="T1" fmla="*/ 32 h 45"/>
                    <a:gd name="T2" fmla="*/ 31 w 44"/>
                    <a:gd name="T3" fmla="*/ 0 h 45"/>
                    <a:gd name="T4" fmla="*/ 44 w 44"/>
                    <a:gd name="T5" fmla="*/ 0 h 45"/>
                    <a:gd name="T6" fmla="*/ 44 w 44"/>
                    <a:gd name="T7" fmla="*/ 13 h 45"/>
                    <a:gd name="T8" fmla="*/ 12 w 44"/>
                    <a:gd name="T9" fmla="*/ 45 h 45"/>
                    <a:gd name="T10" fmla="*/ 0 w 44"/>
                    <a:gd name="T11" fmla="*/ 45 h 45"/>
                    <a:gd name="T12" fmla="*/ 0 w 44"/>
                    <a:gd name="T13" fmla="*/ 32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45">
                      <a:moveTo>
                        <a:pt x="0" y="32"/>
                      </a:moveTo>
                      <a:lnTo>
                        <a:pt x="31" y="0"/>
                      </a:lnTo>
                      <a:lnTo>
                        <a:pt x="44" y="0"/>
                      </a:lnTo>
                      <a:lnTo>
                        <a:pt x="44" y="13"/>
                      </a:lnTo>
                      <a:lnTo>
                        <a:pt x="12" y="45"/>
                      </a:lnTo>
                      <a:lnTo>
                        <a:pt x="0" y="45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5" name="Freeform 182"/>
                <p:cNvSpPr>
                  <a:spLocks/>
                </p:cNvSpPr>
                <p:nvPr/>
              </p:nvSpPr>
              <p:spPr bwMode="auto">
                <a:xfrm>
                  <a:off x="1188" y="3372"/>
                  <a:ext cx="39" cy="45"/>
                </a:xfrm>
                <a:custGeom>
                  <a:avLst/>
                  <a:gdLst>
                    <a:gd name="T0" fmla="*/ 0 w 39"/>
                    <a:gd name="T1" fmla="*/ 32 h 45"/>
                    <a:gd name="T2" fmla="*/ 26 w 39"/>
                    <a:gd name="T3" fmla="*/ 0 h 45"/>
                    <a:gd name="T4" fmla="*/ 39 w 39"/>
                    <a:gd name="T5" fmla="*/ 0 h 45"/>
                    <a:gd name="T6" fmla="*/ 39 w 39"/>
                    <a:gd name="T7" fmla="*/ 13 h 45"/>
                    <a:gd name="T8" fmla="*/ 13 w 39"/>
                    <a:gd name="T9" fmla="*/ 45 h 45"/>
                    <a:gd name="T10" fmla="*/ 0 w 39"/>
                    <a:gd name="T11" fmla="*/ 45 h 45"/>
                    <a:gd name="T12" fmla="*/ 0 w 39"/>
                    <a:gd name="T13" fmla="*/ 32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" h="45">
                      <a:moveTo>
                        <a:pt x="0" y="32"/>
                      </a:moveTo>
                      <a:lnTo>
                        <a:pt x="26" y="0"/>
                      </a:lnTo>
                      <a:lnTo>
                        <a:pt x="39" y="0"/>
                      </a:lnTo>
                      <a:lnTo>
                        <a:pt x="39" y="13"/>
                      </a:lnTo>
                      <a:lnTo>
                        <a:pt x="13" y="45"/>
                      </a:lnTo>
                      <a:lnTo>
                        <a:pt x="0" y="45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6" name="Freeform 183"/>
                <p:cNvSpPr>
                  <a:spLocks/>
                </p:cNvSpPr>
                <p:nvPr/>
              </p:nvSpPr>
              <p:spPr bwMode="auto">
                <a:xfrm>
                  <a:off x="1214" y="3334"/>
                  <a:ext cx="45" cy="51"/>
                </a:xfrm>
                <a:custGeom>
                  <a:avLst/>
                  <a:gdLst>
                    <a:gd name="T0" fmla="*/ 0 w 45"/>
                    <a:gd name="T1" fmla="*/ 38 h 51"/>
                    <a:gd name="T2" fmla="*/ 32 w 45"/>
                    <a:gd name="T3" fmla="*/ 0 h 51"/>
                    <a:gd name="T4" fmla="*/ 45 w 45"/>
                    <a:gd name="T5" fmla="*/ 0 h 51"/>
                    <a:gd name="T6" fmla="*/ 45 w 45"/>
                    <a:gd name="T7" fmla="*/ 13 h 51"/>
                    <a:gd name="T8" fmla="*/ 13 w 45"/>
                    <a:gd name="T9" fmla="*/ 51 h 51"/>
                    <a:gd name="T10" fmla="*/ 0 w 45"/>
                    <a:gd name="T11" fmla="*/ 51 h 51"/>
                    <a:gd name="T12" fmla="*/ 0 w 45"/>
                    <a:gd name="T13" fmla="*/ 38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51">
                      <a:moveTo>
                        <a:pt x="0" y="38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3"/>
                      </a:lnTo>
                      <a:lnTo>
                        <a:pt x="13" y="51"/>
                      </a:lnTo>
                      <a:lnTo>
                        <a:pt x="0" y="51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7" name="Freeform 184"/>
                <p:cNvSpPr>
                  <a:spLocks/>
                </p:cNvSpPr>
                <p:nvPr/>
              </p:nvSpPr>
              <p:spPr bwMode="auto">
                <a:xfrm>
                  <a:off x="1246" y="3289"/>
                  <a:ext cx="38" cy="58"/>
                </a:xfrm>
                <a:custGeom>
                  <a:avLst/>
                  <a:gdLst>
                    <a:gd name="T0" fmla="*/ 0 w 38"/>
                    <a:gd name="T1" fmla="*/ 45 h 58"/>
                    <a:gd name="T2" fmla="*/ 25 w 38"/>
                    <a:gd name="T3" fmla="*/ 0 h 58"/>
                    <a:gd name="T4" fmla="*/ 38 w 38"/>
                    <a:gd name="T5" fmla="*/ 0 h 58"/>
                    <a:gd name="T6" fmla="*/ 38 w 38"/>
                    <a:gd name="T7" fmla="*/ 13 h 58"/>
                    <a:gd name="T8" fmla="*/ 13 w 38"/>
                    <a:gd name="T9" fmla="*/ 58 h 58"/>
                    <a:gd name="T10" fmla="*/ 0 w 38"/>
                    <a:gd name="T11" fmla="*/ 58 h 58"/>
                    <a:gd name="T12" fmla="*/ 0 w 38"/>
                    <a:gd name="T13" fmla="*/ 45 h 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58">
                      <a:moveTo>
                        <a:pt x="0" y="45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58"/>
                      </a:lnTo>
                      <a:lnTo>
                        <a:pt x="0" y="58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8" name="Freeform 185"/>
                <p:cNvSpPr>
                  <a:spLocks/>
                </p:cNvSpPr>
                <p:nvPr/>
              </p:nvSpPr>
              <p:spPr bwMode="auto">
                <a:xfrm>
                  <a:off x="1271" y="3245"/>
                  <a:ext cx="39" cy="57"/>
                </a:xfrm>
                <a:custGeom>
                  <a:avLst/>
                  <a:gdLst>
                    <a:gd name="T0" fmla="*/ 0 w 39"/>
                    <a:gd name="T1" fmla="*/ 44 h 57"/>
                    <a:gd name="T2" fmla="*/ 26 w 39"/>
                    <a:gd name="T3" fmla="*/ 0 h 57"/>
                    <a:gd name="T4" fmla="*/ 39 w 39"/>
                    <a:gd name="T5" fmla="*/ 0 h 57"/>
                    <a:gd name="T6" fmla="*/ 39 w 39"/>
                    <a:gd name="T7" fmla="*/ 13 h 57"/>
                    <a:gd name="T8" fmla="*/ 13 w 39"/>
                    <a:gd name="T9" fmla="*/ 57 h 57"/>
                    <a:gd name="T10" fmla="*/ 0 w 39"/>
                    <a:gd name="T11" fmla="*/ 57 h 57"/>
                    <a:gd name="T12" fmla="*/ 0 w 39"/>
                    <a:gd name="T13" fmla="*/ 44 h 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" h="57">
                      <a:moveTo>
                        <a:pt x="0" y="44"/>
                      </a:moveTo>
                      <a:lnTo>
                        <a:pt x="26" y="0"/>
                      </a:lnTo>
                      <a:lnTo>
                        <a:pt x="39" y="0"/>
                      </a:lnTo>
                      <a:lnTo>
                        <a:pt x="39" y="13"/>
                      </a:lnTo>
                      <a:lnTo>
                        <a:pt x="13" y="57"/>
                      </a:lnTo>
                      <a:lnTo>
                        <a:pt x="0" y="57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69" name="Freeform 186"/>
                <p:cNvSpPr>
                  <a:spLocks/>
                </p:cNvSpPr>
                <p:nvPr/>
              </p:nvSpPr>
              <p:spPr bwMode="auto">
                <a:xfrm>
                  <a:off x="1297" y="3194"/>
                  <a:ext cx="45" cy="64"/>
                </a:xfrm>
                <a:custGeom>
                  <a:avLst/>
                  <a:gdLst>
                    <a:gd name="T0" fmla="*/ 0 w 45"/>
                    <a:gd name="T1" fmla="*/ 51 h 64"/>
                    <a:gd name="T2" fmla="*/ 32 w 45"/>
                    <a:gd name="T3" fmla="*/ 0 h 64"/>
                    <a:gd name="T4" fmla="*/ 45 w 45"/>
                    <a:gd name="T5" fmla="*/ 0 h 64"/>
                    <a:gd name="T6" fmla="*/ 45 w 45"/>
                    <a:gd name="T7" fmla="*/ 13 h 64"/>
                    <a:gd name="T8" fmla="*/ 13 w 45"/>
                    <a:gd name="T9" fmla="*/ 64 h 64"/>
                    <a:gd name="T10" fmla="*/ 0 w 45"/>
                    <a:gd name="T11" fmla="*/ 64 h 64"/>
                    <a:gd name="T12" fmla="*/ 0 w 45"/>
                    <a:gd name="T13" fmla="*/ 51 h 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64">
                      <a:moveTo>
                        <a:pt x="0" y="51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3"/>
                      </a:ln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0" name="Freeform 187"/>
                <p:cNvSpPr>
                  <a:spLocks/>
                </p:cNvSpPr>
                <p:nvPr/>
              </p:nvSpPr>
              <p:spPr bwMode="auto">
                <a:xfrm>
                  <a:off x="1329" y="3136"/>
                  <a:ext cx="38" cy="71"/>
                </a:xfrm>
                <a:custGeom>
                  <a:avLst/>
                  <a:gdLst>
                    <a:gd name="T0" fmla="*/ 0 w 38"/>
                    <a:gd name="T1" fmla="*/ 58 h 71"/>
                    <a:gd name="T2" fmla="*/ 25 w 38"/>
                    <a:gd name="T3" fmla="*/ 0 h 71"/>
                    <a:gd name="T4" fmla="*/ 38 w 38"/>
                    <a:gd name="T5" fmla="*/ 0 h 71"/>
                    <a:gd name="T6" fmla="*/ 38 w 38"/>
                    <a:gd name="T7" fmla="*/ 13 h 71"/>
                    <a:gd name="T8" fmla="*/ 13 w 38"/>
                    <a:gd name="T9" fmla="*/ 71 h 71"/>
                    <a:gd name="T10" fmla="*/ 0 w 38"/>
                    <a:gd name="T11" fmla="*/ 71 h 71"/>
                    <a:gd name="T12" fmla="*/ 0 w 38"/>
                    <a:gd name="T13" fmla="*/ 58 h 7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71">
                      <a:moveTo>
                        <a:pt x="0" y="58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71"/>
                      </a:lnTo>
                      <a:lnTo>
                        <a:pt x="0" y="7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1" name="Freeform 188"/>
                <p:cNvSpPr>
                  <a:spLocks/>
                </p:cNvSpPr>
                <p:nvPr/>
              </p:nvSpPr>
              <p:spPr bwMode="auto">
                <a:xfrm>
                  <a:off x="1354" y="3085"/>
                  <a:ext cx="45" cy="64"/>
                </a:xfrm>
                <a:custGeom>
                  <a:avLst/>
                  <a:gdLst>
                    <a:gd name="T0" fmla="*/ 0 w 45"/>
                    <a:gd name="T1" fmla="*/ 51 h 64"/>
                    <a:gd name="T2" fmla="*/ 32 w 45"/>
                    <a:gd name="T3" fmla="*/ 0 h 64"/>
                    <a:gd name="T4" fmla="*/ 45 w 45"/>
                    <a:gd name="T5" fmla="*/ 0 h 64"/>
                    <a:gd name="T6" fmla="*/ 45 w 45"/>
                    <a:gd name="T7" fmla="*/ 13 h 64"/>
                    <a:gd name="T8" fmla="*/ 13 w 45"/>
                    <a:gd name="T9" fmla="*/ 64 h 64"/>
                    <a:gd name="T10" fmla="*/ 0 w 45"/>
                    <a:gd name="T11" fmla="*/ 64 h 64"/>
                    <a:gd name="T12" fmla="*/ 0 w 45"/>
                    <a:gd name="T13" fmla="*/ 51 h 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64">
                      <a:moveTo>
                        <a:pt x="0" y="51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3"/>
                      </a:ln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2" name="Freeform 189"/>
                <p:cNvSpPr>
                  <a:spLocks/>
                </p:cNvSpPr>
                <p:nvPr/>
              </p:nvSpPr>
              <p:spPr bwMode="auto">
                <a:xfrm>
                  <a:off x="1386" y="3022"/>
                  <a:ext cx="39" cy="76"/>
                </a:xfrm>
                <a:custGeom>
                  <a:avLst/>
                  <a:gdLst>
                    <a:gd name="T0" fmla="*/ 0 w 39"/>
                    <a:gd name="T1" fmla="*/ 63 h 76"/>
                    <a:gd name="T2" fmla="*/ 26 w 39"/>
                    <a:gd name="T3" fmla="*/ 0 h 76"/>
                    <a:gd name="T4" fmla="*/ 39 w 39"/>
                    <a:gd name="T5" fmla="*/ 0 h 76"/>
                    <a:gd name="T6" fmla="*/ 39 w 39"/>
                    <a:gd name="T7" fmla="*/ 12 h 76"/>
                    <a:gd name="T8" fmla="*/ 13 w 39"/>
                    <a:gd name="T9" fmla="*/ 76 h 76"/>
                    <a:gd name="T10" fmla="*/ 0 w 39"/>
                    <a:gd name="T11" fmla="*/ 76 h 76"/>
                    <a:gd name="T12" fmla="*/ 0 w 39"/>
                    <a:gd name="T13" fmla="*/ 63 h 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" h="76">
                      <a:moveTo>
                        <a:pt x="0" y="63"/>
                      </a:moveTo>
                      <a:lnTo>
                        <a:pt x="26" y="0"/>
                      </a:lnTo>
                      <a:lnTo>
                        <a:pt x="39" y="0"/>
                      </a:lnTo>
                      <a:lnTo>
                        <a:pt x="39" y="12"/>
                      </a:lnTo>
                      <a:lnTo>
                        <a:pt x="13" y="76"/>
                      </a:lnTo>
                      <a:lnTo>
                        <a:pt x="0" y="76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3" name="Freeform 190"/>
                <p:cNvSpPr>
                  <a:spLocks/>
                </p:cNvSpPr>
                <p:nvPr/>
              </p:nvSpPr>
              <p:spPr bwMode="auto">
                <a:xfrm>
                  <a:off x="1412" y="2964"/>
                  <a:ext cx="38" cy="70"/>
                </a:xfrm>
                <a:custGeom>
                  <a:avLst/>
                  <a:gdLst>
                    <a:gd name="T0" fmla="*/ 0 w 38"/>
                    <a:gd name="T1" fmla="*/ 58 h 70"/>
                    <a:gd name="T2" fmla="*/ 25 w 38"/>
                    <a:gd name="T3" fmla="*/ 0 h 70"/>
                    <a:gd name="T4" fmla="*/ 38 w 38"/>
                    <a:gd name="T5" fmla="*/ 0 h 70"/>
                    <a:gd name="T6" fmla="*/ 38 w 38"/>
                    <a:gd name="T7" fmla="*/ 13 h 70"/>
                    <a:gd name="T8" fmla="*/ 13 w 38"/>
                    <a:gd name="T9" fmla="*/ 70 h 70"/>
                    <a:gd name="T10" fmla="*/ 0 w 38"/>
                    <a:gd name="T11" fmla="*/ 70 h 70"/>
                    <a:gd name="T12" fmla="*/ 0 w 38"/>
                    <a:gd name="T13" fmla="*/ 58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70">
                      <a:moveTo>
                        <a:pt x="0" y="58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70"/>
                      </a:lnTo>
                      <a:lnTo>
                        <a:pt x="0" y="7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4" name="Freeform 191"/>
                <p:cNvSpPr>
                  <a:spLocks/>
                </p:cNvSpPr>
                <p:nvPr/>
              </p:nvSpPr>
              <p:spPr bwMode="auto">
                <a:xfrm>
                  <a:off x="1437" y="2900"/>
                  <a:ext cx="45" cy="77"/>
                </a:xfrm>
                <a:custGeom>
                  <a:avLst/>
                  <a:gdLst>
                    <a:gd name="T0" fmla="*/ 0 w 45"/>
                    <a:gd name="T1" fmla="*/ 64 h 77"/>
                    <a:gd name="T2" fmla="*/ 32 w 45"/>
                    <a:gd name="T3" fmla="*/ 0 h 77"/>
                    <a:gd name="T4" fmla="*/ 45 w 45"/>
                    <a:gd name="T5" fmla="*/ 0 h 77"/>
                    <a:gd name="T6" fmla="*/ 45 w 45"/>
                    <a:gd name="T7" fmla="*/ 13 h 77"/>
                    <a:gd name="T8" fmla="*/ 13 w 45"/>
                    <a:gd name="T9" fmla="*/ 77 h 77"/>
                    <a:gd name="T10" fmla="*/ 0 w 45"/>
                    <a:gd name="T11" fmla="*/ 77 h 77"/>
                    <a:gd name="T12" fmla="*/ 0 w 45"/>
                    <a:gd name="T13" fmla="*/ 64 h 7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77">
                      <a:moveTo>
                        <a:pt x="0" y="64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3"/>
                      </a:lnTo>
                      <a:lnTo>
                        <a:pt x="13" y="77"/>
                      </a:lnTo>
                      <a:lnTo>
                        <a:pt x="0" y="77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5" name="Freeform 192"/>
                <p:cNvSpPr>
                  <a:spLocks/>
                </p:cNvSpPr>
                <p:nvPr/>
              </p:nvSpPr>
              <p:spPr bwMode="auto">
                <a:xfrm>
                  <a:off x="1469" y="2837"/>
                  <a:ext cx="39" cy="76"/>
                </a:xfrm>
                <a:custGeom>
                  <a:avLst/>
                  <a:gdLst>
                    <a:gd name="T0" fmla="*/ 0 w 39"/>
                    <a:gd name="T1" fmla="*/ 63 h 76"/>
                    <a:gd name="T2" fmla="*/ 26 w 39"/>
                    <a:gd name="T3" fmla="*/ 0 h 76"/>
                    <a:gd name="T4" fmla="*/ 39 w 39"/>
                    <a:gd name="T5" fmla="*/ 0 h 76"/>
                    <a:gd name="T6" fmla="*/ 39 w 39"/>
                    <a:gd name="T7" fmla="*/ 12 h 76"/>
                    <a:gd name="T8" fmla="*/ 13 w 39"/>
                    <a:gd name="T9" fmla="*/ 76 h 76"/>
                    <a:gd name="T10" fmla="*/ 0 w 39"/>
                    <a:gd name="T11" fmla="*/ 76 h 76"/>
                    <a:gd name="T12" fmla="*/ 0 w 39"/>
                    <a:gd name="T13" fmla="*/ 63 h 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" h="76">
                      <a:moveTo>
                        <a:pt x="0" y="63"/>
                      </a:moveTo>
                      <a:lnTo>
                        <a:pt x="26" y="0"/>
                      </a:lnTo>
                      <a:lnTo>
                        <a:pt x="39" y="0"/>
                      </a:lnTo>
                      <a:lnTo>
                        <a:pt x="39" y="12"/>
                      </a:lnTo>
                      <a:lnTo>
                        <a:pt x="13" y="76"/>
                      </a:lnTo>
                      <a:lnTo>
                        <a:pt x="0" y="76"/>
                      </a:lnTo>
                      <a:lnTo>
                        <a:pt x="0" y="63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6" name="Freeform 193"/>
                <p:cNvSpPr>
                  <a:spLocks/>
                </p:cNvSpPr>
                <p:nvPr/>
              </p:nvSpPr>
              <p:spPr bwMode="auto">
                <a:xfrm>
                  <a:off x="1495" y="2773"/>
                  <a:ext cx="45" cy="76"/>
                </a:xfrm>
                <a:custGeom>
                  <a:avLst/>
                  <a:gdLst>
                    <a:gd name="T0" fmla="*/ 0 w 45"/>
                    <a:gd name="T1" fmla="*/ 64 h 76"/>
                    <a:gd name="T2" fmla="*/ 32 w 45"/>
                    <a:gd name="T3" fmla="*/ 0 h 76"/>
                    <a:gd name="T4" fmla="*/ 45 w 45"/>
                    <a:gd name="T5" fmla="*/ 0 h 76"/>
                    <a:gd name="T6" fmla="*/ 45 w 45"/>
                    <a:gd name="T7" fmla="*/ 12 h 76"/>
                    <a:gd name="T8" fmla="*/ 13 w 45"/>
                    <a:gd name="T9" fmla="*/ 76 h 76"/>
                    <a:gd name="T10" fmla="*/ 0 w 45"/>
                    <a:gd name="T11" fmla="*/ 76 h 76"/>
                    <a:gd name="T12" fmla="*/ 0 w 45"/>
                    <a:gd name="T13" fmla="*/ 64 h 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76">
                      <a:moveTo>
                        <a:pt x="0" y="64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2"/>
                      </a:lnTo>
                      <a:lnTo>
                        <a:pt x="13" y="76"/>
                      </a:lnTo>
                      <a:lnTo>
                        <a:pt x="0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7" name="Freeform 194"/>
                <p:cNvSpPr>
                  <a:spLocks/>
                </p:cNvSpPr>
                <p:nvPr/>
              </p:nvSpPr>
              <p:spPr bwMode="auto">
                <a:xfrm>
                  <a:off x="1527" y="2709"/>
                  <a:ext cx="38" cy="76"/>
                </a:xfrm>
                <a:custGeom>
                  <a:avLst/>
                  <a:gdLst>
                    <a:gd name="T0" fmla="*/ 0 w 38"/>
                    <a:gd name="T1" fmla="*/ 64 h 76"/>
                    <a:gd name="T2" fmla="*/ 25 w 38"/>
                    <a:gd name="T3" fmla="*/ 0 h 76"/>
                    <a:gd name="T4" fmla="*/ 38 w 38"/>
                    <a:gd name="T5" fmla="*/ 0 h 76"/>
                    <a:gd name="T6" fmla="*/ 38 w 38"/>
                    <a:gd name="T7" fmla="*/ 13 h 76"/>
                    <a:gd name="T8" fmla="*/ 13 w 38"/>
                    <a:gd name="T9" fmla="*/ 76 h 76"/>
                    <a:gd name="T10" fmla="*/ 0 w 38"/>
                    <a:gd name="T11" fmla="*/ 76 h 76"/>
                    <a:gd name="T12" fmla="*/ 0 w 38"/>
                    <a:gd name="T13" fmla="*/ 64 h 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76">
                      <a:moveTo>
                        <a:pt x="0" y="64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76"/>
                      </a:lnTo>
                      <a:lnTo>
                        <a:pt x="0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8" name="Freeform 195"/>
                <p:cNvSpPr>
                  <a:spLocks/>
                </p:cNvSpPr>
                <p:nvPr/>
              </p:nvSpPr>
              <p:spPr bwMode="auto">
                <a:xfrm>
                  <a:off x="1552" y="2645"/>
                  <a:ext cx="45" cy="77"/>
                </a:xfrm>
                <a:custGeom>
                  <a:avLst/>
                  <a:gdLst>
                    <a:gd name="T0" fmla="*/ 0 w 45"/>
                    <a:gd name="T1" fmla="*/ 64 h 77"/>
                    <a:gd name="T2" fmla="*/ 32 w 45"/>
                    <a:gd name="T3" fmla="*/ 0 h 77"/>
                    <a:gd name="T4" fmla="*/ 45 w 45"/>
                    <a:gd name="T5" fmla="*/ 0 h 77"/>
                    <a:gd name="T6" fmla="*/ 45 w 45"/>
                    <a:gd name="T7" fmla="*/ 13 h 77"/>
                    <a:gd name="T8" fmla="*/ 13 w 45"/>
                    <a:gd name="T9" fmla="*/ 77 h 77"/>
                    <a:gd name="T10" fmla="*/ 0 w 45"/>
                    <a:gd name="T11" fmla="*/ 77 h 77"/>
                    <a:gd name="T12" fmla="*/ 0 w 45"/>
                    <a:gd name="T13" fmla="*/ 64 h 7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77">
                      <a:moveTo>
                        <a:pt x="0" y="64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3"/>
                      </a:lnTo>
                      <a:lnTo>
                        <a:pt x="13" y="77"/>
                      </a:lnTo>
                      <a:lnTo>
                        <a:pt x="0" y="77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79" name="Freeform 196"/>
                <p:cNvSpPr>
                  <a:spLocks/>
                </p:cNvSpPr>
                <p:nvPr/>
              </p:nvSpPr>
              <p:spPr bwMode="auto">
                <a:xfrm>
                  <a:off x="1584" y="2588"/>
                  <a:ext cx="39" cy="70"/>
                </a:xfrm>
                <a:custGeom>
                  <a:avLst/>
                  <a:gdLst>
                    <a:gd name="T0" fmla="*/ 0 w 39"/>
                    <a:gd name="T1" fmla="*/ 57 h 70"/>
                    <a:gd name="T2" fmla="*/ 26 w 39"/>
                    <a:gd name="T3" fmla="*/ 0 h 70"/>
                    <a:gd name="T4" fmla="*/ 39 w 39"/>
                    <a:gd name="T5" fmla="*/ 0 h 70"/>
                    <a:gd name="T6" fmla="*/ 39 w 39"/>
                    <a:gd name="T7" fmla="*/ 12 h 70"/>
                    <a:gd name="T8" fmla="*/ 13 w 39"/>
                    <a:gd name="T9" fmla="*/ 70 h 70"/>
                    <a:gd name="T10" fmla="*/ 0 w 39"/>
                    <a:gd name="T11" fmla="*/ 70 h 70"/>
                    <a:gd name="T12" fmla="*/ 0 w 39"/>
                    <a:gd name="T13" fmla="*/ 57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" h="70">
                      <a:moveTo>
                        <a:pt x="0" y="57"/>
                      </a:moveTo>
                      <a:lnTo>
                        <a:pt x="26" y="0"/>
                      </a:lnTo>
                      <a:lnTo>
                        <a:pt x="39" y="0"/>
                      </a:lnTo>
                      <a:lnTo>
                        <a:pt x="39" y="12"/>
                      </a:lnTo>
                      <a:lnTo>
                        <a:pt x="13" y="70"/>
                      </a:lnTo>
                      <a:lnTo>
                        <a:pt x="0" y="70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0" name="Freeform 197"/>
                <p:cNvSpPr>
                  <a:spLocks/>
                </p:cNvSpPr>
                <p:nvPr/>
              </p:nvSpPr>
              <p:spPr bwMode="auto">
                <a:xfrm>
                  <a:off x="1610" y="2530"/>
                  <a:ext cx="38" cy="70"/>
                </a:xfrm>
                <a:custGeom>
                  <a:avLst/>
                  <a:gdLst>
                    <a:gd name="T0" fmla="*/ 0 w 38"/>
                    <a:gd name="T1" fmla="*/ 58 h 70"/>
                    <a:gd name="T2" fmla="*/ 25 w 38"/>
                    <a:gd name="T3" fmla="*/ 0 h 70"/>
                    <a:gd name="T4" fmla="*/ 38 w 38"/>
                    <a:gd name="T5" fmla="*/ 0 h 70"/>
                    <a:gd name="T6" fmla="*/ 38 w 38"/>
                    <a:gd name="T7" fmla="*/ 13 h 70"/>
                    <a:gd name="T8" fmla="*/ 13 w 38"/>
                    <a:gd name="T9" fmla="*/ 70 h 70"/>
                    <a:gd name="T10" fmla="*/ 0 w 38"/>
                    <a:gd name="T11" fmla="*/ 70 h 70"/>
                    <a:gd name="T12" fmla="*/ 0 w 38"/>
                    <a:gd name="T13" fmla="*/ 58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70">
                      <a:moveTo>
                        <a:pt x="0" y="58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70"/>
                      </a:lnTo>
                      <a:lnTo>
                        <a:pt x="0" y="7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1" name="Freeform 198"/>
                <p:cNvSpPr>
                  <a:spLocks/>
                </p:cNvSpPr>
                <p:nvPr/>
              </p:nvSpPr>
              <p:spPr bwMode="auto">
                <a:xfrm>
                  <a:off x="1635" y="2479"/>
                  <a:ext cx="45" cy="64"/>
                </a:xfrm>
                <a:custGeom>
                  <a:avLst/>
                  <a:gdLst>
                    <a:gd name="T0" fmla="*/ 0 w 45"/>
                    <a:gd name="T1" fmla="*/ 51 h 64"/>
                    <a:gd name="T2" fmla="*/ 32 w 45"/>
                    <a:gd name="T3" fmla="*/ 0 h 64"/>
                    <a:gd name="T4" fmla="*/ 45 w 45"/>
                    <a:gd name="T5" fmla="*/ 0 h 64"/>
                    <a:gd name="T6" fmla="*/ 45 w 45"/>
                    <a:gd name="T7" fmla="*/ 13 h 64"/>
                    <a:gd name="T8" fmla="*/ 13 w 45"/>
                    <a:gd name="T9" fmla="*/ 64 h 64"/>
                    <a:gd name="T10" fmla="*/ 0 w 45"/>
                    <a:gd name="T11" fmla="*/ 64 h 64"/>
                    <a:gd name="T12" fmla="*/ 0 w 45"/>
                    <a:gd name="T13" fmla="*/ 51 h 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64">
                      <a:moveTo>
                        <a:pt x="0" y="51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3"/>
                      </a:ln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2" name="Freeform 199"/>
                <p:cNvSpPr>
                  <a:spLocks/>
                </p:cNvSpPr>
                <p:nvPr/>
              </p:nvSpPr>
              <p:spPr bwMode="auto">
                <a:xfrm>
                  <a:off x="1667" y="2428"/>
                  <a:ext cx="39" cy="64"/>
                </a:xfrm>
                <a:custGeom>
                  <a:avLst/>
                  <a:gdLst>
                    <a:gd name="T0" fmla="*/ 0 w 39"/>
                    <a:gd name="T1" fmla="*/ 51 h 64"/>
                    <a:gd name="T2" fmla="*/ 26 w 39"/>
                    <a:gd name="T3" fmla="*/ 0 h 64"/>
                    <a:gd name="T4" fmla="*/ 39 w 39"/>
                    <a:gd name="T5" fmla="*/ 0 h 64"/>
                    <a:gd name="T6" fmla="*/ 39 w 39"/>
                    <a:gd name="T7" fmla="*/ 13 h 64"/>
                    <a:gd name="T8" fmla="*/ 13 w 39"/>
                    <a:gd name="T9" fmla="*/ 64 h 64"/>
                    <a:gd name="T10" fmla="*/ 0 w 39"/>
                    <a:gd name="T11" fmla="*/ 64 h 64"/>
                    <a:gd name="T12" fmla="*/ 0 w 39"/>
                    <a:gd name="T13" fmla="*/ 51 h 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" h="64">
                      <a:moveTo>
                        <a:pt x="0" y="51"/>
                      </a:moveTo>
                      <a:lnTo>
                        <a:pt x="26" y="0"/>
                      </a:lnTo>
                      <a:lnTo>
                        <a:pt x="39" y="0"/>
                      </a:lnTo>
                      <a:lnTo>
                        <a:pt x="39" y="13"/>
                      </a:ln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3" name="Freeform 200"/>
                <p:cNvSpPr>
                  <a:spLocks/>
                </p:cNvSpPr>
                <p:nvPr/>
              </p:nvSpPr>
              <p:spPr bwMode="auto">
                <a:xfrm>
                  <a:off x="1693" y="2377"/>
                  <a:ext cx="44" cy="64"/>
                </a:xfrm>
                <a:custGeom>
                  <a:avLst/>
                  <a:gdLst>
                    <a:gd name="T0" fmla="*/ 0 w 44"/>
                    <a:gd name="T1" fmla="*/ 51 h 64"/>
                    <a:gd name="T2" fmla="*/ 32 w 44"/>
                    <a:gd name="T3" fmla="*/ 0 h 64"/>
                    <a:gd name="T4" fmla="*/ 44 w 44"/>
                    <a:gd name="T5" fmla="*/ 0 h 64"/>
                    <a:gd name="T6" fmla="*/ 44 w 44"/>
                    <a:gd name="T7" fmla="*/ 13 h 64"/>
                    <a:gd name="T8" fmla="*/ 13 w 44"/>
                    <a:gd name="T9" fmla="*/ 64 h 64"/>
                    <a:gd name="T10" fmla="*/ 0 w 44"/>
                    <a:gd name="T11" fmla="*/ 64 h 64"/>
                    <a:gd name="T12" fmla="*/ 0 w 44"/>
                    <a:gd name="T13" fmla="*/ 51 h 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64">
                      <a:moveTo>
                        <a:pt x="0" y="51"/>
                      </a:move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13"/>
                      </a:lnTo>
                      <a:lnTo>
                        <a:pt x="13" y="64"/>
                      </a:lnTo>
                      <a:lnTo>
                        <a:pt x="0" y="64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4" name="Freeform 201"/>
                <p:cNvSpPr>
                  <a:spLocks/>
                </p:cNvSpPr>
                <p:nvPr/>
              </p:nvSpPr>
              <p:spPr bwMode="auto">
                <a:xfrm>
                  <a:off x="1725" y="2339"/>
                  <a:ext cx="38" cy="51"/>
                </a:xfrm>
                <a:custGeom>
                  <a:avLst/>
                  <a:gdLst>
                    <a:gd name="T0" fmla="*/ 0 w 38"/>
                    <a:gd name="T1" fmla="*/ 38 h 51"/>
                    <a:gd name="T2" fmla="*/ 25 w 38"/>
                    <a:gd name="T3" fmla="*/ 0 h 51"/>
                    <a:gd name="T4" fmla="*/ 38 w 38"/>
                    <a:gd name="T5" fmla="*/ 0 h 51"/>
                    <a:gd name="T6" fmla="*/ 38 w 38"/>
                    <a:gd name="T7" fmla="*/ 13 h 51"/>
                    <a:gd name="T8" fmla="*/ 12 w 38"/>
                    <a:gd name="T9" fmla="*/ 51 h 51"/>
                    <a:gd name="T10" fmla="*/ 0 w 38"/>
                    <a:gd name="T11" fmla="*/ 51 h 51"/>
                    <a:gd name="T12" fmla="*/ 0 w 38"/>
                    <a:gd name="T13" fmla="*/ 38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51">
                      <a:moveTo>
                        <a:pt x="0" y="38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2" y="51"/>
                      </a:lnTo>
                      <a:lnTo>
                        <a:pt x="0" y="51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5" name="Freeform 202"/>
                <p:cNvSpPr>
                  <a:spLocks/>
                </p:cNvSpPr>
                <p:nvPr/>
              </p:nvSpPr>
              <p:spPr bwMode="auto">
                <a:xfrm>
                  <a:off x="1750" y="2301"/>
                  <a:ext cx="39" cy="51"/>
                </a:xfrm>
                <a:custGeom>
                  <a:avLst/>
                  <a:gdLst>
                    <a:gd name="T0" fmla="*/ 0 w 39"/>
                    <a:gd name="T1" fmla="*/ 38 h 51"/>
                    <a:gd name="T2" fmla="*/ 26 w 39"/>
                    <a:gd name="T3" fmla="*/ 0 h 51"/>
                    <a:gd name="T4" fmla="*/ 39 w 39"/>
                    <a:gd name="T5" fmla="*/ 0 h 51"/>
                    <a:gd name="T6" fmla="*/ 39 w 39"/>
                    <a:gd name="T7" fmla="*/ 12 h 51"/>
                    <a:gd name="T8" fmla="*/ 13 w 39"/>
                    <a:gd name="T9" fmla="*/ 51 h 51"/>
                    <a:gd name="T10" fmla="*/ 0 w 39"/>
                    <a:gd name="T11" fmla="*/ 51 h 51"/>
                    <a:gd name="T12" fmla="*/ 0 w 39"/>
                    <a:gd name="T13" fmla="*/ 38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9" h="51">
                      <a:moveTo>
                        <a:pt x="0" y="38"/>
                      </a:moveTo>
                      <a:lnTo>
                        <a:pt x="26" y="0"/>
                      </a:lnTo>
                      <a:lnTo>
                        <a:pt x="39" y="0"/>
                      </a:lnTo>
                      <a:lnTo>
                        <a:pt x="39" y="12"/>
                      </a:lnTo>
                      <a:lnTo>
                        <a:pt x="13" y="51"/>
                      </a:lnTo>
                      <a:lnTo>
                        <a:pt x="0" y="51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6" name="Freeform 203"/>
                <p:cNvSpPr>
                  <a:spLocks/>
                </p:cNvSpPr>
                <p:nvPr/>
              </p:nvSpPr>
              <p:spPr bwMode="auto">
                <a:xfrm>
                  <a:off x="1776" y="2262"/>
                  <a:ext cx="44" cy="51"/>
                </a:xfrm>
                <a:custGeom>
                  <a:avLst/>
                  <a:gdLst>
                    <a:gd name="T0" fmla="*/ 0 w 44"/>
                    <a:gd name="T1" fmla="*/ 39 h 51"/>
                    <a:gd name="T2" fmla="*/ 32 w 44"/>
                    <a:gd name="T3" fmla="*/ 0 h 51"/>
                    <a:gd name="T4" fmla="*/ 44 w 44"/>
                    <a:gd name="T5" fmla="*/ 0 h 51"/>
                    <a:gd name="T6" fmla="*/ 44 w 44"/>
                    <a:gd name="T7" fmla="*/ 13 h 51"/>
                    <a:gd name="T8" fmla="*/ 13 w 44"/>
                    <a:gd name="T9" fmla="*/ 51 h 51"/>
                    <a:gd name="T10" fmla="*/ 0 w 44"/>
                    <a:gd name="T11" fmla="*/ 51 h 51"/>
                    <a:gd name="T12" fmla="*/ 0 w 44"/>
                    <a:gd name="T13" fmla="*/ 39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51">
                      <a:moveTo>
                        <a:pt x="0" y="39"/>
                      </a:move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13"/>
                      </a:lnTo>
                      <a:lnTo>
                        <a:pt x="13" y="51"/>
                      </a:lnTo>
                      <a:lnTo>
                        <a:pt x="0" y="51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7" name="Freeform 204"/>
                <p:cNvSpPr>
                  <a:spLocks/>
                </p:cNvSpPr>
                <p:nvPr/>
              </p:nvSpPr>
              <p:spPr bwMode="auto">
                <a:xfrm>
                  <a:off x="1808" y="2237"/>
                  <a:ext cx="38" cy="38"/>
                </a:xfrm>
                <a:custGeom>
                  <a:avLst/>
                  <a:gdLst>
                    <a:gd name="T0" fmla="*/ 0 w 38"/>
                    <a:gd name="T1" fmla="*/ 25 h 38"/>
                    <a:gd name="T2" fmla="*/ 25 w 38"/>
                    <a:gd name="T3" fmla="*/ 0 h 38"/>
                    <a:gd name="T4" fmla="*/ 38 w 38"/>
                    <a:gd name="T5" fmla="*/ 0 h 38"/>
                    <a:gd name="T6" fmla="*/ 38 w 38"/>
                    <a:gd name="T7" fmla="*/ 13 h 38"/>
                    <a:gd name="T8" fmla="*/ 12 w 38"/>
                    <a:gd name="T9" fmla="*/ 38 h 38"/>
                    <a:gd name="T10" fmla="*/ 0 w 38"/>
                    <a:gd name="T11" fmla="*/ 38 h 38"/>
                    <a:gd name="T12" fmla="*/ 0 w 38"/>
                    <a:gd name="T13" fmla="*/ 25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38">
                      <a:moveTo>
                        <a:pt x="0" y="25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2" y="38"/>
                      </a:lnTo>
                      <a:lnTo>
                        <a:pt x="0" y="38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8" name="Freeform 205"/>
                <p:cNvSpPr>
                  <a:spLocks/>
                </p:cNvSpPr>
                <p:nvPr/>
              </p:nvSpPr>
              <p:spPr bwMode="auto">
                <a:xfrm>
                  <a:off x="1833" y="2211"/>
                  <a:ext cx="45" cy="39"/>
                </a:xfrm>
                <a:custGeom>
                  <a:avLst/>
                  <a:gdLst>
                    <a:gd name="T0" fmla="*/ 0 w 45"/>
                    <a:gd name="T1" fmla="*/ 26 h 39"/>
                    <a:gd name="T2" fmla="*/ 32 w 45"/>
                    <a:gd name="T3" fmla="*/ 0 h 39"/>
                    <a:gd name="T4" fmla="*/ 45 w 45"/>
                    <a:gd name="T5" fmla="*/ 0 h 39"/>
                    <a:gd name="T6" fmla="*/ 45 w 45"/>
                    <a:gd name="T7" fmla="*/ 13 h 39"/>
                    <a:gd name="T8" fmla="*/ 13 w 45"/>
                    <a:gd name="T9" fmla="*/ 39 h 39"/>
                    <a:gd name="T10" fmla="*/ 0 w 45"/>
                    <a:gd name="T11" fmla="*/ 39 h 39"/>
                    <a:gd name="T12" fmla="*/ 0 w 45"/>
                    <a:gd name="T13" fmla="*/ 26 h 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39">
                      <a:moveTo>
                        <a:pt x="0" y="26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3"/>
                      </a:lnTo>
                      <a:lnTo>
                        <a:pt x="13" y="39"/>
                      </a:lnTo>
                      <a:lnTo>
                        <a:pt x="0" y="3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89" name="Freeform 206"/>
                <p:cNvSpPr>
                  <a:spLocks/>
                </p:cNvSpPr>
                <p:nvPr/>
              </p:nvSpPr>
              <p:spPr bwMode="auto">
                <a:xfrm>
                  <a:off x="1865" y="2186"/>
                  <a:ext cx="38" cy="38"/>
                </a:xfrm>
                <a:custGeom>
                  <a:avLst/>
                  <a:gdLst>
                    <a:gd name="T0" fmla="*/ 0 w 38"/>
                    <a:gd name="T1" fmla="*/ 25 h 38"/>
                    <a:gd name="T2" fmla="*/ 26 w 38"/>
                    <a:gd name="T3" fmla="*/ 0 h 38"/>
                    <a:gd name="T4" fmla="*/ 38 w 38"/>
                    <a:gd name="T5" fmla="*/ 0 h 38"/>
                    <a:gd name="T6" fmla="*/ 38 w 38"/>
                    <a:gd name="T7" fmla="*/ 13 h 38"/>
                    <a:gd name="T8" fmla="*/ 13 w 38"/>
                    <a:gd name="T9" fmla="*/ 38 h 38"/>
                    <a:gd name="T10" fmla="*/ 0 w 38"/>
                    <a:gd name="T11" fmla="*/ 38 h 38"/>
                    <a:gd name="T12" fmla="*/ 0 w 38"/>
                    <a:gd name="T13" fmla="*/ 25 h 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38">
                      <a:moveTo>
                        <a:pt x="0" y="25"/>
                      </a:moveTo>
                      <a:lnTo>
                        <a:pt x="26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38"/>
                      </a:lnTo>
                      <a:lnTo>
                        <a:pt x="0" y="38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90" name="Freeform 207"/>
                <p:cNvSpPr>
                  <a:spLocks/>
                </p:cNvSpPr>
                <p:nvPr/>
              </p:nvSpPr>
              <p:spPr bwMode="auto">
                <a:xfrm>
                  <a:off x="1891" y="2173"/>
                  <a:ext cx="38" cy="26"/>
                </a:xfrm>
                <a:custGeom>
                  <a:avLst/>
                  <a:gdLst>
                    <a:gd name="T0" fmla="*/ 0 w 38"/>
                    <a:gd name="T1" fmla="*/ 13 h 26"/>
                    <a:gd name="T2" fmla="*/ 25 w 38"/>
                    <a:gd name="T3" fmla="*/ 0 h 26"/>
                    <a:gd name="T4" fmla="*/ 38 w 38"/>
                    <a:gd name="T5" fmla="*/ 0 h 26"/>
                    <a:gd name="T6" fmla="*/ 38 w 38"/>
                    <a:gd name="T7" fmla="*/ 13 h 26"/>
                    <a:gd name="T8" fmla="*/ 12 w 38"/>
                    <a:gd name="T9" fmla="*/ 26 h 26"/>
                    <a:gd name="T10" fmla="*/ 0 w 38"/>
                    <a:gd name="T11" fmla="*/ 26 h 26"/>
                    <a:gd name="T12" fmla="*/ 0 w 38"/>
                    <a:gd name="T13" fmla="*/ 13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26">
                      <a:moveTo>
                        <a:pt x="0" y="13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2" y="26"/>
                      </a:lnTo>
                      <a:lnTo>
                        <a:pt x="0" y="26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91" name="Freeform 208"/>
                <p:cNvSpPr>
                  <a:spLocks/>
                </p:cNvSpPr>
                <p:nvPr/>
              </p:nvSpPr>
              <p:spPr bwMode="auto">
                <a:xfrm>
                  <a:off x="1916" y="2160"/>
                  <a:ext cx="45" cy="26"/>
                </a:xfrm>
                <a:custGeom>
                  <a:avLst/>
                  <a:gdLst>
                    <a:gd name="T0" fmla="*/ 0 w 45"/>
                    <a:gd name="T1" fmla="*/ 13 h 26"/>
                    <a:gd name="T2" fmla="*/ 32 w 45"/>
                    <a:gd name="T3" fmla="*/ 0 h 26"/>
                    <a:gd name="T4" fmla="*/ 45 w 45"/>
                    <a:gd name="T5" fmla="*/ 0 h 26"/>
                    <a:gd name="T6" fmla="*/ 45 w 45"/>
                    <a:gd name="T7" fmla="*/ 13 h 26"/>
                    <a:gd name="T8" fmla="*/ 13 w 45"/>
                    <a:gd name="T9" fmla="*/ 26 h 26"/>
                    <a:gd name="T10" fmla="*/ 0 w 45"/>
                    <a:gd name="T11" fmla="*/ 26 h 26"/>
                    <a:gd name="T12" fmla="*/ 0 w 45"/>
                    <a:gd name="T13" fmla="*/ 13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26">
                      <a:moveTo>
                        <a:pt x="0" y="13"/>
                      </a:moveTo>
                      <a:lnTo>
                        <a:pt x="32" y="0"/>
                      </a:lnTo>
                      <a:lnTo>
                        <a:pt x="45" y="0"/>
                      </a:lnTo>
                      <a:lnTo>
                        <a:pt x="45" y="13"/>
                      </a:lnTo>
                      <a:lnTo>
                        <a:pt x="13" y="26"/>
                      </a:lnTo>
                      <a:lnTo>
                        <a:pt x="0" y="26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92" name="Freeform 209"/>
                <p:cNvSpPr>
                  <a:spLocks/>
                </p:cNvSpPr>
                <p:nvPr/>
              </p:nvSpPr>
              <p:spPr bwMode="auto">
                <a:xfrm>
                  <a:off x="1948" y="2148"/>
                  <a:ext cx="38" cy="25"/>
                </a:xfrm>
                <a:custGeom>
                  <a:avLst/>
                  <a:gdLst>
                    <a:gd name="T0" fmla="*/ 0 w 38"/>
                    <a:gd name="T1" fmla="*/ 12 h 25"/>
                    <a:gd name="T2" fmla="*/ 26 w 38"/>
                    <a:gd name="T3" fmla="*/ 0 h 25"/>
                    <a:gd name="T4" fmla="*/ 38 w 38"/>
                    <a:gd name="T5" fmla="*/ 0 h 25"/>
                    <a:gd name="T6" fmla="*/ 38 w 38"/>
                    <a:gd name="T7" fmla="*/ 12 h 25"/>
                    <a:gd name="T8" fmla="*/ 13 w 38"/>
                    <a:gd name="T9" fmla="*/ 25 h 25"/>
                    <a:gd name="T10" fmla="*/ 0 w 38"/>
                    <a:gd name="T11" fmla="*/ 25 h 25"/>
                    <a:gd name="T12" fmla="*/ 0 w 38"/>
                    <a:gd name="T13" fmla="*/ 12 h 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25">
                      <a:moveTo>
                        <a:pt x="0" y="12"/>
                      </a:moveTo>
                      <a:lnTo>
                        <a:pt x="26" y="0"/>
                      </a:lnTo>
                      <a:lnTo>
                        <a:pt x="38" y="0"/>
                      </a:lnTo>
                      <a:lnTo>
                        <a:pt x="38" y="12"/>
                      </a:lnTo>
                      <a:lnTo>
                        <a:pt x="13" y="25"/>
                      </a:lnTo>
                      <a:lnTo>
                        <a:pt x="0" y="25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93" name="Freeform 210"/>
                <p:cNvSpPr>
                  <a:spLocks/>
                </p:cNvSpPr>
                <p:nvPr/>
              </p:nvSpPr>
              <p:spPr bwMode="auto">
                <a:xfrm>
                  <a:off x="1974" y="2141"/>
                  <a:ext cx="44" cy="19"/>
                </a:xfrm>
                <a:custGeom>
                  <a:avLst/>
                  <a:gdLst>
                    <a:gd name="T0" fmla="*/ 0 w 44"/>
                    <a:gd name="T1" fmla="*/ 7 h 19"/>
                    <a:gd name="T2" fmla="*/ 32 w 44"/>
                    <a:gd name="T3" fmla="*/ 0 h 19"/>
                    <a:gd name="T4" fmla="*/ 44 w 44"/>
                    <a:gd name="T5" fmla="*/ 0 h 19"/>
                    <a:gd name="T6" fmla="*/ 44 w 44"/>
                    <a:gd name="T7" fmla="*/ 13 h 19"/>
                    <a:gd name="T8" fmla="*/ 12 w 44"/>
                    <a:gd name="T9" fmla="*/ 19 h 19"/>
                    <a:gd name="T10" fmla="*/ 0 w 44"/>
                    <a:gd name="T11" fmla="*/ 19 h 19"/>
                    <a:gd name="T12" fmla="*/ 0 w 44"/>
                    <a:gd name="T13" fmla="*/ 7 h 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19">
                      <a:moveTo>
                        <a:pt x="0" y="7"/>
                      </a:move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13"/>
                      </a:lnTo>
                      <a:lnTo>
                        <a:pt x="12" y="19"/>
                      </a:lnTo>
                      <a:lnTo>
                        <a:pt x="0" y="19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94" name="Freeform 211"/>
                <p:cNvSpPr>
                  <a:spLocks/>
                </p:cNvSpPr>
                <p:nvPr/>
              </p:nvSpPr>
              <p:spPr bwMode="auto">
                <a:xfrm>
                  <a:off x="2006" y="2135"/>
                  <a:ext cx="38" cy="19"/>
                </a:xfrm>
                <a:custGeom>
                  <a:avLst/>
                  <a:gdLst>
                    <a:gd name="T0" fmla="*/ 0 w 38"/>
                    <a:gd name="T1" fmla="*/ 6 h 19"/>
                    <a:gd name="T2" fmla="*/ 25 w 38"/>
                    <a:gd name="T3" fmla="*/ 0 h 19"/>
                    <a:gd name="T4" fmla="*/ 38 w 38"/>
                    <a:gd name="T5" fmla="*/ 0 h 19"/>
                    <a:gd name="T6" fmla="*/ 38 w 38"/>
                    <a:gd name="T7" fmla="*/ 13 h 19"/>
                    <a:gd name="T8" fmla="*/ 12 w 38"/>
                    <a:gd name="T9" fmla="*/ 19 h 19"/>
                    <a:gd name="T10" fmla="*/ 0 w 38"/>
                    <a:gd name="T11" fmla="*/ 19 h 19"/>
                    <a:gd name="T12" fmla="*/ 0 w 38"/>
                    <a:gd name="T13" fmla="*/ 6 h 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19">
                      <a:moveTo>
                        <a:pt x="0" y="6"/>
                      </a:moveTo>
                      <a:lnTo>
                        <a:pt x="25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2" y="19"/>
                      </a:lnTo>
                      <a:lnTo>
                        <a:pt x="0" y="19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95" name="Freeform 212"/>
                <p:cNvSpPr>
                  <a:spLocks/>
                </p:cNvSpPr>
                <p:nvPr/>
              </p:nvSpPr>
              <p:spPr bwMode="auto">
                <a:xfrm>
                  <a:off x="2031" y="2128"/>
                  <a:ext cx="38" cy="20"/>
                </a:xfrm>
                <a:custGeom>
                  <a:avLst/>
                  <a:gdLst>
                    <a:gd name="T0" fmla="*/ 0 w 38"/>
                    <a:gd name="T1" fmla="*/ 7 h 20"/>
                    <a:gd name="T2" fmla="*/ 26 w 38"/>
                    <a:gd name="T3" fmla="*/ 0 h 20"/>
                    <a:gd name="T4" fmla="*/ 38 w 38"/>
                    <a:gd name="T5" fmla="*/ 0 h 20"/>
                    <a:gd name="T6" fmla="*/ 38 w 38"/>
                    <a:gd name="T7" fmla="*/ 13 h 20"/>
                    <a:gd name="T8" fmla="*/ 13 w 38"/>
                    <a:gd name="T9" fmla="*/ 20 h 20"/>
                    <a:gd name="T10" fmla="*/ 0 w 38"/>
                    <a:gd name="T11" fmla="*/ 20 h 20"/>
                    <a:gd name="T12" fmla="*/ 0 w 38"/>
                    <a:gd name="T13" fmla="*/ 7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" h="20">
                      <a:moveTo>
                        <a:pt x="0" y="7"/>
                      </a:moveTo>
                      <a:lnTo>
                        <a:pt x="26" y="0"/>
                      </a:lnTo>
                      <a:lnTo>
                        <a:pt x="38" y="0"/>
                      </a:lnTo>
                      <a:lnTo>
                        <a:pt x="38" y="13"/>
                      </a:lnTo>
                      <a:lnTo>
                        <a:pt x="13" y="20"/>
                      </a:lnTo>
                      <a:lnTo>
                        <a:pt x="0" y="2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96" name="Rectangle 213"/>
                <p:cNvSpPr>
                  <a:spLocks noChangeArrowheads="1"/>
                </p:cNvSpPr>
                <p:nvPr/>
              </p:nvSpPr>
              <p:spPr bwMode="auto">
                <a:xfrm>
                  <a:off x="2057" y="2128"/>
                  <a:ext cx="44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97" name="Rectangle 214"/>
                <p:cNvSpPr>
                  <a:spLocks noChangeArrowheads="1"/>
                </p:cNvSpPr>
                <p:nvPr/>
              </p:nvSpPr>
              <p:spPr bwMode="auto">
                <a:xfrm>
                  <a:off x="2089" y="2128"/>
                  <a:ext cx="38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98" name="Rectangle 215"/>
                <p:cNvSpPr>
                  <a:spLocks noChangeArrowheads="1"/>
                </p:cNvSpPr>
                <p:nvPr/>
              </p:nvSpPr>
              <p:spPr bwMode="auto">
                <a:xfrm>
                  <a:off x="2114" y="2128"/>
                  <a:ext cx="45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99" name="Rectangle 216"/>
                <p:cNvSpPr>
                  <a:spLocks noChangeArrowheads="1"/>
                </p:cNvSpPr>
                <p:nvPr/>
              </p:nvSpPr>
              <p:spPr bwMode="auto">
                <a:xfrm>
                  <a:off x="2146" y="2128"/>
                  <a:ext cx="38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00" name="Rectangle 217"/>
                <p:cNvSpPr>
                  <a:spLocks noChangeArrowheads="1"/>
                </p:cNvSpPr>
                <p:nvPr/>
              </p:nvSpPr>
              <p:spPr bwMode="auto">
                <a:xfrm>
                  <a:off x="2172" y="2128"/>
                  <a:ext cx="44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01" name="Rectangle 218"/>
                <p:cNvSpPr>
                  <a:spLocks noChangeArrowheads="1"/>
                </p:cNvSpPr>
                <p:nvPr/>
              </p:nvSpPr>
              <p:spPr bwMode="auto">
                <a:xfrm>
                  <a:off x="2203" y="2128"/>
                  <a:ext cx="13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402" name="Rectangle 219"/>
                <p:cNvSpPr>
                  <a:spLocks noChangeArrowheads="1"/>
                </p:cNvSpPr>
                <p:nvPr/>
              </p:nvSpPr>
              <p:spPr bwMode="auto">
                <a:xfrm>
                  <a:off x="2203" y="2128"/>
                  <a:ext cx="13" cy="1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</p:grpSp>
          <p:grpSp>
            <p:nvGrpSpPr>
              <p:cNvPr id="11298" name="Group 273"/>
              <p:cNvGrpSpPr>
                <a:grpSpLocks/>
              </p:cNvGrpSpPr>
              <p:nvPr/>
            </p:nvGrpSpPr>
            <p:grpSpPr bwMode="auto">
              <a:xfrm>
                <a:off x="793" y="2128"/>
                <a:ext cx="1430" cy="1429"/>
                <a:chOff x="793" y="2128"/>
                <a:chExt cx="1430" cy="1429"/>
              </a:xfrm>
            </p:grpSpPr>
            <p:sp>
              <p:nvSpPr>
                <p:cNvPr id="11299" name="Freeform 221"/>
                <p:cNvSpPr>
                  <a:spLocks/>
                </p:cNvSpPr>
                <p:nvPr/>
              </p:nvSpPr>
              <p:spPr bwMode="auto">
                <a:xfrm>
                  <a:off x="793" y="3513"/>
                  <a:ext cx="44" cy="44"/>
                </a:xfrm>
                <a:custGeom>
                  <a:avLst/>
                  <a:gdLst>
                    <a:gd name="T0" fmla="*/ 0 w 44"/>
                    <a:gd name="T1" fmla="*/ 25 h 44"/>
                    <a:gd name="T2" fmla="*/ 25 w 44"/>
                    <a:gd name="T3" fmla="*/ 0 h 44"/>
                    <a:gd name="T4" fmla="*/ 44 w 44"/>
                    <a:gd name="T5" fmla="*/ 0 h 44"/>
                    <a:gd name="T6" fmla="*/ 44 w 44"/>
                    <a:gd name="T7" fmla="*/ 19 h 44"/>
                    <a:gd name="T8" fmla="*/ 19 w 44"/>
                    <a:gd name="T9" fmla="*/ 44 h 44"/>
                    <a:gd name="T10" fmla="*/ 0 w 44"/>
                    <a:gd name="T11" fmla="*/ 44 h 44"/>
                    <a:gd name="T12" fmla="*/ 0 w 44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44">
                      <a:moveTo>
                        <a:pt x="0" y="25"/>
                      </a:moveTo>
                      <a:lnTo>
                        <a:pt x="25" y="0"/>
                      </a:lnTo>
                      <a:lnTo>
                        <a:pt x="44" y="0"/>
                      </a:lnTo>
                      <a:lnTo>
                        <a:pt x="44" y="19"/>
                      </a:lnTo>
                      <a:lnTo>
                        <a:pt x="19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0" name="Freeform 222"/>
                <p:cNvSpPr>
                  <a:spLocks/>
                </p:cNvSpPr>
                <p:nvPr/>
              </p:nvSpPr>
              <p:spPr bwMode="auto">
                <a:xfrm>
                  <a:off x="818" y="3487"/>
                  <a:ext cx="51" cy="45"/>
                </a:xfrm>
                <a:custGeom>
                  <a:avLst/>
                  <a:gdLst>
                    <a:gd name="T0" fmla="*/ 0 w 51"/>
                    <a:gd name="T1" fmla="*/ 26 h 45"/>
                    <a:gd name="T2" fmla="*/ 32 w 51"/>
                    <a:gd name="T3" fmla="*/ 0 h 45"/>
                    <a:gd name="T4" fmla="*/ 51 w 51"/>
                    <a:gd name="T5" fmla="*/ 0 h 45"/>
                    <a:gd name="T6" fmla="*/ 51 w 51"/>
                    <a:gd name="T7" fmla="*/ 19 h 45"/>
                    <a:gd name="T8" fmla="*/ 19 w 51"/>
                    <a:gd name="T9" fmla="*/ 45 h 45"/>
                    <a:gd name="T10" fmla="*/ 0 w 51"/>
                    <a:gd name="T11" fmla="*/ 45 h 45"/>
                    <a:gd name="T12" fmla="*/ 0 w 51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5">
                      <a:moveTo>
                        <a:pt x="0" y="26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1" name="Freeform 223"/>
                <p:cNvSpPr>
                  <a:spLocks/>
                </p:cNvSpPr>
                <p:nvPr/>
              </p:nvSpPr>
              <p:spPr bwMode="auto">
                <a:xfrm>
                  <a:off x="850" y="3455"/>
                  <a:ext cx="45" cy="51"/>
                </a:xfrm>
                <a:custGeom>
                  <a:avLst/>
                  <a:gdLst>
                    <a:gd name="T0" fmla="*/ 0 w 45"/>
                    <a:gd name="T1" fmla="*/ 32 h 51"/>
                    <a:gd name="T2" fmla="*/ 26 w 45"/>
                    <a:gd name="T3" fmla="*/ 0 h 51"/>
                    <a:gd name="T4" fmla="*/ 45 w 45"/>
                    <a:gd name="T5" fmla="*/ 0 h 51"/>
                    <a:gd name="T6" fmla="*/ 45 w 45"/>
                    <a:gd name="T7" fmla="*/ 19 h 51"/>
                    <a:gd name="T8" fmla="*/ 19 w 45"/>
                    <a:gd name="T9" fmla="*/ 51 h 51"/>
                    <a:gd name="T10" fmla="*/ 0 w 45"/>
                    <a:gd name="T11" fmla="*/ 51 h 51"/>
                    <a:gd name="T12" fmla="*/ 0 w 45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51">
                      <a:moveTo>
                        <a:pt x="0" y="32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2" name="Freeform 224"/>
                <p:cNvSpPr>
                  <a:spLocks/>
                </p:cNvSpPr>
                <p:nvPr/>
              </p:nvSpPr>
              <p:spPr bwMode="auto">
                <a:xfrm>
                  <a:off x="876" y="3430"/>
                  <a:ext cx="51" cy="44"/>
                </a:xfrm>
                <a:custGeom>
                  <a:avLst/>
                  <a:gdLst>
                    <a:gd name="T0" fmla="*/ 0 w 51"/>
                    <a:gd name="T1" fmla="*/ 25 h 44"/>
                    <a:gd name="T2" fmla="*/ 32 w 51"/>
                    <a:gd name="T3" fmla="*/ 0 h 44"/>
                    <a:gd name="T4" fmla="*/ 51 w 51"/>
                    <a:gd name="T5" fmla="*/ 0 h 44"/>
                    <a:gd name="T6" fmla="*/ 51 w 51"/>
                    <a:gd name="T7" fmla="*/ 19 h 44"/>
                    <a:gd name="T8" fmla="*/ 19 w 51"/>
                    <a:gd name="T9" fmla="*/ 44 h 44"/>
                    <a:gd name="T10" fmla="*/ 0 w 51"/>
                    <a:gd name="T11" fmla="*/ 44 h 44"/>
                    <a:gd name="T12" fmla="*/ 0 w 51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4">
                      <a:moveTo>
                        <a:pt x="0" y="25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3" name="Freeform 225"/>
                <p:cNvSpPr>
                  <a:spLocks/>
                </p:cNvSpPr>
                <p:nvPr/>
              </p:nvSpPr>
              <p:spPr bwMode="auto">
                <a:xfrm>
                  <a:off x="908" y="3398"/>
                  <a:ext cx="44" cy="51"/>
                </a:xfrm>
                <a:custGeom>
                  <a:avLst/>
                  <a:gdLst>
                    <a:gd name="T0" fmla="*/ 0 w 44"/>
                    <a:gd name="T1" fmla="*/ 32 h 51"/>
                    <a:gd name="T2" fmla="*/ 25 w 44"/>
                    <a:gd name="T3" fmla="*/ 0 h 51"/>
                    <a:gd name="T4" fmla="*/ 44 w 44"/>
                    <a:gd name="T5" fmla="*/ 0 h 51"/>
                    <a:gd name="T6" fmla="*/ 44 w 44"/>
                    <a:gd name="T7" fmla="*/ 19 h 51"/>
                    <a:gd name="T8" fmla="*/ 19 w 44"/>
                    <a:gd name="T9" fmla="*/ 51 h 51"/>
                    <a:gd name="T10" fmla="*/ 0 w 44"/>
                    <a:gd name="T11" fmla="*/ 51 h 51"/>
                    <a:gd name="T12" fmla="*/ 0 w 44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51">
                      <a:moveTo>
                        <a:pt x="0" y="32"/>
                      </a:moveTo>
                      <a:lnTo>
                        <a:pt x="25" y="0"/>
                      </a:lnTo>
                      <a:lnTo>
                        <a:pt x="44" y="0"/>
                      </a:lnTo>
                      <a:lnTo>
                        <a:pt x="44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4" name="Freeform 226"/>
                <p:cNvSpPr>
                  <a:spLocks/>
                </p:cNvSpPr>
                <p:nvPr/>
              </p:nvSpPr>
              <p:spPr bwMode="auto">
                <a:xfrm>
                  <a:off x="933" y="3372"/>
                  <a:ext cx="45" cy="45"/>
                </a:xfrm>
                <a:custGeom>
                  <a:avLst/>
                  <a:gdLst>
                    <a:gd name="T0" fmla="*/ 0 w 45"/>
                    <a:gd name="T1" fmla="*/ 26 h 45"/>
                    <a:gd name="T2" fmla="*/ 26 w 45"/>
                    <a:gd name="T3" fmla="*/ 0 h 45"/>
                    <a:gd name="T4" fmla="*/ 45 w 45"/>
                    <a:gd name="T5" fmla="*/ 0 h 45"/>
                    <a:gd name="T6" fmla="*/ 45 w 45"/>
                    <a:gd name="T7" fmla="*/ 20 h 45"/>
                    <a:gd name="T8" fmla="*/ 19 w 45"/>
                    <a:gd name="T9" fmla="*/ 45 h 45"/>
                    <a:gd name="T10" fmla="*/ 0 w 45"/>
                    <a:gd name="T11" fmla="*/ 45 h 45"/>
                    <a:gd name="T12" fmla="*/ 0 w 45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5">
                      <a:moveTo>
                        <a:pt x="0" y="26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20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5" name="Freeform 227"/>
                <p:cNvSpPr>
                  <a:spLocks/>
                </p:cNvSpPr>
                <p:nvPr/>
              </p:nvSpPr>
              <p:spPr bwMode="auto">
                <a:xfrm>
                  <a:off x="959" y="3340"/>
                  <a:ext cx="51" cy="52"/>
                </a:xfrm>
                <a:custGeom>
                  <a:avLst/>
                  <a:gdLst>
                    <a:gd name="T0" fmla="*/ 0 w 51"/>
                    <a:gd name="T1" fmla="*/ 32 h 52"/>
                    <a:gd name="T2" fmla="*/ 32 w 51"/>
                    <a:gd name="T3" fmla="*/ 0 h 52"/>
                    <a:gd name="T4" fmla="*/ 51 w 51"/>
                    <a:gd name="T5" fmla="*/ 0 h 52"/>
                    <a:gd name="T6" fmla="*/ 51 w 51"/>
                    <a:gd name="T7" fmla="*/ 20 h 52"/>
                    <a:gd name="T8" fmla="*/ 19 w 51"/>
                    <a:gd name="T9" fmla="*/ 52 h 52"/>
                    <a:gd name="T10" fmla="*/ 0 w 51"/>
                    <a:gd name="T11" fmla="*/ 52 h 52"/>
                    <a:gd name="T12" fmla="*/ 0 w 51"/>
                    <a:gd name="T13" fmla="*/ 32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52">
                      <a:moveTo>
                        <a:pt x="0" y="32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20"/>
                      </a:lnTo>
                      <a:lnTo>
                        <a:pt x="19" y="52"/>
                      </a:lnTo>
                      <a:lnTo>
                        <a:pt x="0" y="52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6" name="Freeform 228"/>
                <p:cNvSpPr>
                  <a:spLocks/>
                </p:cNvSpPr>
                <p:nvPr/>
              </p:nvSpPr>
              <p:spPr bwMode="auto">
                <a:xfrm>
                  <a:off x="991" y="3315"/>
                  <a:ext cx="44" cy="45"/>
                </a:xfrm>
                <a:custGeom>
                  <a:avLst/>
                  <a:gdLst>
                    <a:gd name="T0" fmla="*/ 0 w 44"/>
                    <a:gd name="T1" fmla="*/ 25 h 45"/>
                    <a:gd name="T2" fmla="*/ 25 w 44"/>
                    <a:gd name="T3" fmla="*/ 0 h 45"/>
                    <a:gd name="T4" fmla="*/ 44 w 44"/>
                    <a:gd name="T5" fmla="*/ 0 h 45"/>
                    <a:gd name="T6" fmla="*/ 44 w 44"/>
                    <a:gd name="T7" fmla="*/ 19 h 45"/>
                    <a:gd name="T8" fmla="*/ 19 w 44"/>
                    <a:gd name="T9" fmla="*/ 45 h 45"/>
                    <a:gd name="T10" fmla="*/ 0 w 44"/>
                    <a:gd name="T11" fmla="*/ 45 h 45"/>
                    <a:gd name="T12" fmla="*/ 0 w 44"/>
                    <a:gd name="T13" fmla="*/ 25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45">
                      <a:moveTo>
                        <a:pt x="0" y="25"/>
                      </a:moveTo>
                      <a:lnTo>
                        <a:pt x="25" y="0"/>
                      </a:lnTo>
                      <a:lnTo>
                        <a:pt x="44" y="0"/>
                      </a:lnTo>
                      <a:lnTo>
                        <a:pt x="44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7" name="Freeform 229"/>
                <p:cNvSpPr>
                  <a:spLocks/>
                </p:cNvSpPr>
                <p:nvPr/>
              </p:nvSpPr>
              <p:spPr bwMode="auto">
                <a:xfrm>
                  <a:off x="1016" y="3289"/>
                  <a:ext cx="51" cy="45"/>
                </a:xfrm>
                <a:custGeom>
                  <a:avLst/>
                  <a:gdLst>
                    <a:gd name="T0" fmla="*/ 0 w 51"/>
                    <a:gd name="T1" fmla="*/ 26 h 45"/>
                    <a:gd name="T2" fmla="*/ 32 w 51"/>
                    <a:gd name="T3" fmla="*/ 0 h 45"/>
                    <a:gd name="T4" fmla="*/ 51 w 51"/>
                    <a:gd name="T5" fmla="*/ 0 h 45"/>
                    <a:gd name="T6" fmla="*/ 51 w 51"/>
                    <a:gd name="T7" fmla="*/ 20 h 45"/>
                    <a:gd name="T8" fmla="*/ 19 w 51"/>
                    <a:gd name="T9" fmla="*/ 45 h 45"/>
                    <a:gd name="T10" fmla="*/ 0 w 51"/>
                    <a:gd name="T11" fmla="*/ 45 h 45"/>
                    <a:gd name="T12" fmla="*/ 0 w 51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5">
                      <a:moveTo>
                        <a:pt x="0" y="26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20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8" name="Freeform 230"/>
                <p:cNvSpPr>
                  <a:spLocks/>
                </p:cNvSpPr>
                <p:nvPr/>
              </p:nvSpPr>
              <p:spPr bwMode="auto">
                <a:xfrm>
                  <a:off x="1048" y="3258"/>
                  <a:ext cx="45" cy="51"/>
                </a:xfrm>
                <a:custGeom>
                  <a:avLst/>
                  <a:gdLst>
                    <a:gd name="T0" fmla="*/ 0 w 45"/>
                    <a:gd name="T1" fmla="*/ 31 h 51"/>
                    <a:gd name="T2" fmla="*/ 26 w 45"/>
                    <a:gd name="T3" fmla="*/ 0 h 51"/>
                    <a:gd name="T4" fmla="*/ 45 w 45"/>
                    <a:gd name="T5" fmla="*/ 0 h 51"/>
                    <a:gd name="T6" fmla="*/ 45 w 45"/>
                    <a:gd name="T7" fmla="*/ 19 h 51"/>
                    <a:gd name="T8" fmla="*/ 19 w 45"/>
                    <a:gd name="T9" fmla="*/ 51 h 51"/>
                    <a:gd name="T10" fmla="*/ 0 w 45"/>
                    <a:gd name="T11" fmla="*/ 51 h 51"/>
                    <a:gd name="T12" fmla="*/ 0 w 45"/>
                    <a:gd name="T13" fmla="*/ 31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51">
                      <a:moveTo>
                        <a:pt x="0" y="31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09" name="Freeform 231"/>
                <p:cNvSpPr>
                  <a:spLocks/>
                </p:cNvSpPr>
                <p:nvPr/>
              </p:nvSpPr>
              <p:spPr bwMode="auto">
                <a:xfrm>
                  <a:off x="1074" y="3232"/>
                  <a:ext cx="51" cy="45"/>
                </a:xfrm>
                <a:custGeom>
                  <a:avLst/>
                  <a:gdLst>
                    <a:gd name="T0" fmla="*/ 0 w 51"/>
                    <a:gd name="T1" fmla="*/ 26 h 45"/>
                    <a:gd name="T2" fmla="*/ 32 w 51"/>
                    <a:gd name="T3" fmla="*/ 0 h 45"/>
                    <a:gd name="T4" fmla="*/ 51 w 51"/>
                    <a:gd name="T5" fmla="*/ 0 h 45"/>
                    <a:gd name="T6" fmla="*/ 51 w 51"/>
                    <a:gd name="T7" fmla="*/ 19 h 45"/>
                    <a:gd name="T8" fmla="*/ 19 w 51"/>
                    <a:gd name="T9" fmla="*/ 45 h 45"/>
                    <a:gd name="T10" fmla="*/ 0 w 51"/>
                    <a:gd name="T11" fmla="*/ 45 h 45"/>
                    <a:gd name="T12" fmla="*/ 0 w 51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5">
                      <a:moveTo>
                        <a:pt x="0" y="26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0" name="Freeform 232"/>
                <p:cNvSpPr>
                  <a:spLocks/>
                </p:cNvSpPr>
                <p:nvPr/>
              </p:nvSpPr>
              <p:spPr bwMode="auto">
                <a:xfrm>
                  <a:off x="1106" y="3200"/>
                  <a:ext cx="44" cy="51"/>
                </a:xfrm>
                <a:custGeom>
                  <a:avLst/>
                  <a:gdLst>
                    <a:gd name="T0" fmla="*/ 0 w 44"/>
                    <a:gd name="T1" fmla="*/ 32 h 51"/>
                    <a:gd name="T2" fmla="*/ 25 w 44"/>
                    <a:gd name="T3" fmla="*/ 0 h 51"/>
                    <a:gd name="T4" fmla="*/ 44 w 44"/>
                    <a:gd name="T5" fmla="*/ 0 h 51"/>
                    <a:gd name="T6" fmla="*/ 44 w 44"/>
                    <a:gd name="T7" fmla="*/ 19 h 51"/>
                    <a:gd name="T8" fmla="*/ 19 w 44"/>
                    <a:gd name="T9" fmla="*/ 51 h 51"/>
                    <a:gd name="T10" fmla="*/ 0 w 44"/>
                    <a:gd name="T11" fmla="*/ 51 h 51"/>
                    <a:gd name="T12" fmla="*/ 0 w 44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51">
                      <a:moveTo>
                        <a:pt x="0" y="32"/>
                      </a:moveTo>
                      <a:lnTo>
                        <a:pt x="25" y="0"/>
                      </a:lnTo>
                      <a:lnTo>
                        <a:pt x="44" y="0"/>
                      </a:lnTo>
                      <a:lnTo>
                        <a:pt x="44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1" name="Freeform 233"/>
                <p:cNvSpPr>
                  <a:spLocks/>
                </p:cNvSpPr>
                <p:nvPr/>
              </p:nvSpPr>
              <p:spPr bwMode="auto">
                <a:xfrm>
                  <a:off x="1131" y="3175"/>
                  <a:ext cx="45" cy="44"/>
                </a:xfrm>
                <a:custGeom>
                  <a:avLst/>
                  <a:gdLst>
                    <a:gd name="T0" fmla="*/ 0 w 45"/>
                    <a:gd name="T1" fmla="*/ 25 h 44"/>
                    <a:gd name="T2" fmla="*/ 26 w 45"/>
                    <a:gd name="T3" fmla="*/ 0 h 44"/>
                    <a:gd name="T4" fmla="*/ 45 w 45"/>
                    <a:gd name="T5" fmla="*/ 0 h 44"/>
                    <a:gd name="T6" fmla="*/ 45 w 45"/>
                    <a:gd name="T7" fmla="*/ 19 h 44"/>
                    <a:gd name="T8" fmla="*/ 19 w 45"/>
                    <a:gd name="T9" fmla="*/ 44 h 44"/>
                    <a:gd name="T10" fmla="*/ 0 w 45"/>
                    <a:gd name="T11" fmla="*/ 44 h 44"/>
                    <a:gd name="T12" fmla="*/ 0 w 45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4">
                      <a:moveTo>
                        <a:pt x="0" y="25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2" name="Freeform 234"/>
                <p:cNvSpPr>
                  <a:spLocks/>
                </p:cNvSpPr>
                <p:nvPr/>
              </p:nvSpPr>
              <p:spPr bwMode="auto">
                <a:xfrm>
                  <a:off x="1157" y="3143"/>
                  <a:ext cx="51" cy="51"/>
                </a:xfrm>
                <a:custGeom>
                  <a:avLst/>
                  <a:gdLst>
                    <a:gd name="T0" fmla="*/ 0 w 51"/>
                    <a:gd name="T1" fmla="*/ 32 h 51"/>
                    <a:gd name="T2" fmla="*/ 31 w 51"/>
                    <a:gd name="T3" fmla="*/ 0 h 51"/>
                    <a:gd name="T4" fmla="*/ 51 w 51"/>
                    <a:gd name="T5" fmla="*/ 0 h 51"/>
                    <a:gd name="T6" fmla="*/ 51 w 51"/>
                    <a:gd name="T7" fmla="*/ 19 h 51"/>
                    <a:gd name="T8" fmla="*/ 19 w 51"/>
                    <a:gd name="T9" fmla="*/ 51 h 51"/>
                    <a:gd name="T10" fmla="*/ 0 w 51"/>
                    <a:gd name="T11" fmla="*/ 51 h 51"/>
                    <a:gd name="T12" fmla="*/ 0 w 51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51">
                      <a:moveTo>
                        <a:pt x="0" y="32"/>
                      </a:moveTo>
                      <a:lnTo>
                        <a:pt x="31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3" name="Freeform 235"/>
                <p:cNvSpPr>
                  <a:spLocks/>
                </p:cNvSpPr>
                <p:nvPr/>
              </p:nvSpPr>
              <p:spPr bwMode="auto">
                <a:xfrm>
                  <a:off x="1188" y="3117"/>
                  <a:ext cx="45" cy="45"/>
                </a:xfrm>
                <a:custGeom>
                  <a:avLst/>
                  <a:gdLst>
                    <a:gd name="T0" fmla="*/ 0 w 45"/>
                    <a:gd name="T1" fmla="*/ 26 h 45"/>
                    <a:gd name="T2" fmla="*/ 26 w 45"/>
                    <a:gd name="T3" fmla="*/ 0 h 45"/>
                    <a:gd name="T4" fmla="*/ 45 w 45"/>
                    <a:gd name="T5" fmla="*/ 0 h 45"/>
                    <a:gd name="T6" fmla="*/ 45 w 45"/>
                    <a:gd name="T7" fmla="*/ 19 h 45"/>
                    <a:gd name="T8" fmla="*/ 20 w 45"/>
                    <a:gd name="T9" fmla="*/ 45 h 45"/>
                    <a:gd name="T10" fmla="*/ 0 w 45"/>
                    <a:gd name="T11" fmla="*/ 45 h 45"/>
                    <a:gd name="T12" fmla="*/ 0 w 45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5">
                      <a:moveTo>
                        <a:pt x="0" y="26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20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4" name="Freeform 236"/>
                <p:cNvSpPr>
                  <a:spLocks/>
                </p:cNvSpPr>
                <p:nvPr/>
              </p:nvSpPr>
              <p:spPr bwMode="auto">
                <a:xfrm>
                  <a:off x="1214" y="3092"/>
                  <a:ext cx="51" cy="44"/>
                </a:xfrm>
                <a:custGeom>
                  <a:avLst/>
                  <a:gdLst>
                    <a:gd name="T0" fmla="*/ 0 w 51"/>
                    <a:gd name="T1" fmla="*/ 25 h 44"/>
                    <a:gd name="T2" fmla="*/ 32 w 51"/>
                    <a:gd name="T3" fmla="*/ 0 h 44"/>
                    <a:gd name="T4" fmla="*/ 51 w 51"/>
                    <a:gd name="T5" fmla="*/ 0 h 44"/>
                    <a:gd name="T6" fmla="*/ 51 w 51"/>
                    <a:gd name="T7" fmla="*/ 19 h 44"/>
                    <a:gd name="T8" fmla="*/ 19 w 51"/>
                    <a:gd name="T9" fmla="*/ 44 h 44"/>
                    <a:gd name="T10" fmla="*/ 0 w 51"/>
                    <a:gd name="T11" fmla="*/ 44 h 44"/>
                    <a:gd name="T12" fmla="*/ 0 w 51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4">
                      <a:moveTo>
                        <a:pt x="0" y="25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5" name="Freeform 237"/>
                <p:cNvSpPr>
                  <a:spLocks/>
                </p:cNvSpPr>
                <p:nvPr/>
              </p:nvSpPr>
              <p:spPr bwMode="auto">
                <a:xfrm>
                  <a:off x="1246" y="3060"/>
                  <a:ext cx="45" cy="51"/>
                </a:xfrm>
                <a:custGeom>
                  <a:avLst/>
                  <a:gdLst>
                    <a:gd name="T0" fmla="*/ 0 w 45"/>
                    <a:gd name="T1" fmla="*/ 32 h 51"/>
                    <a:gd name="T2" fmla="*/ 25 w 45"/>
                    <a:gd name="T3" fmla="*/ 0 h 51"/>
                    <a:gd name="T4" fmla="*/ 45 w 45"/>
                    <a:gd name="T5" fmla="*/ 0 h 51"/>
                    <a:gd name="T6" fmla="*/ 45 w 45"/>
                    <a:gd name="T7" fmla="*/ 19 h 51"/>
                    <a:gd name="T8" fmla="*/ 19 w 45"/>
                    <a:gd name="T9" fmla="*/ 51 h 51"/>
                    <a:gd name="T10" fmla="*/ 0 w 45"/>
                    <a:gd name="T11" fmla="*/ 51 h 51"/>
                    <a:gd name="T12" fmla="*/ 0 w 45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51">
                      <a:moveTo>
                        <a:pt x="0" y="32"/>
                      </a:moveTo>
                      <a:lnTo>
                        <a:pt x="25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6" name="Freeform 238"/>
                <p:cNvSpPr>
                  <a:spLocks/>
                </p:cNvSpPr>
                <p:nvPr/>
              </p:nvSpPr>
              <p:spPr bwMode="auto">
                <a:xfrm>
                  <a:off x="1271" y="3034"/>
                  <a:ext cx="45" cy="45"/>
                </a:xfrm>
                <a:custGeom>
                  <a:avLst/>
                  <a:gdLst>
                    <a:gd name="T0" fmla="*/ 0 w 45"/>
                    <a:gd name="T1" fmla="*/ 26 h 45"/>
                    <a:gd name="T2" fmla="*/ 26 w 45"/>
                    <a:gd name="T3" fmla="*/ 0 h 45"/>
                    <a:gd name="T4" fmla="*/ 45 w 45"/>
                    <a:gd name="T5" fmla="*/ 0 h 45"/>
                    <a:gd name="T6" fmla="*/ 45 w 45"/>
                    <a:gd name="T7" fmla="*/ 19 h 45"/>
                    <a:gd name="T8" fmla="*/ 20 w 45"/>
                    <a:gd name="T9" fmla="*/ 45 h 45"/>
                    <a:gd name="T10" fmla="*/ 0 w 45"/>
                    <a:gd name="T11" fmla="*/ 45 h 45"/>
                    <a:gd name="T12" fmla="*/ 0 w 45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5">
                      <a:moveTo>
                        <a:pt x="0" y="26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20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7" name="Freeform 239"/>
                <p:cNvSpPr>
                  <a:spLocks/>
                </p:cNvSpPr>
                <p:nvPr/>
              </p:nvSpPr>
              <p:spPr bwMode="auto">
                <a:xfrm>
                  <a:off x="1297" y="3002"/>
                  <a:ext cx="51" cy="51"/>
                </a:xfrm>
                <a:custGeom>
                  <a:avLst/>
                  <a:gdLst>
                    <a:gd name="T0" fmla="*/ 0 w 51"/>
                    <a:gd name="T1" fmla="*/ 32 h 51"/>
                    <a:gd name="T2" fmla="*/ 32 w 51"/>
                    <a:gd name="T3" fmla="*/ 0 h 51"/>
                    <a:gd name="T4" fmla="*/ 51 w 51"/>
                    <a:gd name="T5" fmla="*/ 0 h 51"/>
                    <a:gd name="T6" fmla="*/ 51 w 51"/>
                    <a:gd name="T7" fmla="*/ 20 h 51"/>
                    <a:gd name="T8" fmla="*/ 19 w 51"/>
                    <a:gd name="T9" fmla="*/ 51 h 51"/>
                    <a:gd name="T10" fmla="*/ 0 w 51"/>
                    <a:gd name="T11" fmla="*/ 51 h 51"/>
                    <a:gd name="T12" fmla="*/ 0 w 51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51">
                      <a:moveTo>
                        <a:pt x="0" y="32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20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8" name="Freeform 240"/>
                <p:cNvSpPr>
                  <a:spLocks/>
                </p:cNvSpPr>
                <p:nvPr/>
              </p:nvSpPr>
              <p:spPr bwMode="auto">
                <a:xfrm>
                  <a:off x="1329" y="2977"/>
                  <a:ext cx="45" cy="45"/>
                </a:xfrm>
                <a:custGeom>
                  <a:avLst/>
                  <a:gdLst>
                    <a:gd name="T0" fmla="*/ 0 w 45"/>
                    <a:gd name="T1" fmla="*/ 25 h 45"/>
                    <a:gd name="T2" fmla="*/ 25 w 45"/>
                    <a:gd name="T3" fmla="*/ 0 h 45"/>
                    <a:gd name="T4" fmla="*/ 45 w 45"/>
                    <a:gd name="T5" fmla="*/ 0 h 45"/>
                    <a:gd name="T6" fmla="*/ 45 w 45"/>
                    <a:gd name="T7" fmla="*/ 19 h 45"/>
                    <a:gd name="T8" fmla="*/ 19 w 45"/>
                    <a:gd name="T9" fmla="*/ 45 h 45"/>
                    <a:gd name="T10" fmla="*/ 0 w 45"/>
                    <a:gd name="T11" fmla="*/ 45 h 45"/>
                    <a:gd name="T12" fmla="*/ 0 w 45"/>
                    <a:gd name="T13" fmla="*/ 25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5">
                      <a:moveTo>
                        <a:pt x="0" y="25"/>
                      </a:moveTo>
                      <a:lnTo>
                        <a:pt x="25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19" name="Freeform 241"/>
                <p:cNvSpPr>
                  <a:spLocks/>
                </p:cNvSpPr>
                <p:nvPr/>
              </p:nvSpPr>
              <p:spPr bwMode="auto">
                <a:xfrm>
                  <a:off x="1354" y="2945"/>
                  <a:ext cx="52" cy="51"/>
                </a:xfrm>
                <a:custGeom>
                  <a:avLst/>
                  <a:gdLst>
                    <a:gd name="T0" fmla="*/ 0 w 52"/>
                    <a:gd name="T1" fmla="*/ 32 h 51"/>
                    <a:gd name="T2" fmla="*/ 32 w 52"/>
                    <a:gd name="T3" fmla="*/ 0 h 51"/>
                    <a:gd name="T4" fmla="*/ 52 w 52"/>
                    <a:gd name="T5" fmla="*/ 0 h 51"/>
                    <a:gd name="T6" fmla="*/ 52 w 52"/>
                    <a:gd name="T7" fmla="*/ 19 h 51"/>
                    <a:gd name="T8" fmla="*/ 20 w 52"/>
                    <a:gd name="T9" fmla="*/ 51 h 51"/>
                    <a:gd name="T10" fmla="*/ 0 w 52"/>
                    <a:gd name="T11" fmla="*/ 51 h 51"/>
                    <a:gd name="T12" fmla="*/ 0 w 52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2" h="51">
                      <a:moveTo>
                        <a:pt x="0" y="32"/>
                      </a:moveTo>
                      <a:lnTo>
                        <a:pt x="32" y="0"/>
                      </a:lnTo>
                      <a:lnTo>
                        <a:pt x="52" y="0"/>
                      </a:lnTo>
                      <a:lnTo>
                        <a:pt x="52" y="19"/>
                      </a:lnTo>
                      <a:lnTo>
                        <a:pt x="20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0" name="Freeform 242"/>
                <p:cNvSpPr>
                  <a:spLocks/>
                </p:cNvSpPr>
                <p:nvPr/>
              </p:nvSpPr>
              <p:spPr bwMode="auto">
                <a:xfrm>
                  <a:off x="1386" y="2919"/>
                  <a:ext cx="45" cy="45"/>
                </a:xfrm>
                <a:custGeom>
                  <a:avLst/>
                  <a:gdLst>
                    <a:gd name="T0" fmla="*/ 0 w 45"/>
                    <a:gd name="T1" fmla="*/ 26 h 45"/>
                    <a:gd name="T2" fmla="*/ 26 w 45"/>
                    <a:gd name="T3" fmla="*/ 0 h 45"/>
                    <a:gd name="T4" fmla="*/ 45 w 45"/>
                    <a:gd name="T5" fmla="*/ 0 h 45"/>
                    <a:gd name="T6" fmla="*/ 45 w 45"/>
                    <a:gd name="T7" fmla="*/ 20 h 45"/>
                    <a:gd name="T8" fmla="*/ 20 w 45"/>
                    <a:gd name="T9" fmla="*/ 45 h 45"/>
                    <a:gd name="T10" fmla="*/ 0 w 45"/>
                    <a:gd name="T11" fmla="*/ 45 h 45"/>
                    <a:gd name="T12" fmla="*/ 0 w 45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5">
                      <a:moveTo>
                        <a:pt x="0" y="26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20"/>
                      </a:lnTo>
                      <a:lnTo>
                        <a:pt x="20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1" name="Freeform 243"/>
                <p:cNvSpPr>
                  <a:spLocks/>
                </p:cNvSpPr>
                <p:nvPr/>
              </p:nvSpPr>
              <p:spPr bwMode="auto">
                <a:xfrm>
                  <a:off x="1412" y="2894"/>
                  <a:ext cx="45" cy="45"/>
                </a:xfrm>
                <a:custGeom>
                  <a:avLst/>
                  <a:gdLst>
                    <a:gd name="T0" fmla="*/ 0 w 45"/>
                    <a:gd name="T1" fmla="*/ 25 h 45"/>
                    <a:gd name="T2" fmla="*/ 25 w 45"/>
                    <a:gd name="T3" fmla="*/ 0 h 45"/>
                    <a:gd name="T4" fmla="*/ 45 w 45"/>
                    <a:gd name="T5" fmla="*/ 0 h 45"/>
                    <a:gd name="T6" fmla="*/ 45 w 45"/>
                    <a:gd name="T7" fmla="*/ 19 h 45"/>
                    <a:gd name="T8" fmla="*/ 19 w 45"/>
                    <a:gd name="T9" fmla="*/ 45 h 45"/>
                    <a:gd name="T10" fmla="*/ 0 w 45"/>
                    <a:gd name="T11" fmla="*/ 45 h 45"/>
                    <a:gd name="T12" fmla="*/ 0 w 45"/>
                    <a:gd name="T13" fmla="*/ 25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5">
                      <a:moveTo>
                        <a:pt x="0" y="25"/>
                      </a:moveTo>
                      <a:lnTo>
                        <a:pt x="25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2" name="Freeform 244"/>
                <p:cNvSpPr>
                  <a:spLocks/>
                </p:cNvSpPr>
                <p:nvPr/>
              </p:nvSpPr>
              <p:spPr bwMode="auto">
                <a:xfrm>
                  <a:off x="1437" y="2862"/>
                  <a:ext cx="52" cy="51"/>
                </a:xfrm>
                <a:custGeom>
                  <a:avLst/>
                  <a:gdLst>
                    <a:gd name="T0" fmla="*/ 0 w 52"/>
                    <a:gd name="T1" fmla="*/ 32 h 51"/>
                    <a:gd name="T2" fmla="*/ 32 w 52"/>
                    <a:gd name="T3" fmla="*/ 0 h 51"/>
                    <a:gd name="T4" fmla="*/ 52 w 52"/>
                    <a:gd name="T5" fmla="*/ 0 h 51"/>
                    <a:gd name="T6" fmla="*/ 52 w 52"/>
                    <a:gd name="T7" fmla="*/ 19 h 51"/>
                    <a:gd name="T8" fmla="*/ 20 w 52"/>
                    <a:gd name="T9" fmla="*/ 51 h 51"/>
                    <a:gd name="T10" fmla="*/ 0 w 52"/>
                    <a:gd name="T11" fmla="*/ 51 h 51"/>
                    <a:gd name="T12" fmla="*/ 0 w 52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2" h="51">
                      <a:moveTo>
                        <a:pt x="0" y="32"/>
                      </a:moveTo>
                      <a:lnTo>
                        <a:pt x="32" y="0"/>
                      </a:lnTo>
                      <a:lnTo>
                        <a:pt x="52" y="0"/>
                      </a:lnTo>
                      <a:lnTo>
                        <a:pt x="52" y="19"/>
                      </a:lnTo>
                      <a:lnTo>
                        <a:pt x="20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3" name="Freeform 245"/>
                <p:cNvSpPr>
                  <a:spLocks/>
                </p:cNvSpPr>
                <p:nvPr/>
              </p:nvSpPr>
              <p:spPr bwMode="auto">
                <a:xfrm>
                  <a:off x="1469" y="2837"/>
                  <a:ext cx="45" cy="44"/>
                </a:xfrm>
                <a:custGeom>
                  <a:avLst/>
                  <a:gdLst>
                    <a:gd name="T0" fmla="*/ 0 w 45"/>
                    <a:gd name="T1" fmla="*/ 25 h 44"/>
                    <a:gd name="T2" fmla="*/ 26 w 45"/>
                    <a:gd name="T3" fmla="*/ 0 h 44"/>
                    <a:gd name="T4" fmla="*/ 45 w 45"/>
                    <a:gd name="T5" fmla="*/ 0 h 44"/>
                    <a:gd name="T6" fmla="*/ 45 w 45"/>
                    <a:gd name="T7" fmla="*/ 19 h 44"/>
                    <a:gd name="T8" fmla="*/ 20 w 45"/>
                    <a:gd name="T9" fmla="*/ 44 h 44"/>
                    <a:gd name="T10" fmla="*/ 0 w 45"/>
                    <a:gd name="T11" fmla="*/ 44 h 44"/>
                    <a:gd name="T12" fmla="*/ 0 w 45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4">
                      <a:moveTo>
                        <a:pt x="0" y="25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20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4" name="Freeform 246"/>
                <p:cNvSpPr>
                  <a:spLocks/>
                </p:cNvSpPr>
                <p:nvPr/>
              </p:nvSpPr>
              <p:spPr bwMode="auto">
                <a:xfrm>
                  <a:off x="1495" y="2805"/>
                  <a:ext cx="51" cy="51"/>
                </a:xfrm>
                <a:custGeom>
                  <a:avLst/>
                  <a:gdLst>
                    <a:gd name="T0" fmla="*/ 0 w 51"/>
                    <a:gd name="T1" fmla="*/ 32 h 51"/>
                    <a:gd name="T2" fmla="*/ 32 w 51"/>
                    <a:gd name="T3" fmla="*/ 0 h 51"/>
                    <a:gd name="T4" fmla="*/ 51 w 51"/>
                    <a:gd name="T5" fmla="*/ 0 h 51"/>
                    <a:gd name="T6" fmla="*/ 51 w 51"/>
                    <a:gd name="T7" fmla="*/ 19 h 51"/>
                    <a:gd name="T8" fmla="*/ 19 w 51"/>
                    <a:gd name="T9" fmla="*/ 51 h 51"/>
                    <a:gd name="T10" fmla="*/ 0 w 51"/>
                    <a:gd name="T11" fmla="*/ 51 h 51"/>
                    <a:gd name="T12" fmla="*/ 0 w 51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51">
                      <a:moveTo>
                        <a:pt x="0" y="32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5" name="Freeform 247"/>
                <p:cNvSpPr>
                  <a:spLocks/>
                </p:cNvSpPr>
                <p:nvPr/>
              </p:nvSpPr>
              <p:spPr bwMode="auto">
                <a:xfrm>
                  <a:off x="1527" y="2779"/>
                  <a:ext cx="45" cy="45"/>
                </a:xfrm>
                <a:custGeom>
                  <a:avLst/>
                  <a:gdLst>
                    <a:gd name="T0" fmla="*/ 0 w 45"/>
                    <a:gd name="T1" fmla="*/ 26 h 45"/>
                    <a:gd name="T2" fmla="*/ 25 w 45"/>
                    <a:gd name="T3" fmla="*/ 0 h 45"/>
                    <a:gd name="T4" fmla="*/ 45 w 45"/>
                    <a:gd name="T5" fmla="*/ 0 h 45"/>
                    <a:gd name="T6" fmla="*/ 45 w 45"/>
                    <a:gd name="T7" fmla="*/ 19 h 45"/>
                    <a:gd name="T8" fmla="*/ 19 w 45"/>
                    <a:gd name="T9" fmla="*/ 45 h 45"/>
                    <a:gd name="T10" fmla="*/ 0 w 45"/>
                    <a:gd name="T11" fmla="*/ 45 h 45"/>
                    <a:gd name="T12" fmla="*/ 0 w 45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5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6" name="Freeform 248"/>
                <p:cNvSpPr>
                  <a:spLocks/>
                </p:cNvSpPr>
                <p:nvPr/>
              </p:nvSpPr>
              <p:spPr bwMode="auto">
                <a:xfrm>
                  <a:off x="1552" y="2747"/>
                  <a:ext cx="51" cy="51"/>
                </a:xfrm>
                <a:custGeom>
                  <a:avLst/>
                  <a:gdLst>
                    <a:gd name="T0" fmla="*/ 0 w 51"/>
                    <a:gd name="T1" fmla="*/ 32 h 51"/>
                    <a:gd name="T2" fmla="*/ 32 w 51"/>
                    <a:gd name="T3" fmla="*/ 0 h 51"/>
                    <a:gd name="T4" fmla="*/ 51 w 51"/>
                    <a:gd name="T5" fmla="*/ 0 h 51"/>
                    <a:gd name="T6" fmla="*/ 51 w 51"/>
                    <a:gd name="T7" fmla="*/ 19 h 51"/>
                    <a:gd name="T8" fmla="*/ 20 w 51"/>
                    <a:gd name="T9" fmla="*/ 51 h 51"/>
                    <a:gd name="T10" fmla="*/ 0 w 51"/>
                    <a:gd name="T11" fmla="*/ 51 h 51"/>
                    <a:gd name="T12" fmla="*/ 0 w 51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51">
                      <a:moveTo>
                        <a:pt x="0" y="32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20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7" name="Freeform 249"/>
                <p:cNvSpPr>
                  <a:spLocks/>
                </p:cNvSpPr>
                <p:nvPr/>
              </p:nvSpPr>
              <p:spPr bwMode="auto">
                <a:xfrm>
                  <a:off x="1584" y="2722"/>
                  <a:ext cx="45" cy="44"/>
                </a:xfrm>
                <a:custGeom>
                  <a:avLst/>
                  <a:gdLst>
                    <a:gd name="T0" fmla="*/ 0 w 45"/>
                    <a:gd name="T1" fmla="*/ 25 h 44"/>
                    <a:gd name="T2" fmla="*/ 26 w 45"/>
                    <a:gd name="T3" fmla="*/ 0 h 44"/>
                    <a:gd name="T4" fmla="*/ 45 w 45"/>
                    <a:gd name="T5" fmla="*/ 0 h 44"/>
                    <a:gd name="T6" fmla="*/ 45 w 45"/>
                    <a:gd name="T7" fmla="*/ 19 h 44"/>
                    <a:gd name="T8" fmla="*/ 19 w 45"/>
                    <a:gd name="T9" fmla="*/ 44 h 44"/>
                    <a:gd name="T10" fmla="*/ 0 w 45"/>
                    <a:gd name="T11" fmla="*/ 44 h 44"/>
                    <a:gd name="T12" fmla="*/ 0 w 45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4">
                      <a:moveTo>
                        <a:pt x="0" y="25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8" name="Freeform 250"/>
                <p:cNvSpPr>
                  <a:spLocks/>
                </p:cNvSpPr>
                <p:nvPr/>
              </p:nvSpPr>
              <p:spPr bwMode="auto">
                <a:xfrm>
                  <a:off x="1610" y="2696"/>
                  <a:ext cx="45" cy="45"/>
                </a:xfrm>
                <a:custGeom>
                  <a:avLst/>
                  <a:gdLst>
                    <a:gd name="T0" fmla="*/ 0 w 45"/>
                    <a:gd name="T1" fmla="*/ 26 h 45"/>
                    <a:gd name="T2" fmla="*/ 25 w 45"/>
                    <a:gd name="T3" fmla="*/ 0 h 45"/>
                    <a:gd name="T4" fmla="*/ 45 w 45"/>
                    <a:gd name="T5" fmla="*/ 0 h 45"/>
                    <a:gd name="T6" fmla="*/ 45 w 45"/>
                    <a:gd name="T7" fmla="*/ 19 h 45"/>
                    <a:gd name="T8" fmla="*/ 19 w 45"/>
                    <a:gd name="T9" fmla="*/ 45 h 45"/>
                    <a:gd name="T10" fmla="*/ 0 w 45"/>
                    <a:gd name="T11" fmla="*/ 45 h 45"/>
                    <a:gd name="T12" fmla="*/ 0 w 45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5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29" name="Freeform 251"/>
                <p:cNvSpPr>
                  <a:spLocks/>
                </p:cNvSpPr>
                <p:nvPr/>
              </p:nvSpPr>
              <p:spPr bwMode="auto">
                <a:xfrm>
                  <a:off x="1635" y="2664"/>
                  <a:ext cx="51" cy="51"/>
                </a:xfrm>
                <a:custGeom>
                  <a:avLst/>
                  <a:gdLst>
                    <a:gd name="T0" fmla="*/ 0 w 51"/>
                    <a:gd name="T1" fmla="*/ 32 h 51"/>
                    <a:gd name="T2" fmla="*/ 32 w 51"/>
                    <a:gd name="T3" fmla="*/ 0 h 51"/>
                    <a:gd name="T4" fmla="*/ 51 w 51"/>
                    <a:gd name="T5" fmla="*/ 0 h 51"/>
                    <a:gd name="T6" fmla="*/ 51 w 51"/>
                    <a:gd name="T7" fmla="*/ 19 h 51"/>
                    <a:gd name="T8" fmla="*/ 20 w 51"/>
                    <a:gd name="T9" fmla="*/ 51 h 51"/>
                    <a:gd name="T10" fmla="*/ 0 w 51"/>
                    <a:gd name="T11" fmla="*/ 51 h 51"/>
                    <a:gd name="T12" fmla="*/ 0 w 51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51">
                      <a:moveTo>
                        <a:pt x="0" y="32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20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0" name="Freeform 252"/>
                <p:cNvSpPr>
                  <a:spLocks/>
                </p:cNvSpPr>
                <p:nvPr/>
              </p:nvSpPr>
              <p:spPr bwMode="auto">
                <a:xfrm>
                  <a:off x="1667" y="2639"/>
                  <a:ext cx="45" cy="44"/>
                </a:xfrm>
                <a:custGeom>
                  <a:avLst/>
                  <a:gdLst>
                    <a:gd name="T0" fmla="*/ 0 w 45"/>
                    <a:gd name="T1" fmla="*/ 25 h 44"/>
                    <a:gd name="T2" fmla="*/ 26 w 45"/>
                    <a:gd name="T3" fmla="*/ 0 h 44"/>
                    <a:gd name="T4" fmla="*/ 45 w 45"/>
                    <a:gd name="T5" fmla="*/ 0 h 44"/>
                    <a:gd name="T6" fmla="*/ 45 w 45"/>
                    <a:gd name="T7" fmla="*/ 19 h 44"/>
                    <a:gd name="T8" fmla="*/ 19 w 45"/>
                    <a:gd name="T9" fmla="*/ 44 h 44"/>
                    <a:gd name="T10" fmla="*/ 0 w 45"/>
                    <a:gd name="T11" fmla="*/ 44 h 44"/>
                    <a:gd name="T12" fmla="*/ 0 w 45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4">
                      <a:moveTo>
                        <a:pt x="0" y="25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1" name="Freeform 253"/>
                <p:cNvSpPr>
                  <a:spLocks/>
                </p:cNvSpPr>
                <p:nvPr/>
              </p:nvSpPr>
              <p:spPr bwMode="auto">
                <a:xfrm>
                  <a:off x="1693" y="2607"/>
                  <a:ext cx="51" cy="51"/>
                </a:xfrm>
                <a:custGeom>
                  <a:avLst/>
                  <a:gdLst>
                    <a:gd name="T0" fmla="*/ 0 w 51"/>
                    <a:gd name="T1" fmla="*/ 32 h 51"/>
                    <a:gd name="T2" fmla="*/ 32 w 51"/>
                    <a:gd name="T3" fmla="*/ 0 h 51"/>
                    <a:gd name="T4" fmla="*/ 51 w 51"/>
                    <a:gd name="T5" fmla="*/ 0 h 51"/>
                    <a:gd name="T6" fmla="*/ 51 w 51"/>
                    <a:gd name="T7" fmla="*/ 19 h 51"/>
                    <a:gd name="T8" fmla="*/ 19 w 51"/>
                    <a:gd name="T9" fmla="*/ 51 h 51"/>
                    <a:gd name="T10" fmla="*/ 0 w 51"/>
                    <a:gd name="T11" fmla="*/ 51 h 51"/>
                    <a:gd name="T12" fmla="*/ 0 w 51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51">
                      <a:moveTo>
                        <a:pt x="0" y="32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2" name="Freeform 254"/>
                <p:cNvSpPr>
                  <a:spLocks/>
                </p:cNvSpPr>
                <p:nvPr/>
              </p:nvSpPr>
              <p:spPr bwMode="auto">
                <a:xfrm>
                  <a:off x="1725" y="2581"/>
                  <a:ext cx="44" cy="45"/>
                </a:xfrm>
                <a:custGeom>
                  <a:avLst/>
                  <a:gdLst>
                    <a:gd name="T0" fmla="*/ 0 w 44"/>
                    <a:gd name="T1" fmla="*/ 26 h 45"/>
                    <a:gd name="T2" fmla="*/ 25 w 44"/>
                    <a:gd name="T3" fmla="*/ 0 h 45"/>
                    <a:gd name="T4" fmla="*/ 44 w 44"/>
                    <a:gd name="T5" fmla="*/ 0 h 45"/>
                    <a:gd name="T6" fmla="*/ 44 w 44"/>
                    <a:gd name="T7" fmla="*/ 19 h 45"/>
                    <a:gd name="T8" fmla="*/ 19 w 44"/>
                    <a:gd name="T9" fmla="*/ 45 h 45"/>
                    <a:gd name="T10" fmla="*/ 0 w 44"/>
                    <a:gd name="T11" fmla="*/ 45 h 45"/>
                    <a:gd name="T12" fmla="*/ 0 w 44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45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44" y="0"/>
                      </a:lnTo>
                      <a:lnTo>
                        <a:pt x="44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3" name="Freeform 255"/>
                <p:cNvSpPr>
                  <a:spLocks/>
                </p:cNvSpPr>
                <p:nvPr/>
              </p:nvSpPr>
              <p:spPr bwMode="auto">
                <a:xfrm>
                  <a:off x="1750" y="2549"/>
                  <a:ext cx="45" cy="51"/>
                </a:xfrm>
                <a:custGeom>
                  <a:avLst/>
                  <a:gdLst>
                    <a:gd name="T0" fmla="*/ 0 w 45"/>
                    <a:gd name="T1" fmla="*/ 32 h 51"/>
                    <a:gd name="T2" fmla="*/ 26 w 45"/>
                    <a:gd name="T3" fmla="*/ 0 h 51"/>
                    <a:gd name="T4" fmla="*/ 45 w 45"/>
                    <a:gd name="T5" fmla="*/ 0 h 51"/>
                    <a:gd name="T6" fmla="*/ 45 w 45"/>
                    <a:gd name="T7" fmla="*/ 20 h 51"/>
                    <a:gd name="T8" fmla="*/ 19 w 45"/>
                    <a:gd name="T9" fmla="*/ 51 h 51"/>
                    <a:gd name="T10" fmla="*/ 0 w 45"/>
                    <a:gd name="T11" fmla="*/ 51 h 51"/>
                    <a:gd name="T12" fmla="*/ 0 w 45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51">
                      <a:moveTo>
                        <a:pt x="0" y="32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20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4" name="Freeform 256"/>
                <p:cNvSpPr>
                  <a:spLocks/>
                </p:cNvSpPr>
                <p:nvPr/>
              </p:nvSpPr>
              <p:spPr bwMode="auto">
                <a:xfrm>
                  <a:off x="1776" y="2524"/>
                  <a:ext cx="51" cy="45"/>
                </a:xfrm>
                <a:custGeom>
                  <a:avLst/>
                  <a:gdLst>
                    <a:gd name="T0" fmla="*/ 0 w 51"/>
                    <a:gd name="T1" fmla="*/ 25 h 45"/>
                    <a:gd name="T2" fmla="*/ 32 w 51"/>
                    <a:gd name="T3" fmla="*/ 0 h 45"/>
                    <a:gd name="T4" fmla="*/ 51 w 51"/>
                    <a:gd name="T5" fmla="*/ 0 h 45"/>
                    <a:gd name="T6" fmla="*/ 51 w 51"/>
                    <a:gd name="T7" fmla="*/ 19 h 45"/>
                    <a:gd name="T8" fmla="*/ 19 w 51"/>
                    <a:gd name="T9" fmla="*/ 45 h 45"/>
                    <a:gd name="T10" fmla="*/ 0 w 51"/>
                    <a:gd name="T11" fmla="*/ 45 h 45"/>
                    <a:gd name="T12" fmla="*/ 0 w 51"/>
                    <a:gd name="T13" fmla="*/ 25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5">
                      <a:moveTo>
                        <a:pt x="0" y="25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5" name="Freeform 257"/>
                <p:cNvSpPr>
                  <a:spLocks/>
                </p:cNvSpPr>
                <p:nvPr/>
              </p:nvSpPr>
              <p:spPr bwMode="auto">
                <a:xfrm>
                  <a:off x="1808" y="2498"/>
                  <a:ext cx="44" cy="45"/>
                </a:xfrm>
                <a:custGeom>
                  <a:avLst/>
                  <a:gdLst>
                    <a:gd name="T0" fmla="*/ 0 w 44"/>
                    <a:gd name="T1" fmla="*/ 26 h 45"/>
                    <a:gd name="T2" fmla="*/ 25 w 44"/>
                    <a:gd name="T3" fmla="*/ 0 h 45"/>
                    <a:gd name="T4" fmla="*/ 44 w 44"/>
                    <a:gd name="T5" fmla="*/ 0 h 45"/>
                    <a:gd name="T6" fmla="*/ 44 w 44"/>
                    <a:gd name="T7" fmla="*/ 20 h 45"/>
                    <a:gd name="T8" fmla="*/ 19 w 44"/>
                    <a:gd name="T9" fmla="*/ 45 h 45"/>
                    <a:gd name="T10" fmla="*/ 0 w 44"/>
                    <a:gd name="T11" fmla="*/ 45 h 45"/>
                    <a:gd name="T12" fmla="*/ 0 w 44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45">
                      <a:moveTo>
                        <a:pt x="0" y="26"/>
                      </a:moveTo>
                      <a:lnTo>
                        <a:pt x="25" y="0"/>
                      </a:lnTo>
                      <a:lnTo>
                        <a:pt x="44" y="0"/>
                      </a:lnTo>
                      <a:lnTo>
                        <a:pt x="44" y="20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6" name="Freeform 258"/>
                <p:cNvSpPr>
                  <a:spLocks/>
                </p:cNvSpPr>
                <p:nvPr/>
              </p:nvSpPr>
              <p:spPr bwMode="auto">
                <a:xfrm>
                  <a:off x="1833" y="2467"/>
                  <a:ext cx="51" cy="51"/>
                </a:xfrm>
                <a:custGeom>
                  <a:avLst/>
                  <a:gdLst>
                    <a:gd name="T0" fmla="*/ 0 w 51"/>
                    <a:gd name="T1" fmla="*/ 31 h 51"/>
                    <a:gd name="T2" fmla="*/ 32 w 51"/>
                    <a:gd name="T3" fmla="*/ 0 h 51"/>
                    <a:gd name="T4" fmla="*/ 51 w 51"/>
                    <a:gd name="T5" fmla="*/ 0 h 51"/>
                    <a:gd name="T6" fmla="*/ 51 w 51"/>
                    <a:gd name="T7" fmla="*/ 19 h 51"/>
                    <a:gd name="T8" fmla="*/ 19 w 51"/>
                    <a:gd name="T9" fmla="*/ 51 h 51"/>
                    <a:gd name="T10" fmla="*/ 0 w 51"/>
                    <a:gd name="T11" fmla="*/ 51 h 51"/>
                    <a:gd name="T12" fmla="*/ 0 w 51"/>
                    <a:gd name="T13" fmla="*/ 31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51">
                      <a:moveTo>
                        <a:pt x="0" y="31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7" name="Freeform 259"/>
                <p:cNvSpPr>
                  <a:spLocks/>
                </p:cNvSpPr>
                <p:nvPr/>
              </p:nvSpPr>
              <p:spPr bwMode="auto">
                <a:xfrm>
                  <a:off x="1865" y="2441"/>
                  <a:ext cx="45" cy="45"/>
                </a:xfrm>
                <a:custGeom>
                  <a:avLst/>
                  <a:gdLst>
                    <a:gd name="T0" fmla="*/ 0 w 45"/>
                    <a:gd name="T1" fmla="*/ 26 h 45"/>
                    <a:gd name="T2" fmla="*/ 26 w 45"/>
                    <a:gd name="T3" fmla="*/ 0 h 45"/>
                    <a:gd name="T4" fmla="*/ 45 w 45"/>
                    <a:gd name="T5" fmla="*/ 0 h 45"/>
                    <a:gd name="T6" fmla="*/ 45 w 45"/>
                    <a:gd name="T7" fmla="*/ 19 h 45"/>
                    <a:gd name="T8" fmla="*/ 19 w 45"/>
                    <a:gd name="T9" fmla="*/ 45 h 45"/>
                    <a:gd name="T10" fmla="*/ 0 w 45"/>
                    <a:gd name="T11" fmla="*/ 45 h 45"/>
                    <a:gd name="T12" fmla="*/ 0 w 45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45">
                      <a:moveTo>
                        <a:pt x="0" y="26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8" name="Freeform 260"/>
                <p:cNvSpPr>
                  <a:spLocks/>
                </p:cNvSpPr>
                <p:nvPr/>
              </p:nvSpPr>
              <p:spPr bwMode="auto">
                <a:xfrm>
                  <a:off x="1891" y="2409"/>
                  <a:ext cx="44" cy="51"/>
                </a:xfrm>
                <a:custGeom>
                  <a:avLst/>
                  <a:gdLst>
                    <a:gd name="T0" fmla="*/ 0 w 44"/>
                    <a:gd name="T1" fmla="*/ 32 h 51"/>
                    <a:gd name="T2" fmla="*/ 25 w 44"/>
                    <a:gd name="T3" fmla="*/ 0 h 51"/>
                    <a:gd name="T4" fmla="*/ 44 w 44"/>
                    <a:gd name="T5" fmla="*/ 0 h 51"/>
                    <a:gd name="T6" fmla="*/ 44 w 44"/>
                    <a:gd name="T7" fmla="*/ 19 h 51"/>
                    <a:gd name="T8" fmla="*/ 19 w 44"/>
                    <a:gd name="T9" fmla="*/ 51 h 51"/>
                    <a:gd name="T10" fmla="*/ 0 w 44"/>
                    <a:gd name="T11" fmla="*/ 51 h 51"/>
                    <a:gd name="T12" fmla="*/ 0 w 44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51">
                      <a:moveTo>
                        <a:pt x="0" y="32"/>
                      </a:moveTo>
                      <a:lnTo>
                        <a:pt x="25" y="0"/>
                      </a:lnTo>
                      <a:lnTo>
                        <a:pt x="44" y="0"/>
                      </a:lnTo>
                      <a:lnTo>
                        <a:pt x="44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39" name="Freeform 261"/>
                <p:cNvSpPr>
                  <a:spLocks/>
                </p:cNvSpPr>
                <p:nvPr/>
              </p:nvSpPr>
              <p:spPr bwMode="auto">
                <a:xfrm>
                  <a:off x="1916" y="2384"/>
                  <a:ext cx="51" cy="44"/>
                </a:xfrm>
                <a:custGeom>
                  <a:avLst/>
                  <a:gdLst>
                    <a:gd name="T0" fmla="*/ 0 w 51"/>
                    <a:gd name="T1" fmla="*/ 25 h 44"/>
                    <a:gd name="T2" fmla="*/ 32 w 51"/>
                    <a:gd name="T3" fmla="*/ 0 h 44"/>
                    <a:gd name="T4" fmla="*/ 51 w 51"/>
                    <a:gd name="T5" fmla="*/ 0 h 44"/>
                    <a:gd name="T6" fmla="*/ 51 w 51"/>
                    <a:gd name="T7" fmla="*/ 19 h 44"/>
                    <a:gd name="T8" fmla="*/ 19 w 51"/>
                    <a:gd name="T9" fmla="*/ 44 h 44"/>
                    <a:gd name="T10" fmla="*/ 0 w 51"/>
                    <a:gd name="T11" fmla="*/ 44 h 44"/>
                    <a:gd name="T12" fmla="*/ 0 w 51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4">
                      <a:moveTo>
                        <a:pt x="0" y="25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0" name="Freeform 262"/>
                <p:cNvSpPr>
                  <a:spLocks/>
                </p:cNvSpPr>
                <p:nvPr/>
              </p:nvSpPr>
              <p:spPr bwMode="auto">
                <a:xfrm>
                  <a:off x="1948" y="2352"/>
                  <a:ext cx="45" cy="51"/>
                </a:xfrm>
                <a:custGeom>
                  <a:avLst/>
                  <a:gdLst>
                    <a:gd name="T0" fmla="*/ 0 w 45"/>
                    <a:gd name="T1" fmla="*/ 32 h 51"/>
                    <a:gd name="T2" fmla="*/ 26 w 45"/>
                    <a:gd name="T3" fmla="*/ 0 h 51"/>
                    <a:gd name="T4" fmla="*/ 45 w 45"/>
                    <a:gd name="T5" fmla="*/ 0 h 51"/>
                    <a:gd name="T6" fmla="*/ 45 w 45"/>
                    <a:gd name="T7" fmla="*/ 19 h 51"/>
                    <a:gd name="T8" fmla="*/ 19 w 45"/>
                    <a:gd name="T9" fmla="*/ 51 h 51"/>
                    <a:gd name="T10" fmla="*/ 0 w 45"/>
                    <a:gd name="T11" fmla="*/ 51 h 51"/>
                    <a:gd name="T12" fmla="*/ 0 w 45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51">
                      <a:moveTo>
                        <a:pt x="0" y="32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1" name="Freeform 263"/>
                <p:cNvSpPr>
                  <a:spLocks/>
                </p:cNvSpPr>
                <p:nvPr/>
              </p:nvSpPr>
              <p:spPr bwMode="auto">
                <a:xfrm>
                  <a:off x="1974" y="2326"/>
                  <a:ext cx="51" cy="45"/>
                </a:xfrm>
                <a:custGeom>
                  <a:avLst/>
                  <a:gdLst>
                    <a:gd name="T0" fmla="*/ 0 w 51"/>
                    <a:gd name="T1" fmla="*/ 26 h 45"/>
                    <a:gd name="T2" fmla="*/ 32 w 51"/>
                    <a:gd name="T3" fmla="*/ 0 h 45"/>
                    <a:gd name="T4" fmla="*/ 51 w 51"/>
                    <a:gd name="T5" fmla="*/ 0 h 45"/>
                    <a:gd name="T6" fmla="*/ 51 w 51"/>
                    <a:gd name="T7" fmla="*/ 19 h 45"/>
                    <a:gd name="T8" fmla="*/ 19 w 51"/>
                    <a:gd name="T9" fmla="*/ 45 h 45"/>
                    <a:gd name="T10" fmla="*/ 0 w 51"/>
                    <a:gd name="T11" fmla="*/ 45 h 45"/>
                    <a:gd name="T12" fmla="*/ 0 w 51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5">
                      <a:moveTo>
                        <a:pt x="0" y="26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2" name="Freeform 264"/>
                <p:cNvSpPr>
                  <a:spLocks/>
                </p:cNvSpPr>
                <p:nvPr/>
              </p:nvSpPr>
              <p:spPr bwMode="auto">
                <a:xfrm>
                  <a:off x="2006" y="2301"/>
                  <a:ext cx="44" cy="44"/>
                </a:xfrm>
                <a:custGeom>
                  <a:avLst/>
                  <a:gdLst>
                    <a:gd name="T0" fmla="*/ 0 w 44"/>
                    <a:gd name="T1" fmla="*/ 25 h 44"/>
                    <a:gd name="T2" fmla="*/ 25 w 44"/>
                    <a:gd name="T3" fmla="*/ 0 h 44"/>
                    <a:gd name="T4" fmla="*/ 44 w 44"/>
                    <a:gd name="T5" fmla="*/ 0 h 44"/>
                    <a:gd name="T6" fmla="*/ 44 w 44"/>
                    <a:gd name="T7" fmla="*/ 19 h 44"/>
                    <a:gd name="T8" fmla="*/ 19 w 44"/>
                    <a:gd name="T9" fmla="*/ 44 h 44"/>
                    <a:gd name="T10" fmla="*/ 0 w 44"/>
                    <a:gd name="T11" fmla="*/ 44 h 44"/>
                    <a:gd name="T12" fmla="*/ 0 w 44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44">
                      <a:moveTo>
                        <a:pt x="0" y="25"/>
                      </a:moveTo>
                      <a:lnTo>
                        <a:pt x="25" y="0"/>
                      </a:lnTo>
                      <a:lnTo>
                        <a:pt x="44" y="0"/>
                      </a:lnTo>
                      <a:lnTo>
                        <a:pt x="44" y="19"/>
                      </a:lnTo>
                      <a:lnTo>
                        <a:pt x="19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3" name="Freeform 265"/>
                <p:cNvSpPr>
                  <a:spLocks/>
                </p:cNvSpPr>
                <p:nvPr/>
              </p:nvSpPr>
              <p:spPr bwMode="auto">
                <a:xfrm>
                  <a:off x="2031" y="2269"/>
                  <a:ext cx="45" cy="51"/>
                </a:xfrm>
                <a:custGeom>
                  <a:avLst/>
                  <a:gdLst>
                    <a:gd name="T0" fmla="*/ 0 w 45"/>
                    <a:gd name="T1" fmla="*/ 32 h 51"/>
                    <a:gd name="T2" fmla="*/ 26 w 45"/>
                    <a:gd name="T3" fmla="*/ 0 h 51"/>
                    <a:gd name="T4" fmla="*/ 45 w 45"/>
                    <a:gd name="T5" fmla="*/ 0 h 51"/>
                    <a:gd name="T6" fmla="*/ 45 w 45"/>
                    <a:gd name="T7" fmla="*/ 19 h 51"/>
                    <a:gd name="T8" fmla="*/ 19 w 45"/>
                    <a:gd name="T9" fmla="*/ 51 h 51"/>
                    <a:gd name="T10" fmla="*/ 0 w 45"/>
                    <a:gd name="T11" fmla="*/ 51 h 51"/>
                    <a:gd name="T12" fmla="*/ 0 w 45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51">
                      <a:moveTo>
                        <a:pt x="0" y="32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4" name="Freeform 266"/>
                <p:cNvSpPr>
                  <a:spLocks/>
                </p:cNvSpPr>
                <p:nvPr/>
              </p:nvSpPr>
              <p:spPr bwMode="auto">
                <a:xfrm>
                  <a:off x="2057" y="2243"/>
                  <a:ext cx="51" cy="45"/>
                </a:xfrm>
                <a:custGeom>
                  <a:avLst/>
                  <a:gdLst>
                    <a:gd name="T0" fmla="*/ 0 w 51"/>
                    <a:gd name="T1" fmla="*/ 26 h 45"/>
                    <a:gd name="T2" fmla="*/ 32 w 51"/>
                    <a:gd name="T3" fmla="*/ 0 h 45"/>
                    <a:gd name="T4" fmla="*/ 51 w 51"/>
                    <a:gd name="T5" fmla="*/ 0 h 45"/>
                    <a:gd name="T6" fmla="*/ 51 w 51"/>
                    <a:gd name="T7" fmla="*/ 19 h 45"/>
                    <a:gd name="T8" fmla="*/ 19 w 51"/>
                    <a:gd name="T9" fmla="*/ 45 h 45"/>
                    <a:gd name="T10" fmla="*/ 0 w 51"/>
                    <a:gd name="T11" fmla="*/ 45 h 45"/>
                    <a:gd name="T12" fmla="*/ 0 w 51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5">
                      <a:moveTo>
                        <a:pt x="0" y="26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5" name="Freeform 267"/>
                <p:cNvSpPr>
                  <a:spLocks/>
                </p:cNvSpPr>
                <p:nvPr/>
              </p:nvSpPr>
              <p:spPr bwMode="auto">
                <a:xfrm>
                  <a:off x="2089" y="2211"/>
                  <a:ext cx="44" cy="51"/>
                </a:xfrm>
                <a:custGeom>
                  <a:avLst/>
                  <a:gdLst>
                    <a:gd name="T0" fmla="*/ 0 w 44"/>
                    <a:gd name="T1" fmla="*/ 32 h 51"/>
                    <a:gd name="T2" fmla="*/ 25 w 44"/>
                    <a:gd name="T3" fmla="*/ 0 h 51"/>
                    <a:gd name="T4" fmla="*/ 44 w 44"/>
                    <a:gd name="T5" fmla="*/ 0 h 51"/>
                    <a:gd name="T6" fmla="*/ 44 w 44"/>
                    <a:gd name="T7" fmla="*/ 19 h 51"/>
                    <a:gd name="T8" fmla="*/ 19 w 44"/>
                    <a:gd name="T9" fmla="*/ 51 h 51"/>
                    <a:gd name="T10" fmla="*/ 0 w 44"/>
                    <a:gd name="T11" fmla="*/ 51 h 51"/>
                    <a:gd name="T12" fmla="*/ 0 w 44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51">
                      <a:moveTo>
                        <a:pt x="0" y="32"/>
                      </a:moveTo>
                      <a:lnTo>
                        <a:pt x="25" y="0"/>
                      </a:lnTo>
                      <a:lnTo>
                        <a:pt x="44" y="0"/>
                      </a:lnTo>
                      <a:lnTo>
                        <a:pt x="44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6" name="Freeform 268"/>
                <p:cNvSpPr>
                  <a:spLocks/>
                </p:cNvSpPr>
                <p:nvPr/>
              </p:nvSpPr>
              <p:spPr bwMode="auto">
                <a:xfrm>
                  <a:off x="2114" y="2186"/>
                  <a:ext cx="51" cy="44"/>
                </a:xfrm>
                <a:custGeom>
                  <a:avLst/>
                  <a:gdLst>
                    <a:gd name="T0" fmla="*/ 0 w 51"/>
                    <a:gd name="T1" fmla="*/ 25 h 44"/>
                    <a:gd name="T2" fmla="*/ 32 w 51"/>
                    <a:gd name="T3" fmla="*/ 0 h 44"/>
                    <a:gd name="T4" fmla="*/ 51 w 51"/>
                    <a:gd name="T5" fmla="*/ 0 h 44"/>
                    <a:gd name="T6" fmla="*/ 51 w 51"/>
                    <a:gd name="T7" fmla="*/ 19 h 44"/>
                    <a:gd name="T8" fmla="*/ 19 w 51"/>
                    <a:gd name="T9" fmla="*/ 44 h 44"/>
                    <a:gd name="T10" fmla="*/ 0 w 51"/>
                    <a:gd name="T11" fmla="*/ 44 h 44"/>
                    <a:gd name="T12" fmla="*/ 0 w 51"/>
                    <a:gd name="T13" fmla="*/ 25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4">
                      <a:moveTo>
                        <a:pt x="0" y="25"/>
                      </a:moveTo>
                      <a:lnTo>
                        <a:pt x="32" y="0"/>
                      </a:lnTo>
                      <a:lnTo>
                        <a:pt x="51" y="0"/>
                      </a:lnTo>
                      <a:lnTo>
                        <a:pt x="51" y="19"/>
                      </a:lnTo>
                      <a:lnTo>
                        <a:pt x="19" y="44"/>
                      </a:lnTo>
                      <a:lnTo>
                        <a:pt x="0" y="44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7" name="Freeform 269"/>
                <p:cNvSpPr>
                  <a:spLocks/>
                </p:cNvSpPr>
                <p:nvPr/>
              </p:nvSpPr>
              <p:spPr bwMode="auto">
                <a:xfrm>
                  <a:off x="2146" y="2154"/>
                  <a:ext cx="45" cy="51"/>
                </a:xfrm>
                <a:custGeom>
                  <a:avLst/>
                  <a:gdLst>
                    <a:gd name="T0" fmla="*/ 0 w 45"/>
                    <a:gd name="T1" fmla="*/ 32 h 51"/>
                    <a:gd name="T2" fmla="*/ 26 w 45"/>
                    <a:gd name="T3" fmla="*/ 0 h 51"/>
                    <a:gd name="T4" fmla="*/ 45 w 45"/>
                    <a:gd name="T5" fmla="*/ 0 h 51"/>
                    <a:gd name="T6" fmla="*/ 45 w 45"/>
                    <a:gd name="T7" fmla="*/ 19 h 51"/>
                    <a:gd name="T8" fmla="*/ 19 w 45"/>
                    <a:gd name="T9" fmla="*/ 51 h 51"/>
                    <a:gd name="T10" fmla="*/ 0 w 45"/>
                    <a:gd name="T11" fmla="*/ 51 h 51"/>
                    <a:gd name="T12" fmla="*/ 0 w 45"/>
                    <a:gd name="T13" fmla="*/ 32 h 5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5" h="51">
                      <a:moveTo>
                        <a:pt x="0" y="32"/>
                      </a:moveTo>
                      <a:lnTo>
                        <a:pt x="26" y="0"/>
                      </a:lnTo>
                      <a:lnTo>
                        <a:pt x="45" y="0"/>
                      </a:lnTo>
                      <a:lnTo>
                        <a:pt x="45" y="19"/>
                      </a:lnTo>
                      <a:lnTo>
                        <a:pt x="19" y="51"/>
                      </a:lnTo>
                      <a:lnTo>
                        <a:pt x="0" y="51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8" name="Freeform 270"/>
                <p:cNvSpPr>
                  <a:spLocks/>
                </p:cNvSpPr>
                <p:nvPr/>
              </p:nvSpPr>
              <p:spPr bwMode="auto">
                <a:xfrm>
                  <a:off x="2172" y="2128"/>
                  <a:ext cx="51" cy="45"/>
                </a:xfrm>
                <a:custGeom>
                  <a:avLst/>
                  <a:gdLst>
                    <a:gd name="T0" fmla="*/ 0 w 51"/>
                    <a:gd name="T1" fmla="*/ 26 h 45"/>
                    <a:gd name="T2" fmla="*/ 31 w 51"/>
                    <a:gd name="T3" fmla="*/ 0 h 45"/>
                    <a:gd name="T4" fmla="*/ 51 w 51"/>
                    <a:gd name="T5" fmla="*/ 0 h 45"/>
                    <a:gd name="T6" fmla="*/ 51 w 51"/>
                    <a:gd name="T7" fmla="*/ 20 h 45"/>
                    <a:gd name="T8" fmla="*/ 19 w 51"/>
                    <a:gd name="T9" fmla="*/ 45 h 45"/>
                    <a:gd name="T10" fmla="*/ 0 w 51"/>
                    <a:gd name="T11" fmla="*/ 45 h 45"/>
                    <a:gd name="T12" fmla="*/ 0 w 51"/>
                    <a:gd name="T13" fmla="*/ 26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1" h="45">
                      <a:moveTo>
                        <a:pt x="0" y="26"/>
                      </a:moveTo>
                      <a:lnTo>
                        <a:pt x="31" y="0"/>
                      </a:lnTo>
                      <a:lnTo>
                        <a:pt x="51" y="0"/>
                      </a:lnTo>
                      <a:lnTo>
                        <a:pt x="51" y="20"/>
                      </a:lnTo>
                      <a:lnTo>
                        <a:pt x="19" y="45"/>
                      </a:lnTo>
                      <a:lnTo>
                        <a:pt x="0" y="45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349" name="Rectangle 271"/>
                <p:cNvSpPr>
                  <a:spLocks noChangeArrowheads="1"/>
                </p:cNvSpPr>
                <p:nvPr/>
              </p:nvSpPr>
              <p:spPr bwMode="auto">
                <a:xfrm>
                  <a:off x="2203" y="2128"/>
                  <a:ext cx="20" cy="20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  <p:sp>
              <p:nvSpPr>
                <p:cNvPr id="11350" name="Rectangle 272"/>
                <p:cNvSpPr>
                  <a:spLocks noChangeArrowheads="1"/>
                </p:cNvSpPr>
                <p:nvPr/>
              </p:nvSpPr>
              <p:spPr bwMode="auto">
                <a:xfrm>
                  <a:off x="2203" y="2128"/>
                  <a:ext cx="20" cy="20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IN" altLang="en-US"/>
                </a:p>
              </p:txBody>
            </p:sp>
          </p:grpSp>
        </p:grpSp>
        <p:grpSp>
          <p:nvGrpSpPr>
            <p:cNvPr id="11292" name="Group 279"/>
            <p:cNvGrpSpPr>
              <a:grpSpLocks/>
            </p:cNvGrpSpPr>
            <p:nvPr/>
          </p:nvGrpSpPr>
          <p:grpSpPr bwMode="auto">
            <a:xfrm>
              <a:off x="799" y="2135"/>
              <a:ext cx="1417" cy="1416"/>
              <a:chOff x="799" y="2135"/>
              <a:chExt cx="1417" cy="1416"/>
            </a:xfrm>
          </p:grpSpPr>
          <p:sp>
            <p:nvSpPr>
              <p:cNvPr id="11293" name="Rectangle 275"/>
              <p:cNvSpPr>
                <a:spLocks noChangeArrowheads="1"/>
              </p:cNvSpPr>
              <p:nvPr/>
            </p:nvSpPr>
            <p:spPr bwMode="auto">
              <a:xfrm>
                <a:off x="2210" y="2135"/>
                <a:ext cx="6" cy="14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1294" name="Rectangle 276"/>
              <p:cNvSpPr>
                <a:spLocks noChangeArrowheads="1"/>
              </p:cNvSpPr>
              <p:nvPr/>
            </p:nvSpPr>
            <p:spPr bwMode="auto">
              <a:xfrm>
                <a:off x="799" y="2135"/>
                <a:ext cx="141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1295" name="Rectangle 277"/>
              <p:cNvSpPr>
                <a:spLocks noChangeArrowheads="1"/>
              </p:cNvSpPr>
              <p:nvPr/>
            </p:nvSpPr>
            <p:spPr bwMode="auto">
              <a:xfrm>
                <a:off x="799" y="3545"/>
                <a:ext cx="141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1296" name="Rectangle 278"/>
              <p:cNvSpPr>
                <a:spLocks noChangeArrowheads="1"/>
              </p:cNvSpPr>
              <p:nvPr/>
            </p:nvSpPr>
            <p:spPr bwMode="auto">
              <a:xfrm>
                <a:off x="799" y="2135"/>
                <a:ext cx="6" cy="14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IN" altLang="en-US"/>
              </a:p>
            </p:txBody>
          </p:sp>
        </p:grpSp>
      </p:grpSp>
      <p:sp>
        <p:nvSpPr>
          <p:cNvPr id="11273" name="Oval 26"/>
          <p:cNvSpPr>
            <a:spLocks noChangeArrowheads="1"/>
          </p:cNvSpPr>
          <p:nvPr/>
        </p:nvSpPr>
        <p:spPr bwMode="auto">
          <a:xfrm>
            <a:off x="3406775" y="3332163"/>
            <a:ext cx="166688" cy="166687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1274" name="Oval 27"/>
          <p:cNvSpPr>
            <a:spLocks noChangeArrowheads="1"/>
          </p:cNvSpPr>
          <p:nvPr/>
        </p:nvSpPr>
        <p:spPr bwMode="auto">
          <a:xfrm>
            <a:off x="1181100" y="5565775"/>
            <a:ext cx="168275" cy="1682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1275" name="Rectangle 28"/>
          <p:cNvSpPr>
            <a:spLocks noChangeArrowheads="1"/>
          </p:cNvSpPr>
          <p:nvPr/>
        </p:nvSpPr>
        <p:spPr bwMode="auto">
          <a:xfrm>
            <a:off x="3659188" y="3290888"/>
            <a:ext cx="588962" cy="268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200"/>
              <a:t>Stable</a:t>
            </a:r>
          </a:p>
        </p:txBody>
      </p:sp>
      <p:sp>
        <p:nvSpPr>
          <p:cNvPr id="11276" name="Rectangle 29"/>
          <p:cNvSpPr>
            <a:spLocks noChangeArrowheads="1"/>
          </p:cNvSpPr>
          <p:nvPr/>
        </p:nvSpPr>
        <p:spPr bwMode="auto">
          <a:xfrm>
            <a:off x="1435100" y="4195763"/>
            <a:ext cx="841375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100"/>
              <a:t>Metastable</a:t>
            </a:r>
          </a:p>
        </p:txBody>
      </p:sp>
      <p:sp>
        <p:nvSpPr>
          <p:cNvPr id="11277" name="Rectangle 30"/>
          <p:cNvSpPr>
            <a:spLocks noChangeArrowheads="1"/>
          </p:cNvSpPr>
          <p:nvPr/>
        </p:nvSpPr>
        <p:spPr bwMode="auto">
          <a:xfrm>
            <a:off x="957263" y="5881688"/>
            <a:ext cx="588962" cy="268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585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200"/>
              <a:t>Stable</a:t>
            </a:r>
          </a:p>
        </p:txBody>
      </p:sp>
      <p:pic>
        <p:nvPicPr>
          <p:cNvPr id="11278" name="Picture 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4106863"/>
            <a:ext cx="32480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9" name="Line 33"/>
          <p:cNvSpPr>
            <a:spLocks noChangeShapeType="1"/>
          </p:cNvSpPr>
          <p:nvPr/>
        </p:nvSpPr>
        <p:spPr bwMode="auto">
          <a:xfrm>
            <a:off x="6521450" y="4686300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0" name="Oval 34"/>
          <p:cNvSpPr>
            <a:spLocks noChangeArrowheads="1"/>
          </p:cNvSpPr>
          <p:nvPr/>
        </p:nvSpPr>
        <p:spPr bwMode="auto">
          <a:xfrm>
            <a:off x="6813550" y="45783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1281" name="Oval 35"/>
          <p:cNvSpPr>
            <a:spLocks noChangeArrowheads="1"/>
          </p:cNvSpPr>
          <p:nvPr/>
        </p:nvSpPr>
        <p:spPr bwMode="auto">
          <a:xfrm>
            <a:off x="5619750" y="57086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1282" name="Oval 36"/>
          <p:cNvSpPr>
            <a:spLocks noChangeArrowheads="1"/>
          </p:cNvSpPr>
          <p:nvPr/>
        </p:nvSpPr>
        <p:spPr bwMode="auto">
          <a:xfrm>
            <a:off x="8020050" y="570865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1283" name="Freeform 37"/>
          <p:cNvSpPr>
            <a:spLocks/>
          </p:cNvSpPr>
          <p:nvPr/>
        </p:nvSpPr>
        <p:spPr bwMode="auto">
          <a:xfrm>
            <a:off x="1295400" y="3403600"/>
            <a:ext cx="2200275" cy="2235200"/>
          </a:xfrm>
          <a:custGeom>
            <a:avLst/>
            <a:gdLst>
              <a:gd name="T0" fmla="*/ 0 w 1776"/>
              <a:gd name="T1" fmla="*/ 2235200 h 1824"/>
              <a:gd name="T2" fmla="*/ 193267 w 1776"/>
              <a:gd name="T3" fmla="*/ 2213142 h 1824"/>
              <a:gd name="T4" fmla="*/ 393968 w 1776"/>
              <a:gd name="T5" fmla="*/ 2161674 h 1824"/>
              <a:gd name="T6" fmla="*/ 535202 w 1776"/>
              <a:gd name="T7" fmla="*/ 2088147 h 1824"/>
              <a:gd name="T8" fmla="*/ 624402 w 1776"/>
              <a:gd name="T9" fmla="*/ 1999916 h 1824"/>
              <a:gd name="T10" fmla="*/ 743336 w 1776"/>
              <a:gd name="T11" fmla="*/ 1830805 h 1824"/>
              <a:gd name="T12" fmla="*/ 899437 w 1776"/>
              <a:gd name="T13" fmla="*/ 1573463 h 1824"/>
              <a:gd name="T14" fmla="*/ 996070 w 1776"/>
              <a:gd name="T15" fmla="*/ 1360237 h 1824"/>
              <a:gd name="T16" fmla="*/ 1129871 w 1776"/>
              <a:gd name="T17" fmla="*/ 1036721 h 1824"/>
              <a:gd name="T18" fmla="*/ 1233938 w 1776"/>
              <a:gd name="T19" fmla="*/ 808789 h 1824"/>
              <a:gd name="T20" fmla="*/ 1330572 w 1776"/>
              <a:gd name="T21" fmla="*/ 617621 h 1824"/>
              <a:gd name="T22" fmla="*/ 1501539 w 1776"/>
              <a:gd name="T23" fmla="*/ 345574 h 1824"/>
              <a:gd name="T24" fmla="*/ 1702240 w 1776"/>
              <a:gd name="T25" fmla="*/ 132347 h 1824"/>
              <a:gd name="T26" fmla="*/ 1954974 w 1776"/>
              <a:gd name="T27" fmla="*/ 36763 h 1824"/>
              <a:gd name="T28" fmla="*/ 2200275 w 1776"/>
              <a:gd name="T29" fmla="*/ 0 h 18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76" h="1824">
                <a:moveTo>
                  <a:pt x="0" y="1824"/>
                </a:moveTo>
                <a:cubicBezTo>
                  <a:pt x="26" y="1821"/>
                  <a:pt x="103" y="1816"/>
                  <a:pt x="156" y="1806"/>
                </a:cubicBezTo>
                <a:cubicBezTo>
                  <a:pt x="209" y="1796"/>
                  <a:pt x="272" y="1781"/>
                  <a:pt x="318" y="1764"/>
                </a:cubicBezTo>
                <a:cubicBezTo>
                  <a:pt x="364" y="1747"/>
                  <a:pt x="401" y="1726"/>
                  <a:pt x="432" y="1704"/>
                </a:cubicBezTo>
                <a:cubicBezTo>
                  <a:pt x="463" y="1682"/>
                  <a:pt x="476" y="1667"/>
                  <a:pt x="504" y="1632"/>
                </a:cubicBezTo>
                <a:cubicBezTo>
                  <a:pt x="532" y="1597"/>
                  <a:pt x="563" y="1552"/>
                  <a:pt x="600" y="1494"/>
                </a:cubicBezTo>
                <a:cubicBezTo>
                  <a:pt x="637" y="1436"/>
                  <a:pt x="692" y="1348"/>
                  <a:pt x="726" y="1284"/>
                </a:cubicBezTo>
                <a:cubicBezTo>
                  <a:pt x="760" y="1220"/>
                  <a:pt x="773" y="1183"/>
                  <a:pt x="804" y="1110"/>
                </a:cubicBezTo>
                <a:cubicBezTo>
                  <a:pt x="835" y="1037"/>
                  <a:pt x="880" y="921"/>
                  <a:pt x="912" y="846"/>
                </a:cubicBezTo>
                <a:cubicBezTo>
                  <a:pt x="944" y="771"/>
                  <a:pt x="969" y="717"/>
                  <a:pt x="996" y="660"/>
                </a:cubicBezTo>
                <a:cubicBezTo>
                  <a:pt x="1023" y="603"/>
                  <a:pt x="1038" y="567"/>
                  <a:pt x="1074" y="504"/>
                </a:cubicBezTo>
                <a:cubicBezTo>
                  <a:pt x="1110" y="441"/>
                  <a:pt x="1162" y="348"/>
                  <a:pt x="1212" y="282"/>
                </a:cubicBezTo>
                <a:cubicBezTo>
                  <a:pt x="1262" y="216"/>
                  <a:pt x="1313" y="150"/>
                  <a:pt x="1374" y="108"/>
                </a:cubicBezTo>
                <a:cubicBezTo>
                  <a:pt x="1435" y="66"/>
                  <a:pt x="1511" y="48"/>
                  <a:pt x="1578" y="30"/>
                </a:cubicBezTo>
                <a:cubicBezTo>
                  <a:pt x="1645" y="12"/>
                  <a:pt x="1735" y="6"/>
                  <a:pt x="1776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4" name="Line 38"/>
          <p:cNvSpPr>
            <a:spLocks noChangeShapeType="1"/>
          </p:cNvSpPr>
          <p:nvPr/>
        </p:nvSpPr>
        <p:spPr bwMode="auto">
          <a:xfrm flipV="1">
            <a:off x="1276350" y="3409950"/>
            <a:ext cx="2219325" cy="2219325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5" name="Line 281"/>
          <p:cNvSpPr>
            <a:spLocks noChangeShapeType="1"/>
          </p:cNvSpPr>
          <p:nvPr/>
        </p:nvSpPr>
        <p:spPr bwMode="auto">
          <a:xfrm flipV="1">
            <a:off x="3867150" y="4667250"/>
            <a:ext cx="200025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6" name="Line 282"/>
          <p:cNvSpPr>
            <a:spLocks noChangeShapeType="1"/>
          </p:cNvSpPr>
          <p:nvPr/>
        </p:nvSpPr>
        <p:spPr bwMode="auto">
          <a:xfrm flipV="1">
            <a:off x="3867150" y="4876800"/>
            <a:ext cx="200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2257425" y="4410075"/>
            <a:ext cx="236538" cy="200025"/>
          </a:xfrm>
          <a:prstGeom prst="star5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5"/>
          <p:cNvSpPr>
            <a:spLocks noChangeArrowheads="1"/>
          </p:cNvSpPr>
          <p:nvPr/>
        </p:nvSpPr>
        <p:spPr bwMode="auto">
          <a:xfrm>
            <a:off x="3194050" y="4806950"/>
            <a:ext cx="977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/>
              <a:t>sense/write</a:t>
            </a:r>
          </a:p>
          <a:p>
            <a:pPr algn="ctr"/>
            <a:r>
              <a:rPr lang="en-US" altLang="en-US" sz="1400"/>
              <a:t>amps</a:t>
            </a:r>
          </a:p>
        </p:txBody>
      </p:sp>
      <p:sp>
        <p:nvSpPr>
          <p:cNvPr id="12291" name="Line 134"/>
          <p:cNvSpPr>
            <a:spLocks noChangeShapeType="1"/>
          </p:cNvSpPr>
          <p:nvPr/>
        </p:nvSpPr>
        <p:spPr bwMode="auto">
          <a:xfrm>
            <a:off x="5029200" y="50292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Line 2"/>
          <p:cNvSpPr>
            <a:spLocks noChangeShapeType="1"/>
          </p:cNvSpPr>
          <p:nvPr/>
        </p:nvSpPr>
        <p:spPr bwMode="auto">
          <a:xfrm>
            <a:off x="2444750" y="20574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Line 3"/>
          <p:cNvSpPr>
            <a:spLocks noChangeShapeType="1"/>
          </p:cNvSpPr>
          <p:nvPr/>
        </p:nvSpPr>
        <p:spPr bwMode="auto">
          <a:xfrm>
            <a:off x="2444750" y="27432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2444750" y="3962400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Rectangle 5"/>
          <p:cNvSpPr>
            <a:spLocks noGrp="1" noChangeArrowheads="1"/>
          </p:cNvSpPr>
          <p:nvPr>
            <p:ph type="title"/>
          </p:nvPr>
        </p:nvSpPr>
        <p:spPr>
          <a:xfrm>
            <a:off x="274638" y="304800"/>
            <a:ext cx="8599487" cy="573088"/>
          </a:xfrm>
          <a:noFill/>
        </p:spPr>
        <p:txBody>
          <a:bodyPr/>
          <a:lstStyle/>
          <a:p>
            <a:r>
              <a:rPr lang="en-US" altLang="en-US" smtClean="0"/>
              <a:t>Example SRAM Configuration (16 x 8)</a:t>
            </a:r>
          </a:p>
        </p:txBody>
      </p:sp>
      <p:grpSp>
        <p:nvGrpSpPr>
          <p:cNvPr id="12296" name="Group 15"/>
          <p:cNvGrpSpPr>
            <a:grpSpLocks/>
          </p:cNvGrpSpPr>
          <p:nvPr/>
        </p:nvGrpSpPr>
        <p:grpSpPr bwMode="auto">
          <a:xfrm>
            <a:off x="330200" y="1835150"/>
            <a:ext cx="2127250" cy="2501900"/>
            <a:chOff x="208" y="1156"/>
            <a:chExt cx="1340" cy="1576"/>
          </a:xfrm>
        </p:grpSpPr>
        <p:sp>
          <p:nvSpPr>
            <p:cNvPr id="12416" name="Rectangle 6"/>
            <p:cNvSpPr>
              <a:spLocks noChangeArrowheads="1"/>
            </p:cNvSpPr>
            <p:nvPr/>
          </p:nvSpPr>
          <p:spPr bwMode="auto">
            <a:xfrm>
              <a:off x="988" y="1156"/>
              <a:ext cx="560" cy="1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7" tIns="44450" rIns="90487" bIns="44450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/>
                <a:t>Address</a:t>
              </a:r>
            </a:p>
            <a:p>
              <a:pPr algn="ctr"/>
              <a:r>
                <a:rPr lang="en-US" altLang="en-US"/>
                <a:t>decoder</a:t>
              </a:r>
            </a:p>
          </p:txBody>
        </p:sp>
        <p:sp>
          <p:nvSpPr>
            <p:cNvPr id="12417" name="Line 7"/>
            <p:cNvSpPr>
              <a:spLocks noChangeShapeType="1"/>
            </p:cNvSpPr>
            <p:nvPr/>
          </p:nvSpPr>
          <p:spPr bwMode="auto">
            <a:xfrm>
              <a:off x="532" y="1648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18" name="Line 8"/>
            <p:cNvSpPr>
              <a:spLocks noChangeShapeType="1"/>
            </p:cNvSpPr>
            <p:nvPr/>
          </p:nvSpPr>
          <p:spPr bwMode="auto">
            <a:xfrm>
              <a:off x="532" y="1848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19" name="Line 9"/>
            <p:cNvSpPr>
              <a:spLocks noChangeShapeType="1"/>
            </p:cNvSpPr>
            <p:nvPr/>
          </p:nvSpPr>
          <p:spPr bwMode="auto">
            <a:xfrm>
              <a:off x="540" y="206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20" name="Line 10"/>
            <p:cNvSpPr>
              <a:spLocks noChangeShapeType="1"/>
            </p:cNvSpPr>
            <p:nvPr/>
          </p:nvSpPr>
          <p:spPr bwMode="auto">
            <a:xfrm>
              <a:off x="532" y="2288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421" name="Rectangle 11"/>
            <p:cNvSpPr>
              <a:spLocks noChangeArrowheads="1"/>
            </p:cNvSpPr>
            <p:nvPr/>
          </p:nvSpPr>
          <p:spPr bwMode="auto">
            <a:xfrm>
              <a:off x="208" y="1583"/>
              <a:ext cx="2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A0</a:t>
              </a:r>
            </a:p>
          </p:txBody>
        </p:sp>
        <p:sp>
          <p:nvSpPr>
            <p:cNvPr id="12422" name="Rectangle 12"/>
            <p:cNvSpPr>
              <a:spLocks noChangeArrowheads="1"/>
            </p:cNvSpPr>
            <p:nvPr/>
          </p:nvSpPr>
          <p:spPr bwMode="auto">
            <a:xfrm>
              <a:off x="208" y="1775"/>
              <a:ext cx="2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A1</a:t>
              </a:r>
            </a:p>
          </p:txBody>
        </p:sp>
        <p:sp>
          <p:nvSpPr>
            <p:cNvPr id="12423" name="Rectangle 13"/>
            <p:cNvSpPr>
              <a:spLocks noChangeArrowheads="1"/>
            </p:cNvSpPr>
            <p:nvPr/>
          </p:nvSpPr>
          <p:spPr bwMode="auto">
            <a:xfrm>
              <a:off x="208" y="1967"/>
              <a:ext cx="2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A2</a:t>
              </a:r>
            </a:p>
          </p:txBody>
        </p:sp>
        <p:sp>
          <p:nvSpPr>
            <p:cNvPr id="12424" name="Rectangle 14"/>
            <p:cNvSpPr>
              <a:spLocks noChangeArrowheads="1"/>
            </p:cNvSpPr>
            <p:nvPr/>
          </p:nvSpPr>
          <p:spPr bwMode="auto">
            <a:xfrm>
              <a:off x="208" y="2207"/>
              <a:ext cx="2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A3</a:t>
              </a:r>
            </a:p>
          </p:txBody>
        </p:sp>
      </p:grpSp>
      <p:sp>
        <p:nvSpPr>
          <p:cNvPr id="12297" name="Rectangle 16"/>
          <p:cNvSpPr>
            <a:spLocks noChangeArrowheads="1"/>
          </p:cNvSpPr>
          <p:nvPr/>
        </p:nvSpPr>
        <p:spPr bwMode="auto">
          <a:xfrm>
            <a:off x="3435350" y="1555750"/>
            <a:ext cx="4445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298" name="Rectangle 17"/>
          <p:cNvSpPr>
            <a:spLocks noChangeArrowheads="1"/>
          </p:cNvSpPr>
          <p:nvPr/>
        </p:nvSpPr>
        <p:spPr bwMode="auto">
          <a:xfrm>
            <a:off x="3435350" y="2241550"/>
            <a:ext cx="4445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299" name="Rectangle 18"/>
          <p:cNvSpPr>
            <a:spLocks noChangeArrowheads="1"/>
          </p:cNvSpPr>
          <p:nvPr/>
        </p:nvSpPr>
        <p:spPr bwMode="auto">
          <a:xfrm>
            <a:off x="3435350" y="3460750"/>
            <a:ext cx="4445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00" name="Line 19"/>
          <p:cNvSpPr>
            <a:spLocks noChangeShapeType="1"/>
          </p:cNvSpPr>
          <p:nvPr/>
        </p:nvSpPr>
        <p:spPr bwMode="auto">
          <a:xfrm>
            <a:off x="3657600" y="1911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Line 20"/>
          <p:cNvSpPr>
            <a:spLocks noChangeShapeType="1"/>
          </p:cNvSpPr>
          <p:nvPr/>
        </p:nvSpPr>
        <p:spPr bwMode="auto">
          <a:xfrm>
            <a:off x="3657600" y="25971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Line 21"/>
          <p:cNvSpPr>
            <a:spLocks noChangeShapeType="1"/>
          </p:cNvSpPr>
          <p:nvPr/>
        </p:nvSpPr>
        <p:spPr bwMode="auto">
          <a:xfrm>
            <a:off x="3657600" y="3816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Oval 22"/>
          <p:cNvSpPr>
            <a:spLocks noChangeArrowheads="1"/>
          </p:cNvSpPr>
          <p:nvPr/>
        </p:nvSpPr>
        <p:spPr bwMode="auto">
          <a:xfrm>
            <a:off x="3625850" y="20129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04" name="Line 23"/>
          <p:cNvSpPr>
            <a:spLocks noChangeShapeType="1"/>
          </p:cNvSpPr>
          <p:nvPr/>
        </p:nvSpPr>
        <p:spPr bwMode="auto">
          <a:xfrm flipH="1">
            <a:off x="3886200" y="1752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Line 24"/>
          <p:cNvSpPr>
            <a:spLocks noChangeShapeType="1"/>
          </p:cNvSpPr>
          <p:nvPr/>
        </p:nvSpPr>
        <p:spPr bwMode="auto">
          <a:xfrm flipH="1">
            <a:off x="3276600" y="1752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Line 25"/>
          <p:cNvSpPr>
            <a:spLocks noChangeShapeType="1"/>
          </p:cNvSpPr>
          <p:nvPr/>
        </p:nvSpPr>
        <p:spPr bwMode="auto">
          <a:xfrm>
            <a:off x="3276600" y="17589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Line 26"/>
          <p:cNvSpPr>
            <a:spLocks noChangeShapeType="1"/>
          </p:cNvSpPr>
          <p:nvPr/>
        </p:nvSpPr>
        <p:spPr bwMode="auto">
          <a:xfrm>
            <a:off x="4038600" y="17589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8" name="Line 27"/>
          <p:cNvSpPr>
            <a:spLocks noChangeShapeType="1"/>
          </p:cNvSpPr>
          <p:nvPr/>
        </p:nvSpPr>
        <p:spPr bwMode="auto">
          <a:xfrm flipH="1">
            <a:off x="38862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9" name="Line 28"/>
          <p:cNvSpPr>
            <a:spLocks noChangeShapeType="1"/>
          </p:cNvSpPr>
          <p:nvPr/>
        </p:nvSpPr>
        <p:spPr bwMode="auto">
          <a:xfrm flipH="1">
            <a:off x="32766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0" name="Line 29"/>
          <p:cNvSpPr>
            <a:spLocks noChangeShapeType="1"/>
          </p:cNvSpPr>
          <p:nvPr/>
        </p:nvSpPr>
        <p:spPr bwMode="auto">
          <a:xfrm flipH="1">
            <a:off x="3276600" y="3657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1" name="Line 30"/>
          <p:cNvSpPr>
            <a:spLocks noChangeShapeType="1"/>
          </p:cNvSpPr>
          <p:nvPr/>
        </p:nvSpPr>
        <p:spPr bwMode="auto">
          <a:xfrm flipH="1">
            <a:off x="3886200" y="3657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2" name="Line 31"/>
          <p:cNvSpPr>
            <a:spLocks noChangeShapeType="1"/>
          </p:cNvSpPr>
          <p:nvPr/>
        </p:nvSpPr>
        <p:spPr bwMode="auto">
          <a:xfrm flipH="1">
            <a:off x="32766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3" name="Line 32"/>
          <p:cNvSpPr>
            <a:spLocks noChangeShapeType="1"/>
          </p:cNvSpPr>
          <p:nvPr/>
        </p:nvSpPr>
        <p:spPr bwMode="auto">
          <a:xfrm flipH="1">
            <a:off x="38862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4" name="Line 33"/>
          <p:cNvSpPr>
            <a:spLocks noChangeShapeType="1"/>
          </p:cNvSpPr>
          <p:nvPr/>
        </p:nvSpPr>
        <p:spPr bwMode="auto">
          <a:xfrm>
            <a:off x="3429000" y="4502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5" name="Line 34"/>
          <p:cNvSpPr>
            <a:spLocks noChangeShapeType="1"/>
          </p:cNvSpPr>
          <p:nvPr/>
        </p:nvSpPr>
        <p:spPr bwMode="auto">
          <a:xfrm>
            <a:off x="3886200" y="4502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6" name="Oval 36"/>
          <p:cNvSpPr>
            <a:spLocks noChangeArrowheads="1"/>
          </p:cNvSpPr>
          <p:nvPr/>
        </p:nvSpPr>
        <p:spPr bwMode="auto">
          <a:xfrm>
            <a:off x="3244850" y="2406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17" name="Oval 37"/>
          <p:cNvSpPr>
            <a:spLocks noChangeArrowheads="1"/>
          </p:cNvSpPr>
          <p:nvPr/>
        </p:nvSpPr>
        <p:spPr bwMode="auto">
          <a:xfrm>
            <a:off x="4006850" y="2406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18" name="Oval 38"/>
          <p:cNvSpPr>
            <a:spLocks noChangeArrowheads="1"/>
          </p:cNvSpPr>
          <p:nvPr/>
        </p:nvSpPr>
        <p:spPr bwMode="auto">
          <a:xfrm>
            <a:off x="3625850" y="26987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19" name="Oval 39"/>
          <p:cNvSpPr>
            <a:spLocks noChangeArrowheads="1"/>
          </p:cNvSpPr>
          <p:nvPr/>
        </p:nvSpPr>
        <p:spPr bwMode="auto">
          <a:xfrm>
            <a:off x="4006850" y="3625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20" name="Oval 40"/>
          <p:cNvSpPr>
            <a:spLocks noChangeArrowheads="1"/>
          </p:cNvSpPr>
          <p:nvPr/>
        </p:nvSpPr>
        <p:spPr bwMode="auto">
          <a:xfrm>
            <a:off x="3625850" y="3930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21" name="Oval 41"/>
          <p:cNvSpPr>
            <a:spLocks noChangeArrowheads="1"/>
          </p:cNvSpPr>
          <p:nvPr/>
        </p:nvSpPr>
        <p:spPr bwMode="auto">
          <a:xfrm>
            <a:off x="3257550" y="3625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22" name="Line 42"/>
          <p:cNvSpPr>
            <a:spLocks noChangeShapeType="1"/>
          </p:cNvSpPr>
          <p:nvPr/>
        </p:nvSpPr>
        <p:spPr bwMode="auto">
          <a:xfrm>
            <a:off x="4038600" y="5264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3" name="Line 43"/>
          <p:cNvSpPr>
            <a:spLocks noChangeShapeType="1"/>
          </p:cNvSpPr>
          <p:nvPr/>
        </p:nvSpPr>
        <p:spPr bwMode="auto">
          <a:xfrm flipH="1">
            <a:off x="3429000" y="5562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4" name="Line 44"/>
          <p:cNvSpPr>
            <a:spLocks noChangeShapeType="1"/>
          </p:cNvSpPr>
          <p:nvPr/>
        </p:nvSpPr>
        <p:spPr bwMode="auto">
          <a:xfrm flipV="1">
            <a:off x="34290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5" name="Oval 45"/>
          <p:cNvSpPr>
            <a:spLocks noChangeArrowheads="1"/>
          </p:cNvSpPr>
          <p:nvPr/>
        </p:nvSpPr>
        <p:spPr bwMode="auto">
          <a:xfrm>
            <a:off x="3702050" y="5530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26" name="Line 46"/>
          <p:cNvSpPr>
            <a:spLocks noChangeShapeType="1"/>
          </p:cNvSpPr>
          <p:nvPr/>
        </p:nvSpPr>
        <p:spPr bwMode="auto">
          <a:xfrm>
            <a:off x="3733800" y="55689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7" name="Rectangle 47"/>
          <p:cNvSpPr>
            <a:spLocks noChangeArrowheads="1"/>
          </p:cNvSpPr>
          <p:nvPr/>
        </p:nvSpPr>
        <p:spPr bwMode="auto">
          <a:xfrm>
            <a:off x="3933825" y="1447800"/>
            <a:ext cx="485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b7’</a:t>
            </a:r>
          </a:p>
        </p:txBody>
      </p:sp>
      <p:sp>
        <p:nvSpPr>
          <p:cNvPr id="12328" name="Rectangle 48"/>
          <p:cNvSpPr>
            <a:spLocks noChangeArrowheads="1"/>
          </p:cNvSpPr>
          <p:nvPr/>
        </p:nvSpPr>
        <p:spPr bwMode="auto">
          <a:xfrm>
            <a:off x="3048000" y="1447800"/>
            <a:ext cx="43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b7</a:t>
            </a:r>
          </a:p>
        </p:txBody>
      </p:sp>
      <p:sp>
        <p:nvSpPr>
          <p:cNvPr id="12329" name="Rectangle 49"/>
          <p:cNvSpPr>
            <a:spLocks noChangeArrowheads="1"/>
          </p:cNvSpPr>
          <p:nvPr/>
        </p:nvSpPr>
        <p:spPr bwMode="auto">
          <a:xfrm>
            <a:off x="3567113" y="6021388"/>
            <a:ext cx="447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d7</a:t>
            </a:r>
          </a:p>
        </p:txBody>
      </p:sp>
      <p:sp>
        <p:nvSpPr>
          <p:cNvPr id="12330" name="Rectangle 50"/>
          <p:cNvSpPr>
            <a:spLocks noChangeArrowheads="1"/>
          </p:cNvSpPr>
          <p:nvPr/>
        </p:nvSpPr>
        <p:spPr bwMode="auto">
          <a:xfrm>
            <a:off x="5492750" y="1555750"/>
            <a:ext cx="4445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31" name="Rectangle 51"/>
          <p:cNvSpPr>
            <a:spLocks noChangeArrowheads="1"/>
          </p:cNvSpPr>
          <p:nvPr/>
        </p:nvSpPr>
        <p:spPr bwMode="auto">
          <a:xfrm>
            <a:off x="5492750" y="2241550"/>
            <a:ext cx="4445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32" name="Rectangle 52"/>
          <p:cNvSpPr>
            <a:spLocks noChangeArrowheads="1"/>
          </p:cNvSpPr>
          <p:nvPr/>
        </p:nvSpPr>
        <p:spPr bwMode="auto">
          <a:xfrm>
            <a:off x="5492750" y="3460750"/>
            <a:ext cx="4445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33" name="Line 53"/>
          <p:cNvSpPr>
            <a:spLocks noChangeShapeType="1"/>
          </p:cNvSpPr>
          <p:nvPr/>
        </p:nvSpPr>
        <p:spPr bwMode="auto">
          <a:xfrm>
            <a:off x="5715000" y="1911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4" name="Line 54"/>
          <p:cNvSpPr>
            <a:spLocks noChangeShapeType="1"/>
          </p:cNvSpPr>
          <p:nvPr/>
        </p:nvSpPr>
        <p:spPr bwMode="auto">
          <a:xfrm>
            <a:off x="5715000" y="25971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5" name="Line 55"/>
          <p:cNvSpPr>
            <a:spLocks noChangeShapeType="1"/>
          </p:cNvSpPr>
          <p:nvPr/>
        </p:nvSpPr>
        <p:spPr bwMode="auto">
          <a:xfrm>
            <a:off x="5715000" y="3816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6" name="Oval 56"/>
          <p:cNvSpPr>
            <a:spLocks noChangeArrowheads="1"/>
          </p:cNvSpPr>
          <p:nvPr/>
        </p:nvSpPr>
        <p:spPr bwMode="auto">
          <a:xfrm>
            <a:off x="5683250" y="20129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37" name="Line 57"/>
          <p:cNvSpPr>
            <a:spLocks noChangeShapeType="1"/>
          </p:cNvSpPr>
          <p:nvPr/>
        </p:nvSpPr>
        <p:spPr bwMode="auto">
          <a:xfrm flipH="1">
            <a:off x="5943600" y="1752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8" name="Line 58"/>
          <p:cNvSpPr>
            <a:spLocks noChangeShapeType="1"/>
          </p:cNvSpPr>
          <p:nvPr/>
        </p:nvSpPr>
        <p:spPr bwMode="auto">
          <a:xfrm flipH="1">
            <a:off x="5334000" y="1752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9" name="Line 59"/>
          <p:cNvSpPr>
            <a:spLocks noChangeShapeType="1"/>
          </p:cNvSpPr>
          <p:nvPr/>
        </p:nvSpPr>
        <p:spPr bwMode="auto">
          <a:xfrm>
            <a:off x="5334000" y="17589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0" name="Line 60"/>
          <p:cNvSpPr>
            <a:spLocks noChangeShapeType="1"/>
          </p:cNvSpPr>
          <p:nvPr/>
        </p:nvSpPr>
        <p:spPr bwMode="auto">
          <a:xfrm>
            <a:off x="6096000" y="17589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1" name="Line 61"/>
          <p:cNvSpPr>
            <a:spLocks noChangeShapeType="1"/>
          </p:cNvSpPr>
          <p:nvPr/>
        </p:nvSpPr>
        <p:spPr bwMode="auto">
          <a:xfrm flipH="1">
            <a:off x="59436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2" name="Line 62"/>
          <p:cNvSpPr>
            <a:spLocks noChangeShapeType="1"/>
          </p:cNvSpPr>
          <p:nvPr/>
        </p:nvSpPr>
        <p:spPr bwMode="auto">
          <a:xfrm flipH="1">
            <a:off x="53340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3" name="Line 63"/>
          <p:cNvSpPr>
            <a:spLocks noChangeShapeType="1"/>
          </p:cNvSpPr>
          <p:nvPr/>
        </p:nvSpPr>
        <p:spPr bwMode="auto">
          <a:xfrm flipH="1">
            <a:off x="5334000" y="3657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4" name="Line 64"/>
          <p:cNvSpPr>
            <a:spLocks noChangeShapeType="1"/>
          </p:cNvSpPr>
          <p:nvPr/>
        </p:nvSpPr>
        <p:spPr bwMode="auto">
          <a:xfrm flipH="1">
            <a:off x="5943600" y="3657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5" name="Line 65"/>
          <p:cNvSpPr>
            <a:spLocks noChangeShapeType="1"/>
          </p:cNvSpPr>
          <p:nvPr/>
        </p:nvSpPr>
        <p:spPr bwMode="auto">
          <a:xfrm flipH="1">
            <a:off x="53340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6" name="Line 66"/>
          <p:cNvSpPr>
            <a:spLocks noChangeShapeType="1"/>
          </p:cNvSpPr>
          <p:nvPr/>
        </p:nvSpPr>
        <p:spPr bwMode="auto">
          <a:xfrm flipH="1">
            <a:off x="59436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7" name="Line 67"/>
          <p:cNvSpPr>
            <a:spLocks noChangeShapeType="1"/>
          </p:cNvSpPr>
          <p:nvPr/>
        </p:nvSpPr>
        <p:spPr bwMode="auto">
          <a:xfrm>
            <a:off x="5486400" y="4502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8" name="Line 68"/>
          <p:cNvSpPr>
            <a:spLocks noChangeShapeType="1"/>
          </p:cNvSpPr>
          <p:nvPr/>
        </p:nvSpPr>
        <p:spPr bwMode="auto">
          <a:xfrm>
            <a:off x="5943600" y="4502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49" name="Rectangle 69"/>
          <p:cNvSpPr>
            <a:spLocks noChangeArrowheads="1"/>
          </p:cNvSpPr>
          <p:nvPr/>
        </p:nvSpPr>
        <p:spPr bwMode="auto">
          <a:xfrm>
            <a:off x="5251450" y="4806950"/>
            <a:ext cx="977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/>
              <a:t>sense/write</a:t>
            </a:r>
          </a:p>
          <a:p>
            <a:pPr algn="ctr"/>
            <a:r>
              <a:rPr lang="en-US" altLang="en-US" sz="1400"/>
              <a:t>amps</a:t>
            </a:r>
          </a:p>
        </p:txBody>
      </p:sp>
      <p:sp>
        <p:nvSpPr>
          <p:cNvPr id="12350" name="Oval 70"/>
          <p:cNvSpPr>
            <a:spLocks noChangeArrowheads="1"/>
          </p:cNvSpPr>
          <p:nvPr/>
        </p:nvSpPr>
        <p:spPr bwMode="auto">
          <a:xfrm>
            <a:off x="5302250" y="2406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51" name="Oval 71"/>
          <p:cNvSpPr>
            <a:spLocks noChangeArrowheads="1"/>
          </p:cNvSpPr>
          <p:nvPr/>
        </p:nvSpPr>
        <p:spPr bwMode="auto">
          <a:xfrm>
            <a:off x="6064250" y="2406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52" name="Oval 72"/>
          <p:cNvSpPr>
            <a:spLocks noChangeArrowheads="1"/>
          </p:cNvSpPr>
          <p:nvPr/>
        </p:nvSpPr>
        <p:spPr bwMode="auto">
          <a:xfrm>
            <a:off x="5683250" y="26987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53" name="Oval 73"/>
          <p:cNvSpPr>
            <a:spLocks noChangeArrowheads="1"/>
          </p:cNvSpPr>
          <p:nvPr/>
        </p:nvSpPr>
        <p:spPr bwMode="auto">
          <a:xfrm>
            <a:off x="6064250" y="3625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54" name="Oval 74"/>
          <p:cNvSpPr>
            <a:spLocks noChangeArrowheads="1"/>
          </p:cNvSpPr>
          <p:nvPr/>
        </p:nvSpPr>
        <p:spPr bwMode="auto">
          <a:xfrm>
            <a:off x="5683250" y="3930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55" name="Oval 75"/>
          <p:cNvSpPr>
            <a:spLocks noChangeArrowheads="1"/>
          </p:cNvSpPr>
          <p:nvPr/>
        </p:nvSpPr>
        <p:spPr bwMode="auto">
          <a:xfrm>
            <a:off x="5314950" y="3625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56" name="Line 76"/>
          <p:cNvSpPr>
            <a:spLocks noChangeShapeType="1"/>
          </p:cNvSpPr>
          <p:nvPr/>
        </p:nvSpPr>
        <p:spPr bwMode="auto">
          <a:xfrm>
            <a:off x="6096000" y="5264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7" name="Line 77"/>
          <p:cNvSpPr>
            <a:spLocks noChangeShapeType="1"/>
          </p:cNvSpPr>
          <p:nvPr/>
        </p:nvSpPr>
        <p:spPr bwMode="auto">
          <a:xfrm flipH="1">
            <a:off x="5486400" y="5562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8" name="Line 78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59" name="Oval 79"/>
          <p:cNvSpPr>
            <a:spLocks noChangeArrowheads="1"/>
          </p:cNvSpPr>
          <p:nvPr/>
        </p:nvSpPr>
        <p:spPr bwMode="auto">
          <a:xfrm>
            <a:off x="5759450" y="5530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60" name="Line 80"/>
          <p:cNvSpPr>
            <a:spLocks noChangeShapeType="1"/>
          </p:cNvSpPr>
          <p:nvPr/>
        </p:nvSpPr>
        <p:spPr bwMode="auto">
          <a:xfrm>
            <a:off x="5791200" y="55689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1" name="Rectangle 81"/>
          <p:cNvSpPr>
            <a:spLocks noChangeArrowheads="1"/>
          </p:cNvSpPr>
          <p:nvPr/>
        </p:nvSpPr>
        <p:spPr bwMode="auto">
          <a:xfrm>
            <a:off x="5991225" y="1447800"/>
            <a:ext cx="485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b1’</a:t>
            </a:r>
          </a:p>
        </p:txBody>
      </p:sp>
      <p:sp>
        <p:nvSpPr>
          <p:cNvPr id="12362" name="Rectangle 82"/>
          <p:cNvSpPr>
            <a:spLocks noChangeArrowheads="1"/>
          </p:cNvSpPr>
          <p:nvPr/>
        </p:nvSpPr>
        <p:spPr bwMode="auto">
          <a:xfrm>
            <a:off x="5105400" y="1447800"/>
            <a:ext cx="43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b1</a:t>
            </a:r>
          </a:p>
        </p:txBody>
      </p:sp>
      <p:sp>
        <p:nvSpPr>
          <p:cNvPr id="12363" name="Rectangle 83"/>
          <p:cNvSpPr>
            <a:spLocks noChangeArrowheads="1"/>
          </p:cNvSpPr>
          <p:nvPr/>
        </p:nvSpPr>
        <p:spPr bwMode="auto">
          <a:xfrm>
            <a:off x="5624513" y="6021388"/>
            <a:ext cx="447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d1</a:t>
            </a:r>
          </a:p>
        </p:txBody>
      </p:sp>
      <p:sp>
        <p:nvSpPr>
          <p:cNvPr id="12364" name="Rectangle 84"/>
          <p:cNvSpPr>
            <a:spLocks noChangeArrowheads="1"/>
          </p:cNvSpPr>
          <p:nvPr/>
        </p:nvSpPr>
        <p:spPr bwMode="auto">
          <a:xfrm>
            <a:off x="7092950" y="1555750"/>
            <a:ext cx="4445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65" name="Rectangle 85"/>
          <p:cNvSpPr>
            <a:spLocks noChangeArrowheads="1"/>
          </p:cNvSpPr>
          <p:nvPr/>
        </p:nvSpPr>
        <p:spPr bwMode="auto">
          <a:xfrm>
            <a:off x="7092950" y="2241550"/>
            <a:ext cx="4445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66" name="Rectangle 86"/>
          <p:cNvSpPr>
            <a:spLocks noChangeArrowheads="1"/>
          </p:cNvSpPr>
          <p:nvPr/>
        </p:nvSpPr>
        <p:spPr bwMode="auto">
          <a:xfrm>
            <a:off x="7092950" y="3460750"/>
            <a:ext cx="4445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67" name="Line 87"/>
          <p:cNvSpPr>
            <a:spLocks noChangeShapeType="1"/>
          </p:cNvSpPr>
          <p:nvPr/>
        </p:nvSpPr>
        <p:spPr bwMode="auto">
          <a:xfrm>
            <a:off x="7315200" y="1911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8" name="Line 88"/>
          <p:cNvSpPr>
            <a:spLocks noChangeShapeType="1"/>
          </p:cNvSpPr>
          <p:nvPr/>
        </p:nvSpPr>
        <p:spPr bwMode="auto">
          <a:xfrm>
            <a:off x="7315200" y="25971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69" name="Line 89"/>
          <p:cNvSpPr>
            <a:spLocks noChangeShapeType="1"/>
          </p:cNvSpPr>
          <p:nvPr/>
        </p:nvSpPr>
        <p:spPr bwMode="auto">
          <a:xfrm>
            <a:off x="7315200" y="3816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0" name="Oval 90"/>
          <p:cNvSpPr>
            <a:spLocks noChangeArrowheads="1"/>
          </p:cNvSpPr>
          <p:nvPr/>
        </p:nvSpPr>
        <p:spPr bwMode="auto">
          <a:xfrm>
            <a:off x="7283450" y="20129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71" name="Line 91"/>
          <p:cNvSpPr>
            <a:spLocks noChangeShapeType="1"/>
          </p:cNvSpPr>
          <p:nvPr/>
        </p:nvSpPr>
        <p:spPr bwMode="auto">
          <a:xfrm flipH="1">
            <a:off x="7543800" y="1752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2" name="Line 92"/>
          <p:cNvSpPr>
            <a:spLocks noChangeShapeType="1"/>
          </p:cNvSpPr>
          <p:nvPr/>
        </p:nvSpPr>
        <p:spPr bwMode="auto">
          <a:xfrm flipH="1">
            <a:off x="6934200" y="1752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3" name="Line 93"/>
          <p:cNvSpPr>
            <a:spLocks noChangeShapeType="1"/>
          </p:cNvSpPr>
          <p:nvPr/>
        </p:nvSpPr>
        <p:spPr bwMode="auto">
          <a:xfrm>
            <a:off x="6934200" y="17589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4" name="Line 94"/>
          <p:cNvSpPr>
            <a:spLocks noChangeShapeType="1"/>
          </p:cNvSpPr>
          <p:nvPr/>
        </p:nvSpPr>
        <p:spPr bwMode="auto">
          <a:xfrm>
            <a:off x="7696200" y="1758950"/>
            <a:ext cx="0" cy="273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5" name="Line 95"/>
          <p:cNvSpPr>
            <a:spLocks noChangeShapeType="1"/>
          </p:cNvSpPr>
          <p:nvPr/>
        </p:nvSpPr>
        <p:spPr bwMode="auto">
          <a:xfrm flipH="1">
            <a:off x="75438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6" name="Line 96"/>
          <p:cNvSpPr>
            <a:spLocks noChangeShapeType="1"/>
          </p:cNvSpPr>
          <p:nvPr/>
        </p:nvSpPr>
        <p:spPr bwMode="auto">
          <a:xfrm flipH="1">
            <a:off x="6934200" y="2438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7" name="Line 97"/>
          <p:cNvSpPr>
            <a:spLocks noChangeShapeType="1"/>
          </p:cNvSpPr>
          <p:nvPr/>
        </p:nvSpPr>
        <p:spPr bwMode="auto">
          <a:xfrm flipH="1">
            <a:off x="6934200" y="3657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8" name="Line 98"/>
          <p:cNvSpPr>
            <a:spLocks noChangeShapeType="1"/>
          </p:cNvSpPr>
          <p:nvPr/>
        </p:nvSpPr>
        <p:spPr bwMode="auto">
          <a:xfrm flipH="1">
            <a:off x="7543800" y="3657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79" name="Line 99"/>
          <p:cNvSpPr>
            <a:spLocks noChangeShapeType="1"/>
          </p:cNvSpPr>
          <p:nvPr/>
        </p:nvSpPr>
        <p:spPr bwMode="auto">
          <a:xfrm flipH="1">
            <a:off x="69342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0" name="Line 100"/>
          <p:cNvSpPr>
            <a:spLocks noChangeShapeType="1"/>
          </p:cNvSpPr>
          <p:nvPr/>
        </p:nvSpPr>
        <p:spPr bwMode="auto">
          <a:xfrm flipH="1">
            <a:off x="7543800" y="4495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1" name="Line 101"/>
          <p:cNvSpPr>
            <a:spLocks noChangeShapeType="1"/>
          </p:cNvSpPr>
          <p:nvPr/>
        </p:nvSpPr>
        <p:spPr bwMode="auto">
          <a:xfrm>
            <a:off x="7086600" y="4502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2" name="Line 102"/>
          <p:cNvSpPr>
            <a:spLocks noChangeShapeType="1"/>
          </p:cNvSpPr>
          <p:nvPr/>
        </p:nvSpPr>
        <p:spPr bwMode="auto">
          <a:xfrm>
            <a:off x="7543800" y="4502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83" name="Rectangle 103"/>
          <p:cNvSpPr>
            <a:spLocks noChangeArrowheads="1"/>
          </p:cNvSpPr>
          <p:nvPr/>
        </p:nvSpPr>
        <p:spPr bwMode="auto">
          <a:xfrm>
            <a:off x="6851650" y="4806950"/>
            <a:ext cx="977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/>
              <a:t>sense/write</a:t>
            </a:r>
          </a:p>
          <a:p>
            <a:pPr algn="ctr"/>
            <a:r>
              <a:rPr lang="en-US" altLang="en-US" sz="1400"/>
              <a:t>amps</a:t>
            </a:r>
          </a:p>
        </p:txBody>
      </p:sp>
      <p:sp>
        <p:nvSpPr>
          <p:cNvPr id="12384" name="Oval 104"/>
          <p:cNvSpPr>
            <a:spLocks noChangeArrowheads="1"/>
          </p:cNvSpPr>
          <p:nvPr/>
        </p:nvSpPr>
        <p:spPr bwMode="auto">
          <a:xfrm>
            <a:off x="6902450" y="2406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85" name="Oval 105"/>
          <p:cNvSpPr>
            <a:spLocks noChangeArrowheads="1"/>
          </p:cNvSpPr>
          <p:nvPr/>
        </p:nvSpPr>
        <p:spPr bwMode="auto">
          <a:xfrm>
            <a:off x="7664450" y="2406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86" name="Oval 106"/>
          <p:cNvSpPr>
            <a:spLocks noChangeArrowheads="1"/>
          </p:cNvSpPr>
          <p:nvPr/>
        </p:nvSpPr>
        <p:spPr bwMode="auto">
          <a:xfrm>
            <a:off x="7283450" y="26987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87" name="Oval 107"/>
          <p:cNvSpPr>
            <a:spLocks noChangeArrowheads="1"/>
          </p:cNvSpPr>
          <p:nvPr/>
        </p:nvSpPr>
        <p:spPr bwMode="auto">
          <a:xfrm>
            <a:off x="7664450" y="3625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88" name="Oval 108"/>
          <p:cNvSpPr>
            <a:spLocks noChangeArrowheads="1"/>
          </p:cNvSpPr>
          <p:nvPr/>
        </p:nvSpPr>
        <p:spPr bwMode="auto">
          <a:xfrm>
            <a:off x="7283450" y="39306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89" name="Oval 109"/>
          <p:cNvSpPr>
            <a:spLocks noChangeArrowheads="1"/>
          </p:cNvSpPr>
          <p:nvPr/>
        </p:nvSpPr>
        <p:spPr bwMode="auto">
          <a:xfrm>
            <a:off x="6915150" y="3625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90" name="Line 110"/>
          <p:cNvSpPr>
            <a:spLocks noChangeShapeType="1"/>
          </p:cNvSpPr>
          <p:nvPr/>
        </p:nvSpPr>
        <p:spPr bwMode="auto">
          <a:xfrm>
            <a:off x="7696200" y="5264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1" name="Line 111"/>
          <p:cNvSpPr>
            <a:spLocks noChangeShapeType="1"/>
          </p:cNvSpPr>
          <p:nvPr/>
        </p:nvSpPr>
        <p:spPr bwMode="auto">
          <a:xfrm flipH="1">
            <a:off x="7086600" y="5562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2" name="Line 112"/>
          <p:cNvSpPr>
            <a:spLocks noChangeShapeType="1"/>
          </p:cNvSpPr>
          <p:nvPr/>
        </p:nvSpPr>
        <p:spPr bwMode="auto">
          <a:xfrm flipV="1">
            <a:off x="7086600" y="5257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3" name="Oval 113"/>
          <p:cNvSpPr>
            <a:spLocks noChangeArrowheads="1"/>
          </p:cNvSpPr>
          <p:nvPr/>
        </p:nvSpPr>
        <p:spPr bwMode="auto">
          <a:xfrm>
            <a:off x="7359650" y="5530850"/>
            <a:ext cx="63500" cy="635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IN" altLang="en-US"/>
          </a:p>
        </p:txBody>
      </p:sp>
      <p:sp>
        <p:nvSpPr>
          <p:cNvPr id="12394" name="Line 114"/>
          <p:cNvSpPr>
            <a:spLocks noChangeShapeType="1"/>
          </p:cNvSpPr>
          <p:nvPr/>
        </p:nvSpPr>
        <p:spPr bwMode="auto">
          <a:xfrm>
            <a:off x="7391400" y="55689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5" name="Rectangle 115"/>
          <p:cNvSpPr>
            <a:spLocks noChangeArrowheads="1"/>
          </p:cNvSpPr>
          <p:nvPr/>
        </p:nvSpPr>
        <p:spPr bwMode="auto">
          <a:xfrm>
            <a:off x="7591425" y="1447800"/>
            <a:ext cx="485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b0’</a:t>
            </a:r>
          </a:p>
        </p:txBody>
      </p:sp>
      <p:sp>
        <p:nvSpPr>
          <p:cNvPr id="12396" name="Rectangle 116"/>
          <p:cNvSpPr>
            <a:spLocks noChangeArrowheads="1"/>
          </p:cNvSpPr>
          <p:nvPr/>
        </p:nvSpPr>
        <p:spPr bwMode="auto">
          <a:xfrm>
            <a:off x="6705600" y="1447800"/>
            <a:ext cx="43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b0</a:t>
            </a:r>
          </a:p>
        </p:txBody>
      </p:sp>
      <p:sp>
        <p:nvSpPr>
          <p:cNvPr id="12397" name="Rectangle 117"/>
          <p:cNvSpPr>
            <a:spLocks noChangeArrowheads="1"/>
          </p:cNvSpPr>
          <p:nvPr/>
        </p:nvSpPr>
        <p:spPr bwMode="auto">
          <a:xfrm>
            <a:off x="7224713" y="6021388"/>
            <a:ext cx="447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d0</a:t>
            </a:r>
          </a:p>
        </p:txBody>
      </p:sp>
      <p:sp>
        <p:nvSpPr>
          <p:cNvPr id="12398" name="Line 118"/>
          <p:cNvSpPr>
            <a:spLocks noChangeShapeType="1"/>
          </p:cNvSpPr>
          <p:nvPr/>
        </p:nvSpPr>
        <p:spPr bwMode="auto">
          <a:xfrm>
            <a:off x="4425950" y="2057400"/>
            <a:ext cx="5969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99" name="Line 119"/>
          <p:cNvSpPr>
            <a:spLocks noChangeShapeType="1"/>
          </p:cNvSpPr>
          <p:nvPr/>
        </p:nvSpPr>
        <p:spPr bwMode="auto">
          <a:xfrm>
            <a:off x="4425950" y="2743200"/>
            <a:ext cx="5969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00" name="Line 120"/>
          <p:cNvSpPr>
            <a:spLocks noChangeShapeType="1"/>
          </p:cNvSpPr>
          <p:nvPr/>
        </p:nvSpPr>
        <p:spPr bwMode="auto">
          <a:xfrm>
            <a:off x="4419600" y="3962400"/>
            <a:ext cx="60325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01" name="Line 121"/>
          <p:cNvSpPr>
            <a:spLocks noChangeShapeType="1"/>
          </p:cNvSpPr>
          <p:nvPr/>
        </p:nvSpPr>
        <p:spPr bwMode="auto">
          <a:xfrm>
            <a:off x="5111750" y="2057400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02" name="Line 122"/>
          <p:cNvSpPr>
            <a:spLocks noChangeShapeType="1"/>
          </p:cNvSpPr>
          <p:nvPr/>
        </p:nvSpPr>
        <p:spPr bwMode="auto">
          <a:xfrm>
            <a:off x="5111750" y="3962400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03" name="Line 123"/>
          <p:cNvSpPr>
            <a:spLocks noChangeShapeType="1"/>
          </p:cNvSpPr>
          <p:nvPr/>
        </p:nvSpPr>
        <p:spPr bwMode="auto">
          <a:xfrm>
            <a:off x="5111750" y="2743200"/>
            <a:ext cx="219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04" name="Rectangle 124"/>
          <p:cNvSpPr>
            <a:spLocks noChangeArrowheads="1"/>
          </p:cNvSpPr>
          <p:nvPr/>
        </p:nvSpPr>
        <p:spPr bwMode="auto">
          <a:xfrm>
            <a:off x="1371600" y="5943600"/>
            <a:ext cx="2098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Input/output lines</a:t>
            </a:r>
          </a:p>
        </p:txBody>
      </p:sp>
      <p:sp>
        <p:nvSpPr>
          <p:cNvPr id="12405" name="Rectangle 125"/>
          <p:cNvSpPr>
            <a:spLocks noChangeArrowheads="1"/>
          </p:cNvSpPr>
          <p:nvPr/>
        </p:nvSpPr>
        <p:spPr bwMode="auto">
          <a:xfrm>
            <a:off x="2500313" y="1693863"/>
            <a:ext cx="523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W0</a:t>
            </a:r>
          </a:p>
        </p:txBody>
      </p:sp>
      <p:sp>
        <p:nvSpPr>
          <p:cNvPr id="12406" name="Rectangle 126"/>
          <p:cNvSpPr>
            <a:spLocks noChangeArrowheads="1"/>
          </p:cNvSpPr>
          <p:nvPr/>
        </p:nvSpPr>
        <p:spPr bwMode="auto">
          <a:xfrm>
            <a:off x="2500313" y="2379663"/>
            <a:ext cx="523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W1</a:t>
            </a:r>
          </a:p>
        </p:txBody>
      </p:sp>
      <p:sp>
        <p:nvSpPr>
          <p:cNvPr id="12407" name="Rectangle 127"/>
          <p:cNvSpPr>
            <a:spLocks noChangeArrowheads="1"/>
          </p:cNvSpPr>
          <p:nvPr/>
        </p:nvSpPr>
        <p:spPr bwMode="auto">
          <a:xfrm>
            <a:off x="2500313" y="3598863"/>
            <a:ext cx="650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W15</a:t>
            </a:r>
          </a:p>
        </p:txBody>
      </p:sp>
      <p:sp>
        <p:nvSpPr>
          <p:cNvPr id="12408" name="Rectangle 128"/>
          <p:cNvSpPr>
            <a:spLocks noChangeArrowheads="1"/>
          </p:cNvSpPr>
          <p:nvPr/>
        </p:nvSpPr>
        <p:spPr bwMode="auto">
          <a:xfrm>
            <a:off x="7986713" y="2843213"/>
            <a:ext cx="1069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1"/>
              <a:t>memory</a:t>
            </a:r>
          </a:p>
          <a:p>
            <a:r>
              <a:rPr lang="en-US" altLang="en-US" b="1"/>
              <a:t>cells</a:t>
            </a:r>
          </a:p>
        </p:txBody>
      </p:sp>
      <p:sp>
        <p:nvSpPr>
          <p:cNvPr id="12409" name="Line 129"/>
          <p:cNvSpPr>
            <a:spLocks noChangeShapeType="1"/>
          </p:cNvSpPr>
          <p:nvPr/>
        </p:nvSpPr>
        <p:spPr bwMode="auto">
          <a:xfrm flipH="1" flipV="1">
            <a:off x="7620000" y="2667000"/>
            <a:ext cx="38100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10" name="Line 130"/>
          <p:cNvSpPr>
            <a:spLocks noChangeShapeType="1"/>
          </p:cNvSpPr>
          <p:nvPr/>
        </p:nvSpPr>
        <p:spPr bwMode="auto">
          <a:xfrm flipH="1">
            <a:off x="7543800" y="3054350"/>
            <a:ext cx="4572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11" name="Line 131"/>
          <p:cNvSpPr>
            <a:spLocks noChangeShapeType="1"/>
          </p:cNvSpPr>
          <p:nvPr/>
        </p:nvSpPr>
        <p:spPr bwMode="auto">
          <a:xfrm>
            <a:off x="7854950" y="50292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12" name="Rectangle 133"/>
          <p:cNvSpPr>
            <a:spLocks noChangeArrowheads="1"/>
          </p:cNvSpPr>
          <p:nvPr/>
        </p:nvSpPr>
        <p:spPr bwMode="auto">
          <a:xfrm>
            <a:off x="8001000" y="4572000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R/W</a:t>
            </a:r>
          </a:p>
        </p:txBody>
      </p:sp>
      <p:sp>
        <p:nvSpPr>
          <p:cNvPr id="12413" name="Line 135"/>
          <p:cNvSpPr>
            <a:spLocks noChangeShapeType="1"/>
          </p:cNvSpPr>
          <p:nvPr/>
        </p:nvSpPr>
        <p:spPr bwMode="auto">
          <a:xfrm>
            <a:off x="6248400" y="5029200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14" name="Line 136"/>
          <p:cNvSpPr>
            <a:spLocks noChangeShapeType="1"/>
          </p:cNvSpPr>
          <p:nvPr/>
        </p:nvSpPr>
        <p:spPr bwMode="auto">
          <a:xfrm>
            <a:off x="4419600" y="5029200"/>
            <a:ext cx="60325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415" name="Line 137"/>
          <p:cNvSpPr>
            <a:spLocks noChangeShapeType="1"/>
          </p:cNvSpPr>
          <p:nvPr/>
        </p:nvSpPr>
        <p:spPr bwMode="auto">
          <a:xfrm>
            <a:off x="4191000" y="5029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Pages>35</Pages>
  <Words>1560</Words>
  <Application>Microsoft Office PowerPoint</Application>
  <PresentationFormat>Letter Paper (8.5x11 in)</PresentationFormat>
  <Paragraphs>588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Century Gothic</vt:lpstr>
      <vt:lpstr>Comic Sans MS</vt:lpstr>
      <vt:lpstr>Courier New</vt:lpstr>
      <vt:lpstr>Symbol</vt:lpstr>
      <vt:lpstr>Times</vt:lpstr>
      <vt:lpstr>Zapf Dingbats</vt:lpstr>
      <vt:lpstr>Microsoft Office 98</vt:lpstr>
      <vt:lpstr>Worksheet</vt:lpstr>
      <vt:lpstr>Memory Technology </vt:lpstr>
      <vt:lpstr>Computer System</vt:lpstr>
      <vt:lpstr>Levels in Memory Hierarchy</vt:lpstr>
      <vt:lpstr>Scaling to 0.1µm</vt:lpstr>
      <vt:lpstr>Static RAM (SRAM)</vt:lpstr>
      <vt:lpstr>Anatomy of an SRAM Cell</vt:lpstr>
      <vt:lpstr>SRAM Cell Principle</vt:lpstr>
      <vt:lpstr>Bistable Element</vt:lpstr>
      <vt:lpstr>Example SRAM Configuration (16 x 8)</vt:lpstr>
      <vt:lpstr>Dynamic RAM (DRAM)</vt:lpstr>
      <vt:lpstr>Anatomy of a DRAM Cell</vt:lpstr>
      <vt:lpstr>Addressing Arrays with Bits</vt:lpstr>
      <vt:lpstr>Example 2-Level Decode DRAM (64Kx1)</vt:lpstr>
      <vt:lpstr>DRAM Operation</vt:lpstr>
      <vt:lpstr>Observations About DRAMs</vt:lpstr>
      <vt:lpstr>Enhanced Performance DRAMs</vt:lpstr>
      <vt:lpstr>Video RAM</vt:lpstr>
      <vt:lpstr>DRAM Driving Forces</vt:lpstr>
      <vt:lpstr>DRAM Storage Capacitor</vt:lpstr>
      <vt:lpstr>Trench Capacitor</vt:lpstr>
      <vt:lpstr>IBM DRAM Evolution</vt:lpstr>
      <vt:lpstr>Mitsubishi Stacked Cell DRAM</vt:lpstr>
      <vt:lpstr>Mitsubishi DRAM Pictures</vt:lpstr>
      <vt:lpstr>Magnetic Disks</vt:lpstr>
      <vt:lpstr>Disk Capacity</vt:lpstr>
      <vt:lpstr>Disk Operation</vt:lpstr>
      <vt:lpstr>Disk Performance</vt:lpstr>
      <vt:lpstr>Disk / System Interface</vt:lpstr>
      <vt:lpstr>Magnetic Disk Technology</vt:lpstr>
      <vt:lpstr>CD Read Only Memory (CDROM)</vt:lpstr>
      <vt:lpstr>Storage Trends</vt:lpstr>
      <vt:lpstr>Storage Price: $/MByte</vt:lpstr>
      <vt:lpstr>Storage Access Times (nsec)</vt:lpstr>
      <vt:lpstr>Processor clock rates</vt:lpstr>
      <vt:lpstr>The CPU vs. DRAM Latency Gap (ns)</vt:lpstr>
      <vt:lpstr>Memory Technology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Technology</dc:title>
  <dc:subject/>
  <dc:creator>David O'Hallaron</dc:creator>
  <cp:keywords/>
  <dc:description/>
  <cp:lastModifiedBy>Admin</cp:lastModifiedBy>
  <cp:revision>102</cp:revision>
  <cp:lastPrinted>1999-03-03T16:56:26Z</cp:lastPrinted>
  <dcterms:created xsi:type="dcterms:W3CDTF">1998-08-11T09:22:09Z</dcterms:created>
  <dcterms:modified xsi:type="dcterms:W3CDTF">2020-09-01T05:06:11Z</dcterms:modified>
</cp:coreProperties>
</file>