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0B32-037B-4DAA-AAF8-C4B7E848743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5B60-CD8E-4234-B162-C64CE64B0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9B7C2-34BE-471A-A148-EA2646D8C38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77819A-B959-40F2-859A-8FE280BCC52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3BD3EDD-8C72-4B07-9EDF-50447E00B64D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587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6E22C8-7683-4E7D-9620-CAF836D0380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3B4B741-3853-41FD-9B4D-F19414657A9B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751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B21327-4322-4A8E-99CE-BE82F623B2B2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C7500C-5A16-4786-A32F-AA191866C221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2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81C224-0FE6-481F-8299-15E03DC445B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2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9EB578-504A-4FEF-9A5A-3F58B1FA71F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315ADC-494D-41A4-8FFA-46A098990265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800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AA5F4-DC9C-411A-A838-E4DC5CC4549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37EC05-2363-457C-8784-8602F233540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5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23E36-D14D-4A95-8FE4-7F375A9BF14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5CBB9F-94DD-410F-AE91-384DFCE9F6C5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651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23A21-4A4E-4005-8975-492F1DF9834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04CF6CD-9E8C-49DD-BF5E-C0B794EB47F3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263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F1B12-52A3-479F-8C46-1AB9A3F77F0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DF4552F-769A-47E9-A103-7B7F3E8B57A7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782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5DCAAD-00BC-4D78-8B1F-99946E684D8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F37DA8-537D-4EBF-A141-06875DA93F4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35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3B2-3D80-4B72-BF7B-DE78283230B3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1FD2-3B71-4CDE-BA90-F7A6A26F94C0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F1B0-212B-4080-9C61-3E446C8F282A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6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ED7-1554-467A-B641-BF479E322A1A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0FA-79BF-4258-BA86-21D34DA88C01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D7-486F-457C-90D5-648DD06A9268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9800-C143-4C84-9DE2-44CA7DBE1CEA}" type="datetime1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FA5-4F1C-4BE9-AC7E-C046774ACAFA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7AA-B001-4305-A5BA-D1B493565255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4C4A-025C-4833-86A7-A64712780B70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95-8A56-439F-9A9F-91784A4608BF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6564-8BEC-4BF5-B412-90A74A6CDA88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37E-BCC4-4B95-AA48-95CC00C5E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Parameters of Cache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Hit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found in the cache by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not present in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Hit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Ratio of number of hits to total number of references =&gt; number of hits/(number of hits + number of Miss)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Miss penalty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Additional cycles required to serve the miss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600200" y="-394643"/>
            <a:ext cx="108712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Times New Roman" panose="02020603050405020304" pitchFamily="18" charset="0"/>
              </a:rPr>
              <a:t>Look through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TA = TC + (1-h)*TM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TC is the average cache access time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TM is the average access time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(Mean memory access time)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Look aside</a:t>
            </a:r>
          </a:p>
          <a:p>
            <a:pPr eaLnBrk="1" hangingPunct="1"/>
            <a:r>
              <a:rPr lang="en-US" altLang="en-US" sz="2400" b="1">
                <a:cs typeface="Arial" panose="020B0604020202020204" pitchFamily="34" charset="0"/>
              </a:rPr>
              <a:t>TA = h*TC + (1-h)*TM</a:t>
            </a:r>
          </a:p>
          <a:p>
            <a:pPr eaLnBrk="1" hangingPunct="1">
              <a:buFontTx/>
              <a:buChar char="•"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number of references found in the cache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cs typeface="Arial" panose="020B0604020202020204" pitchFamily="34" charset="0"/>
              </a:rPr>
              <a:t>hit ratio h =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total number of memory references </a:t>
            </a:r>
          </a:p>
          <a:p>
            <a:pPr eaLnBrk="1" hangingPunct="1"/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 Miss Ratio m=(1-h)</a:t>
            </a:r>
          </a:p>
          <a:p>
            <a:pPr eaLnBrk="1" hangingPunct="1">
              <a:buFontTx/>
              <a:buChar char="•"/>
            </a:pPr>
            <a:endParaRPr lang="en-US" altLang="en-US" sz="2800" b="1">
              <a:cs typeface="Arial" panose="020B0604020202020204" pitchFamily="34" charset="0"/>
            </a:endParaRPr>
          </a:p>
        </p:txBody>
      </p:sp>
      <p:cxnSp>
        <p:nvCxnSpPr>
          <p:cNvPr id="26629" name="Straight Connector 4"/>
          <p:cNvCxnSpPr>
            <a:cxnSpLocks noChangeShapeType="1"/>
          </p:cNvCxnSpPr>
          <p:nvPr/>
        </p:nvCxnSpPr>
        <p:spPr bwMode="auto">
          <a:xfrm>
            <a:off x="4038600" y="4572000"/>
            <a:ext cx="6324600" cy="76200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64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14176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Example: assume that a computer system employs a cache with an access time of 20ns and a main memory with a cycle time of 200ns. Suppose that the hit ratio for reads is 90%,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371600"/>
            <a:ext cx="8229600" cy="1295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a) what would be the average access time for reads if the cache is a “look-through” cache?</a:t>
            </a:r>
            <a:br>
              <a:rPr lang="en-US" altLang="en-US">
                <a:solidFill>
                  <a:srgbClr val="009900"/>
                </a:solidFill>
              </a:rPr>
            </a:br>
            <a:endParaRPr lang="en-US" altLang="en-US">
              <a:solidFill>
                <a:srgbClr val="0099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28800" y="396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b) what would be the average access time for reads if the cache is a “look-Aside” cache?</a:t>
            </a:r>
            <a:b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</a:br>
            <a:endParaRPr lang="en-US" sz="280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2667000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The average read access time (</a:t>
            </a:r>
            <a:r>
              <a:rPr lang="en-US" altLang="en-US" sz="2800" b="1">
                <a:cs typeface="Times New Roman" panose="02020603050405020304" pitchFamily="18" charset="0"/>
              </a:rPr>
              <a:t>TA) = </a:t>
            </a:r>
            <a:r>
              <a:rPr lang="en-US" altLang="en-US" sz="2400" b="1">
                <a:cs typeface="Times New Roman" panose="02020603050405020304" pitchFamily="18" charset="0"/>
              </a:rPr>
              <a:t>TC + (1-h)*TM</a:t>
            </a:r>
            <a:endParaRPr lang="en-US" altLang="en-US" sz="2800" b="1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>
                <a:cs typeface="Arial" panose="020B0604020202020204" pitchFamily="34" charset="0"/>
              </a:rPr>
              <a:t>20ns + 0.10*200ns = 40ns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876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>
                <a:latin typeface="Arial" charset="0"/>
                <a:cs typeface="Arial" charset="0"/>
              </a:rPr>
              <a:t>The average read access time in this case (</a:t>
            </a:r>
            <a:r>
              <a:rPr lang="en-US" sz="2800" b="1" dirty="0">
                <a:latin typeface="Arial" charset="0"/>
                <a:cs typeface="Arial" charset="0"/>
              </a:rPr>
              <a:t>TA)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b="1" dirty="0">
                <a:latin typeface="Arial" charset="0"/>
                <a:cs typeface="Arial" charset="0"/>
              </a:rPr>
              <a:t>= </a:t>
            </a:r>
            <a:r>
              <a:rPr lang="en-US" sz="2400" b="1" dirty="0">
                <a:latin typeface="Arial" charset="0"/>
                <a:cs typeface="Arial" charset="0"/>
              </a:rPr>
              <a:t>h*TC + (1-h)*TM=</a:t>
            </a:r>
            <a:r>
              <a:rPr lang="en-US" sz="2800" b="1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 0.9*20ns + 0.10*200ns = 38ns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kern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Consider a memory system with T</a:t>
            </a:r>
            <a:r>
              <a:rPr lang="en-US" altLang="en-US" baseline="-25000"/>
              <a:t>c</a:t>
            </a:r>
            <a:r>
              <a:rPr lang="en-US" altLang="en-US"/>
              <a:t> = 100ns and T</a:t>
            </a:r>
            <a:r>
              <a:rPr lang="en-US" altLang="en-US" baseline="-25000"/>
              <a:t>m</a:t>
            </a:r>
            <a:r>
              <a:rPr lang="en-US" altLang="en-US"/>
              <a:t> = 1200ns. If the effective access time is 10% greater than the cache access time, what is the hit ratio H in look-through cache?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T</a:t>
            </a:r>
            <a:r>
              <a:rPr lang="en-US" altLang="en-US" baseline="-25000"/>
              <a:t>A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1.1 T</a:t>
            </a:r>
            <a:r>
              <a:rPr lang="en-US" altLang="en-US" baseline="-25000"/>
              <a:t>c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0.1T</a:t>
            </a:r>
            <a:r>
              <a:rPr lang="en-US" altLang="en-US" baseline="-25000"/>
              <a:t>C</a:t>
            </a:r>
            <a:r>
              <a:rPr lang="en-US" altLang="en-US"/>
              <a:t> = (1-h)* 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 * 100 = (1-h) *1200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1-h = 10/1200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h = 1190/1200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b="1" baseline="-25000"/>
          </a:p>
          <a:p>
            <a:pPr eaLnBrk="1" hangingPunct="1">
              <a:lnSpc>
                <a:spcPct val="110000"/>
              </a:lnSpc>
            </a:pPr>
            <a:endParaRPr lang="en-US" altLang="en-US"/>
          </a:p>
          <a:p>
            <a:pPr eaLnBrk="1" hangingPunct="1">
              <a:lnSpc>
                <a:spcPct val="11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8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cache Misses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Compulsory Misses</a:t>
            </a:r>
          </a:p>
          <a:p>
            <a:pPr eaLnBrk="1" hangingPunct="1"/>
            <a:r>
              <a:rPr lang="en-US" altLang="en-US" smtClean="0"/>
              <a:t>Capacity Misses</a:t>
            </a:r>
          </a:p>
          <a:p>
            <a:pPr eaLnBrk="1" hangingPunct="1"/>
            <a:r>
              <a:rPr lang="en-US" altLang="en-US" smtClean="0"/>
              <a:t>Cold Misses</a:t>
            </a:r>
          </a:p>
          <a:p>
            <a:pPr eaLnBrk="1" hangingPunct="1"/>
            <a:r>
              <a:rPr lang="en-US" altLang="en-US" smtClean="0"/>
              <a:t>Conflict Misses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9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2057400" y="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Sources of Cache Misses</a:t>
            </a:r>
            <a:endParaRPr lang="en-US" altLang="en-US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219200"/>
            <a:ext cx="9144000" cy="51816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 Misses: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misses that are caused by the cache being empty initially. 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 Misses 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access to a block will result in a miss because the block is not brought into cache until it is referenced.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Misses 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cannot contain all the blocks needed during the execution of a program, capacity misses will occur due to blocks being discarded and later retrieved.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Misses: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mapping is such that multiple blocks are mapped to the same cache entry</a:t>
            </a:r>
          </a:p>
        </p:txBody>
      </p:sp>
    </p:spTree>
    <p:extLst>
      <p:ext uri="{BB962C8B-B14F-4D97-AF65-F5344CB8AC3E}">
        <p14:creationId xmlns:p14="http://schemas.microsoft.com/office/powerpoint/2010/main" val="41803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organization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Split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Separate caches for instructions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I-cache (Instruction) – mostly accessed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D-cache (data) – mostly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Unified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Same cache for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Higher hit rate for unified cache as it balances between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Split caches eliminate contention for cache between the instruction processor and the execution unit – used for pipelining processes</a:t>
            </a:r>
          </a:p>
        </p:txBody>
      </p:sp>
    </p:spTree>
    <p:extLst>
      <p:ext uri="{BB962C8B-B14F-4D97-AF65-F5344CB8AC3E}">
        <p14:creationId xmlns:p14="http://schemas.microsoft.com/office/powerpoint/2010/main" val="9984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Multilevel caches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penalty for a cache miss is the extra time that it takes to obtain the requested item from central memory.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One way in which this penalty can be reduced is to provide another cache, the secondary cache, which is accessed in response to a miss in the primary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primary cache is referred to as the L1 (level 1) cache and the secondary cache is called the L2 (level 2)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high-performance microprocessors include an L2 cache which is often located off-chip, whereas the L1 cache is located on the same chip as the CPU.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 two-level cache, central memory has to be accessed only if a miss occurs in both caches. </a:t>
            </a:r>
          </a:p>
        </p:txBody>
      </p:sp>
    </p:spTree>
    <p:extLst>
      <p:ext uri="{BB962C8B-B14F-4D97-AF65-F5344CB8AC3E}">
        <p14:creationId xmlns:p14="http://schemas.microsoft.com/office/powerpoint/2010/main" val="22649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Example: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A computer system employs a write-back cache with a 70% hit ratio for writes. The cache operates in look-aside mode and has a 90% read hit ratio. Reads account for 80% of all memory references and writes account for 20%. If the main memory cycle time is 200ns and the cache access time is 20ns, what would be the average access time for all references (reads as well as writes)?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access time for reads = 0.9*20ns + 0.1*200ns = 38ns.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write time = 0.7*20ns + 0.3*200ns = 74ns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Hence the overall average access time for combined reads and writes is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0.8*38ns + 0.2*74ns = 45.2ns</a:t>
            </a:r>
          </a:p>
        </p:txBody>
      </p:sp>
    </p:spTree>
    <p:extLst>
      <p:ext uri="{BB962C8B-B14F-4D97-AF65-F5344CB8AC3E}">
        <p14:creationId xmlns:p14="http://schemas.microsoft.com/office/powerpoint/2010/main" val="28305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J. L. Hennessy &amp; D.A. Patterson, Computer architecture: A quantitative approach, Fourth Edition, Morgan Kaufman, 2004.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1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 of Cache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required for the cache miss depends on both the latency and bandwidth</a:t>
            </a:r>
          </a:p>
          <a:p>
            <a:pPr eaLnBrk="1" hangingPunct="1"/>
            <a:r>
              <a:rPr lang="en-US" altLang="en-US" smtClean="0"/>
              <a:t>Latency – time to retrieve the first word of the block</a:t>
            </a:r>
          </a:p>
          <a:p>
            <a:pPr eaLnBrk="1" hangingPunct="1"/>
            <a:r>
              <a:rPr lang="en-US" altLang="en-US" smtClean="0"/>
              <a:t>Bandwidth – time to retrieve the rest of this block</a:t>
            </a:r>
          </a:p>
        </p:txBody>
      </p:sp>
    </p:spTree>
    <p:extLst>
      <p:ext uri="{BB962C8B-B14F-4D97-AF65-F5344CB8AC3E}">
        <p14:creationId xmlns:p14="http://schemas.microsoft.com/office/powerpoint/2010/main" val="11414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set associative cache consists of 64 lines or slots, divided into four line sets. Main memory consists </a:t>
            </a:r>
            <a:r>
              <a:rPr lang="en-US" altLang="en-US" dirty="0" smtClean="0"/>
              <a:t>4Kblocks </a:t>
            </a:r>
            <a:r>
              <a:rPr lang="en-US" altLang="en-US" dirty="0"/>
              <a:t>of 128 words each. Show the format of main memory addresses.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8839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9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two-way set associative cache has lines of 16 bytes and a total size of 8k bytes. The 64-Mbyte main memory is byte addressable. Show the format of main memory addresses.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3505200"/>
            <a:ext cx="8701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Block Replacement</a:t>
            </a:r>
            <a:endParaRPr lang="en-US" altLang="en-US" b="1" smtClean="0"/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Least Recently Used: (LRU)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 with no reference to it.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First Come First Out: (FIFO)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Least Frequently Used: (LFU)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Replace that block in the set that has experienced the fewest references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4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Policies - Write Through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main memory with every memory write operation</a:t>
            </a:r>
          </a:p>
          <a:p>
            <a:pPr eaLnBrk="1" hangingPunct="1"/>
            <a:r>
              <a:rPr lang="en-US" altLang="en-US"/>
              <a:t>Cache memory is updated in parallel if it contains the word at specified address.</a:t>
            </a:r>
          </a:p>
          <a:p>
            <a:pPr eaLnBrk="1" hangingPunct="1"/>
            <a:r>
              <a:rPr lang="en-US" altLang="en-US"/>
              <a:t>Advantage: main memory always contains the same data as the cache</a:t>
            </a:r>
          </a:p>
          <a:p>
            <a:pPr eaLnBrk="1" hangingPunct="1"/>
            <a:r>
              <a:rPr lang="en-US" altLang="en-US"/>
              <a:t>It is important during DMA transfers to ensure the data in main memory is valid</a:t>
            </a:r>
          </a:p>
          <a:p>
            <a:pPr eaLnBrk="1" hangingPunct="1"/>
            <a:r>
              <a:rPr lang="en-US" altLang="en-US"/>
              <a:t>Disadvantage: slow due to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202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Back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Only cache is updated during write operation and marked by flag. When the word is removed from the cache, it is copied into main memory</a:t>
            </a:r>
          </a:p>
          <a:p>
            <a:pPr eaLnBrk="1" hangingPunct="1"/>
            <a:r>
              <a:rPr lang="en-US" altLang="en-US" smtClean="0"/>
              <a:t>Memory is not up-to-date, i.e., the same item in cache and memory may have different value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94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Update policies</a:t>
            </a:r>
            <a:endParaRPr lang="en-US" altLang="en-US" b="1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Write-Around</a:t>
            </a:r>
          </a:p>
          <a:p>
            <a:pPr lvl="1" eaLnBrk="1" hangingPunct="1"/>
            <a:r>
              <a:rPr lang="en-US" altLang="ko-KR" b="1" smtClean="0">
                <a:ea typeface="굴림" charset="-127"/>
              </a:rPr>
              <a:t>correspond to items not currently in the cache (i.e. write misses) the item could be updated in main memory only without affecting the cache.</a:t>
            </a:r>
            <a:r>
              <a:rPr lang="en-US" altLang="ko-KR" smtClean="0">
                <a:ea typeface="굴림" charset="-127"/>
              </a:rPr>
              <a:t> </a:t>
            </a:r>
            <a:endParaRPr lang="en-US" altLang="ko-KR" b="1" smtClean="0">
              <a:ea typeface="굴림" charset="-127"/>
            </a:endParaRPr>
          </a:p>
          <a:p>
            <a:pPr eaLnBrk="1" hangingPunct="1"/>
            <a:r>
              <a:rPr lang="en-US" altLang="ko-KR" b="1" smtClean="0">
                <a:ea typeface="굴림" charset="-127"/>
              </a:rPr>
              <a:t>Write-Allocate</a:t>
            </a:r>
          </a:p>
          <a:p>
            <a:pPr lvl="1" algn="just" eaLnBrk="1" hangingPunct="1"/>
            <a:r>
              <a:rPr lang="en-US" altLang="en-US" b="1" smtClean="0"/>
              <a:t>update the item in main memory and bring the block containing the updated item into the cache.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6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Look through: The cache is checked first for a hit, and if a miss occurs then the access to main memory is started.</a:t>
            </a:r>
          </a:p>
          <a:p>
            <a:pPr algn="just" eaLnBrk="1" hangingPunct="1"/>
            <a:r>
              <a:rPr lang="en-US" altLang="en-US" smtClean="0"/>
              <a:t>Look aside: access to main memory in parallel with the cache lookup; </a:t>
            </a:r>
          </a:p>
        </p:txBody>
      </p:sp>
    </p:spTree>
    <p:extLst>
      <p:ext uri="{BB962C8B-B14F-4D97-AF65-F5344CB8AC3E}">
        <p14:creationId xmlns:p14="http://schemas.microsoft.com/office/powerpoint/2010/main" val="4644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1123</Words>
  <Application>Microsoft Office PowerPoint</Application>
  <PresentationFormat>Widescreen</PresentationFormat>
  <Paragraphs>133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굴림</vt:lpstr>
      <vt:lpstr>Symbol</vt:lpstr>
      <vt:lpstr>Times New Roman</vt:lpstr>
      <vt:lpstr>Wingdings</vt:lpstr>
      <vt:lpstr>Office Theme</vt:lpstr>
      <vt:lpstr>Parameters of Cache memory</vt:lpstr>
      <vt:lpstr>Parameters of Cache Memory</vt:lpstr>
      <vt:lpstr>Problems </vt:lpstr>
      <vt:lpstr>Problem 2</vt:lpstr>
      <vt:lpstr>Block Replacement</vt:lpstr>
      <vt:lpstr>Update Policies - Write Through</vt:lpstr>
      <vt:lpstr>Write Back</vt:lpstr>
      <vt:lpstr>Update policies</vt:lpstr>
      <vt:lpstr>Performance analysis</vt:lpstr>
      <vt:lpstr>PowerPoint Presentation</vt:lpstr>
      <vt:lpstr>  Example: assume that a computer system employs a cache with an access time of 20ns and a main memory with a cycle time of 200ns. Suppose that the hit ratio for reads is 90%,  </vt:lpstr>
      <vt:lpstr>Problem</vt:lpstr>
      <vt:lpstr>Sources of cache Misses</vt:lpstr>
      <vt:lpstr>Sources of Cache Misses</vt:lpstr>
      <vt:lpstr>Cache organization</vt:lpstr>
      <vt:lpstr>Multilevel caches</vt:lpstr>
      <vt:lpstr>Example: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2018-09-10T23:57:10Z</dcterms:created>
  <dcterms:modified xsi:type="dcterms:W3CDTF">2020-08-31T15:38:55Z</dcterms:modified>
</cp:coreProperties>
</file>