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3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2187-D8E3-4C62-8B45-6FA3136E36E4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3505200"/>
          </a:xfrm>
        </p:spPr>
        <p:txBody>
          <a:bodyPr>
            <a:normAutofit/>
          </a:bodyPr>
          <a:lstStyle/>
          <a:p>
            <a:r>
              <a:rPr lang="en-US" dirty="0" smtClean="0"/>
              <a:t>Virtual Memory  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Replacement Algorithm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Portions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Key Characteristics – William Stallings</a:t>
            </a:r>
          </a:p>
          <a:p>
            <a:r>
              <a:rPr lang="en-US" dirty="0" smtClean="0"/>
              <a:t>Main memory Organization (1-D,2-D,Static and dynamic RAM)–</a:t>
            </a:r>
            <a:r>
              <a:rPr lang="en-US" dirty="0" err="1" smtClean="0"/>
              <a:t>hayes</a:t>
            </a:r>
            <a:r>
              <a:rPr lang="en-US" dirty="0" smtClean="0"/>
              <a:t>[6], </a:t>
            </a:r>
            <a:r>
              <a:rPr lang="en-US" dirty="0" err="1" smtClean="0"/>
              <a:t>ppt</a:t>
            </a:r>
            <a:r>
              <a:rPr lang="en-US" dirty="0" smtClean="0"/>
              <a:t>, </a:t>
            </a:r>
            <a:r>
              <a:rPr lang="en-US" dirty="0" err="1" smtClean="0"/>
              <a:t>william</a:t>
            </a:r>
            <a:r>
              <a:rPr lang="en-US" dirty="0" smtClean="0"/>
              <a:t> Stallings.</a:t>
            </a:r>
          </a:p>
          <a:p>
            <a:r>
              <a:rPr lang="en-US" dirty="0" smtClean="0"/>
              <a:t>Access methods – William Stallings</a:t>
            </a:r>
          </a:p>
          <a:p>
            <a:r>
              <a:rPr lang="en-US" dirty="0" smtClean="0"/>
              <a:t>Design Problems – PPT, Morris </a:t>
            </a:r>
            <a:r>
              <a:rPr lang="en-US" dirty="0" err="1" smtClean="0"/>
              <a:t>Mano</a:t>
            </a:r>
            <a:r>
              <a:rPr lang="en-US" dirty="0" smtClean="0"/>
              <a:t>, Hayes</a:t>
            </a:r>
          </a:p>
          <a:p>
            <a:r>
              <a:rPr lang="en-US" dirty="0" smtClean="0"/>
              <a:t>Memory Hierarchy – Morris </a:t>
            </a:r>
            <a:r>
              <a:rPr lang="en-US" dirty="0" err="1" smtClean="0"/>
              <a:t>Mano</a:t>
            </a:r>
            <a:r>
              <a:rPr lang="en-US" dirty="0" smtClean="0"/>
              <a:t>(12.1), Hayes (6.1)</a:t>
            </a:r>
          </a:p>
          <a:p>
            <a:r>
              <a:rPr lang="en-US" dirty="0" smtClean="0"/>
              <a:t>Cache Memories –Morris </a:t>
            </a:r>
            <a:r>
              <a:rPr lang="en-US" dirty="0" err="1" smtClean="0"/>
              <a:t>Mano</a:t>
            </a:r>
            <a:r>
              <a:rPr lang="en-US" dirty="0" smtClean="0"/>
              <a:t> (12.5),PPT, William Stallings.</a:t>
            </a:r>
          </a:p>
          <a:p>
            <a:r>
              <a:rPr lang="en-US" dirty="0" smtClean="0"/>
              <a:t>Virtual Memory and replacement </a:t>
            </a:r>
            <a:r>
              <a:rPr lang="en-US" dirty="0" err="1" smtClean="0"/>
              <a:t>Alg</a:t>
            </a:r>
            <a:r>
              <a:rPr lang="en-US" dirty="0" smtClean="0"/>
              <a:t> –Morris </a:t>
            </a:r>
            <a:r>
              <a:rPr lang="en-US" dirty="0" err="1" smtClean="0"/>
              <a:t>Mano</a:t>
            </a:r>
            <a:r>
              <a:rPr lang="en-US" dirty="0" smtClean="0"/>
              <a:t> (12.6)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–II reference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Hardware and software implementation of arithmetic unit for common arithmetic operations: addition, subtraction, multiplication, division( Fixed point and floating point) = Refer Morris </a:t>
            </a:r>
            <a:r>
              <a:rPr lang="en-US" dirty="0" err="1" smtClean="0"/>
              <a:t>Mano</a:t>
            </a:r>
            <a:r>
              <a:rPr lang="en-US" dirty="0" smtClean="0"/>
              <a:t> chapter 10.</a:t>
            </a:r>
          </a:p>
          <a:p>
            <a:pPr>
              <a:buNone/>
            </a:pPr>
            <a:r>
              <a:rPr lang="en-US" dirty="0" smtClean="0"/>
              <a:t>Data Representation = ppt.</a:t>
            </a:r>
          </a:p>
          <a:p>
            <a:pPr>
              <a:buNone/>
            </a:pPr>
            <a:r>
              <a:rPr lang="en-US" dirty="0" smtClean="0"/>
              <a:t>Representation of non-numeric data (character codes, graphical data) = </a:t>
            </a:r>
            <a:r>
              <a:rPr lang="en-US" dirty="0" err="1" smtClean="0"/>
              <a:t>ppt</a:t>
            </a:r>
            <a:r>
              <a:rPr lang="en-US" dirty="0" smtClean="0"/>
              <a:t>, </a:t>
            </a:r>
            <a:r>
              <a:rPr lang="en-US" dirty="0" err="1" smtClean="0"/>
              <a:t>morris</a:t>
            </a:r>
            <a:r>
              <a:rPr lang="en-US" dirty="0" smtClean="0"/>
              <a:t> </a:t>
            </a:r>
            <a:r>
              <a:rPr lang="en-US" dirty="0" err="1" smtClean="0"/>
              <a:t>mano</a:t>
            </a:r>
            <a:r>
              <a:rPr lang="en-US" dirty="0" smtClean="0"/>
              <a:t> pg:383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273050"/>
            <a:ext cx="8151813" cy="469900"/>
          </a:xfrm>
        </p:spPr>
        <p:txBody>
          <a:bodyPr anchor="ctr"/>
          <a:lstStyle/>
          <a:p>
            <a:r>
              <a:rPr lang="en-US" altLang="ko-KR" sz="2400" smtClean="0">
                <a:solidFill>
                  <a:schemeClr val="tx1"/>
                </a:solidFill>
              </a:rPr>
              <a:t>VIRTUAL  MEMORY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39738" y="900113"/>
            <a:ext cx="8318500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Give the programmer the illusion that the system has a very large memory, 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even though the computer actually has a relatively small main memory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808038" y="1631950"/>
            <a:ext cx="60198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2000"/>
              </a:lnSpc>
            </a:pPr>
            <a:r>
              <a:rPr lang="en-US" altLang="ko-KR" sz="1800"/>
              <a:t>Address Space(Logical)  and Memory Space(Physical)</a:t>
            </a:r>
          </a:p>
        </p:txBody>
      </p:sp>
      <p:sp>
        <p:nvSpPr>
          <p:cNvPr id="25605" name="Rectangle 13"/>
          <p:cNvSpPr>
            <a:spLocks noChangeArrowheads="1"/>
          </p:cNvSpPr>
          <p:nvPr/>
        </p:nvSpPr>
        <p:spPr bwMode="auto">
          <a:xfrm>
            <a:off x="352425" y="3459163"/>
            <a:ext cx="7410450" cy="606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1000"/>
              </a:lnSpc>
            </a:pPr>
            <a:r>
              <a:rPr lang="en-US" altLang="ko-KR" sz="1800"/>
              <a:t>Address Mapping       </a:t>
            </a:r>
          </a:p>
          <a:p>
            <a:pPr defTabSz="762000" eaLnBrk="0" hangingPunct="0">
              <a:lnSpc>
                <a:spcPct val="101000"/>
              </a:lnSpc>
            </a:pPr>
            <a:r>
              <a:rPr lang="en-US" altLang="ko-KR" sz="1800"/>
              <a:t>      Memory </a:t>
            </a:r>
            <a:r>
              <a:rPr lang="en-US" altLang="ko-KR" sz="1800" i="1"/>
              <a:t>Mapping Table</a:t>
            </a:r>
            <a:r>
              <a:rPr lang="en-US" altLang="ko-KR" sz="1800"/>
              <a:t> for </a:t>
            </a:r>
            <a:r>
              <a:rPr lang="en-US" altLang="ko-KR" sz="1800" i="1"/>
              <a:t>Virtual Address</a:t>
            </a:r>
            <a:r>
              <a:rPr lang="en-US" altLang="ko-KR" sz="1800"/>
              <a:t> -&gt; </a:t>
            </a:r>
            <a:r>
              <a:rPr lang="en-US" altLang="ko-KR" sz="1800" i="1"/>
              <a:t>Physical Address</a:t>
            </a:r>
            <a:endParaRPr lang="en-US" altLang="ko-KR" sz="1800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314450" y="1979613"/>
            <a:ext cx="5713413" cy="1347787"/>
            <a:chOff x="366" y="1541"/>
            <a:chExt cx="4955" cy="630"/>
          </a:xfrm>
        </p:grpSpPr>
        <p:sp>
          <p:nvSpPr>
            <p:cNvPr id="25648" name="Rectangle 5"/>
            <p:cNvSpPr>
              <a:spLocks noChangeArrowheads="1"/>
            </p:cNvSpPr>
            <p:nvPr/>
          </p:nvSpPr>
          <p:spPr bwMode="auto">
            <a:xfrm>
              <a:off x="1097" y="1750"/>
              <a:ext cx="1330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 eaLnBrk="0" hangingPunct="0">
                <a:lnSpc>
                  <a:spcPct val="101000"/>
                </a:lnSpc>
              </a:pPr>
              <a:r>
                <a:rPr lang="en-US" altLang="ko-KR" sz="1400"/>
                <a:t>virtual address</a:t>
              </a:r>
            </a:p>
            <a:p>
              <a:pPr defTabSz="762000" eaLnBrk="0" hangingPunct="0">
                <a:lnSpc>
                  <a:spcPct val="101000"/>
                </a:lnSpc>
              </a:pPr>
              <a:r>
                <a:rPr lang="en-US" altLang="ko-KR" sz="1400"/>
                <a:t>(logical address)</a:t>
              </a:r>
            </a:p>
          </p:txBody>
        </p:sp>
        <p:sp>
          <p:nvSpPr>
            <p:cNvPr id="25649" name="Rectangle 6"/>
            <p:cNvSpPr>
              <a:spLocks noChangeArrowheads="1"/>
            </p:cNvSpPr>
            <p:nvPr/>
          </p:nvSpPr>
          <p:spPr bwMode="auto">
            <a:xfrm>
              <a:off x="3489" y="1812"/>
              <a:ext cx="1356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 eaLnBrk="0" hangingPunct="0">
                <a:lnSpc>
                  <a:spcPct val="97000"/>
                </a:lnSpc>
              </a:pPr>
              <a:r>
                <a:rPr lang="en-US" altLang="ko-KR" sz="1400"/>
                <a:t>physical address</a:t>
              </a:r>
            </a:p>
          </p:txBody>
        </p:sp>
        <p:sp>
          <p:nvSpPr>
            <p:cNvPr id="25650" name="Oval 7"/>
            <p:cNvSpPr>
              <a:spLocks noChangeArrowheads="1"/>
            </p:cNvSpPr>
            <p:nvPr/>
          </p:nvSpPr>
          <p:spPr bwMode="auto">
            <a:xfrm>
              <a:off x="997" y="1662"/>
              <a:ext cx="1551" cy="38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5651" name="Oval 8"/>
            <p:cNvSpPr>
              <a:spLocks noChangeArrowheads="1"/>
            </p:cNvSpPr>
            <p:nvPr/>
          </p:nvSpPr>
          <p:spPr bwMode="auto">
            <a:xfrm>
              <a:off x="3401" y="1662"/>
              <a:ext cx="1550" cy="38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5652" name="Line 9"/>
            <p:cNvSpPr>
              <a:spLocks noChangeShapeType="1"/>
            </p:cNvSpPr>
            <p:nvPr/>
          </p:nvSpPr>
          <p:spPr bwMode="auto">
            <a:xfrm>
              <a:off x="2636" y="1855"/>
              <a:ext cx="6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3" name="Rectangle 10"/>
            <p:cNvSpPr>
              <a:spLocks noChangeArrowheads="1"/>
            </p:cNvSpPr>
            <p:nvPr/>
          </p:nvSpPr>
          <p:spPr bwMode="auto">
            <a:xfrm>
              <a:off x="1152" y="1541"/>
              <a:ext cx="1177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 eaLnBrk="0" hangingPunct="0">
                <a:lnSpc>
                  <a:spcPct val="97000"/>
                </a:lnSpc>
              </a:pPr>
              <a:r>
                <a:rPr lang="en-US" altLang="ko-KR" sz="1400"/>
                <a:t>address space</a:t>
              </a:r>
            </a:p>
          </p:txBody>
        </p:sp>
        <p:sp>
          <p:nvSpPr>
            <p:cNvPr id="25654" name="Rectangle 11"/>
            <p:cNvSpPr>
              <a:spLocks noChangeArrowheads="1"/>
            </p:cNvSpPr>
            <p:nvPr/>
          </p:nvSpPr>
          <p:spPr bwMode="auto">
            <a:xfrm>
              <a:off x="3579" y="1552"/>
              <a:ext cx="1188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 eaLnBrk="0" hangingPunct="0">
                <a:lnSpc>
                  <a:spcPct val="97000"/>
                </a:lnSpc>
              </a:pPr>
              <a:r>
                <a:rPr lang="en-US" altLang="ko-KR" sz="1400"/>
                <a:t>memory space</a:t>
              </a:r>
            </a:p>
          </p:txBody>
        </p:sp>
        <p:sp>
          <p:nvSpPr>
            <p:cNvPr id="25655" name="Rectangle 12"/>
            <p:cNvSpPr>
              <a:spLocks noChangeArrowheads="1"/>
            </p:cNvSpPr>
            <p:nvPr/>
          </p:nvSpPr>
          <p:spPr bwMode="auto">
            <a:xfrm>
              <a:off x="366" y="2051"/>
              <a:ext cx="4955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 eaLnBrk="0" hangingPunct="0">
                <a:lnSpc>
                  <a:spcPct val="97000"/>
                </a:lnSpc>
              </a:pPr>
              <a:r>
                <a:rPr lang="en-US" altLang="ko-KR" sz="1400"/>
                <a:t> address generated by programs        actual main memory address</a:t>
              </a:r>
            </a:p>
          </p:txBody>
        </p:sp>
        <p:sp>
          <p:nvSpPr>
            <p:cNvPr id="25656" name="Rectangle 14"/>
            <p:cNvSpPr>
              <a:spLocks noChangeArrowheads="1"/>
            </p:cNvSpPr>
            <p:nvPr/>
          </p:nvSpPr>
          <p:spPr bwMode="auto">
            <a:xfrm>
              <a:off x="2625" y="1724"/>
              <a:ext cx="741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 eaLnBrk="0" hangingPunct="0">
                <a:lnSpc>
                  <a:spcPct val="97000"/>
                </a:lnSpc>
              </a:pPr>
              <a:r>
                <a:rPr lang="en-US" altLang="ko-KR" sz="1400"/>
                <a:t>Mapping</a:t>
              </a:r>
            </a:p>
          </p:txBody>
        </p:sp>
      </p:grpSp>
      <p:sp>
        <p:nvSpPr>
          <p:cNvPr id="25607" name="Rectangle 15"/>
          <p:cNvSpPr>
            <a:spLocks noChangeArrowheads="1"/>
          </p:cNvSpPr>
          <p:nvPr/>
        </p:nvSpPr>
        <p:spPr bwMode="auto">
          <a:xfrm>
            <a:off x="396875" y="895350"/>
            <a:ext cx="8304213" cy="542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08" name="Rectangle 16"/>
          <p:cNvSpPr>
            <a:spLocks noChangeArrowheads="1"/>
          </p:cNvSpPr>
          <p:nvPr/>
        </p:nvSpPr>
        <p:spPr bwMode="auto">
          <a:xfrm>
            <a:off x="2692400" y="4186238"/>
            <a:ext cx="1462088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 i="1">
                <a:solidFill>
                  <a:srgbClr val="000000"/>
                </a:solidFill>
              </a:rPr>
              <a:t>Virtual address</a:t>
            </a:r>
          </a:p>
        </p:txBody>
      </p:sp>
      <p:sp>
        <p:nvSpPr>
          <p:cNvPr id="25609" name="Rectangle 17"/>
          <p:cNvSpPr>
            <a:spLocks noChangeArrowheads="1"/>
          </p:cNvSpPr>
          <p:nvPr/>
        </p:nvSpPr>
        <p:spPr bwMode="auto">
          <a:xfrm>
            <a:off x="3124200" y="4791075"/>
            <a:ext cx="65563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Virtual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10" name="Rectangle 18"/>
          <p:cNvSpPr>
            <a:spLocks noChangeArrowheads="1"/>
          </p:cNvSpPr>
          <p:nvPr/>
        </p:nvSpPr>
        <p:spPr bwMode="auto">
          <a:xfrm>
            <a:off x="3055938" y="4954588"/>
            <a:ext cx="76358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address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11" name="Rectangle 19"/>
          <p:cNvSpPr>
            <a:spLocks noChangeArrowheads="1"/>
          </p:cNvSpPr>
          <p:nvPr/>
        </p:nvSpPr>
        <p:spPr bwMode="auto">
          <a:xfrm>
            <a:off x="3086100" y="5116513"/>
            <a:ext cx="73818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register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12" name="Rectangle 21"/>
          <p:cNvSpPr>
            <a:spLocks noChangeArrowheads="1"/>
          </p:cNvSpPr>
          <p:nvPr/>
        </p:nvSpPr>
        <p:spPr bwMode="auto">
          <a:xfrm>
            <a:off x="4276725" y="4811713"/>
            <a:ext cx="76358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Memory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13" name="Rectangle 22"/>
          <p:cNvSpPr>
            <a:spLocks noChangeArrowheads="1"/>
          </p:cNvSpPr>
          <p:nvPr/>
        </p:nvSpPr>
        <p:spPr bwMode="auto">
          <a:xfrm>
            <a:off x="4249738" y="4975225"/>
            <a:ext cx="81756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mapping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14" name="Rectangle 23"/>
          <p:cNvSpPr>
            <a:spLocks noChangeArrowheads="1"/>
          </p:cNvSpPr>
          <p:nvPr/>
        </p:nvSpPr>
        <p:spPr bwMode="auto">
          <a:xfrm>
            <a:off x="4395788" y="5137150"/>
            <a:ext cx="536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table</a:t>
            </a:r>
          </a:p>
        </p:txBody>
      </p:sp>
      <p:sp>
        <p:nvSpPr>
          <p:cNvPr id="25615" name="Rectangle 24"/>
          <p:cNvSpPr>
            <a:spLocks noChangeArrowheads="1"/>
          </p:cNvSpPr>
          <p:nvPr/>
        </p:nvSpPr>
        <p:spPr bwMode="auto">
          <a:xfrm>
            <a:off x="4095750" y="6070600"/>
            <a:ext cx="11620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Memory table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16" name="Rectangle 25"/>
          <p:cNvSpPr>
            <a:spLocks noChangeArrowheads="1"/>
          </p:cNvSpPr>
          <p:nvPr/>
        </p:nvSpPr>
        <p:spPr bwMode="auto">
          <a:xfrm>
            <a:off x="4064000" y="6230938"/>
            <a:ext cx="12128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buffer register</a:t>
            </a:r>
          </a:p>
        </p:txBody>
      </p:sp>
      <p:sp>
        <p:nvSpPr>
          <p:cNvPr id="25617" name="Rectangle 26"/>
          <p:cNvSpPr>
            <a:spLocks noChangeArrowheads="1"/>
          </p:cNvSpPr>
          <p:nvPr/>
        </p:nvSpPr>
        <p:spPr bwMode="auto">
          <a:xfrm>
            <a:off x="5797550" y="4741863"/>
            <a:ext cx="11620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Main memory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18" name="Rectangle 27"/>
          <p:cNvSpPr>
            <a:spLocks noChangeArrowheads="1"/>
          </p:cNvSpPr>
          <p:nvPr/>
        </p:nvSpPr>
        <p:spPr bwMode="auto">
          <a:xfrm>
            <a:off x="6007100" y="4903788"/>
            <a:ext cx="76358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address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19" name="Rectangle 28"/>
          <p:cNvSpPr>
            <a:spLocks noChangeArrowheads="1"/>
          </p:cNvSpPr>
          <p:nvPr/>
        </p:nvSpPr>
        <p:spPr bwMode="auto">
          <a:xfrm>
            <a:off x="6034088" y="5068888"/>
            <a:ext cx="73818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register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20" name="Rectangle 30"/>
          <p:cNvSpPr>
            <a:spLocks noChangeArrowheads="1"/>
          </p:cNvSpPr>
          <p:nvPr/>
        </p:nvSpPr>
        <p:spPr bwMode="auto">
          <a:xfrm>
            <a:off x="7408863" y="4881563"/>
            <a:ext cx="5286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Main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21" name="Rectangle 31"/>
          <p:cNvSpPr>
            <a:spLocks noChangeArrowheads="1"/>
          </p:cNvSpPr>
          <p:nvPr/>
        </p:nvSpPr>
        <p:spPr bwMode="auto">
          <a:xfrm>
            <a:off x="7289800" y="5045075"/>
            <a:ext cx="771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25622" name="Rectangle 32"/>
          <p:cNvSpPr>
            <a:spLocks noChangeArrowheads="1"/>
          </p:cNvSpPr>
          <p:nvPr/>
        </p:nvSpPr>
        <p:spPr bwMode="auto">
          <a:xfrm>
            <a:off x="7146925" y="6070600"/>
            <a:ext cx="11620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Main memory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23" name="Rectangle 33"/>
          <p:cNvSpPr>
            <a:spLocks noChangeArrowheads="1"/>
          </p:cNvSpPr>
          <p:nvPr/>
        </p:nvSpPr>
        <p:spPr bwMode="auto">
          <a:xfrm>
            <a:off x="7146925" y="6235700"/>
            <a:ext cx="12128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buffer register</a:t>
            </a:r>
          </a:p>
        </p:txBody>
      </p:sp>
      <p:sp>
        <p:nvSpPr>
          <p:cNvPr id="25624" name="Rectangle 34"/>
          <p:cNvSpPr>
            <a:spLocks noChangeArrowheads="1"/>
          </p:cNvSpPr>
          <p:nvPr/>
        </p:nvSpPr>
        <p:spPr bwMode="auto">
          <a:xfrm>
            <a:off x="2982913" y="4743450"/>
            <a:ext cx="863600" cy="7127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25" name="Arc 35"/>
          <p:cNvSpPr>
            <a:spLocks/>
          </p:cNvSpPr>
          <p:nvPr/>
        </p:nvSpPr>
        <p:spPr bwMode="auto">
          <a:xfrm>
            <a:off x="3371850" y="4618038"/>
            <a:ext cx="100013" cy="111125"/>
          </a:xfrm>
          <a:custGeom>
            <a:avLst/>
            <a:gdLst>
              <a:gd name="T0" fmla="*/ 0 w 17255"/>
              <a:gd name="T1" fmla="*/ 9518 h 21600"/>
              <a:gd name="T2" fmla="*/ 100013 w 17255"/>
              <a:gd name="T3" fmla="*/ 8983 h 21600"/>
              <a:gd name="T4" fmla="*/ 50693 w 17255"/>
              <a:gd name="T5" fmla="*/ 111125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26" name="Line 36"/>
          <p:cNvSpPr>
            <a:spLocks noChangeShapeType="1"/>
          </p:cNvSpPr>
          <p:nvPr/>
        </p:nvSpPr>
        <p:spPr bwMode="auto">
          <a:xfrm>
            <a:off x="3421063" y="4418013"/>
            <a:ext cx="0" cy="2111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Arc 37"/>
          <p:cNvSpPr>
            <a:spLocks/>
          </p:cNvSpPr>
          <p:nvPr/>
        </p:nvSpPr>
        <p:spPr bwMode="auto">
          <a:xfrm>
            <a:off x="4110038" y="5022850"/>
            <a:ext cx="123825" cy="87313"/>
          </a:xfrm>
          <a:custGeom>
            <a:avLst/>
            <a:gdLst>
              <a:gd name="T0" fmla="*/ 10009 w 21600"/>
              <a:gd name="T1" fmla="*/ 87313 h 17255"/>
              <a:gd name="T2" fmla="*/ 10605 w 21600"/>
              <a:gd name="T3" fmla="*/ 0 h 17255"/>
              <a:gd name="T4" fmla="*/ 123825 w 21600"/>
              <a:gd name="T5" fmla="*/ 44256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28" name="Line 38"/>
          <p:cNvSpPr>
            <a:spLocks noChangeShapeType="1"/>
          </p:cNvSpPr>
          <p:nvPr/>
        </p:nvSpPr>
        <p:spPr bwMode="auto">
          <a:xfrm>
            <a:off x="3863975" y="5072063"/>
            <a:ext cx="2587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Rectangle 39"/>
          <p:cNvSpPr>
            <a:spLocks noChangeArrowheads="1"/>
          </p:cNvSpPr>
          <p:nvPr/>
        </p:nvSpPr>
        <p:spPr bwMode="auto">
          <a:xfrm>
            <a:off x="4238625" y="4418013"/>
            <a:ext cx="865188" cy="136366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30" name="Rectangle 40"/>
          <p:cNvSpPr>
            <a:spLocks noChangeArrowheads="1"/>
          </p:cNvSpPr>
          <p:nvPr/>
        </p:nvSpPr>
        <p:spPr bwMode="auto">
          <a:xfrm>
            <a:off x="4095750" y="6075363"/>
            <a:ext cx="1152525" cy="3714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31" name="Arc 41"/>
          <p:cNvSpPr>
            <a:spLocks/>
          </p:cNvSpPr>
          <p:nvPr/>
        </p:nvSpPr>
        <p:spPr bwMode="auto">
          <a:xfrm>
            <a:off x="4629150" y="5946775"/>
            <a:ext cx="100013" cy="111125"/>
          </a:xfrm>
          <a:custGeom>
            <a:avLst/>
            <a:gdLst>
              <a:gd name="T0" fmla="*/ 0 w 17255"/>
              <a:gd name="T1" fmla="*/ 9518 h 21600"/>
              <a:gd name="T2" fmla="*/ 100013 w 17255"/>
              <a:gd name="T3" fmla="*/ 8983 h 21600"/>
              <a:gd name="T4" fmla="*/ 50693 w 17255"/>
              <a:gd name="T5" fmla="*/ 111125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32" name="Line 42"/>
          <p:cNvSpPr>
            <a:spLocks noChangeShapeType="1"/>
          </p:cNvSpPr>
          <p:nvPr/>
        </p:nvSpPr>
        <p:spPr bwMode="auto">
          <a:xfrm flipH="1">
            <a:off x="4678363" y="5784850"/>
            <a:ext cx="0" cy="171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Arc 43"/>
          <p:cNvSpPr>
            <a:spLocks/>
          </p:cNvSpPr>
          <p:nvPr/>
        </p:nvSpPr>
        <p:spPr bwMode="auto">
          <a:xfrm>
            <a:off x="5367338" y="6211888"/>
            <a:ext cx="123825" cy="88900"/>
          </a:xfrm>
          <a:custGeom>
            <a:avLst/>
            <a:gdLst>
              <a:gd name="T0" fmla="*/ 10009 w 21600"/>
              <a:gd name="T1" fmla="*/ 88900 h 17255"/>
              <a:gd name="T2" fmla="*/ 10605 w 21600"/>
              <a:gd name="T3" fmla="*/ 0 h 17255"/>
              <a:gd name="T4" fmla="*/ 123825 w 21600"/>
              <a:gd name="T5" fmla="*/ 45061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34" name="Line 44"/>
          <p:cNvSpPr>
            <a:spLocks noChangeShapeType="1"/>
          </p:cNvSpPr>
          <p:nvPr/>
        </p:nvSpPr>
        <p:spPr bwMode="auto">
          <a:xfrm>
            <a:off x="5254625" y="6257925"/>
            <a:ext cx="120650" cy="4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5" name="Rectangle 46"/>
          <p:cNvSpPr>
            <a:spLocks noChangeArrowheads="1"/>
          </p:cNvSpPr>
          <p:nvPr/>
        </p:nvSpPr>
        <p:spPr bwMode="auto">
          <a:xfrm>
            <a:off x="5797550" y="4743450"/>
            <a:ext cx="1117600" cy="7127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36" name="Line 47"/>
          <p:cNvSpPr>
            <a:spLocks noChangeShapeType="1"/>
          </p:cNvSpPr>
          <p:nvPr/>
        </p:nvSpPr>
        <p:spPr bwMode="auto">
          <a:xfrm>
            <a:off x="5497513" y="4532313"/>
            <a:ext cx="8334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Arc 48"/>
          <p:cNvSpPr>
            <a:spLocks/>
          </p:cNvSpPr>
          <p:nvPr/>
        </p:nvSpPr>
        <p:spPr bwMode="auto">
          <a:xfrm>
            <a:off x="6265863" y="4618038"/>
            <a:ext cx="101600" cy="111125"/>
          </a:xfrm>
          <a:custGeom>
            <a:avLst/>
            <a:gdLst>
              <a:gd name="T0" fmla="*/ 0 w 17255"/>
              <a:gd name="T1" fmla="*/ 9518 h 21600"/>
              <a:gd name="T2" fmla="*/ 101600 w 17255"/>
              <a:gd name="T3" fmla="*/ 8983 h 21600"/>
              <a:gd name="T4" fmla="*/ 51498 w 17255"/>
              <a:gd name="T5" fmla="*/ 111125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38" name="Line 49"/>
          <p:cNvSpPr>
            <a:spLocks noChangeShapeType="1"/>
          </p:cNvSpPr>
          <p:nvPr/>
        </p:nvSpPr>
        <p:spPr bwMode="auto">
          <a:xfrm>
            <a:off x="6316663" y="4546600"/>
            <a:ext cx="0" cy="82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9" name="Arc 50"/>
          <p:cNvSpPr>
            <a:spLocks/>
          </p:cNvSpPr>
          <p:nvPr/>
        </p:nvSpPr>
        <p:spPr bwMode="auto">
          <a:xfrm>
            <a:off x="7158038" y="5026025"/>
            <a:ext cx="123825" cy="88900"/>
          </a:xfrm>
          <a:custGeom>
            <a:avLst/>
            <a:gdLst>
              <a:gd name="T0" fmla="*/ 10009 w 21600"/>
              <a:gd name="T1" fmla="*/ 88900 h 17255"/>
              <a:gd name="T2" fmla="*/ 10605 w 21600"/>
              <a:gd name="T3" fmla="*/ 0 h 17255"/>
              <a:gd name="T4" fmla="*/ 123825 w 21600"/>
              <a:gd name="T5" fmla="*/ 45061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40" name="Line 51"/>
          <p:cNvSpPr>
            <a:spLocks noChangeShapeType="1"/>
          </p:cNvSpPr>
          <p:nvPr/>
        </p:nvSpPr>
        <p:spPr bwMode="auto">
          <a:xfrm>
            <a:off x="6911975" y="5076825"/>
            <a:ext cx="2492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Rectangle 52"/>
          <p:cNvSpPr>
            <a:spLocks noChangeArrowheads="1"/>
          </p:cNvSpPr>
          <p:nvPr/>
        </p:nvSpPr>
        <p:spPr bwMode="auto">
          <a:xfrm>
            <a:off x="7291388" y="4546600"/>
            <a:ext cx="787400" cy="11064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42" name="Rectangle 53"/>
          <p:cNvSpPr>
            <a:spLocks noChangeArrowheads="1"/>
          </p:cNvSpPr>
          <p:nvPr/>
        </p:nvSpPr>
        <p:spPr bwMode="auto">
          <a:xfrm>
            <a:off x="7134225" y="6075363"/>
            <a:ext cx="1166813" cy="3714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43" name="Arc 54"/>
          <p:cNvSpPr>
            <a:spLocks/>
          </p:cNvSpPr>
          <p:nvPr/>
        </p:nvSpPr>
        <p:spPr bwMode="auto">
          <a:xfrm>
            <a:off x="7681913" y="5946775"/>
            <a:ext cx="100012" cy="111125"/>
          </a:xfrm>
          <a:custGeom>
            <a:avLst/>
            <a:gdLst>
              <a:gd name="T0" fmla="*/ 0 w 17255"/>
              <a:gd name="T1" fmla="*/ 9518 h 21600"/>
              <a:gd name="T2" fmla="*/ 100012 w 17255"/>
              <a:gd name="T3" fmla="*/ 8983 h 21600"/>
              <a:gd name="T4" fmla="*/ 50693 w 17255"/>
              <a:gd name="T5" fmla="*/ 111125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44" name="Line 55"/>
          <p:cNvSpPr>
            <a:spLocks noChangeShapeType="1"/>
          </p:cNvSpPr>
          <p:nvPr/>
        </p:nvSpPr>
        <p:spPr bwMode="auto">
          <a:xfrm>
            <a:off x="7731125" y="5659438"/>
            <a:ext cx="0" cy="2968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5" name="Rectangle 56"/>
          <p:cNvSpPr>
            <a:spLocks noChangeArrowheads="1"/>
          </p:cNvSpPr>
          <p:nvPr/>
        </p:nvSpPr>
        <p:spPr bwMode="auto">
          <a:xfrm>
            <a:off x="5495925" y="5702300"/>
            <a:ext cx="949325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 i="1"/>
              <a:t>Physical 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 i="1"/>
              <a:t>Address</a:t>
            </a:r>
          </a:p>
        </p:txBody>
      </p:sp>
      <p:sp>
        <p:nvSpPr>
          <p:cNvPr id="25646" name="Rectangle 57"/>
          <p:cNvSpPr>
            <a:spLocks noChangeArrowheads="1"/>
          </p:cNvSpPr>
          <p:nvPr/>
        </p:nvSpPr>
        <p:spPr bwMode="auto">
          <a:xfrm>
            <a:off x="7566025" y="0"/>
            <a:ext cx="146367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Virtual Memory</a:t>
            </a:r>
          </a:p>
        </p:txBody>
      </p:sp>
      <p:sp>
        <p:nvSpPr>
          <p:cNvPr id="25647" name="Line 60"/>
          <p:cNvSpPr>
            <a:spLocks noChangeShapeType="1"/>
          </p:cNvSpPr>
          <p:nvPr/>
        </p:nvSpPr>
        <p:spPr bwMode="auto">
          <a:xfrm flipH="1">
            <a:off x="5487988" y="4527550"/>
            <a:ext cx="0" cy="1743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273050"/>
            <a:ext cx="8782050" cy="450850"/>
          </a:xfrm>
        </p:spPr>
        <p:txBody>
          <a:bodyPr anchor="ctr">
            <a:normAutofit fontScale="90000"/>
          </a:bodyPr>
          <a:lstStyle/>
          <a:p>
            <a:r>
              <a:rPr lang="en-US" altLang="ko-KR" sz="2400" smtClean="0">
                <a:solidFill>
                  <a:schemeClr val="tx1"/>
                </a:solidFill>
              </a:rPr>
              <a:t>ADDRESS  MAPPING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7500" y="3048000"/>
            <a:ext cx="6464300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r>
              <a:rPr lang="en-US" altLang="ko-KR" sz="1800"/>
              <a:t>Organization of memory Mapping Table in a paged system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60388" y="866775"/>
            <a:ext cx="5997575" cy="996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Address Space and Memory Space are each divided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into fixed size group of words called </a:t>
            </a:r>
            <a:r>
              <a:rPr lang="en-US" altLang="ko-KR" sz="1800" i="1"/>
              <a:t>blocks</a:t>
            </a:r>
            <a:r>
              <a:rPr lang="en-US" altLang="ko-KR" sz="1800"/>
              <a:t>  or </a:t>
            </a:r>
            <a:r>
              <a:rPr lang="en-US" altLang="ko-KR" sz="1800" i="1"/>
              <a:t>pages</a:t>
            </a:r>
          </a:p>
          <a:p>
            <a:pPr defTabSz="762000" eaLnBrk="0" hangingPunct="0">
              <a:lnSpc>
                <a:spcPct val="90000"/>
              </a:lnSpc>
            </a:pPr>
            <a:endParaRPr lang="en-US" altLang="ko-KR" sz="1200" i="1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1K words group</a:t>
            </a:r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4745038" y="1547813"/>
            <a:ext cx="784225" cy="1587500"/>
            <a:chOff x="2989" y="975"/>
            <a:chExt cx="494" cy="1000"/>
          </a:xfrm>
        </p:grpSpPr>
        <p:sp>
          <p:nvSpPr>
            <p:cNvPr id="26731" name="Rectangle 5"/>
            <p:cNvSpPr>
              <a:spLocks noChangeArrowheads="1"/>
            </p:cNvSpPr>
            <p:nvPr/>
          </p:nvSpPr>
          <p:spPr bwMode="auto">
            <a:xfrm>
              <a:off x="3028" y="975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0</a:t>
              </a:r>
            </a:p>
          </p:txBody>
        </p:sp>
        <p:sp>
          <p:nvSpPr>
            <p:cNvPr id="26732" name="Rectangle 6"/>
            <p:cNvSpPr>
              <a:spLocks noChangeArrowheads="1"/>
            </p:cNvSpPr>
            <p:nvPr/>
          </p:nvSpPr>
          <p:spPr bwMode="auto">
            <a:xfrm>
              <a:off x="2989" y="978"/>
              <a:ext cx="494" cy="12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6733" name="Rectangle 7"/>
            <p:cNvSpPr>
              <a:spLocks noChangeArrowheads="1"/>
            </p:cNvSpPr>
            <p:nvPr/>
          </p:nvSpPr>
          <p:spPr bwMode="auto">
            <a:xfrm>
              <a:off x="3028" y="1095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1</a:t>
              </a:r>
            </a:p>
          </p:txBody>
        </p:sp>
        <p:sp>
          <p:nvSpPr>
            <p:cNvPr id="26734" name="Rectangle 8"/>
            <p:cNvSpPr>
              <a:spLocks noChangeArrowheads="1"/>
            </p:cNvSpPr>
            <p:nvPr/>
          </p:nvSpPr>
          <p:spPr bwMode="auto">
            <a:xfrm>
              <a:off x="2989" y="1097"/>
              <a:ext cx="494" cy="12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6735" name="Rectangle 9"/>
            <p:cNvSpPr>
              <a:spLocks noChangeArrowheads="1"/>
            </p:cNvSpPr>
            <p:nvPr/>
          </p:nvSpPr>
          <p:spPr bwMode="auto">
            <a:xfrm>
              <a:off x="3028" y="1216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2</a:t>
              </a:r>
            </a:p>
          </p:txBody>
        </p:sp>
        <p:sp>
          <p:nvSpPr>
            <p:cNvPr id="26736" name="Rectangle 10"/>
            <p:cNvSpPr>
              <a:spLocks noChangeArrowheads="1"/>
            </p:cNvSpPr>
            <p:nvPr/>
          </p:nvSpPr>
          <p:spPr bwMode="auto">
            <a:xfrm>
              <a:off x="2989" y="1217"/>
              <a:ext cx="494" cy="12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6737" name="Rectangle 11"/>
            <p:cNvSpPr>
              <a:spLocks noChangeArrowheads="1"/>
            </p:cNvSpPr>
            <p:nvPr/>
          </p:nvSpPr>
          <p:spPr bwMode="auto">
            <a:xfrm>
              <a:off x="3028" y="1336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3</a:t>
              </a:r>
            </a:p>
          </p:txBody>
        </p:sp>
        <p:sp>
          <p:nvSpPr>
            <p:cNvPr id="26738" name="Rectangle 12"/>
            <p:cNvSpPr>
              <a:spLocks noChangeArrowheads="1"/>
            </p:cNvSpPr>
            <p:nvPr/>
          </p:nvSpPr>
          <p:spPr bwMode="auto">
            <a:xfrm>
              <a:off x="2989" y="1337"/>
              <a:ext cx="494" cy="12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6739" name="Rectangle 13"/>
            <p:cNvSpPr>
              <a:spLocks noChangeArrowheads="1"/>
            </p:cNvSpPr>
            <p:nvPr/>
          </p:nvSpPr>
          <p:spPr bwMode="auto">
            <a:xfrm>
              <a:off x="3028" y="1456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4</a:t>
              </a:r>
            </a:p>
          </p:txBody>
        </p:sp>
        <p:sp>
          <p:nvSpPr>
            <p:cNvPr id="26740" name="Rectangle 14"/>
            <p:cNvSpPr>
              <a:spLocks noChangeArrowheads="1"/>
            </p:cNvSpPr>
            <p:nvPr/>
          </p:nvSpPr>
          <p:spPr bwMode="auto">
            <a:xfrm>
              <a:off x="2989" y="1462"/>
              <a:ext cx="494" cy="11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6741" name="Rectangle 15"/>
            <p:cNvSpPr>
              <a:spLocks noChangeArrowheads="1"/>
            </p:cNvSpPr>
            <p:nvPr/>
          </p:nvSpPr>
          <p:spPr bwMode="auto">
            <a:xfrm>
              <a:off x="3028" y="1576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5</a:t>
              </a:r>
            </a:p>
          </p:txBody>
        </p:sp>
        <p:sp>
          <p:nvSpPr>
            <p:cNvPr id="26742" name="Rectangle 16"/>
            <p:cNvSpPr>
              <a:spLocks noChangeArrowheads="1"/>
            </p:cNvSpPr>
            <p:nvPr/>
          </p:nvSpPr>
          <p:spPr bwMode="auto">
            <a:xfrm>
              <a:off x="2989" y="1577"/>
              <a:ext cx="494" cy="12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6743" name="Rectangle 17"/>
            <p:cNvSpPr>
              <a:spLocks noChangeArrowheads="1"/>
            </p:cNvSpPr>
            <p:nvPr/>
          </p:nvSpPr>
          <p:spPr bwMode="auto">
            <a:xfrm>
              <a:off x="3028" y="1696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6</a:t>
              </a:r>
            </a:p>
          </p:txBody>
        </p:sp>
        <p:sp>
          <p:nvSpPr>
            <p:cNvPr id="26744" name="Rectangle 18"/>
            <p:cNvSpPr>
              <a:spLocks noChangeArrowheads="1"/>
            </p:cNvSpPr>
            <p:nvPr/>
          </p:nvSpPr>
          <p:spPr bwMode="auto">
            <a:xfrm>
              <a:off x="2989" y="1698"/>
              <a:ext cx="494" cy="12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6745" name="Rectangle 19"/>
            <p:cNvSpPr>
              <a:spLocks noChangeArrowheads="1"/>
            </p:cNvSpPr>
            <p:nvPr/>
          </p:nvSpPr>
          <p:spPr bwMode="auto">
            <a:xfrm>
              <a:off x="3028" y="1815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7</a:t>
              </a:r>
            </a:p>
          </p:txBody>
        </p:sp>
        <p:sp>
          <p:nvSpPr>
            <p:cNvPr id="26746" name="Rectangle 20"/>
            <p:cNvSpPr>
              <a:spLocks noChangeArrowheads="1"/>
            </p:cNvSpPr>
            <p:nvPr/>
          </p:nvSpPr>
          <p:spPr bwMode="auto">
            <a:xfrm>
              <a:off x="2989" y="1818"/>
              <a:ext cx="494" cy="10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</p:grpSp>
      <p:grpSp>
        <p:nvGrpSpPr>
          <p:cNvPr id="3" name="Group 128"/>
          <p:cNvGrpSpPr>
            <a:grpSpLocks/>
          </p:cNvGrpSpPr>
          <p:nvPr/>
        </p:nvGrpSpPr>
        <p:grpSpPr bwMode="auto">
          <a:xfrm>
            <a:off x="7078663" y="2016125"/>
            <a:ext cx="773112" cy="823913"/>
            <a:chOff x="4189" y="1456"/>
            <a:chExt cx="487" cy="519"/>
          </a:xfrm>
        </p:grpSpPr>
        <p:sp>
          <p:nvSpPr>
            <p:cNvPr id="26723" name="Rectangle 21"/>
            <p:cNvSpPr>
              <a:spLocks noChangeArrowheads="1"/>
            </p:cNvSpPr>
            <p:nvPr/>
          </p:nvSpPr>
          <p:spPr bwMode="auto">
            <a:xfrm>
              <a:off x="4221" y="1815"/>
              <a:ext cx="455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Block 3</a:t>
              </a:r>
            </a:p>
          </p:txBody>
        </p:sp>
        <p:sp>
          <p:nvSpPr>
            <p:cNvPr id="26724" name="Rectangle 22"/>
            <p:cNvSpPr>
              <a:spLocks noChangeArrowheads="1"/>
            </p:cNvSpPr>
            <p:nvPr/>
          </p:nvSpPr>
          <p:spPr bwMode="auto">
            <a:xfrm>
              <a:off x="4189" y="1818"/>
              <a:ext cx="487" cy="10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6725" name="Rectangle 23"/>
            <p:cNvSpPr>
              <a:spLocks noChangeArrowheads="1"/>
            </p:cNvSpPr>
            <p:nvPr/>
          </p:nvSpPr>
          <p:spPr bwMode="auto">
            <a:xfrm>
              <a:off x="4221" y="1696"/>
              <a:ext cx="455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Block 2</a:t>
              </a:r>
            </a:p>
          </p:txBody>
        </p:sp>
        <p:sp>
          <p:nvSpPr>
            <p:cNvPr id="26726" name="Rectangle 24"/>
            <p:cNvSpPr>
              <a:spLocks noChangeArrowheads="1"/>
            </p:cNvSpPr>
            <p:nvPr/>
          </p:nvSpPr>
          <p:spPr bwMode="auto">
            <a:xfrm>
              <a:off x="4189" y="1698"/>
              <a:ext cx="487" cy="12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6727" name="Rectangle 25"/>
            <p:cNvSpPr>
              <a:spLocks noChangeArrowheads="1"/>
            </p:cNvSpPr>
            <p:nvPr/>
          </p:nvSpPr>
          <p:spPr bwMode="auto">
            <a:xfrm>
              <a:off x="4221" y="1576"/>
              <a:ext cx="455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Block 1</a:t>
              </a:r>
            </a:p>
          </p:txBody>
        </p:sp>
        <p:sp>
          <p:nvSpPr>
            <p:cNvPr id="26728" name="Rectangle 26"/>
            <p:cNvSpPr>
              <a:spLocks noChangeArrowheads="1"/>
            </p:cNvSpPr>
            <p:nvPr/>
          </p:nvSpPr>
          <p:spPr bwMode="auto">
            <a:xfrm>
              <a:off x="4189" y="1577"/>
              <a:ext cx="487" cy="12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6729" name="Rectangle 27"/>
            <p:cNvSpPr>
              <a:spLocks noChangeArrowheads="1"/>
            </p:cNvSpPr>
            <p:nvPr/>
          </p:nvSpPr>
          <p:spPr bwMode="auto">
            <a:xfrm>
              <a:off x="4221" y="1456"/>
              <a:ext cx="455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Block 0</a:t>
              </a:r>
            </a:p>
          </p:txBody>
        </p:sp>
        <p:sp>
          <p:nvSpPr>
            <p:cNvPr id="26730" name="Rectangle 28"/>
            <p:cNvSpPr>
              <a:spLocks noChangeArrowheads="1"/>
            </p:cNvSpPr>
            <p:nvPr/>
          </p:nvSpPr>
          <p:spPr bwMode="auto">
            <a:xfrm>
              <a:off x="4189" y="1457"/>
              <a:ext cx="484" cy="12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</p:grpSp>
      <p:sp>
        <p:nvSpPr>
          <p:cNvPr id="26631" name="Rectangle 29"/>
          <p:cNvSpPr>
            <a:spLocks noChangeArrowheads="1"/>
          </p:cNvSpPr>
          <p:nvPr/>
        </p:nvSpPr>
        <p:spPr bwMode="auto">
          <a:xfrm>
            <a:off x="3367088" y="2033588"/>
            <a:ext cx="126206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Address space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N = 8K = 2</a:t>
            </a:r>
            <a:r>
              <a:rPr lang="en-US" altLang="ko-KR" sz="1200" baseline="30000">
                <a:solidFill>
                  <a:srgbClr val="000000"/>
                </a:solidFill>
              </a:rPr>
              <a:t>13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6632" name="Rectangle 31"/>
          <p:cNvSpPr>
            <a:spLocks noChangeArrowheads="1"/>
          </p:cNvSpPr>
          <p:nvPr/>
        </p:nvSpPr>
        <p:spPr bwMode="auto">
          <a:xfrm>
            <a:off x="5805488" y="2074863"/>
            <a:ext cx="123666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Memory space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 = 4K = 2</a:t>
            </a:r>
            <a:r>
              <a:rPr lang="en-US" altLang="ko-KR" sz="1200" baseline="30000">
                <a:solidFill>
                  <a:srgbClr val="000000"/>
                </a:solidFill>
              </a:rPr>
              <a:t>12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6633" name="Rectangle 35"/>
          <p:cNvSpPr>
            <a:spLocks noChangeArrowheads="1"/>
          </p:cNvSpPr>
          <p:nvPr/>
        </p:nvSpPr>
        <p:spPr bwMode="auto">
          <a:xfrm>
            <a:off x="2894013" y="4324350"/>
            <a:ext cx="1047750" cy="196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34" name="Line 36"/>
          <p:cNvSpPr>
            <a:spLocks noChangeShapeType="1"/>
          </p:cNvSpPr>
          <p:nvPr/>
        </p:nvSpPr>
        <p:spPr bwMode="auto">
          <a:xfrm>
            <a:off x="3695700" y="4324350"/>
            <a:ext cx="0" cy="1889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37"/>
          <p:cNvSpPr>
            <a:spLocks noChangeArrowheads="1"/>
          </p:cNvSpPr>
          <p:nvPr/>
        </p:nvSpPr>
        <p:spPr bwMode="auto">
          <a:xfrm>
            <a:off x="3684588" y="43211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36" name="Rectangle 38"/>
          <p:cNvSpPr>
            <a:spLocks noChangeArrowheads="1"/>
          </p:cNvSpPr>
          <p:nvPr/>
        </p:nvSpPr>
        <p:spPr bwMode="auto">
          <a:xfrm>
            <a:off x="2301875" y="4292600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26637" name="Rectangle 39"/>
          <p:cNvSpPr>
            <a:spLocks noChangeArrowheads="1"/>
          </p:cNvSpPr>
          <p:nvPr/>
        </p:nvSpPr>
        <p:spPr bwMode="auto">
          <a:xfrm>
            <a:off x="2894013" y="4516438"/>
            <a:ext cx="1047750" cy="1920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38" name="Line 40"/>
          <p:cNvSpPr>
            <a:spLocks noChangeShapeType="1"/>
          </p:cNvSpPr>
          <p:nvPr/>
        </p:nvSpPr>
        <p:spPr bwMode="auto">
          <a:xfrm>
            <a:off x="3695700" y="4516438"/>
            <a:ext cx="0" cy="1889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41"/>
          <p:cNvSpPr>
            <a:spLocks noChangeArrowheads="1"/>
          </p:cNvSpPr>
          <p:nvPr/>
        </p:nvSpPr>
        <p:spPr bwMode="auto">
          <a:xfrm>
            <a:off x="3684588" y="45132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40" name="Rectangle 42"/>
          <p:cNvSpPr>
            <a:spLocks noChangeArrowheads="1"/>
          </p:cNvSpPr>
          <p:nvPr/>
        </p:nvSpPr>
        <p:spPr bwMode="auto">
          <a:xfrm>
            <a:off x="2301875" y="4494213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26641" name="Rectangle 43"/>
          <p:cNvSpPr>
            <a:spLocks noChangeArrowheads="1"/>
          </p:cNvSpPr>
          <p:nvPr/>
        </p:nvSpPr>
        <p:spPr bwMode="auto">
          <a:xfrm>
            <a:off x="2894013" y="4708525"/>
            <a:ext cx="1047750" cy="196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42" name="Line 44"/>
          <p:cNvSpPr>
            <a:spLocks noChangeShapeType="1"/>
          </p:cNvSpPr>
          <p:nvPr/>
        </p:nvSpPr>
        <p:spPr bwMode="auto">
          <a:xfrm>
            <a:off x="3695700" y="4708525"/>
            <a:ext cx="0" cy="192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Rectangle 45"/>
          <p:cNvSpPr>
            <a:spLocks noChangeArrowheads="1"/>
          </p:cNvSpPr>
          <p:nvPr/>
        </p:nvSpPr>
        <p:spPr bwMode="auto">
          <a:xfrm>
            <a:off x="3684588" y="47053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44" name="Rectangle 46"/>
          <p:cNvSpPr>
            <a:spLocks noChangeArrowheads="1"/>
          </p:cNvSpPr>
          <p:nvPr/>
        </p:nvSpPr>
        <p:spPr bwMode="auto">
          <a:xfrm>
            <a:off x="2301875" y="469582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26645" name="Rectangle 47"/>
          <p:cNvSpPr>
            <a:spLocks noChangeArrowheads="1"/>
          </p:cNvSpPr>
          <p:nvPr/>
        </p:nvSpPr>
        <p:spPr bwMode="auto">
          <a:xfrm>
            <a:off x="2894013" y="4903788"/>
            <a:ext cx="1047750" cy="1936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46" name="Line 48"/>
          <p:cNvSpPr>
            <a:spLocks noChangeShapeType="1"/>
          </p:cNvSpPr>
          <p:nvPr/>
        </p:nvSpPr>
        <p:spPr bwMode="auto">
          <a:xfrm>
            <a:off x="3695700" y="4903788"/>
            <a:ext cx="0" cy="180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Rectangle 49"/>
          <p:cNvSpPr>
            <a:spLocks noChangeArrowheads="1"/>
          </p:cNvSpPr>
          <p:nvPr/>
        </p:nvSpPr>
        <p:spPr bwMode="auto">
          <a:xfrm>
            <a:off x="3684588" y="48974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48" name="Rectangle 50"/>
          <p:cNvSpPr>
            <a:spLocks noChangeArrowheads="1"/>
          </p:cNvSpPr>
          <p:nvPr/>
        </p:nvSpPr>
        <p:spPr bwMode="auto">
          <a:xfrm>
            <a:off x="2301875" y="4897438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26649" name="Rectangle 51"/>
          <p:cNvSpPr>
            <a:spLocks noChangeArrowheads="1"/>
          </p:cNvSpPr>
          <p:nvPr/>
        </p:nvSpPr>
        <p:spPr bwMode="auto">
          <a:xfrm>
            <a:off x="2894013" y="5095875"/>
            <a:ext cx="1047750" cy="188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50" name="Line 52"/>
          <p:cNvSpPr>
            <a:spLocks noChangeShapeType="1"/>
          </p:cNvSpPr>
          <p:nvPr/>
        </p:nvSpPr>
        <p:spPr bwMode="auto">
          <a:xfrm>
            <a:off x="3695700" y="5095875"/>
            <a:ext cx="0" cy="1857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Rectangle 53"/>
          <p:cNvSpPr>
            <a:spLocks noChangeArrowheads="1"/>
          </p:cNvSpPr>
          <p:nvPr/>
        </p:nvSpPr>
        <p:spPr bwMode="auto">
          <a:xfrm>
            <a:off x="3684588" y="508952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52" name="Rectangle 54"/>
          <p:cNvSpPr>
            <a:spLocks noChangeArrowheads="1"/>
          </p:cNvSpPr>
          <p:nvPr/>
        </p:nvSpPr>
        <p:spPr bwMode="auto">
          <a:xfrm>
            <a:off x="2301875" y="507047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26653" name="Rectangle 55"/>
          <p:cNvSpPr>
            <a:spLocks noChangeArrowheads="1"/>
          </p:cNvSpPr>
          <p:nvPr/>
        </p:nvSpPr>
        <p:spPr bwMode="auto">
          <a:xfrm>
            <a:off x="2894013" y="5287963"/>
            <a:ext cx="1047750" cy="1936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54" name="Line 56"/>
          <p:cNvSpPr>
            <a:spLocks noChangeShapeType="1"/>
          </p:cNvSpPr>
          <p:nvPr/>
        </p:nvSpPr>
        <p:spPr bwMode="auto">
          <a:xfrm>
            <a:off x="3695700" y="5287963"/>
            <a:ext cx="0" cy="203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Rectangle 57"/>
          <p:cNvSpPr>
            <a:spLocks noChangeArrowheads="1"/>
          </p:cNvSpPr>
          <p:nvPr/>
        </p:nvSpPr>
        <p:spPr bwMode="auto">
          <a:xfrm>
            <a:off x="3684588" y="52832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56" name="Rectangle 58"/>
          <p:cNvSpPr>
            <a:spLocks noChangeArrowheads="1"/>
          </p:cNvSpPr>
          <p:nvPr/>
        </p:nvSpPr>
        <p:spPr bwMode="auto">
          <a:xfrm>
            <a:off x="2301875" y="5264150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101</a:t>
            </a:r>
          </a:p>
        </p:txBody>
      </p:sp>
      <p:sp>
        <p:nvSpPr>
          <p:cNvPr id="26657" name="Rectangle 59"/>
          <p:cNvSpPr>
            <a:spLocks noChangeArrowheads="1"/>
          </p:cNvSpPr>
          <p:nvPr/>
        </p:nvSpPr>
        <p:spPr bwMode="auto">
          <a:xfrm>
            <a:off x="2894013" y="5480050"/>
            <a:ext cx="1047750" cy="1952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58" name="Line 60"/>
          <p:cNvSpPr>
            <a:spLocks noChangeShapeType="1"/>
          </p:cNvSpPr>
          <p:nvPr/>
        </p:nvSpPr>
        <p:spPr bwMode="auto">
          <a:xfrm>
            <a:off x="3695700" y="5480050"/>
            <a:ext cx="0" cy="192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9" name="Rectangle 61"/>
          <p:cNvSpPr>
            <a:spLocks noChangeArrowheads="1"/>
          </p:cNvSpPr>
          <p:nvPr/>
        </p:nvSpPr>
        <p:spPr bwMode="auto">
          <a:xfrm>
            <a:off x="3684588" y="547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60" name="Rectangle 62"/>
          <p:cNvSpPr>
            <a:spLocks noChangeArrowheads="1"/>
          </p:cNvSpPr>
          <p:nvPr/>
        </p:nvSpPr>
        <p:spPr bwMode="auto">
          <a:xfrm>
            <a:off x="2301875" y="5465763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110</a:t>
            </a:r>
          </a:p>
        </p:txBody>
      </p:sp>
      <p:sp>
        <p:nvSpPr>
          <p:cNvPr id="26661" name="Rectangle 63"/>
          <p:cNvSpPr>
            <a:spLocks noChangeArrowheads="1"/>
          </p:cNvSpPr>
          <p:nvPr/>
        </p:nvSpPr>
        <p:spPr bwMode="auto">
          <a:xfrm>
            <a:off x="2894013" y="5672138"/>
            <a:ext cx="1047750" cy="16986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62" name="Line 64"/>
          <p:cNvSpPr>
            <a:spLocks noChangeShapeType="1"/>
          </p:cNvSpPr>
          <p:nvPr/>
        </p:nvSpPr>
        <p:spPr bwMode="auto">
          <a:xfrm>
            <a:off x="3695700" y="5672138"/>
            <a:ext cx="0" cy="1698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3" name="Rectangle 65"/>
          <p:cNvSpPr>
            <a:spLocks noChangeArrowheads="1"/>
          </p:cNvSpPr>
          <p:nvPr/>
        </p:nvSpPr>
        <p:spPr bwMode="auto">
          <a:xfrm>
            <a:off x="3684588" y="56673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64" name="Rectangle 66"/>
          <p:cNvSpPr>
            <a:spLocks noChangeArrowheads="1"/>
          </p:cNvSpPr>
          <p:nvPr/>
        </p:nvSpPr>
        <p:spPr bwMode="auto">
          <a:xfrm>
            <a:off x="2301875" y="564832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111</a:t>
            </a:r>
          </a:p>
        </p:txBody>
      </p:sp>
      <p:sp>
        <p:nvSpPr>
          <p:cNvPr id="26665" name="Rectangle 67"/>
          <p:cNvSpPr>
            <a:spLocks noChangeArrowheads="1"/>
          </p:cNvSpPr>
          <p:nvPr/>
        </p:nvSpPr>
        <p:spPr bwMode="auto">
          <a:xfrm>
            <a:off x="2894013" y="6180138"/>
            <a:ext cx="1047750" cy="188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66" name="Line 68"/>
          <p:cNvSpPr>
            <a:spLocks noChangeShapeType="1"/>
          </p:cNvSpPr>
          <p:nvPr/>
        </p:nvSpPr>
        <p:spPr bwMode="auto">
          <a:xfrm>
            <a:off x="3695700" y="6180138"/>
            <a:ext cx="0" cy="180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Rectangle 69"/>
          <p:cNvSpPr>
            <a:spLocks noChangeArrowheads="1"/>
          </p:cNvSpPr>
          <p:nvPr/>
        </p:nvSpPr>
        <p:spPr bwMode="auto">
          <a:xfrm>
            <a:off x="3684588" y="61785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68" name="Rectangle 70"/>
          <p:cNvSpPr>
            <a:spLocks noChangeArrowheads="1"/>
          </p:cNvSpPr>
          <p:nvPr/>
        </p:nvSpPr>
        <p:spPr bwMode="auto">
          <a:xfrm>
            <a:off x="4975225" y="4903788"/>
            <a:ext cx="1733550" cy="1873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69" name="Line 71"/>
          <p:cNvSpPr>
            <a:spLocks noChangeShapeType="1"/>
          </p:cNvSpPr>
          <p:nvPr/>
        </p:nvSpPr>
        <p:spPr bwMode="auto">
          <a:xfrm>
            <a:off x="5316538" y="4903788"/>
            <a:ext cx="0" cy="215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0" name="Rectangle 72"/>
          <p:cNvSpPr>
            <a:spLocks noChangeArrowheads="1"/>
          </p:cNvSpPr>
          <p:nvPr/>
        </p:nvSpPr>
        <p:spPr bwMode="auto">
          <a:xfrm>
            <a:off x="7499350" y="4506913"/>
            <a:ext cx="954088" cy="196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71" name="Rectangle 73"/>
          <p:cNvSpPr>
            <a:spLocks noChangeArrowheads="1"/>
          </p:cNvSpPr>
          <p:nvPr/>
        </p:nvSpPr>
        <p:spPr bwMode="auto">
          <a:xfrm>
            <a:off x="7561263" y="4484688"/>
            <a:ext cx="722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Block 0</a:t>
            </a:r>
          </a:p>
        </p:txBody>
      </p:sp>
      <p:sp>
        <p:nvSpPr>
          <p:cNvPr id="26672" name="Rectangle 74"/>
          <p:cNvSpPr>
            <a:spLocks noChangeArrowheads="1"/>
          </p:cNvSpPr>
          <p:nvPr/>
        </p:nvSpPr>
        <p:spPr bwMode="auto">
          <a:xfrm>
            <a:off x="7499350" y="4708525"/>
            <a:ext cx="954088" cy="196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73" name="Rectangle 75"/>
          <p:cNvSpPr>
            <a:spLocks noChangeArrowheads="1"/>
          </p:cNvSpPr>
          <p:nvPr/>
        </p:nvSpPr>
        <p:spPr bwMode="auto">
          <a:xfrm>
            <a:off x="7561263" y="4686300"/>
            <a:ext cx="722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Block 1</a:t>
            </a:r>
          </a:p>
        </p:txBody>
      </p:sp>
      <p:sp>
        <p:nvSpPr>
          <p:cNvPr id="26674" name="Rectangle 76"/>
          <p:cNvSpPr>
            <a:spLocks noChangeArrowheads="1"/>
          </p:cNvSpPr>
          <p:nvPr/>
        </p:nvSpPr>
        <p:spPr bwMode="auto">
          <a:xfrm>
            <a:off x="7499350" y="4903788"/>
            <a:ext cx="954088" cy="188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75" name="Rectangle 77"/>
          <p:cNvSpPr>
            <a:spLocks noChangeArrowheads="1"/>
          </p:cNvSpPr>
          <p:nvPr/>
        </p:nvSpPr>
        <p:spPr bwMode="auto">
          <a:xfrm>
            <a:off x="7561263" y="4887913"/>
            <a:ext cx="722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Block 2</a:t>
            </a:r>
          </a:p>
        </p:txBody>
      </p:sp>
      <p:sp>
        <p:nvSpPr>
          <p:cNvPr id="26676" name="Rectangle 78"/>
          <p:cNvSpPr>
            <a:spLocks noChangeArrowheads="1"/>
          </p:cNvSpPr>
          <p:nvPr/>
        </p:nvSpPr>
        <p:spPr bwMode="auto">
          <a:xfrm>
            <a:off x="7499350" y="5095875"/>
            <a:ext cx="954088" cy="1682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77" name="Rectangle 79"/>
          <p:cNvSpPr>
            <a:spLocks noChangeArrowheads="1"/>
          </p:cNvSpPr>
          <p:nvPr/>
        </p:nvSpPr>
        <p:spPr bwMode="auto">
          <a:xfrm>
            <a:off x="7561263" y="5089525"/>
            <a:ext cx="722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Block 3</a:t>
            </a:r>
          </a:p>
        </p:txBody>
      </p:sp>
      <p:sp>
        <p:nvSpPr>
          <p:cNvPr id="26678" name="Rectangle 80"/>
          <p:cNvSpPr>
            <a:spLocks noChangeArrowheads="1"/>
          </p:cNvSpPr>
          <p:nvPr/>
        </p:nvSpPr>
        <p:spPr bwMode="auto">
          <a:xfrm>
            <a:off x="7499350" y="5603875"/>
            <a:ext cx="963613" cy="1984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79" name="Rectangle 81"/>
          <p:cNvSpPr>
            <a:spLocks noChangeArrowheads="1"/>
          </p:cNvSpPr>
          <p:nvPr/>
        </p:nvSpPr>
        <p:spPr bwMode="auto">
          <a:xfrm>
            <a:off x="7658100" y="5602288"/>
            <a:ext cx="527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MBR</a:t>
            </a:r>
          </a:p>
        </p:txBody>
      </p:sp>
      <p:sp>
        <p:nvSpPr>
          <p:cNvPr id="26680" name="Rectangle 82"/>
          <p:cNvSpPr>
            <a:spLocks noChangeArrowheads="1"/>
          </p:cNvSpPr>
          <p:nvPr/>
        </p:nvSpPr>
        <p:spPr bwMode="auto">
          <a:xfrm>
            <a:off x="4940300" y="4897438"/>
            <a:ext cx="392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0 1</a:t>
            </a:r>
          </a:p>
        </p:txBody>
      </p:sp>
      <p:sp>
        <p:nvSpPr>
          <p:cNvPr id="26681" name="Rectangle 83"/>
          <p:cNvSpPr>
            <a:spLocks noChangeArrowheads="1"/>
          </p:cNvSpPr>
          <p:nvPr/>
        </p:nvSpPr>
        <p:spPr bwMode="auto">
          <a:xfrm>
            <a:off x="5364163" y="4897438"/>
            <a:ext cx="1408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0 1 0 1 0 1 0 0 1 1</a:t>
            </a:r>
          </a:p>
        </p:txBody>
      </p:sp>
      <p:sp>
        <p:nvSpPr>
          <p:cNvPr id="26682" name="Rectangle 84"/>
          <p:cNvSpPr>
            <a:spLocks noChangeArrowheads="1"/>
          </p:cNvSpPr>
          <p:nvPr/>
        </p:nvSpPr>
        <p:spPr bwMode="auto">
          <a:xfrm>
            <a:off x="2894013" y="3678238"/>
            <a:ext cx="3128962" cy="1714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83" name="Rectangle 85"/>
          <p:cNvSpPr>
            <a:spLocks noChangeArrowheads="1"/>
          </p:cNvSpPr>
          <p:nvPr/>
        </p:nvSpPr>
        <p:spPr bwMode="auto">
          <a:xfrm>
            <a:off x="2971800" y="3648075"/>
            <a:ext cx="6048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1  0  1</a:t>
            </a:r>
          </a:p>
        </p:txBody>
      </p:sp>
      <p:sp>
        <p:nvSpPr>
          <p:cNvPr id="26684" name="Line 86"/>
          <p:cNvSpPr>
            <a:spLocks noChangeShapeType="1"/>
          </p:cNvSpPr>
          <p:nvPr/>
        </p:nvSpPr>
        <p:spPr bwMode="auto">
          <a:xfrm flipV="1">
            <a:off x="3695700" y="3690938"/>
            <a:ext cx="0" cy="171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85" name="Rectangle 87"/>
          <p:cNvSpPr>
            <a:spLocks noChangeArrowheads="1"/>
          </p:cNvSpPr>
          <p:nvPr/>
        </p:nvSpPr>
        <p:spPr bwMode="auto">
          <a:xfrm>
            <a:off x="3781425" y="3648075"/>
            <a:ext cx="17938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0  1  0  1  0  1  0  0  1  1</a:t>
            </a:r>
          </a:p>
        </p:txBody>
      </p:sp>
      <p:sp>
        <p:nvSpPr>
          <p:cNvPr id="26686" name="Rectangle 88"/>
          <p:cNvSpPr>
            <a:spLocks noChangeArrowheads="1"/>
          </p:cNvSpPr>
          <p:nvPr/>
        </p:nvSpPr>
        <p:spPr bwMode="auto">
          <a:xfrm>
            <a:off x="1620838" y="3994150"/>
            <a:ext cx="5794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Table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6687" name="Rectangle 89"/>
          <p:cNvSpPr>
            <a:spLocks noChangeArrowheads="1"/>
          </p:cNvSpPr>
          <p:nvPr/>
        </p:nvSpPr>
        <p:spPr bwMode="auto">
          <a:xfrm>
            <a:off x="1620838" y="4152900"/>
            <a:ext cx="7635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26688" name="Arc 90"/>
          <p:cNvSpPr>
            <a:spLocks/>
          </p:cNvSpPr>
          <p:nvPr/>
        </p:nvSpPr>
        <p:spPr bwMode="auto">
          <a:xfrm>
            <a:off x="2476500" y="4202113"/>
            <a:ext cx="122238" cy="107950"/>
          </a:xfrm>
          <a:custGeom>
            <a:avLst/>
            <a:gdLst>
              <a:gd name="T0" fmla="*/ 0 w 17255"/>
              <a:gd name="T1" fmla="*/ 9246 h 21600"/>
              <a:gd name="T2" fmla="*/ 122238 w 17255"/>
              <a:gd name="T3" fmla="*/ 8726 h 21600"/>
              <a:gd name="T4" fmla="*/ 61958 w 17255"/>
              <a:gd name="T5" fmla="*/ 107950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89" name="Freeform 91"/>
          <p:cNvSpPr>
            <a:spLocks/>
          </p:cNvSpPr>
          <p:nvPr/>
        </p:nvSpPr>
        <p:spPr bwMode="auto">
          <a:xfrm>
            <a:off x="2528888" y="4052888"/>
            <a:ext cx="811212" cy="171450"/>
          </a:xfrm>
          <a:custGeom>
            <a:avLst/>
            <a:gdLst>
              <a:gd name="T0" fmla="*/ 0 w 409"/>
              <a:gd name="T1" fmla="*/ 120 h 121"/>
              <a:gd name="T2" fmla="*/ 0 w 409"/>
              <a:gd name="T3" fmla="*/ 0 h 121"/>
              <a:gd name="T4" fmla="*/ 408 w 409"/>
              <a:gd name="T5" fmla="*/ 0 h 121"/>
              <a:gd name="T6" fmla="*/ 0 60000 65536"/>
              <a:gd name="T7" fmla="*/ 0 60000 65536"/>
              <a:gd name="T8" fmla="*/ 0 60000 65536"/>
              <a:gd name="T9" fmla="*/ 0 w 409"/>
              <a:gd name="T10" fmla="*/ 0 h 121"/>
              <a:gd name="T11" fmla="*/ 409 w 409"/>
              <a:gd name="T12" fmla="*/ 121 h 1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9" h="121">
                <a:moveTo>
                  <a:pt x="0" y="120"/>
                </a:moveTo>
                <a:lnTo>
                  <a:pt x="0" y="0"/>
                </a:lnTo>
                <a:lnTo>
                  <a:pt x="408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90" name="Arc 93"/>
          <p:cNvSpPr>
            <a:spLocks/>
          </p:cNvSpPr>
          <p:nvPr/>
        </p:nvSpPr>
        <p:spPr bwMode="auto">
          <a:xfrm>
            <a:off x="3827463" y="4202113"/>
            <a:ext cx="120650" cy="107950"/>
          </a:xfrm>
          <a:custGeom>
            <a:avLst/>
            <a:gdLst>
              <a:gd name="T0" fmla="*/ 0 w 17255"/>
              <a:gd name="T1" fmla="*/ 9246 h 21600"/>
              <a:gd name="T2" fmla="*/ 120650 w 17255"/>
              <a:gd name="T3" fmla="*/ 8726 h 21600"/>
              <a:gd name="T4" fmla="*/ 61154 w 17255"/>
              <a:gd name="T5" fmla="*/ 107950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91" name="Freeform 94"/>
          <p:cNvSpPr>
            <a:spLocks/>
          </p:cNvSpPr>
          <p:nvPr/>
        </p:nvSpPr>
        <p:spPr bwMode="auto">
          <a:xfrm>
            <a:off x="3879850" y="4052888"/>
            <a:ext cx="350838" cy="171450"/>
          </a:xfrm>
          <a:custGeom>
            <a:avLst/>
            <a:gdLst>
              <a:gd name="T0" fmla="*/ 0 w 177"/>
              <a:gd name="T1" fmla="*/ 120 h 121"/>
              <a:gd name="T2" fmla="*/ 0 w 177"/>
              <a:gd name="T3" fmla="*/ 0 h 121"/>
              <a:gd name="T4" fmla="*/ 176 w 177"/>
              <a:gd name="T5" fmla="*/ 0 h 121"/>
              <a:gd name="T6" fmla="*/ 0 60000 65536"/>
              <a:gd name="T7" fmla="*/ 0 60000 65536"/>
              <a:gd name="T8" fmla="*/ 0 60000 65536"/>
              <a:gd name="T9" fmla="*/ 0 w 177"/>
              <a:gd name="T10" fmla="*/ 0 h 121"/>
              <a:gd name="T11" fmla="*/ 177 w 177"/>
              <a:gd name="T12" fmla="*/ 121 h 1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" h="121">
                <a:moveTo>
                  <a:pt x="0" y="120"/>
                </a:moveTo>
                <a:lnTo>
                  <a:pt x="0" y="0"/>
                </a:lnTo>
                <a:lnTo>
                  <a:pt x="176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92" name="Rectangle 95"/>
          <p:cNvSpPr>
            <a:spLocks noChangeArrowheads="1"/>
          </p:cNvSpPr>
          <p:nvPr/>
        </p:nvSpPr>
        <p:spPr bwMode="auto">
          <a:xfrm>
            <a:off x="4225925" y="3937000"/>
            <a:ext cx="855663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Presence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6693" name="Rectangle 96"/>
          <p:cNvSpPr>
            <a:spLocks noChangeArrowheads="1"/>
          </p:cNvSpPr>
          <p:nvPr/>
        </p:nvSpPr>
        <p:spPr bwMode="auto">
          <a:xfrm>
            <a:off x="4225925" y="4095750"/>
            <a:ext cx="3683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bit</a:t>
            </a:r>
          </a:p>
        </p:txBody>
      </p:sp>
      <p:sp>
        <p:nvSpPr>
          <p:cNvPr id="26694" name="Freeform 97"/>
          <p:cNvSpPr>
            <a:spLocks/>
          </p:cNvSpPr>
          <p:nvPr/>
        </p:nvSpPr>
        <p:spPr bwMode="auto">
          <a:xfrm>
            <a:off x="5308600" y="3860800"/>
            <a:ext cx="733425" cy="511175"/>
          </a:xfrm>
          <a:custGeom>
            <a:avLst/>
            <a:gdLst>
              <a:gd name="T0" fmla="*/ 0 w 369"/>
              <a:gd name="T1" fmla="*/ 0 h 361"/>
              <a:gd name="T2" fmla="*/ 0 w 369"/>
              <a:gd name="T3" fmla="*/ 360 h 361"/>
              <a:gd name="T4" fmla="*/ 368 w 369"/>
              <a:gd name="T5" fmla="*/ 360 h 361"/>
              <a:gd name="T6" fmla="*/ 0 60000 65536"/>
              <a:gd name="T7" fmla="*/ 0 60000 65536"/>
              <a:gd name="T8" fmla="*/ 0 60000 65536"/>
              <a:gd name="T9" fmla="*/ 0 w 369"/>
              <a:gd name="T10" fmla="*/ 0 h 361"/>
              <a:gd name="T11" fmla="*/ 369 w 369"/>
              <a:gd name="T12" fmla="*/ 361 h 3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9" h="361">
                <a:moveTo>
                  <a:pt x="0" y="0"/>
                </a:moveTo>
                <a:lnTo>
                  <a:pt x="0" y="360"/>
                </a:lnTo>
                <a:lnTo>
                  <a:pt x="368" y="36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95" name="Arc 98"/>
          <p:cNvSpPr>
            <a:spLocks/>
          </p:cNvSpPr>
          <p:nvPr/>
        </p:nvSpPr>
        <p:spPr bwMode="auto">
          <a:xfrm>
            <a:off x="5986463" y="4778375"/>
            <a:ext cx="122237" cy="107950"/>
          </a:xfrm>
          <a:custGeom>
            <a:avLst/>
            <a:gdLst>
              <a:gd name="T0" fmla="*/ 0 w 17255"/>
              <a:gd name="T1" fmla="*/ 9246 h 21600"/>
              <a:gd name="T2" fmla="*/ 122237 w 17255"/>
              <a:gd name="T3" fmla="*/ 8726 h 21600"/>
              <a:gd name="T4" fmla="*/ 61958 w 17255"/>
              <a:gd name="T5" fmla="*/ 107950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96" name="Line 99"/>
          <p:cNvSpPr>
            <a:spLocks noChangeShapeType="1"/>
          </p:cNvSpPr>
          <p:nvPr/>
        </p:nvSpPr>
        <p:spPr bwMode="auto">
          <a:xfrm>
            <a:off x="6046788" y="4381500"/>
            <a:ext cx="0" cy="406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97" name="Rectangle 100"/>
          <p:cNvSpPr>
            <a:spLocks noChangeArrowheads="1"/>
          </p:cNvSpPr>
          <p:nvPr/>
        </p:nvSpPr>
        <p:spPr bwMode="auto">
          <a:xfrm>
            <a:off x="2835275" y="3455988"/>
            <a:ext cx="8175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Page no.</a:t>
            </a:r>
          </a:p>
        </p:txBody>
      </p:sp>
      <p:sp>
        <p:nvSpPr>
          <p:cNvPr id="26698" name="Rectangle 101"/>
          <p:cNvSpPr>
            <a:spLocks noChangeArrowheads="1"/>
          </p:cNvSpPr>
          <p:nvPr/>
        </p:nvSpPr>
        <p:spPr bwMode="auto">
          <a:xfrm>
            <a:off x="4297363" y="3455988"/>
            <a:ext cx="10969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Line number</a:t>
            </a:r>
          </a:p>
        </p:txBody>
      </p:sp>
      <p:sp>
        <p:nvSpPr>
          <p:cNvPr id="26699" name="Rectangle 102"/>
          <p:cNvSpPr>
            <a:spLocks noChangeArrowheads="1"/>
          </p:cNvSpPr>
          <p:nvPr/>
        </p:nvSpPr>
        <p:spPr bwMode="auto">
          <a:xfrm>
            <a:off x="6069013" y="3629025"/>
            <a:ext cx="1281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Virtual address</a:t>
            </a:r>
          </a:p>
        </p:txBody>
      </p:sp>
      <p:sp>
        <p:nvSpPr>
          <p:cNvPr id="26700" name="Rectangle 103"/>
          <p:cNvSpPr>
            <a:spLocks noChangeArrowheads="1"/>
          </p:cNvSpPr>
          <p:nvPr/>
        </p:nvSpPr>
        <p:spPr bwMode="auto">
          <a:xfrm>
            <a:off x="5130800" y="5160963"/>
            <a:ext cx="11620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Main memory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6701" name="Rectangle 104"/>
          <p:cNvSpPr>
            <a:spLocks noChangeArrowheads="1"/>
          </p:cNvSpPr>
          <p:nvPr/>
        </p:nvSpPr>
        <p:spPr bwMode="auto">
          <a:xfrm>
            <a:off x="5130800" y="5318125"/>
            <a:ext cx="13636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address register</a:t>
            </a:r>
          </a:p>
        </p:txBody>
      </p:sp>
      <p:sp>
        <p:nvSpPr>
          <p:cNvPr id="26702" name="Arc 105"/>
          <p:cNvSpPr>
            <a:spLocks/>
          </p:cNvSpPr>
          <p:nvPr/>
        </p:nvSpPr>
        <p:spPr bwMode="auto">
          <a:xfrm>
            <a:off x="3287713" y="6057900"/>
            <a:ext cx="120650" cy="107950"/>
          </a:xfrm>
          <a:custGeom>
            <a:avLst/>
            <a:gdLst>
              <a:gd name="T0" fmla="*/ 0 w 17255"/>
              <a:gd name="T1" fmla="*/ 9246 h 21600"/>
              <a:gd name="T2" fmla="*/ 120650 w 17255"/>
              <a:gd name="T3" fmla="*/ 8726 h 21600"/>
              <a:gd name="T4" fmla="*/ 61154 w 17255"/>
              <a:gd name="T5" fmla="*/ 107950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703" name="Arc 107"/>
          <p:cNvSpPr>
            <a:spLocks/>
          </p:cNvSpPr>
          <p:nvPr/>
        </p:nvSpPr>
        <p:spPr bwMode="auto">
          <a:xfrm>
            <a:off x="5081588" y="4778375"/>
            <a:ext cx="120650" cy="107950"/>
          </a:xfrm>
          <a:custGeom>
            <a:avLst/>
            <a:gdLst>
              <a:gd name="T0" fmla="*/ 0 w 17255"/>
              <a:gd name="T1" fmla="*/ 9246 h 21600"/>
              <a:gd name="T2" fmla="*/ 120650 w 17255"/>
              <a:gd name="T3" fmla="*/ 8726 h 21600"/>
              <a:gd name="T4" fmla="*/ 61154 w 17255"/>
              <a:gd name="T5" fmla="*/ 107950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704" name="Line 108"/>
          <p:cNvSpPr>
            <a:spLocks noChangeShapeType="1"/>
          </p:cNvSpPr>
          <p:nvPr/>
        </p:nvSpPr>
        <p:spPr bwMode="auto">
          <a:xfrm>
            <a:off x="5140325" y="4641850"/>
            <a:ext cx="0" cy="1460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705" name="Freeform 109"/>
          <p:cNvSpPr>
            <a:spLocks/>
          </p:cNvSpPr>
          <p:nvPr/>
        </p:nvSpPr>
        <p:spPr bwMode="auto">
          <a:xfrm>
            <a:off x="4498975" y="4630738"/>
            <a:ext cx="636588" cy="1814512"/>
          </a:xfrm>
          <a:custGeom>
            <a:avLst/>
            <a:gdLst>
              <a:gd name="T0" fmla="*/ 320 w 321"/>
              <a:gd name="T1" fmla="*/ 0 h 1409"/>
              <a:gd name="T2" fmla="*/ 0 w 321"/>
              <a:gd name="T3" fmla="*/ 0 h 1409"/>
              <a:gd name="T4" fmla="*/ 0 w 321"/>
              <a:gd name="T5" fmla="*/ 1408 h 1409"/>
              <a:gd name="T6" fmla="*/ 0 60000 65536"/>
              <a:gd name="T7" fmla="*/ 0 60000 65536"/>
              <a:gd name="T8" fmla="*/ 0 60000 65536"/>
              <a:gd name="T9" fmla="*/ 0 w 321"/>
              <a:gd name="T10" fmla="*/ 0 h 1409"/>
              <a:gd name="T11" fmla="*/ 321 w 321"/>
              <a:gd name="T12" fmla="*/ 1409 h 14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1" h="1409">
                <a:moveTo>
                  <a:pt x="320" y="0"/>
                </a:moveTo>
                <a:lnTo>
                  <a:pt x="0" y="0"/>
                </a:lnTo>
                <a:lnTo>
                  <a:pt x="0" y="140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706" name="Line 110"/>
          <p:cNvSpPr>
            <a:spLocks noChangeShapeType="1"/>
          </p:cNvSpPr>
          <p:nvPr/>
        </p:nvSpPr>
        <p:spPr bwMode="auto">
          <a:xfrm>
            <a:off x="3344863" y="6456363"/>
            <a:ext cx="11509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707" name="Rectangle 112"/>
          <p:cNvSpPr>
            <a:spLocks noChangeArrowheads="1"/>
          </p:cNvSpPr>
          <p:nvPr/>
        </p:nvSpPr>
        <p:spPr bwMode="auto">
          <a:xfrm>
            <a:off x="454025" y="5461000"/>
            <a:ext cx="15605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Memory page table</a:t>
            </a:r>
          </a:p>
        </p:txBody>
      </p:sp>
      <p:sp>
        <p:nvSpPr>
          <p:cNvPr id="26708" name="Arc 113"/>
          <p:cNvSpPr>
            <a:spLocks/>
          </p:cNvSpPr>
          <p:nvPr/>
        </p:nvSpPr>
        <p:spPr bwMode="auto">
          <a:xfrm>
            <a:off x="7978775" y="5481638"/>
            <a:ext cx="120650" cy="106362"/>
          </a:xfrm>
          <a:custGeom>
            <a:avLst/>
            <a:gdLst>
              <a:gd name="T0" fmla="*/ 0 w 17255"/>
              <a:gd name="T1" fmla="*/ 9110 h 21600"/>
              <a:gd name="T2" fmla="*/ 120650 w 17255"/>
              <a:gd name="T3" fmla="*/ 8598 h 21600"/>
              <a:gd name="T4" fmla="*/ 61154 w 17255"/>
              <a:gd name="T5" fmla="*/ 106362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709" name="Line 114"/>
          <p:cNvSpPr>
            <a:spLocks noChangeShapeType="1"/>
          </p:cNvSpPr>
          <p:nvPr/>
        </p:nvSpPr>
        <p:spPr bwMode="auto">
          <a:xfrm>
            <a:off x="8031163" y="5278438"/>
            <a:ext cx="0" cy="212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710" name="Freeform 115"/>
          <p:cNvSpPr>
            <a:spLocks/>
          </p:cNvSpPr>
          <p:nvPr/>
        </p:nvSpPr>
        <p:spPr bwMode="auto">
          <a:xfrm>
            <a:off x="6715125" y="4822825"/>
            <a:ext cx="406400" cy="185738"/>
          </a:xfrm>
          <a:custGeom>
            <a:avLst/>
            <a:gdLst>
              <a:gd name="T0" fmla="*/ 0 w 233"/>
              <a:gd name="T1" fmla="*/ 136 h 137"/>
              <a:gd name="T2" fmla="*/ 232 w 233"/>
              <a:gd name="T3" fmla="*/ 136 h 137"/>
              <a:gd name="T4" fmla="*/ 232 w 233"/>
              <a:gd name="T5" fmla="*/ 0 h 137"/>
              <a:gd name="T6" fmla="*/ 0 60000 65536"/>
              <a:gd name="T7" fmla="*/ 0 60000 65536"/>
              <a:gd name="T8" fmla="*/ 0 60000 65536"/>
              <a:gd name="T9" fmla="*/ 0 w 233"/>
              <a:gd name="T10" fmla="*/ 0 h 137"/>
              <a:gd name="T11" fmla="*/ 233 w 233"/>
              <a:gd name="T12" fmla="*/ 137 h 1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137">
                <a:moveTo>
                  <a:pt x="0" y="136"/>
                </a:moveTo>
                <a:lnTo>
                  <a:pt x="232" y="136"/>
                </a:lnTo>
                <a:lnTo>
                  <a:pt x="232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711" name="Arc 116"/>
          <p:cNvSpPr>
            <a:spLocks/>
          </p:cNvSpPr>
          <p:nvPr/>
        </p:nvSpPr>
        <p:spPr bwMode="auto">
          <a:xfrm>
            <a:off x="7332663" y="4773613"/>
            <a:ext cx="149225" cy="88900"/>
          </a:xfrm>
          <a:custGeom>
            <a:avLst/>
            <a:gdLst>
              <a:gd name="T0" fmla="*/ 12062 w 21600"/>
              <a:gd name="T1" fmla="*/ 88900 h 17255"/>
              <a:gd name="T2" fmla="*/ 12781 w 21600"/>
              <a:gd name="T3" fmla="*/ 0 h 17255"/>
              <a:gd name="T4" fmla="*/ 149225 w 21600"/>
              <a:gd name="T5" fmla="*/ 45061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712" name="Line 117"/>
          <p:cNvSpPr>
            <a:spLocks noChangeShapeType="1"/>
          </p:cNvSpPr>
          <p:nvPr/>
        </p:nvSpPr>
        <p:spPr bwMode="auto">
          <a:xfrm>
            <a:off x="7127875" y="4819650"/>
            <a:ext cx="2063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713" name="Rectangle 118"/>
          <p:cNvSpPr>
            <a:spLocks noChangeArrowheads="1"/>
          </p:cNvSpPr>
          <p:nvPr/>
        </p:nvSpPr>
        <p:spPr bwMode="auto">
          <a:xfrm>
            <a:off x="7289800" y="4265613"/>
            <a:ext cx="1162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Main memory</a:t>
            </a:r>
          </a:p>
        </p:txBody>
      </p:sp>
      <p:sp>
        <p:nvSpPr>
          <p:cNvPr id="26714" name="Rectangle 119"/>
          <p:cNvSpPr>
            <a:spLocks noChangeArrowheads="1"/>
          </p:cNvSpPr>
          <p:nvPr/>
        </p:nvSpPr>
        <p:spPr bwMode="auto">
          <a:xfrm>
            <a:off x="3051175" y="451485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26715" name="Rectangle 120"/>
          <p:cNvSpPr>
            <a:spLocks noChangeArrowheads="1"/>
          </p:cNvSpPr>
          <p:nvPr/>
        </p:nvSpPr>
        <p:spPr bwMode="auto">
          <a:xfrm>
            <a:off x="3051175" y="4706938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26716" name="Rectangle 121"/>
          <p:cNvSpPr>
            <a:spLocks noChangeArrowheads="1"/>
          </p:cNvSpPr>
          <p:nvPr/>
        </p:nvSpPr>
        <p:spPr bwMode="auto">
          <a:xfrm>
            <a:off x="3051175" y="5284788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26717" name="Rectangle 122"/>
          <p:cNvSpPr>
            <a:spLocks noChangeArrowheads="1"/>
          </p:cNvSpPr>
          <p:nvPr/>
        </p:nvSpPr>
        <p:spPr bwMode="auto">
          <a:xfrm>
            <a:off x="3051175" y="5476875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26718" name="Rectangle 123"/>
          <p:cNvSpPr>
            <a:spLocks noChangeArrowheads="1"/>
          </p:cNvSpPr>
          <p:nvPr/>
        </p:nvSpPr>
        <p:spPr bwMode="auto">
          <a:xfrm>
            <a:off x="3051175" y="619125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26719" name="Rectangle 124"/>
          <p:cNvSpPr>
            <a:spLocks noChangeArrowheads="1"/>
          </p:cNvSpPr>
          <p:nvPr/>
        </p:nvSpPr>
        <p:spPr bwMode="auto">
          <a:xfrm>
            <a:off x="7680325" y="0"/>
            <a:ext cx="146367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Virtual Memory</a:t>
            </a:r>
          </a:p>
        </p:txBody>
      </p:sp>
      <p:sp>
        <p:nvSpPr>
          <p:cNvPr id="26720" name="Line 129"/>
          <p:cNvSpPr>
            <a:spLocks noChangeShapeType="1"/>
          </p:cNvSpPr>
          <p:nvPr/>
        </p:nvSpPr>
        <p:spPr bwMode="auto">
          <a:xfrm>
            <a:off x="3354388" y="6392863"/>
            <a:ext cx="0" cy="69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721" name="Line 130"/>
          <p:cNvSpPr>
            <a:spLocks noChangeShapeType="1"/>
          </p:cNvSpPr>
          <p:nvPr/>
        </p:nvSpPr>
        <p:spPr bwMode="auto">
          <a:xfrm>
            <a:off x="3335338" y="3840163"/>
            <a:ext cx="0" cy="203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722" name="Line 131"/>
          <p:cNvSpPr>
            <a:spLocks noChangeShapeType="1"/>
          </p:cNvSpPr>
          <p:nvPr/>
        </p:nvSpPr>
        <p:spPr bwMode="auto">
          <a:xfrm>
            <a:off x="3351213" y="5848350"/>
            <a:ext cx="0" cy="25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685800"/>
            <a:ext cx="8229600" cy="5562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en-US" dirty="0" smtClean="0"/>
              <a:t>Memory Page table consist of Eight words ,one for each page.</a:t>
            </a:r>
          </a:p>
          <a:p>
            <a:r>
              <a:rPr lang="en-US" dirty="0" smtClean="0"/>
              <a:t>The address in the page table denotes the Page number, and the content of the word gives the block number where the page is stored.</a:t>
            </a:r>
          </a:p>
          <a:p>
            <a:r>
              <a:rPr lang="en-US" dirty="0" smtClean="0"/>
              <a:t>A presence bit indicates whether the page has been transferred from auxiliary memory in to main memory</a:t>
            </a:r>
          </a:p>
          <a:p>
            <a:r>
              <a:rPr lang="en-US" dirty="0" smtClean="0"/>
              <a:t>If the page is not there call to the operating system  is then generated to fetch the required page from auxiliary memory to main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5575" y="282575"/>
            <a:ext cx="8729663" cy="450850"/>
          </a:xfrm>
        </p:spPr>
        <p:txBody>
          <a:bodyPr anchor="ctr">
            <a:normAutofit fontScale="90000"/>
          </a:bodyPr>
          <a:lstStyle/>
          <a:p>
            <a:r>
              <a:rPr lang="en-US" altLang="ko-KR" sz="2400" smtClean="0">
                <a:solidFill>
                  <a:schemeClr val="tx1"/>
                </a:solidFill>
              </a:rPr>
              <a:t>ASSOCIATIVE  MEMORY  PAGE  TABLE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630238" y="790575"/>
            <a:ext cx="5724525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Assume that 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        Number of Blocks in memory = m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        Number of Pages in Virtual Address Space = n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30238" y="1646238"/>
            <a:ext cx="8285162" cy="207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 dirty="0"/>
              <a:t>Page Table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 dirty="0"/>
              <a:t>      - Straight forward design -&gt; n entry table in </a:t>
            </a:r>
            <a:r>
              <a:rPr lang="en-US" altLang="ko-KR" sz="1800" dirty="0" smtClean="0"/>
              <a:t>memory </a:t>
            </a:r>
            <a:endParaRPr lang="en-US" altLang="ko-KR" sz="1800" dirty="0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 dirty="0"/>
              <a:t>        Inefficient storage space utilization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 dirty="0"/>
              <a:t>        &lt;- n-m entries of the table is empty</a:t>
            </a:r>
          </a:p>
          <a:p>
            <a:pPr defTabSz="762000" eaLnBrk="0" hangingPunct="0">
              <a:lnSpc>
                <a:spcPct val="90000"/>
              </a:lnSpc>
            </a:pPr>
            <a:endParaRPr lang="en-US" altLang="ko-KR" sz="1800" dirty="0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 dirty="0"/>
              <a:t>      - More efficient method is m-entry Page Table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 dirty="0"/>
              <a:t>               Page Table made of an Associative Memory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 dirty="0"/>
              <a:t>               m words; (Page Number</a:t>
            </a:r>
            <a:r>
              <a:rPr lang="en-US" altLang="ko-KR" sz="1800" dirty="0" smtClean="0"/>
              <a:t>: Block </a:t>
            </a:r>
            <a:r>
              <a:rPr lang="en-US" altLang="ko-KR" sz="1800" dirty="0"/>
              <a:t>Number)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3370263" y="3759200"/>
            <a:ext cx="3762375" cy="2327275"/>
            <a:chOff x="1439" y="2164"/>
            <a:chExt cx="3504" cy="1212"/>
          </a:xfrm>
        </p:grpSpPr>
        <p:sp>
          <p:nvSpPr>
            <p:cNvPr id="28680" name="Rectangle 5"/>
            <p:cNvSpPr>
              <a:spLocks noChangeArrowheads="1"/>
            </p:cNvSpPr>
            <p:nvPr/>
          </p:nvSpPr>
          <p:spPr bwMode="auto">
            <a:xfrm>
              <a:off x="1495" y="2448"/>
              <a:ext cx="2050" cy="8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8681" name="Rectangle 6"/>
            <p:cNvSpPr>
              <a:spLocks noChangeArrowheads="1"/>
            </p:cNvSpPr>
            <p:nvPr/>
          </p:nvSpPr>
          <p:spPr bwMode="auto">
            <a:xfrm>
              <a:off x="1548" y="2447"/>
              <a:ext cx="564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1  0  1</a:t>
              </a:r>
            </a:p>
          </p:txBody>
        </p:sp>
        <p:sp>
          <p:nvSpPr>
            <p:cNvPr id="28682" name="Line 7"/>
            <p:cNvSpPr>
              <a:spLocks noChangeShapeType="1"/>
            </p:cNvSpPr>
            <p:nvPr/>
          </p:nvSpPr>
          <p:spPr bwMode="auto">
            <a:xfrm flipV="1">
              <a:off x="2121" y="2449"/>
              <a:ext cx="0" cy="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8"/>
            <p:cNvSpPr>
              <a:spLocks noChangeArrowheads="1"/>
            </p:cNvSpPr>
            <p:nvPr/>
          </p:nvSpPr>
          <p:spPr bwMode="auto">
            <a:xfrm>
              <a:off x="2292" y="2447"/>
              <a:ext cx="1022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Line number</a:t>
              </a:r>
            </a:p>
          </p:txBody>
        </p:sp>
        <p:sp>
          <p:nvSpPr>
            <p:cNvPr id="28684" name="Rectangle 9"/>
            <p:cNvSpPr>
              <a:spLocks noChangeArrowheads="1"/>
            </p:cNvSpPr>
            <p:nvPr/>
          </p:nvSpPr>
          <p:spPr bwMode="auto">
            <a:xfrm>
              <a:off x="1494" y="2297"/>
              <a:ext cx="761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no.</a:t>
              </a:r>
            </a:p>
          </p:txBody>
        </p:sp>
        <p:sp>
          <p:nvSpPr>
            <p:cNvPr id="28685" name="Rectangle 10"/>
            <p:cNvSpPr>
              <a:spLocks noChangeArrowheads="1"/>
            </p:cNvSpPr>
            <p:nvPr/>
          </p:nvSpPr>
          <p:spPr bwMode="auto">
            <a:xfrm>
              <a:off x="3546" y="2447"/>
              <a:ext cx="1397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Argument register</a:t>
              </a:r>
            </a:p>
          </p:txBody>
        </p:sp>
        <p:sp>
          <p:nvSpPr>
            <p:cNvPr id="28686" name="Rectangle 11"/>
            <p:cNvSpPr>
              <a:spLocks noChangeArrowheads="1"/>
            </p:cNvSpPr>
            <p:nvPr/>
          </p:nvSpPr>
          <p:spPr bwMode="auto">
            <a:xfrm>
              <a:off x="1495" y="2636"/>
              <a:ext cx="1042" cy="8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8687" name="Rectangle 12"/>
            <p:cNvSpPr>
              <a:spLocks noChangeArrowheads="1"/>
            </p:cNvSpPr>
            <p:nvPr/>
          </p:nvSpPr>
          <p:spPr bwMode="auto">
            <a:xfrm>
              <a:off x="1548" y="2634"/>
              <a:ext cx="930" cy="1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 dirty="0">
                  <a:solidFill>
                    <a:srgbClr val="000000"/>
                  </a:solidFill>
                </a:rPr>
                <a:t>1  </a:t>
              </a:r>
              <a:r>
                <a:rPr lang="en-US" altLang="ko-KR" sz="1200" dirty="0" smtClean="0">
                  <a:solidFill>
                    <a:srgbClr val="000000"/>
                  </a:solidFill>
                </a:rPr>
                <a:t>1  </a:t>
              </a:r>
              <a:r>
                <a:rPr lang="en-US" altLang="ko-KR" sz="1200" dirty="0">
                  <a:solidFill>
                    <a:srgbClr val="000000"/>
                  </a:solidFill>
                </a:rPr>
                <a:t>1      0  0</a:t>
              </a:r>
            </a:p>
          </p:txBody>
        </p:sp>
        <p:sp>
          <p:nvSpPr>
            <p:cNvPr id="28688" name="Rectangle 13"/>
            <p:cNvSpPr>
              <a:spLocks noChangeArrowheads="1"/>
            </p:cNvSpPr>
            <p:nvPr/>
          </p:nvSpPr>
          <p:spPr bwMode="auto">
            <a:xfrm>
              <a:off x="1495" y="2825"/>
              <a:ext cx="1042" cy="9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8689" name="Rectangle 14"/>
            <p:cNvSpPr>
              <a:spLocks noChangeArrowheads="1"/>
            </p:cNvSpPr>
            <p:nvPr/>
          </p:nvSpPr>
          <p:spPr bwMode="auto">
            <a:xfrm>
              <a:off x="1548" y="2823"/>
              <a:ext cx="1040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0  0  1      1  1</a:t>
              </a:r>
            </a:p>
          </p:txBody>
        </p:sp>
        <p:sp>
          <p:nvSpPr>
            <p:cNvPr id="28690" name="Line 15"/>
            <p:cNvSpPr>
              <a:spLocks noChangeShapeType="1"/>
            </p:cNvSpPr>
            <p:nvPr/>
          </p:nvSpPr>
          <p:spPr bwMode="auto">
            <a:xfrm>
              <a:off x="2121" y="2825"/>
              <a:ext cx="0" cy="9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Rectangle 16"/>
            <p:cNvSpPr>
              <a:spLocks noChangeArrowheads="1"/>
            </p:cNvSpPr>
            <p:nvPr/>
          </p:nvSpPr>
          <p:spPr bwMode="auto">
            <a:xfrm>
              <a:off x="1495" y="2919"/>
              <a:ext cx="1042" cy="9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8692" name="Rectangle 17"/>
            <p:cNvSpPr>
              <a:spLocks noChangeArrowheads="1"/>
            </p:cNvSpPr>
            <p:nvPr/>
          </p:nvSpPr>
          <p:spPr bwMode="auto">
            <a:xfrm>
              <a:off x="1548" y="2916"/>
              <a:ext cx="1040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0  1  0      0  0</a:t>
              </a:r>
            </a:p>
          </p:txBody>
        </p:sp>
        <p:sp>
          <p:nvSpPr>
            <p:cNvPr id="28693" name="Line 18"/>
            <p:cNvSpPr>
              <a:spLocks noChangeShapeType="1"/>
            </p:cNvSpPr>
            <p:nvPr/>
          </p:nvSpPr>
          <p:spPr bwMode="auto">
            <a:xfrm>
              <a:off x="2121" y="2919"/>
              <a:ext cx="0" cy="9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Rectangle 19"/>
            <p:cNvSpPr>
              <a:spLocks noChangeArrowheads="1"/>
            </p:cNvSpPr>
            <p:nvPr/>
          </p:nvSpPr>
          <p:spPr bwMode="auto">
            <a:xfrm>
              <a:off x="1495" y="3013"/>
              <a:ext cx="1042" cy="9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8695" name="Rectangle 20"/>
            <p:cNvSpPr>
              <a:spLocks noChangeArrowheads="1"/>
            </p:cNvSpPr>
            <p:nvPr/>
          </p:nvSpPr>
          <p:spPr bwMode="auto">
            <a:xfrm>
              <a:off x="1548" y="3012"/>
              <a:ext cx="1040" cy="1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1  0  1      0  1</a:t>
              </a:r>
            </a:p>
          </p:txBody>
        </p:sp>
        <p:sp>
          <p:nvSpPr>
            <p:cNvPr id="28696" name="Line 21"/>
            <p:cNvSpPr>
              <a:spLocks noChangeShapeType="1"/>
            </p:cNvSpPr>
            <p:nvPr/>
          </p:nvSpPr>
          <p:spPr bwMode="auto">
            <a:xfrm>
              <a:off x="2121" y="3013"/>
              <a:ext cx="0" cy="1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7" name="Rectangle 22"/>
            <p:cNvSpPr>
              <a:spLocks noChangeArrowheads="1"/>
            </p:cNvSpPr>
            <p:nvPr/>
          </p:nvSpPr>
          <p:spPr bwMode="auto">
            <a:xfrm>
              <a:off x="1495" y="3107"/>
              <a:ext cx="1042" cy="8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8698" name="Rectangle 23"/>
            <p:cNvSpPr>
              <a:spLocks noChangeArrowheads="1"/>
            </p:cNvSpPr>
            <p:nvPr/>
          </p:nvSpPr>
          <p:spPr bwMode="auto">
            <a:xfrm>
              <a:off x="1548" y="3106"/>
              <a:ext cx="1040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1  1  0      1  0</a:t>
              </a:r>
            </a:p>
          </p:txBody>
        </p:sp>
        <p:sp>
          <p:nvSpPr>
            <p:cNvPr id="28699" name="Line 24"/>
            <p:cNvSpPr>
              <a:spLocks noChangeShapeType="1"/>
            </p:cNvSpPr>
            <p:nvPr/>
          </p:nvSpPr>
          <p:spPr bwMode="auto">
            <a:xfrm>
              <a:off x="2121" y="3107"/>
              <a:ext cx="0" cy="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5"/>
            <p:cNvSpPr>
              <a:spLocks noChangeArrowheads="1"/>
            </p:cNvSpPr>
            <p:nvPr/>
          </p:nvSpPr>
          <p:spPr bwMode="auto">
            <a:xfrm>
              <a:off x="2611" y="2634"/>
              <a:ext cx="987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Key register</a:t>
              </a:r>
            </a:p>
          </p:txBody>
        </p:sp>
        <p:sp>
          <p:nvSpPr>
            <p:cNvPr id="28701" name="Rectangle 26"/>
            <p:cNvSpPr>
              <a:spLocks noChangeArrowheads="1"/>
            </p:cNvSpPr>
            <p:nvPr/>
          </p:nvSpPr>
          <p:spPr bwMode="auto">
            <a:xfrm>
              <a:off x="2611" y="2951"/>
              <a:ext cx="1545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Associative memory</a:t>
              </a:r>
            </a:p>
          </p:txBody>
        </p:sp>
        <p:sp>
          <p:nvSpPr>
            <p:cNvPr id="28702" name="Rectangle 27"/>
            <p:cNvSpPr>
              <a:spLocks noChangeArrowheads="1"/>
            </p:cNvSpPr>
            <p:nvPr/>
          </p:nvSpPr>
          <p:spPr bwMode="auto">
            <a:xfrm>
              <a:off x="1439" y="3244"/>
              <a:ext cx="761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no.</a:t>
              </a:r>
            </a:p>
          </p:txBody>
        </p:sp>
        <p:sp>
          <p:nvSpPr>
            <p:cNvPr id="28703" name="Rectangle 28"/>
            <p:cNvSpPr>
              <a:spLocks noChangeArrowheads="1"/>
            </p:cNvSpPr>
            <p:nvPr/>
          </p:nvSpPr>
          <p:spPr bwMode="auto">
            <a:xfrm>
              <a:off x="2038" y="3244"/>
              <a:ext cx="809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Block no.</a:t>
              </a:r>
            </a:p>
          </p:txBody>
        </p:sp>
        <p:sp>
          <p:nvSpPr>
            <p:cNvPr id="28704" name="Rectangle 29"/>
            <p:cNvSpPr>
              <a:spLocks noChangeArrowheads="1"/>
            </p:cNvSpPr>
            <p:nvPr/>
          </p:nvSpPr>
          <p:spPr bwMode="auto">
            <a:xfrm>
              <a:off x="2047" y="2164"/>
              <a:ext cx="1193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Virtual address</a:t>
              </a:r>
            </a:p>
          </p:txBody>
        </p:sp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1497" y="2266"/>
              <a:ext cx="2049" cy="77"/>
              <a:chOff x="1081" y="3273"/>
              <a:chExt cx="1480" cy="112"/>
            </a:xfrm>
          </p:grpSpPr>
          <p:sp>
            <p:nvSpPr>
              <p:cNvPr id="28715" name="Arc 30"/>
              <p:cNvSpPr>
                <a:spLocks/>
              </p:cNvSpPr>
              <p:nvPr/>
            </p:nvSpPr>
            <p:spPr bwMode="auto">
              <a:xfrm>
                <a:off x="1081" y="3273"/>
                <a:ext cx="740" cy="112"/>
              </a:xfrm>
              <a:custGeom>
                <a:avLst/>
                <a:gdLst>
                  <a:gd name="T0" fmla="*/ 0 w 21600"/>
                  <a:gd name="T1" fmla="*/ 112 h 21600"/>
                  <a:gd name="T2" fmla="*/ 739 w 21600"/>
                  <a:gd name="T3" fmla="*/ 0 h 21600"/>
                  <a:gd name="T4" fmla="*/ 740 w 21600"/>
                  <a:gd name="T5" fmla="*/ 11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1"/>
                      <a:pt x="9652" y="16"/>
                      <a:pt x="21571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1"/>
                      <a:pt x="9652" y="16"/>
                      <a:pt x="21571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97000"/>
                  </a:lnSpc>
                </a:pPr>
                <a:endParaRPr lang="en-US"/>
              </a:p>
            </p:txBody>
          </p:sp>
          <p:sp>
            <p:nvSpPr>
              <p:cNvPr id="28716" name="Arc 31"/>
              <p:cNvSpPr>
                <a:spLocks/>
              </p:cNvSpPr>
              <p:nvPr/>
            </p:nvSpPr>
            <p:spPr bwMode="auto">
              <a:xfrm>
                <a:off x="1820" y="3273"/>
                <a:ext cx="741" cy="112"/>
              </a:xfrm>
              <a:custGeom>
                <a:avLst/>
                <a:gdLst>
                  <a:gd name="T0" fmla="*/ 0 w 21629"/>
                  <a:gd name="T1" fmla="*/ 0 h 21600"/>
                  <a:gd name="T2" fmla="*/ 741 w 21629"/>
                  <a:gd name="T3" fmla="*/ 112 h 21600"/>
                  <a:gd name="T4" fmla="*/ 1 w 21629"/>
                  <a:gd name="T5" fmla="*/ 112 h 21600"/>
                  <a:gd name="T6" fmla="*/ 0 60000 65536"/>
                  <a:gd name="T7" fmla="*/ 0 60000 65536"/>
                  <a:gd name="T8" fmla="*/ 0 60000 65536"/>
                  <a:gd name="T9" fmla="*/ 0 w 21629"/>
                  <a:gd name="T10" fmla="*/ 0 h 21600"/>
                  <a:gd name="T11" fmla="*/ 21629 w 2162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9" h="21600" fill="none" extrusionOk="0">
                    <a:moveTo>
                      <a:pt x="0" y="0"/>
                    </a:moveTo>
                    <a:cubicBezTo>
                      <a:pt x="9" y="0"/>
                      <a:pt x="19" y="-1"/>
                      <a:pt x="29" y="0"/>
                    </a:cubicBezTo>
                    <a:cubicBezTo>
                      <a:pt x="11958" y="0"/>
                      <a:pt x="21629" y="9670"/>
                      <a:pt x="21629" y="21600"/>
                    </a:cubicBezTo>
                  </a:path>
                  <a:path w="21629" h="21600" stroke="0" extrusionOk="0">
                    <a:moveTo>
                      <a:pt x="0" y="0"/>
                    </a:moveTo>
                    <a:cubicBezTo>
                      <a:pt x="9" y="0"/>
                      <a:pt x="19" y="-1"/>
                      <a:pt x="29" y="0"/>
                    </a:cubicBezTo>
                    <a:cubicBezTo>
                      <a:pt x="11958" y="0"/>
                      <a:pt x="21629" y="9670"/>
                      <a:pt x="21629" y="21600"/>
                    </a:cubicBezTo>
                    <a:lnTo>
                      <a:pt x="29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97000"/>
                  </a:lnSpc>
                </a:pPr>
                <a:endParaRPr lang="en-US"/>
              </a:p>
            </p:txBody>
          </p:sp>
        </p:grp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1497" y="2393"/>
              <a:ext cx="609" cy="28"/>
              <a:chOff x="1081" y="3457"/>
              <a:chExt cx="440" cy="40"/>
            </a:xfrm>
          </p:grpSpPr>
          <p:sp>
            <p:nvSpPr>
              <p:cNvPr id="28713" name="Arc 33"/>
              <p:cNvSpPr>
                <a:spLocks/>
              </p:cNvSpPr>
              <p:nvPr/>
            </p:nvSpPr>
            <p:spPr bwMode="auto">
              <a:xfrm>
                <a:off x="1081" y="3457"/>
                <a:ext cx="220" cy="40"/>
              </a:xfrm>
              <a:custGeom>
                <a:avLst/>
                <a:gdLst>
                  <a:gd name="T0" fmla="*/ 0 w 21600"/>
                  <a:gd name="T1" fmla="*/ 40 h 21600"/>
                  <a:gd name="T2" fmla="*/ 219 w 21600"/>
                  <a:gd name="T3" fmla="*/ 0 h 21600"/>
                  <a:gd name="T4" fmla="*/ 220 w 21600"/>
                  <a:gd name="T5" fmla="*/ 4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08"/>
                      <a:pt x="9611" y="54"/>
                      <a:pt x="21502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08"/>
                      <a:pt x="9611" y="54"/>
                      <a:pt x="21502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97000"/>
                  </a:lnSpc>
                </a:pPr>
                <a:endParaRPr lang="en-US"/>
              </a:p>
            </p:txBody>
          </p:sp>
          <p:sp>
            <p:nvSpPr>
              <p:cNvPr id="28714" name="Arc 34"/>
              <p:cNvSpPr>
                <a:spLocks/>
              </p:cNvSpPr>
              <p:nvPr/>
            </p:nvSpPr>
            <p:spPr bwMode="auto">
              <a:xfrm>
                <a:off x="1300" y="3457"/>
                <a:ext cx="221" cy="40"/>
              </a:xfrm>
              <a:custGeom>
                <a:avLst/>
                <a:gdLst>
                  <a:gd name="T0" fmla="*/ 0 w 21698"/>
                  <a:gd name="T1" fmla="*/ 0 h 21600"/>
                  <a:gd name="T2" fmla="*/ 221 w 21698"/>
                  <a:gd name="T3" fmla="*/ 40 h 21600"/>
                  <a:gd name="T4" fmla="*/ 1 w 21698"/>
                  <a:gd name="T5" fmla="*/ 40 h 21600"/>
                  <a:gd name="T6" fmla="*/ 0 60000 65536"/>
                  <a:gd name="T7" fmla="*/ 0 60000 65536"/>
                  <a:gd name="T8" fmla="*/ 0 60000 65536"/>
                  <a:gd name="T9" fmla="*/ 0 w 21698"/>
                  <a:gd name="T10" fmla="*/ 0 h 21600"/>
                  <a:gd name="T11" fmla="*/ 21698 w 216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98" h="21600" fill="none" extrusionOk="0">
                    <a:moveTo>
                      <a:pt x="0" y="0"/>
                    </a:moveTo>
                    <a:cubicBezTo>
                      <a:pt x="32" y="0"/>
                      <a:pt x="65" y="-1"/>
                      <a:pt x="98" y="0"/>
                    </a:cubicBezTo>
                    <a:cubicBezTo>
                      <a:pt x="12027" y="0"/>
                      <a:pt x="21698" y="9670"/>
                      <a:pt x="21698" y="21600"/>
                    </a:cubicBezTo>
                  </a:path>
                  <a:path w="21698" h="21600" stroke="0" extrusionOk="0">
                    <a:moveTo>
                      <a:pt x="0" y="0"/>
                    </a:moveTo>
                    <a:cubicBezTo>
                      <a:pt x="32" y="0"/>
                      <a:pt x="65" y="-1"/>
                      <a:pt x="98" y="0"/>
                    </a:cubicBezTo>
                    <a:cubicBezTo>
                      <a:pt x="12027" y="0"/>
                      <a:pt x="21698" y="9670"/>
                      <a:pt x="21698" y="21600"/>
                    </a:cubicBezTo>
                    <a:lnTo>
                      <a:pt x="98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97000"/>
                  </a:lnSpc>
                </a:pPr>
                <a:endParaRPr lang="en-US"/>
              </a:p>
            </p:txBody>
          </p:sp>
        </p:grpSp>
        <p:grpSp>
          <p:nvGrpSpPr>
            <p:cNvPr id="5" name="Group 38"/>
            <p:cNvGrpSpPr>
              <a:grpSpLocks/>
            </p:cNvGrpSpPr>
            <p:nvPr/>
          </p:nvGrpSpPr>
          <p:grpSpPr bwMode="auto">
            <a:xfrm>
              <a:off x="1497" y="3212"/>
              <a:ext cx="585" cy="34"/>
              <a:chOff x="1081" y="4640"/>
              <a:chExt cx="423" cy="48"/>
            </a:xfrm>
          </p:grpSpPr>
          <p:sp>
            <p:nvSpPr>
              <p:cNvPr id="28711" name="Arc 36"/>
              <p:cNvSpPr>
                <a:spLocks/>
              </p:cNvSpPr>
              <p:nvPr/>
            </p:nvSpPr>
            <p:spPr bwMode="auto">
              <a:xfrm>
                <a:off x="1081" y="4640"/>
                <a:ext cx="212" cy="48"/>
              </a:xfrm>
              <a:custGeom>
                <a:avLst/>
                <a:gdLst>
                  <a:gd name="T0" fmla="*/ 212 w 21600"/>
                  <a:gd name="T1" fmla="*/ 48 h 21600"/>
                  <a:gd name="T2" fmla="*/ 0 w 21600"/>
                  <a:gd name="T3" fmla="*/ 0 h 21600"/>
                  <a:gd name="T4" fmla="*/ 212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97000"/>
                  </a:lnSpc>
                </a:pPr>
                <a:endParaRPr lang="en-US"/>
              </a:p>
            </p:txBody>
          </p:sp>
          <p:sp>
            <p:nvSpPr>
              <p:cNvPr id="28712" name="Arc 37"/>
              <p:cNvSpPr>
                <a:spLocks/>
              </p:cNvSpPr>
              <p:nvPr/>
            </p:nvSpPr>
            <p:spPr bwMode="auto">
              <a:xfrm>
                <a:off x="1292" y="4640"/>
                <a:ext cx="212" cy="48"/>
              </a:xfrm>
              <a:custGeom>
                <a:avLst/>
                <a:gdLst>
                  <a:gd name="T0" fmla="*/ 212 w 21600"/>
                  <a:gd name="T1" fmla="*/ 0 h 21600"/>
                  <a:gd name="T2" fmla="*/ 0 w 21600"/>
                  <a:gd name="T3" fmla="*/ 48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97000"/>
                  </a:lnSpc>
                </a:pPr>
                <a:endParaRPr lang="en-US"/>
              </a:p>
            </p:txBody>
          </p:sp>
        </p:grpSp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2150" y="3212"/>
              <a:ext cx="387" cy="34"/>
              <a:chOff x="1553" y="4640"/>
              <a:chExt cx="279" cy="48"/>
            </a:xfrm>
          </p:grpSpPr>
          <p:sp>
            <p:nvSpPr>
              <p:cNvPr id="28709" name="Arc 39"/>
              <p:cNvSpPr>
                <a:spLocks/>
              </p:cNvSpPr>
              <p:nvPr/>
            </p:nvSpPr>
            <p:spPr bwMode="auto">
              <a:xfrm>
                <a:off x="1553" y="4640"/>
                <a:ext cx="140" cy="48"/>
              </a:xfrm>
              <a:custGeom>
                <a:avLst/>
                <a:gdLst>
                  <a:gd name="T0" fmla="*/ 140 w 21600"/>
                  <a:gd name="T1" fmla="*/ 48 h 21600"/>
                  <a:gd name="T2" fmla="*/ 0 w 21600"/>
                  <a:gd name="T3" fmla="*/ 0 h 21600"/>
                  <a:gd name="T4" fmla="*/ 14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97000"/>
                  </a:lnSpc>
                </a:pPr>
                <a:endParaRPr lang="en-US"/>
              </a:p>
            </p:txBody>
          </p:sp>
          <p:sp>
            <p:nvSpPr>
              <p:cNvPr id="28710" name="Arc 40"/>
              <p:cNvSpPr>
                <a:spLocks/>
              </p:cNvSpPr>
              <p:nvPr/>
            </p:nvSpPr>
            <p:spPr bwMode="auto">
              <a:xfrm>
                <a:off x="1692" y="4640"/>
                <a:ext cx="140" cy="48"/>
              </a:xfrm>
              <a:custGeom>
                <a:avLst/>
                <a:gdLst>
                  <a:gd name="T0" fmla="*/ 140 w 21600"/>
                  <a:gd name="T1" fmla="*/ 0 h 21600"/>
                  <a:gd name="T2" fmla="*/ 0 w 21600"/>
                  <a:gd name="T3" fmla="*/ 48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97000"/>
                  </a:lnSpc>
                </a:pPr>
                <a:endParaRPr lang="en-US"/>
              </a:p>
            </p:txBody>
          </p:sp>
        </p:grpSp>
      </p:grpSp>
      <p:sp>
        <p:nvSpPr>
          <p:cNvPr id="28678" name="Rectangle 42"/>
          <p:cNvSpPr>
            <a:spLocks noChangeArrowheads="1"/>
          </p:cNvSpPr>
          <p:nvPr/>
        </p:nvSpPr>
        <p:spPr bwMode="auto">
          <a:xfrm>
            <a:off x="782638" y="5929313"/>
            <a:ext cx="5794375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Page Fault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      Page number cannot be found in the Page Table</a:t>
            </a:r>
          </a:p>
        </p:txBody>
      </p:sp>
      <p:sp>
        <p:nvSpPr>
          <p:cNvPr id="28679" name="Rectangle 43"/>
          <p:cNvSpPr>
            <a:spLocks noChangeArrowheads="1"/>
          </p:cNvSpPr>
          <p:nvPr/>
        </p:nvSpPr>
        <p:spPr bwMode="auto">
          <a:xfrm>
            <a:off x="7680325" y="0"/>
            <a:ext cx="146367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Virtual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273050"/>
            <a:ext cx="8448675" cy="479425"/>
          </a:xfrm>
        </p:spPr>
        <p:txBody>
          <a:bodyPr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PAGE  REPLACEMENT  ALGORITHMS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46075" y="836613"/>
            <a:ext cx="647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2000"/>
              </a:lnSpc>
            </a:pPr>
            <a:r>
              <a:rPr lang="en-US" altLang="ko-KR" sz="1800" u="sng"/>
              <a:t>FIFO</a:t>
            </a:r>
            <a:endParaRPr lang="en-US" altLang="ko-KR" sz="180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579688" y="1138238"/>
            <a:ext cx="33337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009775" y="1471613"/>
            <a:ext cx="146050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2009775" y="167322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009775" y="188277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524000" y="1143000"/>
            <a:ext cx="759738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7       0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957388" y="14557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366963" y="1471613"/>
            <a:ext cx="163512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2366963" y="1673225"/>
            <a:ext cx="1635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2366963" y="1882775"/>
            <a:ext cx="1635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2070100" y="118586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1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2332038" y="14652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428875" y="1185863"/>
            <a:ext cx="543420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 2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2809875" y="1185863"/>
            <a:ext cx="437621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0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3186113" y="118586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3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3538538" y="118586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0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3913188" y="118586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4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4289425" y="118586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2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4646613" y="118586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3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5024438" y="118586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0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5395913" y="1185863"/>
            <a:ext cx="472887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3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5757863" y="1185863"/>
            <a:ext cx="367089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2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6132513" y="1185863"/>
            <a:ext cx="684484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1     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6507163" y="1185863"/>
            <a:ext cx="543420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 2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6869113" y="1185863"/>
            <a:ext cx="437621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0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7242175" y="1185863"/>
            <a:ext cx="402355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1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7621588" y="118586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7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1635125" y="1471613"/>
            <a:ext cx="146050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 dirty="0"/>
          </a:p>
        </p:txBody>
      </p:sp>
      <p:sp>
        <p:nvSpPr>
          <p:cNvPr id="31775" name="Line 31"/>
          <p:cNvSpPr>
            <a:spLocks noChangeShapeType="1"/>
          </p:cNvSpPr>
          <p:nvPr/>
        </p:nvSpPr>
        <p:spPr bwMode="auto">
          <a:xfrm>
            <a:off x="1635125" y="167322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Line 32"/>
          <p:cNvSpPr>
            <a:spLocks noChangeShapeType="1"/>
          </p:cNvSpPr>
          <p:nvPr/>
        </p:nvSpPr>
        <p:spPr bwMode="auto">
          <a:xfrm>
            <a:off x="1635125" y="188277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1600200" y="1295400"/>
            <a:ext cx="152400" cy="4221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7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7989888" y="118586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0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8355013" y="118586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1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80" name="Rectangle 36"/>
          <p:cNvSpPr>
            <a:spLocks noChangeArrowheads="1"/>
          </p:cNvSpPr>
          <p:nvPr/>
        </p:nvSpPr>
        <p:spPr bwMode="auto">
          <a:xfrm>
            <a:off x="1957388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781" name="Rectangle 37"/>
          <p:cNvSpPr>
            <a:spLocks noChangeArrowheads="1"/>
          </p:cNvSpPr>
          <p:nvPr/>
        </p:nvSpPr>
        <p:spPr bwMode="auto">
          <a:xfrm>
            <a:off x="2327275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783" name="Rectangle 39"/>
          <p:cNvSpPr>
            <a:spLocks noChangeArrowheads="1"/>
          </p:cNvSpPr>
          <p:nvPr/>
        </p:nvSpPr>
        <p:spPr bwMode="auto">
          <a:xfrm>
            <a:off x="2322513" y="186372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784" name="Rectangle 40"/>
          <p:cNvSpPr>
            <a:spLocks noChangeArrowheads="1"/>
          </p:cNvSpPr>
          <p:nvPr/>
        </p:nvSpPr>
        <p:spPr bwMode="auto">
          <a:xfrm>
            <a:off x="2743200" y="1471613"/>
            <a:ext cx="147638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785" name="Line 41"/>
          <p:cNvSpPr>
            <a:spLocks noChangeShapeType="1"/>
          </p:cNvSpPr>
          <p:nvPr/>
        </p:nvSpPr>
        <p:spPr bwMode="auto">
          <a:xfrm>
            <a:off x="2743200" y="1673225"/>
            <a:ext cx="147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>
            <a:off x="2743200" y="1882775"/>
            <a:ext cx="147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Rectangle 43"/>
          <p:cNvSpPr>
            <a:spLocks noChangeArrowheads="1"/>
          </p:cNvSpPr>
          <p:nvPr/>
        </p:nvSpPr>
        <p:spPr bwMode="auto">
          <a:xfrm>
            <a:off x="2690813" y="14525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788" name="Rectangle 44"/>
          <p:cNvSpPr>
            <a:spLocks noChangeArrowheads="1"/>
          </p:cNvSpPr>
          <p:nvPr/>
        </p:nvSpPr>
        <p:spPr bwMode="auto">
          <a:xfrm>
            <a:off x="2690813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789" name="Rectangle 45"/>
          <p:cNvSpPr>
            <a:spLocks noChangeArrowheads="1"/>
          </p:cNvSpPr>
          <p:nvPr/>
        </p:nvSpPr>
        <p:spPr bwMode="auto">
          <a:xfrm>
            <a:off x="2679700" y="186372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790" name="Rectangle 46"/>
          <p:cNvSpPr>
            <a:spLocks noChangeArrowheads="1"/>
          </p:cNvSpPr>
          <p:nvPr/>
        </p:nvSpPr>
        <p:spPr bwMode="auto">
          <a:xfrm>
            <a:off x="3478213" y="1471613"/>
            <a:ext cx="161925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791" name="Line 47"/>
          <p:cNvSpPr>
            <a:spLocks noChangeShapeType="1"/>
          </p:cNvSpPr>
          <p:nvPr/>
        </p:nvSpPr>
        <p:spPr bwMode="auto">
          <a:xfrm>
            <a:off x="3478213" y="1673225"/>
            <a:ext cx="161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>
            <a:off x="3478213" y="1882775"/>
            <a:ext cx="161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3" name="Rectangle 49"/>
          <p:cNvSpPr>
            <a:spLocks noChangeArrowheads="1"/>
          </p:cNvSpPr>
          <p:nvPr/>
        </p:nvSpPr>
        <p:spPr bwMode="auto">
          <a:xfrm>
            <a:off x="3421063" y="14557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794" name="Rectangle 50"/>
          <p:cNvSpPr>
            <a:spLocks noChangeArrowheads="1"/>
          </p:cNvSpPr>
          <p:nvPr/>
        </p:nvSpPr>
        <p:spPr bwMode="auto">
          <a:xfrm>
            <a:off x="3432175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1795" name="Rectangle 51"/>
          <p:cNvSpPr>
            <a:spLocks noChangeArrowheads="1"/>
          </p:cNvSpPr>
          <p:nvPr/>
        </p:nvSpPr>
        <p:spPr bwMode="auto">
          <a:xfrm>
            <a:off x="3421063" y="186372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796" name="Rectangle 52"/>
          <p:cNvSpPr>
            <a:spLocks noChangeArrowheads="1"/>
          </p:cNvSpPr>
          <p:nvPr/>
        </p:nvSpPr>
        <p:spPr bwMode="auto">
          <a:xfrm>
            <a:off x="3851275" y="1471613"/>
            <a:ext cx="147638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797" name="Line 53"/>
          <p:cNvSpPr>
            <a:spLocks noChangeShapeType="1"/>
          </p:cNvSpPr>
          <p:nvPr/>
        </p:nvSpPr>
        <p:spPr bwMode="auto">
          <a:xfrm>
            <a:off x="3851275" y="1673225"/>
            <a:ext cx="147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8" name="Line 54"/>
          <p:cNvSpPr>
            <a:spLocks noChangeShapeType="1"/>
          </p:cNvSpPr>
          <p:nvPr/>
        </p:nvSpPr>
        <p:spPr bwMode="auto">
          <a:xfrm>
            <a:off x="3851275" y="1882775"/>
            <a:ext cx="147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9" name="Rectangle 55"/>
          <p:cNvSpPr>
            <a:spLocks noChangeArrowheads="1"/>
          </p:cNvSpPr>
          <p:nvPr/>
        </p:nvSpPr>
        <p:spPr bwMode="auto">
          <a:xfrm>
            <a:off x="3797300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800" name="Rectangle 56"/>
          <p:cNvSpPr>
            <a:spLocks noChangeArrowheads="1"/>
          </p:cNvSpPr>
          <p:nvPr/>
        </p:nvSpPr>
        <p:spPr bwMode="auto">
          <a:xfrm>
            <a:off x="3790950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1801" name="Rectangle 57"/>
          <p:cNvSpPr>
            <a:spLocks noChangeArrowheads="1"/>
          </p:cNvSpPr>
          <p:nvPr/>
        </p:nvSpPr>
        <p:spPr bwMode="auto">
          <a:xfrm>
            <a:off x="3806825" y="186372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02" name="Rectangle 58"/>
          <p:cNvSpPr>
            <a:spLocks noChangeArrowheads="1"/>
          </p:cNvSpPr>
          <p:nvPr/>
        </p:nvSpPr>
        <p:spPr bwMode="auto">
          <a:xfrm>
            <a:off x="4227513" y="1471613"/>
            <a:ext cx="146050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03" name="Line 59"/>
          <p:cNvSpPr>
            <a:spLocks noChangeShapeType="1"/>
          </p:cNvSpPr>
          <p:nvPr/>
        </p:nvSpPr>
        <p:spPr bwMode="auto">
          <a:xfrm>
            <a:off x="4227513" y="167322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04" name="Line 60"/>
          <p:cNvSpPr>
            <a:spLocks noChangeShapeType="1"/>
          </p:cNvSpPr>
          <p:nvPr/>
        </p:nvSpPr>
        <p:spPr bwMode="auto">
          <a:xfrm>
            <a:off x="4227513" y="188277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05" name="Rectangle 61"/>
          <p:cNvSpPr>
            <a:spLocks noChangeArrowheads="1"/>
          </p:cNvSpPr>
          <p:nvPr/>
        </p:nvSpPr>
        <p:spPr bwMode="auto">
          <a:xfrm>
            <a:off x="4162425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1806" name="Rectangle 62"/>
          <p:cNvSpPr>
            <a:spLocks noChangeArrowheads="1"/>
          </p:cNvSpPr>
          <p:nvPr/>
        </p:nvSpPr>
        <p:spPr bwMode="auto">
          <a:xfrm>
            <a:off x="4168775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1807" name="Rectangle 63"/>
          <p:cNvSpPr>
            <a:spLocks noChangeArrowheads="1"/>
          </p:cNvSpPr>
          <p:nvPr/>
        </p:nvSpPr>
        <p:spPr bwMode="auto">
          <a:xfrm>
            <a:off x="4171950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08" name="Rectangle 64"/>
          <p:cNvSpPr>
            <a:spLocks noChangeArrowheads="1"/>
          </p:cNvSpPr>
          <p:nvPr/>
        </p:nvSpPr>
        <p:spPr bwMode="auto">
          <a:xfrm>
            <a:off x="4586288" y="1471613"/>
            <a:ext cx="163512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>
            <a:off x="4586288" y="1673225"/>
            <a:ext cx="1635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>
            <a:off x="4586288" y="1882775"/>
            <a:ext cx="1635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11" name="Rectangle 67"/>
          <p:cNvSpPr>
            <a:spLocks noChangeArrowheads="1"/>
          </p:cNvSpPr>
          <p:nvPr/>
        </p:nvSpPr>
        <p:spPr bwMode="auto">
          <a:xfrm>
            <a:off x="4540250" y="14652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1812" name="Rectangle 68"/>
          <p:cNvSpPr>
            <a:spLocks noChangeArrowheads="1"/>
          </p:cNvSpPr>
          <p:nvPr/>
        </p:nvSpPr>
        <p:spPr bwMode="auto">
          <a:xfrm>
            <a:off x="4541838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813" name="Rectangle 69"/>
          <p:cNvSpPr>
            <a:spLocks noChangeArrowheads="1"/>
          </p:cNvSpPr>
          <p:nvPr/>
        </p:nvSpPr>
        <p:spPr bwMode="auto">
          <a:xfrm>
            <a:off x="4540250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14" name="Rectangle 70"/>
          <p:cNvSpPr>
            <a:spLocks noChangeArrowheads="1"/>
          </p:cNvSpPr>
          <p:nvPr/>
        </p:nvSpPr>
        <p:spPr bwMode="auto">
          <a:xfrm>
            <a:off x="4962525" y="1471613"/>
            <a:ext cx="144463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15" name="Line 71"/>
          <p:cNvSpPr>
            <a:spLocks noChangeShapeType="1"/>
          </p:cNvSpPr>
          <p:nvPr/>
        </p:nvSpPr>
        <p:spPr bwMode="auto">
          <a:xfrm>
            <a:off x="4962525" y="1673225"/>
            <a:ext cx="1444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16" name="Line 72"/>
          <p:cNvSpPr>
            <a:spLocks noChangeShapeType="1"/>
          </p:cNvSpPr>
          <p:nvPr/>
        </p:nvSpPr>
        <p:spPr bwMode="auto">
          <a:xfrm>
            <a:off x="4962525" y="1882775"/>
            <a:ext cx="1444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17" name="Rectangle 73"/>
          <p:cNvSpPr>
            <a:spLocks noChangeArrowheads="1"/>
          </p:cNvSpPr>
          <p:nvPr/>
        </p:nvSpPr>
        <p:spPr bwMode="auto">
          <a:xfrm>
            <a:off x="4911725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1818" name="Rectangle 74"/>
          <p:cNvSpPr>
            <a:spLocks noChangeArrowheads="1"/>
          </p:cNvSpPr>
          <p:nvPr/>
        </p:nvSpPr>
        <p:spPr bwMode="auto">
          <a:xfrm>
            <a:off x="4902200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819" name="Rectangle 75"/>
          <p:cNvSpPr>
            <a:spLocks noChangeArrowheads="1"/>
          </p:cNvSpPr>
          <p:nvPr/>
        </p:nvSpPr>
        <p:spPr bwMode="auto">
          <a:xfrm>
            <a:off x="4902200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1820" name="Rectangle 76"/>
          <p:cNvSpPr>
            <a:spLocks noChangeArrowheads="1"/>
          </p:cNvSpPr>
          <p:nvPr/>
        </p:nvSpPr>
        <p:spPr bwMode="auto">
          <a:xfrm>
            <a:off x="5335588" y="1471613"/>
            <a:ext cx="147637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21" name="Line 77"/>
          <p:cNvSpPr>
            <a:spLocks noChangeShapeType="1"/>
          </p:cNvSpPr>
          <p:nvPr/>
        </p:nvSpPr>
        <p:spPr bwMode="auto">
          <a:xfrm>
            <a:off x="5335588" y="1673225"/>
            <a:ext cx="147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22" name="Line 78"/>
          <p:cNvSpPr>
            <a:spLocks noChangeShapeType="1"/>
          </p:cNvSpPr>
          <p:nvPr/>
        </p:nvSpPr>
        <p:spPr bwMode="auto">
          <a:xfrm>
            <a:off x="5335588" y="1882775"/>
            <a:ext cx="147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23" name="Rectangle 79"/>
          <p:cNvSpPr>
            <a:spLocks noChangeArrowheads="1"/>
          </p:cNvSpPr>
          <p:nvPr/>
        </p:nvSpPr>
        <p:spPr bwMode="auto">
          <a:xfrm>
            <a:off x="5283200" y="14652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24" name="Rectangle 80"/>
          <p:cNvSpPr>
            <a:spLocks noChangeArrowheads="1"/>
          </p:cNvSpPr>
          <p:nvPr/>
        </p:nvSpPr>
        <p:spPr bwMode="auto">
          <a:xfrm>
            <a:off x="5275263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825" name="Rectangle 81"/>
          <p:cNvSpPr>
            <a:spLocks noChangeArrowheads="1"/>
          </p:cNvSpPr>
          <p:nvPr/>
        </p:nvSpPr>
        <p:spPr bwMode="auto">
          <a:xfrm>
            <a:off x="5283200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1826" name="Rectangle 82"/>
          <p:cNvSpPr>
            <a:spLocks noChangeArrowheads="1"/>
          </p:cNvSpPr>
          <p:nvPr/>
        </p:nvSpPr>
        <p:spPr bwMode="auto">
          <a:xfrm>
            <a:off x="6445250" y="1471613"/>
            <a:ext cx="146050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27" name="Line 83"/>
          <p:cNvSpPr>
            <a:spLocks noChangeShapeType="1"/>
          </p:cNvSpPr>
          <p:nvPr/>
        </p:nvSpPr>
        <p:spPr bwMode="auto">
          <a:xfrm>
            <a:off x="6445250" y="167322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28" name="Line 84"/>
          <p:cNvSpPr>
            <a:spLocks noChangeShapeType="1"/>
          </p:cNvSpPr>
          <p:nvPr/>
        </p:nvSpPr>
        <p:spPr bwMode="auto">
          <a:xfrm>
            <a:off x="6445250" y="188277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29" name="Rectangle 85"/>
          <p:cNvSpPr>
            <a:spLocks noChangeArrowheads="1"/>
          </p:cNvSpPr>
          <p:nvPr/>
        </p:nvSpPr>
        <p:spPr bwMode="auto">
          <a:xfrm>
            <a:off x="6381750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30" name="Rectangle 86"/>
          <p:cNvSpPr>
            <a:spLocks noChangeArrowheads="1"/>
          </p:cNvSpPr>
          <p:nvPr/>
        </p:nvSpPr>
        <p:spPr bwMode="auto">
          <a:xfrm>
            <a:off x="6383338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831" name="Rectangle 87"/>
          <p:cNvSpPr>
            <a:spLocks noChangeArrowheads="1"/>
          </p:cNvSpPr>
          <p:nvPr/>
        </p:nvSpPr>
        <p:spPr bwMode="auto">
          <a:xfrm>
            <a:off x="6391275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1832" name="Rectangle 88"/>
          <p:cNvSpPr>
            <a:spLocks noChangeArrowheads="1"/>
          </p:cNvSpPr>
          <p:nvPr/>
        </p:nvSpPr>
        <p:spPr bwMode="auto">
          <a:xfrm>
            <a:off x="6804025" y="1471613"/>
            <a:ext cx="163513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33" name="Line 89"/>
          <p:cNvSpPr>
            <a:spLocks noChangeShapeType="1"/>
          </p:cNvSpPr>
          <p:nvPr/>
        </p:nvSpPr>
        <p:spPr bwMode="auto">
          <a:xfrm>
            <a:off x="6804025" y="1673225"/>
            <a:ext cx="1635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34" name="Line 90"/>
          <p:cNvSpPr>
            <a:spLocks noChangeShapeType="1"/>
          </p:cNvSpPr>
          <p:nvPr/>
        </p:nvSpPr>
        <p:spPr bwMode="auto">
          <a:xfrm>
            <a:off x="6804025" y="1882775"/>
            <a:ext cx="1635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35" name="Rectangle 91"/>
          <p:cNvSpPr>
            <a:spLocks noChangeArrowheads="1"/>
          </p:cNvSpPr>
          <p:nvPr/>
        </p:nvSpPr>
        <p:spPr bwMode="auto">
          <a:xfrm>
            <a:off x="6756400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36" name="Rectangle 92"/>
          <p:cNvSpPr>
            <a:spLocks noChangeArrowheads="1"/>
          </p:cNvSpPr>
          <p:nvPr/>
        </p:nvSpPr>
        <p:spPr bwMode="auto">
          <a:xfrm>
            <a:off x="6759575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837" name="Rectangle 93"/>
          <p:cNvSpPr>
            <a:spLocks noChangeArrowheads="1"/>
          </p:cNvSpPr>
          <p:nvPr/>
        </p:nvSpPr>
        <p:spPr bwMode="auto">
          <a:xfrm>
            <a:off x="6746875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838" name="Rectangle 94"/>
          <p:cNvSpPr>
            <a:spLocks noChangeArrowheads="1"/>
          </p:cNvSpPr>
          <p:nvPr/>
        </p:nvSpPr>
        <p:spPr bwMode="auto">
          <a:xfrm>
            <a:off x="7929563" y="1471613"/>
            <a:ext cx="146050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39" name="Line 95"/>
          <p:cNvSpPr>
            <a:spLocks noChangeShapeType="1"/>
          </p:cNvSpPr>
          <p:nvPr/>
        </p:nvSpPr>
        <p:spPr bwMode="auto">
          <a:xfrm>
            <a:off x="7929563" y="167322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40" name="Line 96"/>
          <p:cNvSpPr>
            <a:spLocks noChangeShapeType="1"/>
          </p:cNvSpPr>
          <p:nvPr/>
        </p:nvSpPr>
        <p:spPr bwMode="auto">
          <a:xfrm>
            <a:off x="7929563" y="188277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41" name="Rectangle 97"/>
          <p:cNvSpPr>
            <a:spLocks noChangeArrowheads="1"/>
          </p:cNvSpPr>
          <p:nvPr/>
        </p:nvSpPr>
        <p:spPr bwMode="auto">
          <a:xfrm>
            <a:off x="7867650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842" name="Rectangle 98"/>
          <p:cNvSpPr>
            <a:spLocks noChangeArrowheads="1"/>
          </p:cNvSpPr>
          <p:nvPr/>
        </p:nvSpPr>
        <p:spPr bwMode="auto">
          <a:xfrm>
            <a:off x="7867650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843" name="Rectangle 99"/>
          <p:cNvSpPr>
            <a:spLocks noChangeArrowheads="1"/>
          </p:cNvSpPr>
          <p:nvPr/>
        </p:nvSpPr>
        <p:spPr bwMode="auto">
          <a:xfrm>
            <a:off x="7867650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844" name="Rectangle 100"/>
          <p:cNvSpPr>
            <a:spLocks noChangeArrowheads="1"/>
          </p:cNvSpPr>
          <p:nvPr/>
        </p:nvSpPr>
        <p:spPr bwMode="auto">
          <a:xfrm>
            <a:off x="8288338" y="1471613"/>
            <a:ext cx="161925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45" name="Line 101"/>
          <p:cNvSpPr>
            <a:spLocks noChangeShapeType="1"/>
          </p:cNvSpPr>
          <p:nvPr/>
        </p:nvSpPr>
        <p:spPr bwMode="auto">
          <a:xfrm>
            <a:off x="8288338" y="1673225"/>
            <a:ext cx="161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46" name="Line 102"/>
          <p:cNvSpPr>
            <a:spLocks noChangeShapeType="1"/>
          </p:cNvSpPr>
          <p:nvPr/>
        </p:nvSpPr>
        <p:spPr bwMode="auto">
          <a:xfrm>
            <a:off x="8288338" y="1882775"/>
            <a:ext cx="161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47" name="Rectangle 103"/>
          <p:cNvSpPr>
            <a:spLocks noChangeArrowheads="1"/>
          </p:cNvSpPr>
          <p:nvPr/>
        </p:nvSpPr>
        <p:spPr bwMode="auto">
          <a:xfrm>
            <a:off x="8235950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848" name="Rectangle 104"/>
          <p:cNvSpPr>
            <a:spLocks noChangeArrowheads="1"/>
          </p:cNvSpPr>
          <p:nvPr/>
        </p:nvSpPr>
        <p:spPr bwMode="auto">
          <a:xfrm>
            <a:off x="8237538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49" name="Rectangle 105"/>
          <p:cNvSpPr>
            <a:spLocks noChangeArrowheads="1"/>
          </p:cNvSpPr>
          <p:nvPr/>
        </p:nvSpPr>
        <p:spPr bwMode="auto">
          <a:xfrm>
            <a:off x="8235950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850" name="Rectangle 106"/>
          <p:cNvSpPr>
            <a:spLocks noChangeArrowheads="1"/>
          </p:cNvSpPr>
          <p:nvPr/>
        </p:nvSpPr>
        <p:spPr bwMode="auto">
          <a:xfrm>
            <a:off x="8662988" y="1471613"/>
            <a:ext cx="147637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51" name="Line 107"/>
          <p:cNvSpPr>
            <a:spLocks noChangeShapeType="1"/>
          </p:cNvSpPr>
          <p:nvPr/>
        </p:nvSpPr>
        <p:spPr bwMode="auto">
          <a:xfrm>
            <a:off x="8662988" y="1673225"/>
            <a:ext cx="147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52" name="Line 108"/>
          <p:cNvSpPr>
            <a:spLocks noChangeShapeType="1"/>
          </p:cNvSpPr>
          <p:nvPr/>
        </p:nvSpPr>
        <p:spPr bwMode="auto">
          <a:xfrm>
            <a:off x="8662988" y="1882775"/>
            <a:ext cx="147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53" name="Rectangle 109"/>
          <p:cNvSpPr>
            <a:spLocks noChangeArrowheads="1"/>
          </p:cNvSpPr>
          <p:nvPr/>
        </p:nvSpPr>
        <p:spPr bwMode="auto">
          <a:xfrm>
            <a:off x="8609013" y="14557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854" name="Rectangle 110"/>
          <p:cNvSpPr>
            <a:spLocks noChangeArrowheads="1"/>
          </p:cNvSpPr>
          <p:nvPr/>
        </p:nvSpPr>
        <p:spPr bwMode="auto">
          <a:xfrm>
            <a:off x="8605838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55" name="Rectangle 111"/>
          <p:cNvSpPr>
            <a:spLocks noChangeArrowheads="1"/>
          </p:cNvSpPr>
          <p:nvPr/>
        </p:nvSpPr>
        <p:spPr bwMode="auto">
          <a:xfrm>
            <a:off x="8609013" y="18732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856" name="Rectangle 112"/>
          <p:cNvSpPr>
            <a:spLocks noChangeArrowheads="1"/>
          </p:cNvSpPr>
          <p:nvPr/>
        </p:nvSpPr>
        <p:spPr bwMode="auto">
          <a:xfrm>
            <a:off x="1471613" y="2155825"/>
            <a:ext cx="10842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Page frames</a:t>
            </a:r>
          </a:p>
        </p:txBody>
      </p:sp>
      <p:sp>
        <p:nvSpPr>
          <p:cNvPr id="31857" name="Rectangle 113"/>
          <p:cNvSpPr>
            <a:spLocks noChangeArrowheads="1"/>
          </p:cNvSpPr>
          <p:nvPr/>
        </p:nvSpPr>
        <p:spPr bwMode="auto">
          <a:xfrm>
            <a:off x="1403350" y="952500"/>
            <a:ext cx="13811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Reference string</a:t>
            </a:r>
          </a:p>
        </p:txBody>
      </p:sp>
      <p:sp>
        <p:nvSpPr>
          <p:cNvPr id="31858" name="Rectangle 114"/>
          <p:cNvSpPr>
            <a:spLocks noChangeArrowheads="1"/>
          </p:cNvSpPr>
          <p:nvPr/>
        </p:nvSpPr>
        <p:spPr bwMode="auto">
          <a:xfrm>
            <a:off x="1387475" y="3208338"/>
            <a:ext cx="355600" cy="233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-</a:t>
            </a:r>
          </a:p>
        </p:txBody>
      </p:sp>
      <p:sp>
        <p:nvSpPr>
          <p:cNvPr id="31859" name="Rectangle 115"/>
          <p:cNvSpPr>
            <a:spLocks noChangeArrowheads="1"/>
          </p:cNvSpPr>
          <p:nvPr/>
        </p:nvSpPr>
        <p:spPr bwMode="auto">
          <a:xfrm>
            <a:off x="609600" y="2613025"/>
            <a:ext cx="8220075" cy="1327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FIFO algorithm selects the page that has been in memory the longest time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Using a queue - every time a page is loaded, its 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                           identification is inserted in the queue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Easy to implement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May result in a frequent page fault</a:t>
            </a:r>
          </a:p>
        </p:txBody>
      </p:sp>
      <p:sp>
        <p:nvSpPr>
          <p:cNvPr id="31860" name="Rectangle 116"/>
          <p:cNvSpPr>
            <a:spLocks noChangeArrowheads="1"/>
          </p:cNvSpPr>
          <p:nvPr/>
        </p:nvSpPr>
        <p:spPr bwMode="auto">
          <a:xfrm>
            <a:off x="314325" y="4054475"/>
            <a:ext cx="75946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2000"/>
              </a:lnSpc>
            </a:pPr>
            <a:r>
              <a:rPr lang="en-US" altLang="ko-KR" sz="1800" u="sng"/>
              <a:t>Optimal Replacement</a:t>
            </a:r>
            <a:r>
              <a:rPr lang="en-US" altLang="ko-KR" sz="1800"/>
              <a:t> (OPT) - Lowest page fault rate of all algorithms</a:t>
            </a:r>
          </a:p>
        </p:txBody>
      </p:sp>
      <p:sp>
        <p:nvSpPr>
          <p:cNvPr id="31861" name="Rectangle 118"/>
          <p:cNvSpPr>
            <a:spLocks noChangeArrowheads="1"/>
          </p:cNvSpPr>
          <p:nvPr/>
        </p:nvSpPr>
        <p:spPr bwMode="auto">
          <a:xfrm>
            <a:off x="1014413" y="4514850"/>
            <a:ext cx="7797800" cy="3286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1000"/>
              </a:lnSpc>
            </a:pPr>
            <a:r>
              <a:rPr lang="en-US" altLang="ko-KR" sz="1800"/>
              <a:t>Replace that page which will not be used for the longest period of time</a:t>
            </a:r>
          </a:p>
        </p:txBody>
      </p:sp>
      <p:sp>
        <p:nvSpPr>
          <p:cNvPr id="31862" name="Rectangle 119"/>
          <p:cNvSpPr>
            <a:spLocks noChangeArrowheads="1"/>
          </p:cNvSpPr>
          <p:nvPr/>
        </p:nvSpPr>
        <p:spPr bwMode="auto">
          <a:xfrm>
            <a:off x="1001713" y="4486275"/>
            <a:ext cx="7837487" cy="3444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63" name="Rectangle 120"/>
          <p:cNvSpPr>
            <a:spLocks noChangeArrowheads="1"/>
          </p:cNvSpPr>
          <p:nvPr/>
        </p:nvSpPr>
        <p:spPr bwMode="auto">
          <a:xfrm>
            <a:off x="4360863" y="4811713"/>
            <a:ext cx="3333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64" name="Rectangle 121"/>
          <p:cNvSpPr>
            <a:spLocks noChangeArrowheads="1"/>
          </p:cNvSpPr>
          <p:nvPr/>
        </p:nvSpPr>
        <p:spPr bwMode="auto">
          <a:xfrm>
            <a:off x="1376363" y="5527675"/>
            <a:ext cx="152400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65" name="Line 122"/>
          <p:cNvSpPr>
            <a:spLocks noChangeShapeType="1"/>
          </p:cNvSpPr>
          <p:nvPr/>
        </p:nvSpPr>
        <p:spPr bwMode="auto">
          <a:xfrm>
            <a:off x="1376363" y="573087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66" name="Line 123"/>
          <p:cNvSpPr>
            <a:spLocks noChangeShapeType="1"/>
          </p:cNvSpPr>
          <p:nvPr/>
        </p:nvSpPr>
        <p:spPr bwMode="auto">
          <a:xfrm>
            <a:off x="1376363" y="594042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67" name="Rectangle 124"/>
          <p:cNvSpPr>
            <a:spLocks noChangeArrowheads="1"/>
          </p:cNvSpPr>
          <p:nvPr/>
        </p:nvSpPr>
        <p:spPr bwMode="auto">
          <a:xfrm>
            <a:off x="1052513" y="5240338"/>
            <a:ext cx="543420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 0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68" name="Rectangle 125"/>
          <p:cNvSpPr>
            <a:spLocks noChangeArrowheads="1"/>
          </p:cNvSpPr>
          <p:nvPr/>
        </p:nvSpPr>
        <p:spPr bwMode="auto">
          <a:xfrm>
            <a:off x="1338263" y="55133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869" name="Rectangle 126"/>
          <p:cNvSpPr>
            <a:spLocks noChangeArrowheads="1"/>
          </p:cNvSpPr>
          <p:nvPr/>
        </p:nvSpPr>
        <p:spPr bwMode="auto">
          <a:xfrm>
            <a:off x="1747838" y="5527675"/>
            <a:ext cx="168275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70" name="Line 127"/>
          <p:cNvSpPr>
            <a:spLocks noChangeShapeType="1"/>
          </p:cNvSpPr>
          <p:nvPr/>
        </p:nvSpPr>
        <p:spPr bwMode="auto">
          <a:xfrm>
            <a:off x="1747838" y="5730875"/>
            <a:ext cx="168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71" name="Line 128"/>
          <p:cNvSpPr>
            <a:spLocks noChangeShapeType="1"/>
          </p:cNvSpPr>
          <p:nvPr/>
        </p:nvSpPr>
        <p:spPr bwMode="auto">
          <a:xfrm>
            <a:off x="1747838" y="5940425"/>
            <a:ext cx="168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72" name="Rectangle 129"/>
          <p:cNvSpPr>
            <a:spLocks noChangeArrowheads="1"/>
          </p:cNvSpPr>
          <p:nvPr/>
        </p:nvSpPr>
        <p:spPr bwMode="auto">
          <a:xfrm>
            <a:off x="1441450" y="5240338"/>
            <a:ext cx="543420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 1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73" name="Rectangle 130"/>
          <p:cNvSpPr>
            <a:spLocks noChangeArrowheads="1"/>
          </p:cNvSpPr>
          <p:nvPr/>
        </p:nvSpPr>
        <p:spPr bwMode="auto">
          <a:xfrm>
            <a:off x="1700213" y="55133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874" name="Rectangle 131"/>
          <p:cNvSpPr>
            <a:spLocks noChangeArrowheads="1"/>
          </p:cNvSpPr>
          <p:nvPr/>
        </p:nvSpPr>
        <p:spPr bwMode="auto">
          <a:xfrm>
            <a:off x="1812925" y="5240338"/>
            <a:ext cx="543420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 2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75" name="Rectangle 132"/>
          <p:cNvSpPr>
            <a:spLocks noChangeArrowheads="1"/>
          </p:cNvSpPr>
          <p:nvPr/>
        </p:nvSpPr>
        <p:spPr bwMode="auto">
          <a:xfrm>
            <a:off x="2200275" y="5240338"/>
            <a:ext cx="437621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0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76" name="Rectangle 133"/>
          <p:cNvSpPr>
            <a:spLocks noChangeArrowheads="1"/>
          </p:cNvSpPr>
          <p:nvPr/>
        </p:nvSpPr>
        <p:spPr bwMode="auto">
          <a:xfrm>
            <a:off x="2589213" y="5240338"/>
            <a:ext cx="578686" cy="4221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 3 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77" name="Rectangle 134"/>
          <p:cNvSpPr>
            <a:spLocks noChangeArrowheads="1"/>
          </p:cNvSpPr>
          <p:nvPr/>
        </p:nvSpPr>
        <p:spPr bwMode="auto">
          <a:xfrm>
            <a:off x="2959100" y="5240338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0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78" name="Rectangle 135"/>
          <p:cNvSpPr>
            <a:spLocks noChangeArrowheads="1"/>
          </p:cNvSpPr>
          <p:nvPr/>
        </p:nvSpPr>
        <p:spPr bwMode="auto">
          <a:xfrm>
            <a:off x="3346450" y="5240338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4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79" name="Rectangle 136"/>
          <p:cNvSpPr>
            <a:spLocks noChangeArrowheads="1"/>
          </p:cNvSpPr>
          <p:nvPr/>
        </p:nvSpPr>
        <p:spPr bwMode="auto">
          <a:xfrm>
            <a:off x="3732213" y="5240338"/>
            <a:ext cx="578686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2     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80" name="Rectangle 137"/>
          <p:cNvSpPr>
            <a:spLocks noChangeArrowheads="1"/>
          </p:cNvSpPr>
          <p:nvPr/>
        </p:nvSpPr>
        <p:spPr bwMode="auto">
          <a:xfrm>
            <a:off x="4105275" y="5240338"/>
            <a:ext cx="367089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3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81" name="Rectangle 138"/>
          <p:cNvSpPr>
            <a:spLocks noChangeArrowheads="1"/>
          </p:cNvSpPr>
          <p:nvPr/>
        </p:nvSpPr>
        <p:spPr bwMode="auto">
          <a:xfrm>
            <a:off x="4495800" y="5240338"/>
            <a:ext cx="684484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0     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82" name="Rectangle 139"/>
          <p:cNvSpPr>
            <a:spLocks noChangeArrowheads="1"/>
          </p:cNvSpPr>
          <p:nvPr/>
        </p:nvSpPr>
        <p:spPr bwMode="auto">
          <a:xfrm>
            <a:off x="4878388" y="5240338"/>
            <a:ext cx="472887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3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83" name="Rectangle 140"/>
          <p:cNvSpPr>
            <a:spLocks noChangeArrowheads="1"/>
          </p:cNvSpPr>
          <p:nvPr/>
        </p:nvSpPr>
        <p:spPr bwMode="auto">
          <a:xfrm>
            <a:off x="5251450" y="5240338"/>
            <a:ext cx="472887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2 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84" name="Rectangle 141"/>
          <p:cNvSpPr>
            <a:spLocks noChangeArrowheads="1"/>
          </p:cNvSpPr>
          <p:nvPr/>
        </p:nvSpPr>
        <p:spPr bwMode="auto">
          <a:xfrm>
            <a:off x="5641975" y="5240338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1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85" name="Rectangle 142"/>
          <p:cNvSpPr>
            <a:spLocks noChangeArrowheads="1"/>
          </p:cNvSpPr>
          <p:nvPr/>
        </p:nvSpPr>
        <p:spPr bwMode="auto">
          <a:xfrm>
            <a:off x="6029325" y="5240338"/>
            <a:ext cx="402355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2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86" name="Rectangle 143"/>
          <p:cNvSpPr>
            <a:spLocks noChangeArrowheads="1"/>
          </p:cNvSpPr>
          <p:nvPr/>
        </p:nvSpPr>
        <p:spPr bwMode="auto">
          <a:xfrm>
            <a:off x="6396038" y="52403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87" name="Rectangle 144"/>
          <p:cNvSpPr>
            <a:spLocks noChangeArrowheads="1"/>
          </p:cNvSpPr>
          <p:nvPr/>
        </p:nvSpPr>
        <p:spPr bwMode="auto">
          <a:xfrm>
            <a:off x="6788150" y="52403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888" name="Rectangle 145"/>
          <p:cNvSpPr>
            <a:spLocks noChangeArrowheads="1"/>
          </p:cNvSpPr>
          <p:nvPr/>
        </p:nvSpPr>
        <p:spPr bwMode="auto">
          <a:xfrm>
            <a:off x="7175500" y="5240338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7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89" name="Rectangle 146"/>
          <p:cNvSpPr>
            <a:spLocks noChangeArrowheads="1"/>
          </p:cNvSpPr>
          <p:nvPr/>
        </p:nvSpPr>
        <p:spPr bwMode="auto">
          <a:xfrm>
            <a:off x="989013" y="5527675"/>
            <a:ext cx="152400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90" name="Line 147"/>
          <p:cNvSpPr>
            <a:spLocks noChangeShapeType="1"/>
          </p:cNvSpPr>
          <p:nvPr/>
        </p:nvSpPr>
        <p:spPr bwMode="auto">
          <a:xfrm>
            <a:off x="989013" y="573087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91" name="Line 148"/>
          <p:cNvSpPr>
            <a:spLocks noChangeShapeType="1"/>
          </p:cNvSpPr>
          <p:nvPr/>
        </p:nvSpPr>
        <p:spPr bwMode="auto">
          <a:xfrm>
            <a:off x="989013" y="594042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92" name="Rectangle 149"/>
          <p:cNvSpPr>
            <a:spLocks noChangeArrowheads="1"/>
          </p:cNvSpPr>
          <p:nvPr/>
        </p:nvSpPr>
        <p:spPr bwMode="auto">
          <a:xfrm>
            <a:off x="838200" y="5181600"/>
            <a:ext cx="304800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7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93" name="Rectangle 150"/>
          <p:cNvSpPr>
            <a:spLocks noChangeArrowheads="1"/>
          </p:cNvSpPr>
          <p:nvPr/>
        </p:nvSpPr>
        <p:spPr bwMode="auto">
          <a:xfrm>
            <a:off x="7562850" y="5240338"/>
            <a:ext cx="367089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0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94" name="Rectangle 151"/>
          <p:cNvSpPr>
            <a:spLocks noChangeArrowheads="1"/>
          </p:cNvSpPr>
          <p:nvPr/>
        </p:nvSpPr>
        <p:spPr bwMode="auto">
          <a:xfrm>
            <a:off x="7932738" y="52403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895" name="Rectangle 152"/>
          <p:cNvSpPr>
            <a:spLocks noChangeArrowheads="1"/>
          </p:cNvSpPr>
          <p:nvPr/>
        </p:nvSpPr>
        <p:spPr bwMode="auto">
          <a:xfrm>
            <a:off x="1319213" y="57181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96" name="Rectangle 153"/>
          <p:cNvSpPr>
            <a:spLocks noChangeArrowheads="1"/>
          </p:cNvSpPr>
          <p:nvPr/>
        </p:nvSpPr>
        <p:spPr bwMode="auto">
          <a:xfrm>
            <a:off x="1701800" y="57181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97" name="Rectangle 154"/>
          <p:cNvSpPr>
            <a:spLocks noChangeArrowheads="1"/>
          </p:cNvSpPr>
          <p:nvPr/>
        </p:nvSpPr>
        <p:spPr bwMode="auto">
          <a:xfrm>
            <a:off x="933450" y="55133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898" name="Rectangle 155"/>
          <p:cNvSpPr>
            <a:spLocks noChangeArrowheads="1"/>
          </p:cNvSpPr>
          <p:nvPr/>
        </p:nvSpPr>
        <p:spPr bwMode="auto">
          <a:xfrm>
            <a:off x="1700213" y="59213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899" name="Rectangle 156"/>
          <p:cNvSpPr>
            <a:spLocks noChangeArrowheads="1"/>
          </p:cNvSpPr>
          <p:nvPr/>
        </p:nvSpPr>
        <p:spPr bwMode="auto">
          <a:xfrm>
            <a:off x="2135188" y="5527675"/>
            <a:ext cx="152400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900" name="Line 157"/>
          <p:cNvSpPr>
            <a:spLocks noChangeShapeType="1"/>
          </p:cNvSpPr>
          <p:nvPr/>
        </p:nvSpPr>
        <p:spPr bwMode="auto">
          <a:xfrm>
            <a:off x="2135188" y="573087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01" name="Line 158"/>
          <p:cNvSpPr>
            <a:spLocks noChangeShapeType="1"/>
          </p:cNvSpPr>
          <p:nvPr/>
        </p:nvSpPr>
        <p:spPr bwMode="auto">
          <a:xfrm>
            <a:off x="2135188" y="594042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02" name="Rectangle 159"/>
          <p:cNvSpPr>
            <a:spLocks noChangeArrowheads="1"/>
          </p:cNvSpPr>
          <p:nvPr/>
        </p:nvSpPr>
        <p:spPr bwMode="auto">
          <a:xfrm>
            <a:off x="2070100" y="55181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903" name="Rectangle 160"/>
          <p:cNvSpPr>
            <a:spLocks noChangeArrowheads="1"/>
          </p:cNvSpPr>
          <p:nvPr/>
        </p:nvSpPr>
        <p:spPr bwMode="auto">
          <a:xfrm>
            <a:off x="2079625" y="57277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904" name="Rectangle 161"/>
          <p:cNvSpPr>
            <a:spLocks noChangeArrowheads="1"/>
          </p:cNvSpPr>
          <p:nvPr/>
        </p:nvSpPr>
        <p:spPr bwMode="auto">
          <a:xfrm>
            <a:off x="2078038" y="59213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905" name="Rectangle 162"/>
          <p:cNvSpPr>
            <a:spLocks noChangeArrowheads="1"/>
          </p:cNvSpPr>
          <p:nvPr/>
        </p:nvSpPr>
        <p:spPr bwMode="auto">
          <a:xfrm>
            <a:off x="2894013" y="5527675"/>
            <a:ext cx="168275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906" name="Line 163"/>
          <p:cNvSpPr>
            <a:spLocks noChangeShapeType="1"/>
          </p:cNvSpPr>
          <p:nvPr/>
        </p:nvSpPr>
        <p:spPr bwMode="auto">
          <a:xfrm>
            <a:off x="2894013" y="5730875"/>
            <a:ext cx="168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07" name="Line 164"/>
          <p:cNvSpPr>
            <a:spLocks noChangeShapeType="1"/>
          </p:cNvSpPr>
          <p:nvPr/>
        </p:nvSpPr>
        <p:spPr bwMode="auto">
          <a:xfrm>
            <a:off x="2894013" y="5940425"/>
            <a:ext cx="168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08" name="Rectangle 165"/>
          <p:cNvSpPr>
            <a:spLocks noChangeArrowheads="1"/>
          </p:cNvSpPr>
          <p:nvPr/>
        </p:nvSpPr>
        <p:spPr bwMode="auto">
          <a:xfrm>
            <a:off x="2846388" y="55133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909" name="Rectangle 166"/>
          <p:cNvSpPr>
            <a:spLocks noChangeArrowheads="1"/>
          </p:cNvSpPr>
          <p:nvPr/>
        </p:nvSpPr>
        <p:spPr bwMode="auto">
          <a:xfrm>
            <a:off x="2847975" y="57181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910" name="Rectangle 167"/>
          <p:cNvSpPr>
            <a:spLocks noChangeArrowheads="1"/>
          </p:cNvSpPr>
          <p:nvPr/>
        </p:nvSpPr>
        <p:spPr bwMode="auto">
          <a:xfrm>
            <a:off x="2846388" y="59309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1911" name="Rectangle 168"/>
          <p:cNvSpPr>
            <a:spLocks noChangeArrowheads="1"/>
          </p:cNvSpPr>
          <p:nvPr/>
        </p:nvSpPr>
        <p:spPr bwMode="auto">
          <a:xfrm>
            <a:off x="3668713" y="5527675"/>
            <a:ext cx="152400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912" name="Line 169"/>
          <p:cNvSpPr>
            <a:spLocks noChangeShapeType="1"/>
          </p:cNvSpPr>
          <p:nvPr/>
        </p:nvSpPr>
        <p:spPr bwMode="auto">
          <a:xfrm>
            <a:off x="3668713" y="573087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13" name="Line 170"/>
          <p:cNvSpPr>
            <a:spLocks noChangeShapeType="1"/>
          </p:cNvSpPr>
          <p:nvPr/>
        </p:nvSpPr>
        <p:spPr bwMode="auto">
          <a:xfrm>
            <a:off x="3668713" y="594042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14" name="Rectangle 171"/>
          <p:cNvSpPr>
            <a:spLocks noChangeArrowheads="1"/>
          </p:cNvSpPr>
          <p:nvPr/>
        </p:nvSpPr>
        <p:spPr bwMode="auto">
          <a:xfrm>
            <a:off x="3613150" y="55133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915" name="Rectangle 172"/>
          <p:cNvSpPr>
            <a:spLocks noChangeArrowheads="1"/>
          </p:cNvSpPr>
          <p:nvPr/>
        </p:nvSpPr>
        <p:spPr bwMode="auto">
          <a:xfrm>
            <a:off x="3603625" y="57150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1916" name="Rectangle 173"/>
          <p:cNvSpPr>
            <a:spLocks noChangeArrowheads="1"/>
          </p:cNvSpPr>
          <p:nvPr/>
        </p:nvSpPr>
        <p:spPr bwMode="auto">
          <a:xfrm>
            <a:off x="3603625" y="59309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1917" name="Rectangle 174"/>
          <p:cNvSpPr>
            <a:spLocks noChangeArrowheads="1"/>
          </p:cNvSpPr>
          <p:nvPr/>
        </p:nvSpPr>
        <p:spPr bwMode="auto">
          <a:xfrm>
            <a:off x="4816475" y="5527675"/>
            <a:ext cx="150813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918" name="Line 175"/>
          <p:cNvSpPr>
            <a:spLocks noChangeShapeType="1"/>
          </p:cNvSpPr>
          <p:nvPr/>
        </p:nvSpPr>
        <p:spPr bwMode="auto">
          <a:xfrm>
            <a:off x="4816475" y="5730875"/>
            <a:ext cx="150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19" name="Line 176"/>
          <p:cNvSpPr>
            <a:spLocks noChangeShapeType="1"/>
          </p:cNvSpPr>
          <p:nvPr/>
        </p:nvSpPr>
        <p:spPr bwMode="auto">
          <a:xfrm>
            <a:off x="4816475" y="5940425"/>
            <a:ext cx="150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20" name="Rectangle 177"/>
          <p:cNvSpPr>
            <a:spLocks noChangeArrowheads="1"/>
          </p:cNvSpPr>
          <p:nvPr/>
        </p:nvSpPr>
        <p:spPr bwMode="auto">
          <a:xfrm>
            <a:off x="4770438" y="5503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921" name="Rectangle 178"/>
          <p:cNvSpPr>
            <a:spLocks noChangeArrowheads="1"/>
          </p:cNvSpPr>
          <p:nvPr/>
        </p:nvSpPr>
        <p:spPr bwMode="auto">
          <a:xfrm>
            <a:off x="4764088" y="57277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922" name="Rectangle 179"/>
          <p:cNvSpPr>
            <a:spLocks noChangeArrowheads="1"/>
          </p:cNvSpPr>
          <p:nvPr/>
        </p:nvSpPr>
        <p:spPr bwMode="auto">
          <a:xfrm>
            <a:off x="4760913" y="59213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1923" name="Rectangle 180"/>
          <p:cNvSpPr>
            <a:spLocks noChangeArrowheads="1"/>
          </p:cNvSpPr>
          <p:nvPr/>
        </p:nvSpPr>
        <p:spPr bwMode="auto">
          <a:xfrm>
            <a:off x="5962650" y="5527675"/>
            <a:ext cx="150813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924" name="Line 181"/>
          <p:cNvSpPr>
            <a:spLocks noChangeShapeType="1"/>
          </p:cNvSpPr>
          <p:nvPr/>
        </p:nvSpPr>
        <p:spPr bwMode="auto">
          <a:xfrm>
            <a:off x="5962650" y="5730875"/>
            <a:ext cx="150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25" name="Line 182"/>
          <p:cNvSpPr>
            <a:spLocks noChangeShapeType="1"/>
          </p:cNvSpPr>
          <p:nvPr/>
        </p:nvSpPr>
        <p:spPr bwMode="auto">
          <a:xfrm>
            <a:off x="5962650" y="5940425"/>
            <a:ext cx="150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26" name="Rectangle 183"/>
          <p:cNvSpPr>
            <a:spLocks noChangeArrowheads="1"/>
          </p:cNvSpPr>
          <p:nvPr/>
        </p:nvSpPr>
        <p:spPr bwMode="auto">
          <a:xfrm>
            <a:off x="5897563" y="55133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927" name="Rectangle 184"/>
          <p:cNvSpPr>
            <a:spLocks noChangeArrowheads="1"/>
          </p:cNvSpPr>
          <p:nvPr/>
        </p:nvSpPr>
        <p:spPr bwMode="auto">
          <a:xfrm>
            <a:off x="5900738" y="57277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928" name="Rectangle 185"/>
          <p:cNvSpPr>
            <a:spLocks noChangeArrowheads="1"/>
          </p:cNvSpPr>
          <p:nvPr/>
        </p:nvSpPr>
        <p:spPr bwMode="auto">
          <a:xfrm>
            <a:off x="5897563" y="59213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929" name="Rectangle 186"/>
          <p:cNvSpPr>
            <a:spLocks noChangeArrowheads="1"/>
          </p:cNvSpPr>
          <p:nvPr/>
        </p:nvSpPr>
        <p:spPr bwMode="auto">
          <a:xfrm>
            <a:off x="7496175" y="5527675"/>
            <a:ext cx="152400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930" name="Line 187"/>
          <p:cNvSpPr>
            <a:spLocks noChangeShapeType="1"/>
          </p:cNvSpPr>
          <p:nvPr/>
        </p:nvSpPr>
        <p:spPr bwMode="auto">
          <a:xfrm>
            <a:off x="7496175" y="573087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31" name="Line 188"/>
          <p:cNvSpPr>
            <a:spLocks noChangeShapeType="1"/>
          </p:cNvSpPr>
          <p:nvPr/>
        </p:nvSpPr>
        <p:spPr bwMode="auto">
          <a:xfrm>
            <a:off x="7496175" y="594042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32" name="Rectangle 189"/>
          <p:cNvSpPr>
            <a:spLocks noChangeArrowheads="1"/>
          </p:cNvSpPr>
          <p:nvPr/>
        </p:nvSpPr>
        <p:spPr bwMode="auto">
          <a:xfrm>
            <a:off x="7440613" y="55133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933" name="Rectangle 190"/>
          <p:cNvSpPr>
            <a:spLocks noChangeArrowheads="1"/>
          </p:cNvSpPr>
          <p:nvPr/>
        </p:nvSpPr>
        <p:spPr bwMode="auto">
          <a:xfrm>
            <a:off x="7445375" y="57181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934" name="Rectangle 191"/>
          <p:cNvSpPr>
            <a:spLocks noChangeArrowheads="1"/>
          </p:cNvSpPr>
          <p:nvPr/>
        </p:nvSpPr>
        <p:spPr bwMode="auto">
          <a:xfrm>
            <a:off x="7440613" y="59118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935" name="Rectangle 192"/>
          <p:cNvSpPr>
            <a:spLocks noChangeArrowheads="1"/>
          </p:cNvSpPr>
          <p:nvPr/>
        </p:nvSpPr>
        <p:spPr bwMode="auto">
          <a:xfrm>
            <a:off x="819150" y="6215063"/>
            <a:ext cx="10842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Page frames</a:t>
            </a:r>
          </a:p>
        </p:txBody>
      </p:sp>
      <p:sp>
        <p:nvSpPr>
          <p:cNvPr id="31936" name="Rectangle 193"/>
          <p:cNvSpPr>
            <a:spLocks noChangeArrowheads="1"/>
          </p:cNvSpPr>
          <p:nvPr/>
        </p:nvSpPr>
        <p:spPr bwMode="auto">
          <a:xfrm>
            <a:off x="750888" y="5005388"/>
            <a:ext cx="13811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Reference string</a:t>
            </a:r>
          </a:p>
        </p:txBody>
      </p:sp>
      <p:sp>
        <p:nvSpPr>
          <p:cNvPr id="31937" name="Rectangle 195"/>
          <p:cNvSpPr>
            <a:spLocks noChangeArrowheads="1"/>
          </p:cNvSpPr>
          <p:nvPr/>
        </p:nvSpPr>
        <p:spPr bwMode="auto">
          <a:xfrm>
            <a:off x="7680325" y="0"/>
            <a:ext cx="146367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Virtual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254000"/>
            <a:ext cx="8175625" cy="488950"/>
          </a:xfrm>
        </p:spPr>
        <p:txBody>
          <a:bodyPr anchor="ctr"/>
          <a:lstStyle/>
          <a:p>
            <a:r>
              <a:rPr lang="en-US" altLang="ko-KR" sz="2400" smtClean="0">
                <a:solidFill>
                  <a:schemeClr val="tx1"/>
                </a:solidFill>
              </a:rPr>
              <a:t>PAGE  REPLACEMENT  ALGORITHMS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33413" y="1169988"/>
            <a:ext cx="7327900" cy="606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1000"/>
              </a:lnSpc>
            </a:pPr>
            <a:r>
              <a:rPr lang="en-US" altLang="ko-KR" sz="1800"/>
              <a:t>   - OPT is difficult to implement since it requires future knowledge</a:t>
            </a:r>
          </a:p>
          <a:p>
            <a:pPr defTabSz="762000" eaLnBrk="0" hangingPunct="0">
              <a:lnSpc>
                <a:spcPct val="101000"/>
              </a:lnSpc>
            </a:pPr>
            <a:r>
              <a:rPr lang="en-US" altLang="ko-KR" sz="1800"/>
              <a:t>   - LRU uses the recent past as an approximation of near future.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760538" y="1930400"/>
            <a:ext cx="4330700" cy="606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1000"/>
              </a:lnSpc>
            </a:pPr>
            <a:r>
              <a:rPr lang="en-US" altLang="ko-KR" sz="1800"/>
              <a:t>Replace that page which has not been </a:t>
            </a:r>
          </a:p>
          <a:p>
            <a:pPr defTabSz="762000" eaLnBrk="0" hangingPunct="0">
              <a:lnSpc>
                <a:spcPct val="101000"/>
              </a:lnSpc>
            </a:pPr>
            <a:r>
              <a:rPr lang="en-US" altLang="ko-KR" sz="1800"/>
              <a:t>used for the longest period of time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676400" y="1946275"/>
            <a:ext cx="4459288" cy="5953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36563" y="868363"/>
            <a:ext cx="6508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 u="sng"/>
              <a:t>LRU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2301875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2301875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2301875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1998663" y="316071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0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2243138" y="34067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2651125" y="3430588"/>
            <a:ext cx="158750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2651125" y="3622675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2651125" y="3821113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2363788" y="316071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1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2598738" y="34163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2713038" y="3160713"/>
            <a:ext cx="472887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2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3078163" y="3160713"/>
            <a:ext cx="402355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0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3443288" y="316071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3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3795713" y="3160713"/>
            <a:ext cx="437621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0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4159250" y="3160713"/>
            <a:ext cx="578686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4  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4524375" y="316071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2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4870450" y="316071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3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5238750" y="316071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0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5603875" y="3160713"/>
            <a:ext cx="402355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3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5951538" y="3160713"/>
            <a:ext cx="367089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2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795" name="Rectangle 27"/>
          <p:cNvSpPr>
            <a:spLocks noChangeArrowheads="1"/>
          </p:cNvSpPr>
          <p:nvPr/>
        </p:nvSpPr>
        <p:spPr bwMode="auto">
          <a:xfrm>
            <a:off x="6319838" y="316071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1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6684963" y="3160713"/>
            <a:ext cx="402355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2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7034213" y="316071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0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7397750" y="3160713"/>
            <a:ext cx="437621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1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7766050" y="316071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7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1936750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801" name="Line 33"/>
          <p:cNvSpPr>
            <a:spLocks noChangeShapeType="1"/>
          </p:cNvSpPr>
          <p:nvPr/>
        </p:nvSpPr>
        <p:spPr bwMode="auto">
          <a:xfrm>
            <a:off x="1936750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2" name="Line 34"/>
          <p:cNvSpPr>
            <a:spLocks noChangeShapeType="1"/>
          </p:cNvSpPr>
          <p:nvPr/>
        </p:nvSpPr>
        <p:spPr bwMode="auto">
          <a:xfrm>
            <a:off x="1936750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1633538" y="316071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7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8134350" y="3160713"/>
            <a:ext cx="367089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0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8477250" y="316071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806" name="Rectangle 38"/>
          <p:cNvSpPr>
            <a:spLocks noChangeArrowheads="1"/>
          </p:cNvSpPr>
          <p:nvPr/>
        </p:nvSpPr>
        <p:spPr bwMode="auto">
          <a:xfrm>
            <a:off x="2243138" y="35972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2807" name="Rectangle 39"/>
          <p:cNvSpPr>
            <a:spLocks noChangeArrowheads="1"/>
          </p:cNvSpPr>
          <p:nvPr/>
        </p:nvSpPr>
        <p:spPr bwMode="auto">
          <a:xfrm>
            <a:off x="2590800" y="35972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1878013" y="34067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2809" name="Rectangle 41"/>
          <p:cNvSpPr>
            <a:spLocks noChangeArrowheads="1"/>
          </p:cNvSpPr>
          <p:nvPr/>
        </p:nvSpPr>
        <p:spPr bwMode="auto">
          <a:xfrm>
            <a:off x="2598738" y="37973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810" name="Rectangle 42"/>
          <p:cNvSpPr>
            <a:spLocks noChangeArrowheads="1"/>
          </p:cNvSpPr>
          <p:nvPr/>
        </p:nvSpPr>
        <p:spPr bwMode="auto">
          <a:xfrm>
            <a:off x="3017838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811" name="Line 43"/>
          <p:cNvSpPr>
            <a:spLocks noChangeShapeType="1"/>
          </p:cNvSpPr>
          <p:nvPr/>
        </p:nvSpPr>
        <p:spPr bwMode="auto">
          <a:xfrm>
            <a:off x="3017838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2" name="Line 44"/>
          <p:cNvSpPr>
            <a:spLocks noChangeShapeType="1"/>
          </p:cNvSpPr>
          <p:nvPr/>
        </p:nvSpPr>
        <p:spPr bwMode="auto">
          <a:xfrm>
            <a:off x="3017838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3" name="Rectangle 45"/>
          <p:cNvSpPr>
            <a:spLocks noChangeArrowheads="1"/>
          </p:cNvSpPr>
          <p:nvPr/>
        </p:nvSpPr>
        <p:spPr bwMode="auto">
          <a:xfrm>
            <a:off x="2957513" y="34147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814" name="Rectangle 46"/>
          <p:cNvSpPr>
            <a:spLocks noChangeArrowheads="1"/>
          </p:cNvSpPr>
          <p:nvPr/>
        </p:nvSpPr>
        <p:spPr bwMode="auto">
          <a:xfrm>
            <a:off x="2967038" y="36068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2815" name="Rectangle 47"/>
          <p:cNvSpPr>
            <a:spLocks noChangeArrowheads="1"/>
          </p:cNvSpPr>
          <p:nvPr/>
        </p:nvSpPr>
        <p:spPr bwMode="auto">
          <a:xfrm>
            <a:off x="2954338" y="37973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816" name="Rectangle 48"/>
          <p:cNvSpPr>
            <a:spLocks noChangeArrowheads="1"/>
          </p:cNvSpPr>
          <p:nvPr/>
        </p:nvSpPr>
        <p:spPr bwMode="auto">
          <a:xfrm>
            <a:off x="3732213" y="3430588"/>
            <a:ext cx="158750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817" name="Line 49"/>
          <p:cNvSpPr>
            <a:spLocks noChangeShapeType="1"/>
          </p:cNvSpPr>
          <p:nvPr/>
        </p:nvSpPr>
        <p:spPr bwMode="auto">
          <a:xfrm>
            <a:off x="3732213" y="3622675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8" name="Line 50"/>
          <p:cNvSpPr>
            <a:spLocks noChangeShapeType="1"/>
          </p:cNvSpPr>
          <p:nvPr/>
        </p:nvSpPr>
        <p:spPr bwMode="auto">
          <a:xfrm>
            <a:off x="3732213" y="3821113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9" name="Rectangle 51"/>
          <p:cNvSpPr>
            <a:spLocks noChangeArrowheads="1"/>
          </p:cNvSpPr>
          <p:nvPr/>
        </p:nvSpPr>
        <p:spPr bwMode="auto">
          <a:xfrm>
            <a:off x="3678238" y="34067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820" name="Rectangle 52"/>
          <p:cNvSpPr>
            <a:spLocks noChangeArrowheads="1"/>
          </p:cNvSpPr>
          <p:nvPr/>
        </p:nvSpPr>
        <p:spPr bwMode="auto">
          <a:xfrm>
            <a:off x="3681413" y="36068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2821" name="Rectangle 53"/>
          <p:cNvSpPr>
            <a:spLocks noChangeArrowheads="1"/>
          </p:cNvSpPr>
          <p:nvPr/>
        </p:nvSpPr>
        <p:spPr bwMode="auto">
          <a:xfrm>
            <a:off x="3678238" y="37973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2822" name="Rectangle 54"/>
          <p:cNvSpPr>
            <a:spLocks noChangeArrowheads="1"/>
          </p:cNvSpPr>
          <p:nvPr/>
        </p:nvSpPr>
        <p:spPr bwMode="auto">
          <a:xfrm>
            <a:off x="4462463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823" name="Line 55"/>
          <p:cNvSpPr>
            <a:spLocks noChangeShapeType="1"/>
          </p:cNvSpPr>
          <p:nvPr/>
        </p:nvSpPr>
        <p:spPr bwMode="auto">
          <a:xfrm>
            <a:off x="4462463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24" name="Line 56"/>
          <p:cNvSpPr>
            <a:spLocks noChangeShapeType="1"/>
          </p:cNvSpPr>
          <p:nvPr/>
        </p:nvSpPr>
        <p:spPr bwMode="auto">
          <a:xfrm>
            <a:off x="4462463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25" name="Rectangle 57"/>
          <p:cNvSpPr>
            <a:spLocks noChangeArrowheads="1"/>
          </p:cNvSpPr>
          <p:nvPr/>
        </p:nvSpPr>
        <p:spPr bwMode="auto">
          <a:xfrm>
            <a:off x="4403725" y="3397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2826" name="Rectangle 58"/>
          <p:cNvSpPr>
            <a:spLocks noChangeArrowheads="1"/>
          </p:cNvSpPr>
          <p:nvPr/>
        </p:nvSpPr>
        <p:spPr bwMode="auto">
          <a:xfrm>
            <a:off x="4406900" y="3606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2827" name="Rectangle 59"/>
          <p:cNvSpPr>
            <a:spLocks noChangeArrowheads="1"/>
          </p:cNvSpPr>
          <p:nvPr/>
        </p:nvSpPr>
        <p:spPr bwMode="auto">
          <a:xfrm>
            <a:off x="4413250" y="3797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2828" name="Rectangle 60"/>
          <p:cNvSpPr>
            <a:spLocks noChangeArrowheads="1"/>
          </p:cNvSpPr>
          <p:nvPr/>
        </p:nvSpPr>
        <p:spPr bwMode="auto">
          <a:xfrm>
            <a:off x="4811713" y="3430588"/>
            <a:ext cx="158750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829" name="Line 61"/>
          <p:cNvSpPr>
            <a:spLocks noChangeShapeType="1"/>
          </p:cNvSpPr>
          <p:nvPr/>
        </p:nvSpPr>
        <p:spPr bwMode="auto">
          <a:xfrm>
            <a:off x="4811713" y="3622675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30" name="Line 62"/>
          <p:cNvSpPr>
            <a:spLocks noChangeShapeType="1"/>
          </p:cNvSpPr>
          <p:nvPr/>
        </p:nvSpPr>
        <p:spPr bwMode="auto">
          <a:xfrm>
            <a:off x="4811713" y="3821113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31" name="Rectangle 63"/>
          <p:cNvSpPr>
            <a:spLocks noChangeArrowheads="1"/>
          </p:cNvSpPr>
          <p:nvPr/>
        </p:nvSpPr>
        <p:spPr bwMode="auto">
          <a:xfrm>
            <a:off x="4759325" y="34067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2832" name="Rectangle 64"/>
          <p:cNvSpPr>
            <a:spLocks noChangeArrowheads="1"/>
          </p:cNvSpPr>
          <p:nvPr/>
        </p:nvSpPr>
        <p:spPr bwMode="auto">
          <a:xfrm>
            <a:off x="4762500" y="3606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2833" name="Rectangle 65"/>
          <p:cNvSpPr>
            <a:spLocks noChangeArrowheads="1"/>
          </p:cNvSpPr>
          <p:nvPr/>
        </p:nvSpPr>
        <p:spPr bwMode="auto">
          <a:xfrm>
            <a:off x="4768850" y="3797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834" name="Rectangle 66"/>
          <p:cNvSpPr>
            <a:spLocks noChangeArrowheads="1"/>
          </p:cNvSpPr>
          <p:nvPr/>
        </p:nvSpPr>
        <p:spPr bwMode="auto">
          <a:xfrm>
            <a:off x="5176838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835" name="Line 67"/>
          <p:cNvSpPr>
            <a:spLocks noChangeShapeType="1"/>
          </p:cNvSpPr>
          <p:nvPr/>
        </p:nvSpPr>
        <p:spPr bwMode="auto">
          <a:xfrm>
            <a:off x="5176838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36" name="Line 68"/>
          <p:cNvSpPr>
            <a:spLocks noChangeShapeType="1"/>
          </p:cNvSpPr>
          <p:nvPr/>
        </p:nvSpPr>
        <p:spPr bwMode="auto">
          <a:xfrm>
            <a:off x="5176838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37" name="Rectangle 69"/>
          <p:cNvSpPr>
            <a:spLocks noChangeArrowheads="1"/>
          </p:cNvSpPr>
          <p:nvPr/>
        </p:nvSpPr>
        <p:spPr bwMode="auto">
          <a:xfrm>
            <a:off x="5124450" y="34067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2838" name="Rectangle 70"/>
          <p:cNvSpPr>
            <a:spLocks noChangeArrowheads="1"/>
          </p:cNvSpPr>
          <p:nvPr/>
        </p:nvSpPr>
        <p:spPr bwMode="auto">
          <a:xfrm>
            <a:off x="5114925" y="3606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2839" name="Rectangle 71"/>
          <p:cNvSpPr>
            <a:spLocks noChangeArrowheads="1"/>
          </p:cNvSpPr>
          <p:nvPr/>
        </p:nvSpPr>
        <p:spPr bwMode="auto">
          <a:xfrm>
            <a:off x="5124450" y="3797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840" name="Rectangle 72"/>
          <p:cNvSpPr>
            <a:spLocks noChangeArrowheads="1"/>
          </p:cNvSpPr>
          <p:nvPr/>
        </p:nvSpPr>
        <p:spPr bwMode="auto">
          <a:xfrm>
            <a:off x="5541963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841" name="Line 73"/>
          <p:cNvSpPr>
            <a:spLocks noChangeShapeType="1"/>
          </p:cNvSpPr>
          <p:nvPr/>
        </p:nvSpPr>
        <p:spPr bwMode="auto">
          <a:xfrm>
            <a:off x="5541963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42" name="Line 74"/>
          <p:cNvSpPr>
            <a:spLocks noChangeShapeType="1"/>
          </p:cNvSpPr>
          <p:nvPr/>
        </p:nvSpPr>
        <p:spPr bwMode="auto">
          <a:xfrm>
            <a:off x="5541963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43" name="Rectangle 75"/>
          <p:cNvSpPr>
            <a:spLocks noChangeArrowheads="1"/>
          </p:cNvSpPr>
          <p:nvPr/>
        </p:nvSpPr>
        <p:spPr bwMode="auto">
          <a:xfrm>
            <a:off x="5492750" y="3416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2844" name="Rectangle 76"/>
          <p:cNvSpPr>
            <a:spLocks noChangeArrowheads="1"/>
          </p:cNvSpPr>
          <p:nvPr/>
        </p:nvSpPr>
        <p:spPr bwMode="auto">
          <a:xfrm>
            <a:off x="5486400" y="3606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2845" name="Rectangle 77"/>
          <p:cNvSpPr>
            <a:spLocks noChangeArrowheads="1"/>
          </p:cNvSpPr>
          <p:nvPr/>
        </p:nvSpPr>
        <p:spPr bwMode="auto">
          <a:xfrm>
            <a:off x="5502275" y="37877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846" name="Rectangle 78"/>
          <p:cNvSpPr>
            <a:spLocks noChangeArrowheads="1"/>
          </p:cNvSpPr>
          <p:nvPr/>
        </p:nvSpPr>
        <p:spPr bwMode="auto">
          <a:xfrm>
            <a:off x="6621463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847" name="Line 79"/>
          <p:cNvSpPr>
            <a:spLocks noChangeShapeType="1"/>
          </p:cNvSpPr>
          <p:nvPr/>
        </p:nvSpPr>
        <p:spPr bwMode="auto">
          <a:xfrm>
            <a:off x="6621463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48" name="Line 80"/>
          <p:cNvSpPr>
            <a:spLocks noChangeShapeType="1"/>
          </p:cNvSpPr>
          <p:nvPr/>
        </p:nvSpPr>
        <p:spPr bwMode="auto">
          <a:xfrm>
            <a:off x="6621463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49" name="Rectangle 81"/>
          <p:cNvSpPr>
            <a:spLocks noChangeArrowheads="1"/>
          </p:cNvSpPr>
          <p:nvPr/>
        </p:nvSpPr>
        <p:spPr bwMode="auto">
          <a:xfrm>
            <a:off x="6553200" y="34067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850" name="Rectangle 82"/>
          <p:cNvSpPr>
            <a:spLocks noChangeArrowheads="1"/>
          </p:cNvSpPr>
          <p:nvPr/>
        </p:nvSpPr>
        <p:spPr bwMode="auto">
          <a:xfrm>
            <a:off x="6556375" y="3606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2851" name="Rectangle 83"/>
          <p:cNvSpPr>
            <a:spLocks noChangeArrowheads="1"/>
          </p:cNvSpPr>
          <p:nvPr/>
        </p:nvSpPr>
        <p:spPr bwMode="auto">
          <a:xfrm>
            <a:off x="6553200" y="3797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852" name="Rectangle 84"/>
          <p:cNvSpPr>
            <a:spLocks noChangeArrowheads="1"/>
          </p:cNvSpPr>
          <p:nvPr/>
        </p:nvSpPr>
        <p:spPr bwMode="auto">
          <a:xfrm>
            <a:off x="7335838" y="3430588"/>
            <a:ext cx="158750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853" name="Line 85"/>
          <p:cNvSpPr>
            <a:spLocks noChangeShapeType="1"/>
          </p:cNvSpPr>
          <p:nvPr/>
        </p:nvSpPr>
        <p:spPr bwMode="auto">
          <a:xfrm>
            <a:off x="7335838" y="3622675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54" name="Line 86"/>
          <p:cNvSpPr>
            <a:spLocks noChangeShapeType="1"/>
          </p:cNvSpPr>
          <p:nvPr/>
        </p:nvSpPr>
        <p:spPr bwMode="auto">
          <a:xfrm>
            <a:off x="7335838" y="3821113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55" name="Rectangle 87"/>
          <p:cNvSpPr>
            <a:spLocks noChangeArrowheads="1"/>
          </p:cNvSpPr>
          <p:nvPr/>
        </p:nvSpPr>
        <p:spPr bwMode="auto">
          <a:xfrm>
            <a:off x="7292975" y="3416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856" name="Rectangle 88"/>
          <p:cNvSpPr>
            <a:spLocks noChangeArrowheads="1"/>
          </p:cNvSpPr>
          <p:nvPr/>
        </p:nvSpPr>
        <p:spPr bwMode="auto">
          <a:xfrm>
            <a:off x="7277100" y="3606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2857" name="Rectangle 89"/>
          <p:cNvSpPr>
            <a:spLocks noChangeArrowheads="1"/>
          </p:cNvSpPr>
          <p:nvPr/>
        </p:nvSpPr>
        <p:spPr bwMode="auto">
          <a:xfrm>
            <a:off x="7283450" y="3797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858" name="Rectangle 90"/>
          <p:cNvSpPr>
            <a:spLocks noChangeArrowheads="1"/>
          </p:cNvSpPr>
          <p:nvPr/>
        </p:nvSpPr>
        <p:spPr bwMode="auto">
          <a:xfrm>
            <a:off x="8067675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859" name="Line 91"/>
          <p:cNvSpPr>
            <a:spLocks noChangeShapeType="1"/>
          </p:cNvSpPr>
          <p:nvPr/>
        </p:nvSpPr>
        <p:spPr bwMode="auto">
          <a:xfrm>
            <a:off x="8067675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60" name="Line 92"/>
          <p:cNvSpPr>
            <a:spLocks noChangeShapeType="1"/>
          </p:cNvSpPr>
          <p:nvPr/>
        </p:nvSpPr>
        <p:spPr bwMode="auto">
          <a:xfrm>
            <a:off x="8067675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61" name="Rectangle 93"/>
          <p:cNvSpPr>
            <a:spLocks noChangeArrowheads="1"/>
          </p:cNvSpPr>
          <p:nvPr/>
        </p:nvSpPr>
        <p:spPr bwMode="auto">
          <a:xfrm>
            <a:off x="8007350" y="3416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862" name="Rectangle 94"/>
          <p:cNvSpPr>
            <a:spLocks noChangeArrowheads="1"/>
          </p:cNvSpPr>
          <p:nvPr/>
        </p:nvSpPr>
        <p:spPr bwMode="auto">
          <a:xfrm>
            <a:off x="8010525" y="361632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2863" name="Rectangle 95"/>
          <p:cNvSpPr>
            <a:spLocks noChangeArrowheads="1"/>
          </p:cNvSpPr>
          <p:nvPr/>
        </p:nvSpPr>
        <p:spPr bwMode="auto">
          <a:xfrm>
            <a:off x="8016875" y="3797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2864" name="Rectangle 96"/>
          <p:cNvSpPr>
            <a:spLocks noChangeArrowheads="1"/>
          </p:cNvSpPr>
          <p:nvPr/>
        </p:nvSpPr>
        <p:spPr bwMode="auto">
          <a:xfrm>
            <a:off x="1776413" y="4079875"/>
            <a:ext cx="10842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Page frames</a:t>
            </a:r>
          </a:p>
        </p:txBody>
      </p:sp>
      <p:sp>
        <p:nvSpPr>
          <p:cNvPr id="32865" name="Rectangle 97"/>
          <p:cNvSpPr>
            <a:spLocks noChangeArrowheads="1"/>
          </p:cNvSpPr>
          <p:nvPr/>
        </p:nvSpPr>
        <p:spPr bwMode="auto">
          <a:xfrm>
            <a:off x="1712913" y="2940050"/>
            <a:ext cx="13811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Reference string</a:t>
            </a:r>
          </a:p>
        </p:txBody>
      </p:sp>
      <p:sp>
        <p:nvSpPr>
          <p:cNvPr id="32866" name="Rectangle 101"/>
          <p:cNvSpPr>
            <a:spLocks noChangeArrowheads="1"/>
          </p:cNvSpPr>
          <p:nvPr/>
        </p:nvSpPr>
        <p:spPr bwMode="auto">
          <a:xfrm>
            <a:off x="7680325" y="0"/>
            <a:ext cx="146367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Virtual Memory</a:t>
            </a:r>
          </a:p>
        </p:txBody>
      </p:sp>
      <p:sp>
        <p:nvSpPr>
          <p:cNvPr id="32867" name="Rectangle 102"/>
          <p:cNvSpPr>
            <a:spLocks noChangeArrowheads="1"/>
          </p:cNvSpPr>
          <p:nvPr/>
        </p:nvSpPr>
        <p:spPr bwMode="auto">
          <a:xfrm>
            <a:off x="595313" y="5214938"/>
            <a:ext cx="5892800" cy="1117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r>
              <a:rPr lang="en-US" altLang="ko-KR" sz="1800"/>
              <a:t>- LRU may require substantial hardware assistance</a:t>
            </a:r>
          </a:p>
          <a:p>
            <a:pPr defTabSz="762000" eaLnBrk="0" hangingPunct="0">
              <a:lnSpc>
                <a:spcPct val="97000"/>
              </a:lnSpc>
            </a:pPr>
            <a:r>
              <a:rPr lang="en-US" altLang="ko-KR" sz="1800"/>
              <a:t>- The problem is to determine an order for the frames</a:t>
            </a:r>
          </a:p>
          <a:p>
            <a:pPr defTabSz="762000" eaLnBrk="0" hangingPunct="0">
              <a:lnSpc>
                <a:spcPct val="97000"/>
              </a:lnSpc>
            </a:pPr>
            <a:r>
              <a:rPr lang="en-US" altLang="ko-KR" sz="1800"/>
              <a:t>   defined by the time of last use</a:t>
            </a:r>
          </a:p>
          <a:p>
            <a:pPr defTabSz="762000" hangingPunct="0">
              <a:lnSpc>
                <a:spcPct val="97000"/>
              </a:lnSpc>
            </a:pPr>
            <a:endParaRPr lang="en-US" altLang="ko-KR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in Page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paging system in which M1 has a capacity of three pages. The execution of a program Q requires reference to five distinct pages Pi, where </a:t>
            </a:r>
            <a:r>
              <a:rPr lang="en-US" dirty="0" err="1" smtClean="0"/>
              <a:t>i</a:t>
            </a:r>
            <a:r>
              <a:rPr lang="en-US" dirty="0" smtClean="0"/>
              <a:t>= 1,2,3,4,5 and </a:t>
            </a:r>
            <a:r>
              <a:rPr lang="en-US" dirty="0" err="1" smtClean="0"/>
              <a:t>i</a:t>
            </a:r>
            <a:r>
              <a:rPr lang="en-US" dirty="0" smtClean="0"/>
              <a:t> is the page address. The page address stream formed by executing Q is </a:t>
            </a:r>
          </a:p>
          <a:p>
            <a:pPr>
              <a:buNone/>
            </a:pPr>
            <a:r>
              <a:rPr lang="en-US" dirty="0" smtClean="0"/>
              <a:t>                2 3 2 1 5 2 4 5 3 2 5 2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virtual memory system has an address space of 8K words, a memory space of 4K words, and page and block sizes of 1K words. The following page reference </a:t>
            </a:r>
            <a:r>
              <a:rPr lang="en-US" dirty="0" err="1" smtClean="0"/>
              <a:t>chanses</a:t>
            </a:r>
            <a:r>
              <a:rPr lang="en-US" dirty="0" smtClean="0"/>
              <a:t> occur during a given time interval.</a:t>
            </a:r>
          </a:p>
          <a:p>
            <a:pPr>
              <a:buNone/>
            </a:pPr>
            <a:r>
              <a:rPr lang="en-US" dirty="0" smtClean="0"/>
              <a:t>   4 2 0 1 2 6 1 4 0 1 0 2 3 5 7</a:t>
            </a:r>
          </a:p>
          <a:p>
            <a:pPr>
              <a:buNone/>
            </a:pPr>
            <a:r>
              <a:rPr lang="en-US" dirty="0" smtClean="0"/>
              <a:t>Determine the four pages that are resident in main memory after each page reference change if the replacement algorithm used is FIFO, LRU and OPT.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1121</Words>
  <Application>Microsoft Office PowerPoint</Application>
  <PresentationFormat>On-screen Show (4:3)</PresentationFormat>
  <Paragraphs>336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Malgun Gothic</vt:lpstr>
      <vt:lpstr>Arial</vt:lpstr>
      <vt:lpstr>Calibri</vt:lpstr>
      <vt:lpstr>Office Theme</vt:lpstr>
      <vt:lpstr>Virtual Memory   &amp; Replacement Algorithm </vt:lpstr>
      <vt:lpstr>VIRTUAL  MEMORY</vt:lpstr>
      <vt:lpstr>ADDRESS  MAPPING</vt:lpstr>
      <vt:lpstr>PowerPoint Presentation</vt:lpstr>
      <vt:lpstr>ASSOCIATIVE  MEMORY  PAGE  TABLE</vt:lpstr>
      <vt:lpstr>PAGE  REPLACEMENT  ALGORITHMS</vt:lpstr>
      <vt:lpstr>PAGE  REPLACEMENT  ALGORITHMS</vt:lpstr>
      <vt:lpstr>Problems in Page Replacement</vt:lpstr>
      <vt:lpstr>Problem2</vt:lpstr>
      <vt:lpstr>Memory Portions</vt:lpstr>
      <vt:lpstr>Unit –II reference Materials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VIT</dc:creator>
  <cp:lastModifiedBy>Admin</cp:lastModifiedBy>
  <cp:revision>17</cp:revision>
  <dcterms:created xsi:type="dcterms:W3CDTF">2012-10-22T04:14:08Z</dcterms:created>
  <dcterms:modified xsi:type="dcterms:W3CDTF">2019-09-16T10:14:41Z</dcterms:modified>
</cp:coreProperties>
</file>