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5"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Architecture</a:t>
            </a:r>
            <a:endParaRPr lang="en-US" dirty="0"/>
          </a:p>
        </p:txBody>
      </p:sp>
      <p:sp>
        <p:nvSpPr>
          <p:cNvPr id="3" name="Subtitle 2"/>
          <p:cNvSpPr>
            <a:spLocks noGrp="1"/>
          </p:cNvSpPr>
          <p:nvPr>
            <p:ph type="subTitle" idx="1"/>
          </p:nvPr>
        </p:nvSpPr>
        <p:spPr/>
        <p:txBody>
          <a:bodyPr/>
          <a:lstStyle/>
          <a:p>
            <a:r>
              <a:rPr lang="en-US" dirty="0" smtClean="0"/>
              <a:t>Lecture 01</a:t>
            </a:r>
            <a:endParaRPr lang="en-US" dirty="0"/>
          </a:p>
        </p:txBody>
      </p:sp>
      <p:sp>
        <p:nvSpPr>
          <p:cNvPr id="4" name="Subtitle 2"/>
          <p:cNvSpPr txBox="1">
            <a:spLocks/>
          </p:cNvSpPr>
          <p:nvPr/>
        </p:nvSpPr>
        <p:spPr>
          <a:xfrm>
            <a:off x="4724400" y="5715000"/>
            <a:ext cx="4191000" cy="8382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Operations</a:t>
            </a:r>
            <a:endParaRPr lang="en-US" dirty="0"/>
          </a:p>
        </p:txBody>
      </p:sp>
      <p:sp>
        <p:nvSpPr>
          <p:cNvPr id="3" name="Content Placeholder 2"/>
          <p:cNvSpPr>
            <a:spLocks noGrp="1"/>
          </p:cNvSpPr>
          <p:nvPr>
            <p:ph idx="1"/>
          </p:nvPr>
        </p:nvSpPr>
        <p:spPr>
          <a:xfrm>
            <a:off x="457200" y="5227637"/>
            <a:ext cx="8229600" cy="1249363"/>
          </a:xfrm>
        </p:spPr>
        <p:txBody>
          <a:bodyPr>
            <a:normAutofit fontScale="77500" lnSpcReduction="20000"/>
          </a:bodyPr>
          <a:lstStyle/>
          <a:p>
            <a:pPr algn="just"/>
            <a:r>
              <a:rPr lang="en-US" dirty="0" smtClean="0"/>
              <a:t>The final two diagrams show operations involving data processing, on data either in storage (Figure 3) or en route between storage and the external environment (Figure 4)</a:t>
            </a:r>
            <a:endParaRPr lang="en-US" dirty="0"/>
          </a:p>
        </p:txBody>
      </p:sp>
      <p:pic>
        <p:nvPicPr>
          <p:cNvPr id="3075" name="Picture 3"/>
          <p:cNvPicPr>
            <a:picLocks noChangeAspect="1" noChangeArrowheads="1"/>
          </p:cNvPicPr>
          <p:nvPr/>
        </p:nvPicPr>
        <p:blipFill>
          <a:blip r:embed="rId2"/>
          <a:srcRect/>
          <a:stretch>
            <a:fillRect/>
          </a:stretch>
        </p:blipFill>
        <p:spPr bwMode="auto">
          <a:xfrm>
            <a:off x="762000" y="1600200"/>
            <a:ext cx="2952750" cy="33337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5562600" y="1524000"/>
            <a:ext cx="2705100" cy="3400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Units/Components</a:t>
            </a:r>
            <a:endParaRPr lang="en-US" dirty="0"/>
          </a:p>
        </p:txBody>
      </p:sp>
      <p:sp>
        <p:nvSpPr>
          <p:cNvPr id="3" name="Content Placeholder 2"/>
          <p:cNvSpPr>
            <a:spLocks noGrp="1"/>
          </p:cNvSpPr>
          <p:nvPr>
            <p:ph idx="1"/>
          </p:nvPr>
        </p:nvSpPr>
        <p:spPr>
          <a:xfrm>
            <a:off x="457200" y="4876800"/>
            <a:ext cx="8229600" cy="1249363"/>
          </a:xfrm>
        </p:spPr>
        <p:txBody>
          <a:bodyPr>
            <a:normAutofit fontScale="62500" lnSpcReduction="20000"/>
          </a:bodyPr>
          <a:lstStyle/>
          <a:p>
            <a:pPr algn="just"/>
            <a:r>
              <a:rPr lang="en-US" dirty="0" smtClean="0"/>
              <a:t>This is the </a:t>
            </a:r>
            <a:r>
              <a:rPr lang="en-US" dirty="0" smtClean="0">
                <a:solidFill>
                  <a:srgbClr val="FF0000"/>
                </a:solidFill>
              </a:rPr>
              <a:t>simplest</a:t>
            </a:r>
            <a:r>
              <a:rPr lang="en-US" dirty="0" smtClean="0"/>
              <a:t> possible depiction of a computer</a:t>
            </a:r>
          </a:p>
          <a:p>
            <a:pPr algn="just"/>
            <a:r>
              <a:rPr lang="en-US" dirty="0" smtClean="0"/>
              <a:t>The computer interacts in some fashion with its external environment</a:t>
            </a:r>
          </a:p>
          <a:p>
            <a:pPr algn="just"/>
            <a:r>
              <a:rPr lang="en-US" dirty="0" smtClean="0"/>
              <a:t>In general, all of its linkages to the external environment can be classified as peripheral devices or communication lines</a:t>
            </a:r>
            <a:endParaRPr lang="en-US" dirty="0"/>
          </a:p>
        </p:txBody>
      </p:sp>
      <p:pic>
        <p:nvPicPr>
          <p:cNvPr id="4098" name="Picture 2"/>
          <p:cNvPicPr>
            <a:picLocks noChangeAspect="1" noChangeArrowheads="1"/>
          </p:cNvPicPr>
          <p:nvPr/>
        </p:nvPicPr>
        <p:blipFill>
          <a:blip r:embed="rId2"/>
          <a:srcRect/>
          <a:stretch>
            <a:fillRect/>
          </a:stretch>
        </p:blipFill>
        <p:spPr bwMode="auto">
          <a:xfrm>
            <a:off x="2286000" y="1295400"/>
            <a:ext cx="4267200" cy="33694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Units/Components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There are </a:t>
            </a:r>
            <a:r>
              <a:rPr lang="en-US" dirty="0" smtClean="0">
                <a:solidFill>
                  <a:srgbClr val="00B0F0"/>
                </a:solidFill>
              </a:rPr>
              <a:t>four</a:t>
            </a:r>
            <a:r>
              <a:rPr lang="en-US" dirty="0" smtClean="0"/>
              <a:t> main structural components:</a:t>
            </a:r>
          </a:p>
          <a:p>
            <a:pPr algn="just"/>
            <a:r>
              <a:rPr lang="en-US" dirty="0" smtClean="0">
                <a:solidFill>
                  <a:schemeClr val="accent2"/>
                </a:solidFill>
              </a:rPr>
              <a:t>Central processing unit (CPU)</a:t>
            </a:r>
            <a:r>
              <a:rPr lang="en-US" dirty="0" smtClean="0"/>
              <a:t>: Controls the operation of the computer and performs its data processing functions</a:t>
            </a:r>
          </a:p>
          <a:p>
            <a:pPr lvl="1" algn="just"/>
            <a:r>
              <a:rPr lang="en-US" dirty="0" smtClean="0"/>
              <a:t>Often simply referred to as </a:t>
            </a:r>
            <a:r>
              <a:rPr lang="en-US" dirty="0" smtClean="0">
                <a:solidFill>
                  <a:srgbClr val="00B050"/>
                </a:solidFill>
              </a:rPr>
              <a:t>processor</a:t>
            </a:r>
          </a:p>
          <a:p>
            <a:pPr algn="just"/>
            <a:r>
              <a:rPr lang="en-US" dirty="0" smtClean="0">
                <a:solidFill>
                  <a:schemeClr val="accent2"/>
                </a:solidFill>
              </a:rPr>
              <a:t>Main memory</a:t>
            </a:r>
            <a:r>
              <a:rPr lang="en-US" dirty="0" smtClean="0"/>
              <a:t>: Stores data</a:t>
            </a:r>
          </a:p>
          <a:p>
            <a:pPr algn="just"/>
            <a:r>
              <a:rPr lang="en-US" dirty="0" smtClean="0">
                <a:solidFill>
                  <a:schemeClr val="accent2"/>
                </a:solidFill>
              </a:rPr>
              <a:t>I/O</a:t>
            </a:r>
            <a:r>
              <a:rPr lang="en-US" dirty="0" smtClean="0"/>
              <a:t>: Moves data between the computer and its external environment</a:t>
            </a:r>
          </a:p>
          <a:p>
            <a:pPr algn="just"/>
            <a:r>
              <a:rPr lang="en-US" dirty="0" smtClean="0">
                <a:solidFill>
                  <a:schemeClr val="accent2"/>
                </a:solidFill>
              </a:rPr>
              <a:t>System interconnection</a:t>
            </a:r>
            <a:r>
              <a:rPr lang="en-US" dirty="0" smtClean="0"/>
              <a:t>: Some mechanism that provides for communication among CPU, main memory, and I/O</a:t>
            </a:r>
          </a:p>
          <a:p>
            <a:pPr algn="just"/>
            <a:r>
              <a:rPr lang="en-US" dirty="0" smtClean="0"/>
              <a:t>A common example of system interconnection is by means of a </a:t>
            </a:r>
            <a:r>
              <a:rPr lang="en-US" b="1" dirty="0" smtClean="0"/>
              <a:t>system bus, </a:t>
            </a:r>
            <a:r>
              <a:rPr lang="en-US" dirty="0" smtClean="0"/>
              <a:t>consisting of a number of </a:t>
            </a:r>
            <a:r>
              <a:rPr lang="en-US" dirty="0" smtClean="0">
                <a:solidFill>
                  <a:srgbClr val="FF0000"/>
                </a:solidFill>
              </a:rPr>
              <a:t>conducting wires </a:t>
            </a:r>
            <a:r>
              <a:rPr lang="en-US" dirty="0" smtClean="0"/>
              <a:t>to which all the other components attach</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Top-Level Structure</a:t>
            </a:r>
            <a:endParaRPr lang="en-US" dirty="0"/>
          </a:p>
        </p:txBody>
      </p:sp>
      <p:pic>
        <p:nvPicPr>
          <p:cNvPr id="5122" name="Picture 2"/>
          <p:cNvPicPr>
            <a:picLocks noChangeAspect="1" noChangeArrowheads="1"/>
          </p:cNvPicPr>
          <p:nvPr/>
        </p:nvPicPr>
        <p:blipFill>
          <a:blip r:embed="rId2"/>
          <a:srcRect/>
          <a:stretch>
            <a:fillRect/>
          </a:stretch>
        </p:blipFill>
        <p:spPr bwMode="auto">
          <a:xfrm>
            <a:off x="2286000" y="1371600"/>
            <a:ext cx="4495800" cy="52617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Computers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solidFill>
                  <a:srgbClr val="FF0000"/>
                </a:solidFill>
              </a:rPr>
              <a:t>First Generation</a:t>
            </a:r>
            <a:r>
              <a:rPr lang="en-US" dirty="0" smtClean="0"/>
              <a:t>: </a:t>
            </a:r>
            <a:r>
              <a:rPr lang="en-US" b="1" dirty="0" smtClean="0"/>
              <a:t>Vacuum Tubes</a:t>
            </a:r>
          </a:p>
          <a:p>
            <a:pPr lvl="1" algn="just"/>
            <a:r>
              <a:rPr lang="en-US" b="1" i="1" dirty="0" smtClean="0"/>
              <a:t>ENIAC The ENIAC (Electronic Numerical Integrator And Computer)</a:t>
            </a:r>
          </a:p>
          <a:p>
            <a:pPr lvl="1" algn="just"/>
            <a:r>
              <a:rPr lang="en-US" b="1" i="1" dirty="0" smtClean="0"/>
              <a:t>Designed </a:t>
            </a:r>
            <a:r>
              <a:rPr lang="en-US" dirty="0" smtClean="0"/>
              <a:t>and constructed at the University of Pennsylvania</a:t>
            </a:r>
          </a:p>
          <a:p>
            <a:pPr lvl="1" algn="just"/>
            <a:r>
              <a:rPr lang="en-US" dirty="0" smtClean="0"/>
              <a:t>World’s first general purpose electronic digital computer</a:t>
            </a:r>
          </a:p>
          <a:p>
            <a:pPr algn="just"/>
            <a:r>
              <a:rPr lang="en-US" dirty="0" smtClean="0">
                <a:solidFill>
                  <a:srgbClr val="FF0000"/>
                </a:solidFill>
              </a:rPr>
              <a:t>Second Generation</a:t>
            </a:r>
            <a:r>
              <a:rPr lang="en-US" dirty="0" smtClean="0"/>
              <a:t>: </a:t>
            </a:r>
            <a:r>
              <a:rPr lang="en-US" b="1" dirty="0" smtClean="0"/>
              <a:t>Transistors</a:t>
            </a:r>
          </a:p>
          <a:p>
            <a:pPr algn="just"/>
            <a:r>
              <a:rPr lang="en-US" dirty="0" smtClean="0"/>
              <a:t>The first major change in the electronic computer came with the replacement of the vacuum tube by the transistor</a:t>
            </a:r>
          </a:p>
          <a:p>
            <a:pPr lvl="1" algn="just"/>
            <a:r>
              <a:rPr lang="en-US" dirty="0" smtClean="0"/>
              <a:t>The transistor was invented at Bell Labs in 1947</a:t>
            </a:r>
          </a:p>
          <a:p>
            <a:pPr algn="just"/>
            <a:r>
              <a:rPr lang="en-US" dirty="0" smtClean="0"/>
              <a:t>The transistor is smaller, cheaper, and dissipates less heat than a vacuum tube but can be used in the same way as a vacuum tube to construct computers</a:t>
            </a:r>
          </a:p>
          <a:p>
            <a:pPr algn="just"/>
            <a:r>
              <a:rPr lang="en-US" dirty="0" smtClean="0"/>
              <a:t>Unlike the vacuum tube, which requires wires, metal plates, a glass capsule, and a vacuum, the transistor is a </a:t>
            </a:r>
            <a:r>
              <a:rPr lang="en-US" i="1" dirty="0" smtClean="0"/>
              <a:t>solid-state device, made from silicon</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Computers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solidFill>
                  <a:srgbClr val="FF0000"/>
                </a:solidFill>
              </a:rPr>
              <a:t>Third Generation </a:t>
            </a:r>
            <a:r>
              <a:rPr lang="en-US" dirty="0" smtClean="0"/>
              <a:t>and </a:t>
            </a:r>
            <a:r>
              <a:rPr lang="en-US" dirty="0" smtClean="0">
                <a:solidFill>
                  <a:srgbClr val="0070C0"/>
                </a:solidFill>
              </a:rPr>
              <a:t>forth</a:t>
            </a:r>
            <a:r>
              <a:rPr lang="en-US" dirty="0" smtClean="0"/>
              <a:t>: Integrated Circuits</a:t>
            </a:r>
          </a:p>
          <a:p>
            <a:pPr algn="just"/>
            <a:r>
              <a:rPr lang="en-US" dirty="0" smtClean="0"/>
              <a:t> A single, self-contained transistor is called a </a:t>
            </a:r>
            <a:r>
              <a:rPr lang="en-US" i="1" dirty="0" smtClean="0"/>
              <a:t>discrete component</a:t>
            </a:r>
          </a:p>
          <a:p>
            <a:pPr algn="just"/>
            <a:r>
              <a:rPr lang="en-US" i="1" dirty="0" smtClean="0"/>
              <a:t>Throughout the </a:t>
            </a:r>
            <a:r>
              <a:rPr lang="en-US" dirty="0" smtClean="0"/>
              <a:t>1950s and early 1960s, electronic equipment was composed largely of discrete components—transistors, resistors, capacitors, and so on</a:t>
            </a:r>
          </a:p>
          <a:p>
            <a:pPr algn="just"/>
            <a:r>
              <a:rPr lang="en-US" dirty="0" smtClean="0"/>
              <a:t>Discrete components were manufactured separately, packaged in their own containers, and soldered or wired together onto masonite-like circuit boards, which were then installed in computers, oscilloscopes, and other electronic equipment</a:t>
            </a:r>
          </a:p>
          <a:p>
            <a:pPr algn="just"/>
            <a:r>
              <a:rPr lang="en-US" dirty="0" smtClean="0"/>
              <a:t>Whenever an electronic device called for a transistor, a little tube of metal containing a pinhead-sized piece of silicon had to be soldered to a circuit board</a:t>
            </a:r>
          </a:p>
          <a:p>
            <a:pPr algn="just"/>
            <a:r>
              <a:rPr lang="en-US" dirty="0" smtClean="0"/>
              <a:t>The entire manufacturing process, from transistor to circuit board, was expensive and cumbersome</a:t>
            </a:r>
          </a:p>
          <a:p>
            <a:r>
              <a:rPr lang="en-US" dirty="0" smtClean="0"/>
              <a:t>In 1958 came the achievement that revolutionized electronics and started the era of microelectronics: the </a:t>
            </a:r>
            <a:r>
              <a:rPr lang="en-US" dirty="0" smtClean="0">
                <a:solidFill>
                  <a:srgbClr val="00B050"/>
                </a:solidFill>
              </a:rPr>
              <a:t>invention</a:t>
            </a:r>
            <a:r>
              <a:rPr lang="en-US" dirty="0" smtClean="0"/>
              <a:t> of the </a:t>
            </a:r>
            <a:r>
              <a:rPr lang="en-US" dirty="0" smtClean="0">
                <a:solidFill>
                  <a:srgbClr val="0070C0"/>
                </a:solidFill>
              </a:rPr>
              <a:t>integrated circuit</a:t>
            </a:r>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Computers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Microelectronics means, literally, “small electronics”</a:t>
            </a:r>
          </a:p>
          <a:p>
            <a:pPr algn="just"/>
            <a:r>
              <a:rPr lang="en-US" dirty="0" smtClean="0"/>
              <a:t>The basic elements of a digital computer: only </a:t>
            </a:r>
            <a:r>
              <a:rPr lang="en-US" dirty="0" smtClean="0">
                <a:solidFill>
                  <a:srgbClr val="00B050"/>
                </a:solidFill>
              </a:rPr>
              <a:t>two </a:t>
            </a:r>
            <a:r>
              <a:rPr lang="en-US" dirty="0" smtClean="0">
                <a:solidFill>
                  <a:srgbClr val="FF0000"/>
                </a:solidFill>
              </a:rPr>
              <a:t>fundamental</a:t>
            </a:r>
            <a:r>
              <a:rPr lang="en-US" dirty="0" smtClean="0">
                <a:solidFill>
                  <a:srgbClr val="00B050"/>
                </a:solidFill>
              </a:rPr>
              <a:t> </a:t>
            </a:r>
            <a:r>
              <a:rPr lang="en-US" dirty="0" smtClean="0">
                <a:solidFill>
                  <a:srgbClr val="FF0000"/>
                </a:solidFill>
              </a:rPr>
              <a:t>types</a:t>
            </a:r>
            <a:r>
              <a:rPr lang="en-US" dirty="0" smtClean="0"/>
              <a:t> of components are required</a:t>
            </a:r>
          </a:p>
          <a:p>
            <a:pPr lvl="1" algn="just"/>
            <a:r>
              <a:rPr lang="en-US" dirty="0" smtClean="0">
                <a:solidFill>
                  <a:srgbClr val="0070C0"/>
                </a:solidFill>
              </a:rPr>
              <a:t>Gates</a:t>
            </a:r>
            <a:r>
              <a:rPr lang="en-US" dirty="0" smtClean="0"/>
              <a:t> and </a:t>
            </a:r>
            <a:r>
              <a:rPr lang="en-US" dirty="0" smtClean="0">
                <a:solidFill>
                  <a:srgbClr val="0070C0"/>
                </a:solidFill>
              </a:rPr>
              <a:t>memory</a:t>
            </a:r>
            <a:r>
              <a:rPr lang="en-US" dirty="0" smtClean="0"/>
              <a:t> cells</a:t>
            </a:r>
          </a:p>
          <a:p>
            <a:pPr algn="just"/>
            <a:r>
              <a:rPr lang="en-US" dirty="0" smtClean="0"/>
              <a:t>A gate is a device that implements a simple Boolean or logical function, such as IF </a:t>
            </a:r>
            <a:r>
              <a:rPr lang="en-US" i="1" dirty="0" smtClean="0"/>
              <a:t>A AND B ARE TRUE </a:t>
            </a:r>
            <a:r>
              <a:rPr lang="en-US" dirty="0" smtClean="0"/>
              <a:t>THEN </a:t>
            </a:r>
            <a:r>
              <a:rPr lang="en-US" i="1" dirty="0" smtClean="0"/>
              <a:t>C IS TRUE (AND gate)</a:t>
            </a:r>
          </a:p>
          <a:p>
            <a:pPr algn="just"/>
            <a:r>
              <a:rPr lang="en-US" i="1" dirty="0" smtClean="0"/>
              <a:t>Such devices are called gates because they control </a:t>
            </a:r>
            <a:r>
              <a:rPr lang="en-US" dirty="0" smtClean="0"/>
              <a:t>data flow in much the same way that canal gates do</a:t>
            </a:r>
          </a:p>
          <a:p>
            <a:pPr algn="just"/>
            <a:r>
              <a:rPr lang="en-US" dirty="0" smtClean="0"/>
              <a:t>The memory cell is a device that can store one bit of data; that is, the device can be in one of two stable states at any time</a:t>
            </a:r>
          </a:p>
          <a:p>
            <a:pPr algn="just"/>
            <a:r>
              <a:rPr lang="en-US" dirty="0" smtClean="0"/>
              <a:t>By interconnecting large numbers of these fundamental devices, we can construct a computer</a:t>
            </a:r>
          </a:p>
          <a:p>
            <a:pPr algn="just"/>
            <a:endParaRPr lang="en-US" dirty="0"/>
          </a:p>
        </p:txBody>
      </p:sp>
      <p:pic>
        <p:nvPicPr>
          <p:cNvPr id="7170" name="Picture 2"/>
          <p:cNvPicPr>
            <a:picLocks noChangeAspect="1" noChangeArrowheads="1"/>
          </p:cNvPicPr>
          <p:nvPr/>
        </p:nvPicPr>
        <p:blipFill>
          <a:blip r:embed="rId2"/>
          <a:srcRect/>
          <a:stretch>
            <a:fillRect/>
          </a:stretch>
        </p:blipFill>
        <p:spPr bwMode="auto">
          <a:xfrm>
            <a:off x="2209800" y="5257800"/>
            <a:ext cx="4810125"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Computers</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pPr algn="just"/>
            <a:r>
              <a:rPr lang="en-US" sz="1900" dirty="0" smtClean="0"/>
              <a:t>Four basic functions could be related to these two components as follows:</a:t>
            </a:r>
          </a:p>
          <a:p>
            <a:pPr algn="just"/>
            <a:r>
              <a:rPr lang="en-US" sz="1900" dirty="0" smtClean="0">
                <a:solidFill>
                  <a:srgbClr val="0070C0"/>
                </a:solidFill>
              </a:rPr>
              <a:t>Data storage</a:t>
            </a:r>
            <a:r>
              <a:rPr lang="en-US" sz="1900" dirty="0" smtClean="0"/>
              <a:t>: Provided by memory cells</a:t>
            </a:r>
          </a:p>
          <a:p>
            <a:pPr algn="just"/>
            <a:r>
              <a:rPr lang="en-US" sz="1900" dirty="0" smtClean="0">
                <a:solidFill>
                  <a:srgbClr val="0070C0"/>
                </a:solidFill>
              </a:rPr>
              <a:t>Data processing</a:t>
            </a:r>
            <a:r>
              <a:rPr lang="en-US" sz="1900" dirty="0" smtClean="0"/>
              <a:t>: Provided by gates</a:t>
            </a:r>
          </a:p>
          <a:p>
            <a:pPr algn="just"/>
            <a:r>
              <a:rPr lang="en-US" sz="1900" dirty="0" smtClean="0">
                <a:solidFill>
                  <a:srgbClr val="0070C0"/>
                </a:solidFill>
              </a:rPr>
              <a:t>Data movement</a:t>
            </a:r>
            <a:r>
              <a:rPr lang="en-US" sz="1900" b="1" dirty="0" smtClean="0"/>
              <a:t>: </a:t>
            </a:r>
            <a:r>
              <a:rPr lang="en-US" sz="1900" dirty="0" smtClean="0"/>
              <a:t>The paths among components are used to move data from memory to memory and from memory through gates to memory</a:t>
            </a:r>
          </a:p>
          <a:p>
            <a:pPr algn="just"/>
            <a:r>
              <a:rPr lang="en-US" sz="1900" dirty="0">
                <a:solidFill>
                  <a:srgbClr val="0070C0"/>
                </a:solidFill>
              </a:rPr>
              <a:t>Control: </a:t>
            </a:r>
            <a:r>
              <a:rPr lang="en-US" sz="1900" dirty="0" smtClean="0"/>
              <a:t>The paths among components can carry control signals</a:t>
            </a:r>
          </a:p>
          <a:p>
            <a:pPr algn="just"/>
            <a:r>
              <a:rPr lang="en-US" sz="1900" dirty="0" smtClean="0"/>
              <a:t>For</a:t>
            </a:r>
            <a:r>
              <a:rPr lang="en-US" sz="1900" dirty="0" smtClean="0">
                <a:solidFill>
                  <a:srgbClr val="FF0000"/>
                </a:solidFill>
              </a:rPr>
              <a:t> example</a:t>
            </a:r>
            <a:r>
              <a:rPr lang="en-US" sz="1900" dirty="0" smtClean="0"/>
              <a:t>, a gate will have one or two data inputs plus a control signal input that activates the gate</a:t>
            </a:r>
          </a:p>
          <a:p>
            <a:pPr algn="just"/>
            <a:r>
              <a:rPr lang="en-US" sz="1900" dirty="0" smtClean="0"/>
              <a:t>When the control signal is ON, the gate performs its function on the data inputs and produces a data output</a:t>
            </a:r>
          </a:p>
          <a:p>
            <a:pPr algn="just"/>
            <a:r>
              <a:rPr lang="en-US" sz="1900" dirty="0" smtClean="0"/>
              <a:t>Similarly, the memory cell will store the bit that is on its input lead when the WRITE control signal is ON </a:t>
            </a:r>
          </a:p>
          <a:p>
            <a:pPr algn="just"/>
            <a:r>
              <a:rPr lang="en-US" sz="1900" dirty="0" smtClean="0"/>
              <a:t>These components could be made as integrated circuits</a:t>
            </a:r>
            <a:endParaRPr lang="en-US" sz="1900" dirty="0"/>
          </a:p>
          <a:p>
            <a:pPr algn="just"/>
            <a:r>
              <a:rPr lang="en-US" sz="1900" dirty="0" smtClean="0"/>
              <a:t>The integrated circuit exploits the fact that such components as transistors, resistors, and conductors can be fabricated from a semiconductor such as silicon (Si)</a:t>
            </a:r>
            <a:endParaRPr lang="en-US" sz="19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Among Wafer, Chip, and Gate</a:t>
            </a:r>
            <a:endParaRPr lang="en-US" dirty="0"/>
          </a:p>
        </p:txBody>
      </p:sp>
      <p:pic>
        <p:nvPicPr>
          <p:cNvPr id="8194" name="Picture 2"/>
          <p:cNvPicPr>
            <a:picLocks noChangeAspect="1" noChangeArrowheads="1"/>
          </p:cNvPicPr>
          <p:nvPr/>
        </p:nvPicPr>
        <p:blipFill>
          <a:blip r:embed="rId2"/>
          <a:srcRect/>
          <a:stretch>
            <a:fillRect/>
          </a:stretch>
        </p:blipFill>
        <p:spPr bwMode="auto">
          <a:xfrm>
            <a:off x="2057400" y="1459774"/>
            <a:ext cx="4419600" cy="53982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Fabrication of Integrated Circuits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 thin </a:t>
            </a:r>
            <a:r>
              <a:rPr lang="en-US" i="1" dirty="0" smtClean="0"/>
              <a:t>wafer of </a:t>
            </a:r>
            <a:r>
              <a:rPr lang="en-US" dirty="0" smtClean="0"/>
              <a:t>silicon is divided into a matrix of small areas, each a few </a:t>
            </a:r>
            <a:r>
              <a:rPr lang="en-US" smtClean="0"/>
              <a:t>millimeters square or less</a:t>
            </a:r>
            <a:endParaRPr lang="en-US" dirty="0" smtClean="0"/>
          </a:p>
          <a:p>
            <a:pPr algn="just"/>
            <a:r>
              <a:rPr lang="en-US" dirty="0" smtClean="0"/>
              <a:t>The identical circuit pattern is fabricated in each area, and the wafer is broken up into </a:t>
            </a:r>
            <a:r>
              <a:rPr lang="en-US" i="1" dirty="0" smtClean="0"/>
              <a:t>chips</a:t>
            </a:r>
          </a:p>
          <a:p>
            <a:pPr algn="just"/>
            <a:r>
              <a:rPr lang="en-US" i="1" dirty="0" smtClean="0"/>
              <a:t>Each chip consists of many gates and/or memory cells plus a number of input </a:t>
            </a:r>
            <a:r>
              <a:rPr lang="en-US" dirty="0" smtClean="0"/>
              <a:t>and output attachment points</a:t>
            </a:r>
          </a:p>
          <a:p>
            <a:pPr algn="just"/>
            <a:r>
              <a:rPr lang="en-US" dirty="0" smtClean="0"/>
              <a:t>This chip is then packaged in housing that protects it and provides pins for attachment to devices beyond the chip</a:t>
            </a:r>
          </a:p>
          <a:p>
            <a:pPr algn="just"/>
            <a:r>
              <a:rPr lang="en-US" dirty="0" smtClean="0"/>
              <a:t>A number of these packages can then be interconnected on a printed circuit board to produce larger and more complex circuits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Books</a:t>
            </a:r>
            <a:endParaRPr lang="en-US" dirty="0"/>
          </a:p>
        </p:txBody>
      </p:sp>
      <p:sp>
        <p:nvSpPr>
          <p:cNvPr id="3" name="Content Placeholder 2"/>
          <p:cNvSpPr>
            <a:spLocks noGrp="1"/>
          </p:cNvSpPr>
          <p:nvPr>
            <p:ph idx="1"/>
          </p:nvPr>
        </p:nvSpPr>
        <p:spPr/>
        <p:txBody>
          <a:bodyPr/>
          <a:lstStyle/>
          <a:p>
            <a:pPr algn="just"/>
            <a:r>
              <a:rPr lang="en-US" dirty="0" smtClean="0">
                <a:solidFill>
                  <a:srgbClr val="FF0000"/>
                </a:solidFill>
              </a:rPr>
              <a:t>Computer Organization and Architecture: Designing for Performance</a:t>
            </a:r>
            <a:r>
              <a:rPr lang="en-US" dirty="0" smtClean="0"/>
              <a:t>- </a:t>
            </a:r>
            <a:r>
              <a:rPr lang="en-US" dirty="0" smtClean="0">
                <a:solidFill>
                  <a:srgbClr val="0070C0"/>
                </a:solidFill>
              </a:rPr>
              <a:t>William Stallings </a:t>
            </a:r>
            <a:r>
              <a:rPr lang="en-US" dirty="0" smtClean="0"/>
              <a:t>(8</a:t>
            </a:r>
            <a:r>
              <a:rPr lang="en-US" baseline="30000" dirty="0" smtClean="0"/>
              <a:t>th</a:t>
            </a:r>
            <a:r>
              <a:rPr lang="en-US" dirty="0" smtClean="0"/>
              <a:t> Edition)</a:t>
            </a:r>
          </a:p>
          <a:p>
            <a:pPr lvl="1" algn="just"/>
            <a:r>
              <a:rPr lang="en-US" dirty="0" smtClean="0"/>
              <a:t>Any later edition is fine  </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Fabrication of Integrated Circuits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Initially, only a few gates or memory cells could be reliably manufactured and packaged together</a:t>
            </a:r>
          </a:p>
          <a:p>
            <a:pPr algn="just"/>
            <a:r>
              <a:rPr lang="en-US" dirty="0" smtClean="0"/>
              <a:t>These early integrated circuits are referred to as </a:t>
            </a:r>
            <a:r>
              <a:rPr lang="en-US" i="1" dirty="0" smtClean="0"/>
              <a:t>small-scale integration </a:t>
            </a:r>
            <a:r>
              <a:rPr lang="en-US" dirty="0" smtClean="0"/>
              <a:t>(SSI)</a:t>
            </a:r>
          </a:p>
          <a:p>
            <a:pPr algn="just"/>
            <a:r>
              <a:rPr lang="en-US" dirty="0" smtClean="0"/>
              <a:t>As time went on, it became possible to pack more and more components on the same chip</a:t>
            </a:r>
          </a:p>
          <a:p>
            <a:pPr algn="just"/>
            <a:r>
              <a:rPr lang="en-US" dirty="0" smtClean="0"/>
              <a:t>And so comes the terms- LSI, MSI, VLSI and ULSI</a:t>
            </a:r>
          </a:p>
          <a:p>
            <a:pPr algn="just"/>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Moore’s law</a:t>
            </a:r>
            <a:endParaRPr lang="en-US" dirty="0"/>
          </a:p>
        </p:txBody>
      </p:sp>
      <p:pic>
        <p:nvPicPr>
          <p:cNvPr id="9218" name="Picture 2"/>
          <p:cNvPicPr>
            <a:picLocks noChangeAspect="1" noChangeArrowheads="1"/>
          </p:cNvPicPr>
          <p:nvPr/>
        </p:nvPicPr>
        <p:blipFill>
          <a:blip r:embed="rId2"/>
          <a:srcRect/>
          <a:stretch>
            <a:fillRect/>
          </a:stretch>
        </p:blipFill>
        <p:spPr bwMode="auto">
          <a:xfrm>
            <a:off x="1066800" y="1295400"/>
            <a:ext cx="6705600" cy="50762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Moore’s law</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The consequences of Moore’s law are profound:</a:t>
            </a:r>
          </a:p>
          <a:p>
            <a:pPr marL="514350" indent="-514350" algn="just">
              <a:buFont typeface="+mj-lt"/>
              <a:buAutoNum type="arabicParenR"/>
            </a:pPr>
            <a:r>
              <a:rPr lang="en-US" dirty="0" smtClean="0"/>
              <a:t>The cost of a chip has remained virtually unchanged during this period of rapid growth in density</a:t>
            </a:r>
          </a:p>
          <a:p>
            <a:pPr marL="914400" lvl="1" indent="-514350" algn="just"/>
            <a:r>
              <a:rPr lang="en-US" dirty="0" smtClean="0"/>
              <a:t>This means that the cost of computer logic and memory circuitry has fallen at a dramatic rate</a:t>
            </a:r>
          </a:p>
          <a:p>
            <a:pPr marL="514350" indent="-514350" algn="just">
              <a:buFont typeface="+mj-lt"/>
              <a:buAutoNum type="arabicParenR"/>
            </a:pPr>
            <a:r>
              <a:rPr lang="en-US" dirty="0" smtClean="0"/>
              <a:t>Because logic and memory elements are placed closer together on more densely packed chips, the electrical path length is shortened, increasing operating speed</a:t>
            </a:r>
          </a:p>
          <a:p>
            <a:pPr marL="514350" indent="-514350" algn="just">
              <a:buFont typeface="+mj-lt"/>
              <a:buAutoNum type="arabicParenR"/>
            </a:pPr>
            <a:r>
              <a:rPr lang="en-US" dirty="0" smtClean="0"/>
              <a:t>The computer becomes smaller, making it more convenient to place in a variety of environments</a:t>
            </a:r>
          </a:p>
          <a:p>
            <a:pPr marL="514350" indent="-514350" algn="just">
              <a:buFont typeface="+mj-lt"/>
              <a:buAutoNum type="arabicParenR"/>
            </a:pPr>
            <a:r>
              <a:rPr lang="en-US" dirty="0" smtClean="0"/>
              <a:t>There is a reduction in power and cooling requirements</a:t>
            </a:r>
          </a:p>
          <a:p>
            <a:pPr marL="514350" indent="-514350" algn="just">
              <a:buFont typeface="+mj-lt"/>
              <a:buAutoNum type="arabicParenR"/>
            </a:pPr>
            <a:r>
              <a:rPr lang="en-US" dirty="0" smtClean="0"/>
              <a:t>The interconnections on the integrated circuit are much more reliable than solder connections</a:t>
            </a:r>
          </a:p>
          <a:p>
            <a:pPr marL="914400" lvl="1" indent="-514350" algn="just"/>
            <a:r>
              <a:rPr lang="en-US" dirty="0" smtClean="0"/>
              <a:t>With more circuitry on each chip, there are fewer inter-chip connections</a:t>
            </a:r>
          </a:p>
          <a:p>
            <a:pPr algn="just"/>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 Among Generations</a:t>
            </a:r>
            <a:endParaRPr lang="en-US" dirty="0"/>
          </a:p>
        </p:txBody>
      </p:sp>
      <p:pic>
        <p:nvPicPr>
          <p:cNvPr id="6146" name="Picture 2"/>
          <p:cNvPicPr>
            <a:picLocks noChangeAspect="1" noChangeArrowheads="1"/>
          </p:cNvPicPr>
          <p:nvPr/>
        </p:nvPicPr>
        <p:blipFill>
          <a:blip r:embed="rId2"/>
          <a:srcRect/>
          <a:stretch>
            <a:fillRect/>
          </a:stretch>
        </p:blipFill>
        <p:spPr bwMode="auto">
          <a:xfrm>
            <a:off x="152400" y="2133600"/>
            <a:ext cx="8858816"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solidFill>
                  <a:srgbClr val="FF0000"/>
                </a:solidFill>
              </a:rPr>
              <a:t>Computer architecture</a:t>
            </a:r>
            <a:r>
              <a:rPr lang="en-US" dirty="0" smtClean="0"/>
              <a:t> refers to those attributes of a system visible to a programmer or</a:t>
            </a:r>
          </a:p>
          <a:p>
            <a:pPr algn="just"/>
            <a:r>
              <a:rPr lang="en-US" dirty="0" smtClean="0"/>
              <a:t>Those attributes that have a direct impact on the logical execution of a program</a:t>
            </a:r>
          </a:p>
          <a:p>
            <a:pPr algn="just"/>
            <a:r>
              <a:rPr lang="en-US" dirty="0" smtClean="0">
                <a:solidFill>
                  <a:srgbClr val="0070C0"/>
                </a:solidFill>
              </a:rPr>
              <a:t>Computer organization </a:t>
            </a:r>
            <a:r>
              <a:rPr lang="en-US" dirty="0" smtClean="0"/>
              <a:t>refers to the operational units and their interconnections that realize the architectural specifications</a:t>
            </a:r>
          </a:p>
          <a:p>
            <a:pPr algn="just"/>
            <a:r>
              <a:rPr lang="en-US" dirty="0" smtClean="0">
                <a:solidFill>
                  <a:srgbClr val="00B050"/>
                </a:solidFill>
              </a:rPr>
              <a:t>Example</a:t>
            </a:r>
            <a:r>
              <a:rPr lang="en-US" dirty="0" smtClean="0"/>
              <a:t> of </a:t>
            </a:r>
            <a:r>
              <a:rPr lang="en-US" dirty="0" smtClean="0">
                <a:solidFill>
                  <a:srgbClr val="FF0000"/>
                </a:solidFill>
              </a:rPr>
              <a:t>architectural attributes: </a:t>
            </a:r>
            <a:r>
              <a:rPr lang="en-US" dirty="0" smtClean="0"/>
              <a:t>Instruction set, the number of bits used to represent various data types (e.g., numbers, characters), I/O mechanisms, and techniques for addressing memory</a:t>
            </a:r>
          </a:p>
          <a:p>
            <a:pPr algn="just"/>
            <a:r>
              <a:rPr lang="en-US" sz="3100" dirty="0">
                <a:solidFill>
                  <a:srgbClr val="00B050"/>
                </a:solidFill>
              </a:rPr>
              <a:t>Example</a:t>
            </a:r>
            <a:r>
              <a:rPr lang="en-US" dirty="0" smtClean="0"/>
              <a:t> of </a:t>
            </a:r>
            <a:r>
              <a:rPr lang="en-US" dirty="0" smtClean="0">
                <a:solidFill>
                  <a:srgbClr val="FF0000"/>
                </a:solidFill>
              </a:rPr>
              <a:t>organizational attributes: </a:t>
            </a:r>
            <a:r>
              <a:rPr lang="en-US" dirty="0" smtClean="0"/>
              <a:t>Hardware details transparent to the programmer, such as control signals; interfaces between the computer and peripherals; and the memory technology used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a:bodyPr>
          <a:lstStyle/>
          <a:p>
            <a:pPr algn="just"/>
            <a:r>
              <a:rPr lang="en-US" dirty="0" smtClean="0"/>
              <a:t>For example, it is an </a:t>
            </a:r>
            <a:r>
              <a:rPr lang="en-US" dirty="0" smtClean="0">
                <a:solidFill>
                  <a:srgbClr val="00B050"/>
                </a:solidFill>
              </a:rPr>
              <a:t>architectural</a:t>
            </a:r>
            <a:r>
              <a:rPr lang="en-US" dirty="0" smtClean="0"/>
              <a:t> design issue whether a computer will have a multiply instruction</a:t>
            </a:r>
          </a:p>
          <a:p>
            <a:pPr algn="just"/>
            <a:r>
              <a:rPr lang="en-US" dirty="0" smtClean="0"/>
              <a:t>On the other hand, it is an </a:t>
            </a:r>
            <a:r>
              <a:rPr lang="en-US" dirty="0" smtClean="0">
                <a:solidFill>
                  <a:srgbClr val="0070C0"/>
                </a:solidFill>
              </a:rPr>
              <a:t>organizational</a:t>
            </a:r>
            <a:r>
              <a:rPr lang="en-US" dirty="0" smtClean="0"/>
              <a:t> issue whether that instruction will be implemented by a special multiply unit or by a mechanism that makes repeated use of the add unit of the system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 AND FUNCTION</a:t>
            </a:r>
          </a:p>
        </p:txBody>
      </p:sp>
      <p:sp>
        <p:nvSpPr>
          <p:cNvPr id="3" name="Content Placeholder 2"/>
          <p:cNvSpPr>
            <a:spLocks noGrp="1"/>
          </p:cNvSpPr>
          <p:nvPr>
            <p:ph idx="1"/>
          </p:nvPr>
        </p:nvSpPr>
        <p:spPr/>
        <p:txBody>
          <a:bodyPr>
            <a:noAutofit/>
          </a:bodyPr>
          <a:lstStyle/>
          <a:p>
            <a:r>
              <a:rPr lang="en-US" sz="2300" dirty="0" smtClean="0"/>
              <a:t>A computer is a </a:t>
            </a:r>
            <a:r>
              <a:rPr lang="en-US" sz="2300" dirty="0" smtClean="0">
                <a:solidFill>
                  <a:srgbClr val="FF0000"/>
                </a:solidFill>
              </a:rPr>
              <a:t>complex</a:t>
            </a:r>
            <a:r>
              <a:rPr lang="en-US" sz="2300" dirty="0" smtClean="0"/>
              <a:t> system</a:t>
            </a:r>
          </a:p>
          <a:p>
            <a:r>
              <a:rPr lang="en-US" sz="2300" dirty="0" smtClean="0"/>
              <a:t>The hierarchical nature of complex systems is essential to both their design and their description</a:t>
            </a:r>
          </a:p>
          <a:p>
            <a:r>
              <a:rPr lang="en-US" sz="2300" dirty="0" smtClean="0"/>
              <a:t>The designer need only deal with a particular level of the system at a time</a:t>
            </a:r>
          </a:p>
          <a:p>
            <a:r>
              <a:rPr lang="en-US" sz="2300" dirty="0" smtClean="0"/>
              <a:t>At each level, the system consists of a set of components and their interrelationships and the designer is concerned with associated structure and function:</a:t>
            </a:r>
          </a:p>
          <a:p>
            <a:pPr lvl="1"/>
            <a:r>
              <a:rPr lang="en-US" sz="2300" dirty="0" smtClean="0">
                <a:solidFill>
                  <a:srgbClr val="00B050"/>
                </a:solidFill>
              </a:rPr>
              <a:t>Structure</a:t>
            </a:r>
            <a:r>
              <a:rPr lang="en-US" sz="2300" b="1" dirty="0" smtClean="0"/>
              <a:t>: </a:t>
            </a:r>
            <a:r>
              <a:rPr lang="en-US" sz="2300" dirty="0" smtClean="0"/>
              <a:t>The way in which the components are interrelated</a:t>
            </a:r>
          </a:p>
          <a:p>
            <a:pPr lvl="1"/>
            <a:r>
              <a:rPr lang="en-US" sz="2300" b="1" dirty="0" smtClean="0">
                <a:solidFill>
                  <a:srgbClr val="FF0000"/>
                </a:solidFill>
              </a:rPr>
              <a:t>Function</a:t>
            </a:r>
            <a:r>
              <a:rPr lang="en-US" sz="2300" b="1" dirty="0" smtClean="0"/>
              <a:t>: </a:t>
            </a:r>
            <a:r>
              <a:rPr lang="en-US" sz="2300" dirty="0" smtClean="0"/>
              <a:t>The operation of each individual component as part of the structure</a:t>
            </a:r>
            <a:endParaRPr lang="en-US" sz="23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Functional View of a Computer</a:t>
            </a:r>
          </a:p>
        </p:txBody>
      </p:sp>
      <p:pic>
        <p:nvPicPr>
          <p:cNvPr id="1026" name="Picture 2"/>
          <p:cNvPicPr>
            <a:picLocks noChangeAspect="1" noChangeArrowheads="1"/>
          </p:cNvPicPr>
          <p:nvPr/>
        </p:nvPicPr>
        <p:blipFill>
          <a:blip r:embed="rId2"/>
          <a:srcRect/>
          <a:stretch>
            <a:fillRect/>
          </a:stretch>
        </p:blipFill>
        <p:spPr bwMode="auto">
          <a:xfrm>
            <a:off x="1752600" y="1143000"/>
            <a:ext cx="5181600" cy="54321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units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In general terms, there are only </a:t>
            </a:r>
            <a:r>
              <a:rPr lang="en-US" dirty="0" smtClean="0">
                <a:solidFill>
                  <a:srgbClr val="0070C0"/>
                </a:solidFill>
              </a:rPr>
              <a:t>four</a:t>
            </a:r>
            <a:r>
              <a:rPr lang="en-US" dirty="0" smtClean="0"/>
              <a:t> functional units:</a:t>
            </a:r>
          </a:p>
          <a:p>
            <a:pPr algn="just"/>
            <a:r>
              <a:rPr lang="en-US" dirty="0" smtClean="0">
                <a:solidFill>
                  <a:srgbClr val="FF0000"/>
                </a:solidFill>
              </a:rPr>
              <a:t>Data processing</a:t>
            </a:r>
            <a:r>
              <a:rPr lang="en-US" dirty="0" smtClean="0"/>
              <a:t>: The computer must be able to </a:t>
            </a:r>
            <a:r>
              <a:rPr lang="en-US" b="1" dirty="0" smtClean="0"/>
              <a:t>process data</a:t>
            </a:r>
          </a:p>
          <a:p>
            <a:pPr lvl="1" algn="just"/>
            <a:r>
              <a:rPr lang="en-US" b="1" dirty="0" smtClean="0"/>
              <a:t>The data may take a wide </a:t>
            </a:r>
            <a:r>
              <a:rPr lang="en-US" dirty="0" smtClean="0"/>
              <a:t>variety of forms, and the range of processing requirements is broad</a:t>
            </a:r>
          </a:p>
          <a:p>
            <a:pPr algn="just"/>
            <a:r>
              <a:rPr lang="en-US" dirty="0" smtClean="0">
                <a:solidFill>
                  <a:srgbClr val="FF0000"/>
                </a:solidFill>
              </a:rPr>
              <a:t>Data storage</a:t>
            </a:r>
            <a:r>
              <a:rPr lang="en-US" dirty="0" smtClean="0"/>
              <a:t>: It is also essential that a computer </a:t>
            </a:r>
            <a:r>
              <a:rPr lang="en-US" b="1" dirty="0" smtClean="0"/>
              <a:t>store data</a:t>
            </a:r>
          </a:p>
          <a:p>
            <a:pPr algn="just"/>
            <a:r>
              <a:rPr lang="en-US" dirty="0" smtClean="0"/>
              <a:t>If the computer is processing data on the fly (i.e., data come in and get processed, and the results go out immediately), the computer must temporarily store at least those pieces of data that are being worked on at any given moment</a:t>
            </a:r>
          </a:p>
          <a:p>
            <a:pPr lvl="1" algn="just"/>
            <a:r>
              <a:rPr lang="en-US" dirty="0" smtClean="0"/>
              <a:t>Thus, there is at least a short-term data storage function</a:t>
            </a:r>
          </a:p>
          <a:p>
            <a:pPr algn="just"/>
            <a:r>
              <a:rPr lang="en-US" dirty="0" smtClean="0"/>
              <a:t>Equally important, the computer performs a long-term data storage function also</a:t>
            </a:r>
          </a:p>
          <a:p>
            <a:pPr algn="just"/>
            <a:r>
              <a:rPr lang="en-US" dirty="0" smtClean="0"/>
              <a:t>Files of data are stored on the computer for subsequent </a:t>
            </a:r>
            <a:r>
              <a:rPr lang="en-US" dirty="0" smtClean="0">
                <a:solidFill>
                  <a:srgbClr val="00B050"/>
                </a:solidFill>
              </a:rPr>
              <a:t>retrieval</a:t>
            </a:r>
            <a:r>
              <a:rPr lang="en-US" dirty="0" smtClean="0"/>
              <a:t> and </a:t>
            </a:r>
            <a:r>
              <a:rPr lang="en-US" dirty="0" smtClean="0">
                <a:solidFill>
                  <a:srgbClr val="0070C0"/>
                </a:solidFill>
              </a:rPr>
              <a:t>update</a:t>
            </a:r>
          </a:p>
          <a:p>
            <a:pPr lvl="1" algn="just"/>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units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solidFill>
                  <a:srgbClr val="FF0000"/>
                </a:solidFill>
              </a:rPr>
              <a:t>Data movement</a:t>
            </a:r>
            <a:r>
              <a:rPr lang="en-US" dirty="0" smtClean="0"/>
              <a:t>: The computer must be able to </a:t>
            </a:r>
            <a:r>
              <a:rPr lang="en-US" b="1" dirty="0" smtClean="0"/>
              <a:t>move data between itself and the outside world</a:t>
            </a:r>
          </a:p>
          <a:p>
            <a:pPr algn="just"/>
            <a:r>
              <a:rPr lang="en-US" dirty="0" smtClean="0"/>
              <a:t>The computer’s operating environment consists of devices that serve as either sources or destinations of data</a:t>
            </a:r>
          </a:p>
          <a:p>
            <a:pPr algn="just"/>
            <a:r>
              <a:rPr lang="en-US" dirty="0" smtClean="0"/>
              <a:t>When data are received from or delivered to a device that is directly connected to the computer, the process is known as </a:t>
            </a:r>
            <a:r>
              <a:rPr lang="en-US" i="1" dirty="0" smtClean="0"/>
              <a:t>input–output </a:t>
            </a:r>
            <a:r>
              <a:rPr lang="en-US" dirty="0" smtClean="0"/>
              <a:t>(</a:t>
            </a:r>
            <a:r>
              <a:rPr lang="en-US" dirty="0" smtClean="0">
                <a:solidFill>
                  <a:srgbClr val="00B0F0"/>
                </a:solidFill>
              </a:rPr>
              <a:t>I/O</a:t>
            </a:r>
            <a:r>
              <a:rPr lang="en-US" dirty="0" smtClean="0"/>
              <a:t>), and the device is referred to as a </a:t>
            </a:r>
            <a:r>
              <a:rPr lang="en-US" i="1" dirty="0" smtClean="0">
                <a:solidFill>
                  <a:srgbClr val="00B0F0"/>
                </a:solidFill>
              </a:rPr>
              <a:t>peripheral</a:t>
            </a:r>
          </a:p>
          <a:p>
            <a:pPr algn="just"/>
            <a:r>
              <a:rPr lang="en-US" i="1" dirty="0" smtClean="0"/>
              <a:t>When data are moved over longer </a:t>
            </a:r>
            <a:r>
              <a:rPr lang="en-US" dirty="0" smtClean="0"/>
              <a:t>distances, to or from a remote device, the process is known as </a:t>
            </a:r>
            <a:r>
              <a:rPr lang="en-US" i="1" dirty="0" smtClean="0">
                <a:solidFill>
                  <a:schemeClr val="accent6"/>
                </a:solidFill>
              </a:rPr>
              <a:t>data communications</a:t>
            </a:r>
            <a:endParaRPr lang="en-US" dirty="0" smtClean="0">
              <a:solidFill>
                <a:schemeClr val="accent6"/>
              </a:solidFill>
            </a:endParaRPr>
          </a:p>
          <a:p>
            <a:pPr algn="just"/>
            <a:r>
              <a:rPr lang="en-US" dirty="0" smtClean="0">
                <a:solidFill>
                  <a:srgbClr val="FF0000"/>
                </a:solidFill>
              </a:rPr>
              <a:t>Control</a:t>
            </a:r>
            <a:r>
              <a:rPr lang="en-US" dirty="0" smtClean="0"/>
              <a:t>: There must be </a:t>
            </a:r>
            <a:r>
              <a:rPr lang="en-US" b="1" dirty="0" smtClean="0"/>
              <a:t>control of these three functions </a:t>
            </a:r>
          </a:p>
          <a:p>
            <a:pPr algn="just"/>
            <a:r>
              <a:rPr lang="en-US" dirty="0" smtClean="0"/>
              <a:t>This control is exercised by the individual(s) who provides the computer with instructions </a:t>
            </a:r>
          </a:p>
          <a:p>
            <a:pPr algn="just"/>
            <a:r>
              <a:rPr lang="en-US" dirty="0" smtClean="0"/>
              <a:t>Within the computer, a control unit manages the computer’s resources and orchestrates the performance of its functional parts in response to those instructions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Operations</a:t>
            </a:r>
            <a:endParaRPr lang="en-US" dirty="0"/>
          </a:p>
        </p:txBody>
      </p:sp>
      <p:pic>
        <p:nvPicPr>
          <p:cNvPr id="2050" name="Picture 2"/>
          <p:cNvPicPr>
            <a:picLocks noChangeAspect="1" noChangeArrowheads="1"/>
          </p:cNvPicPr>
          <p:nvPr/>
        </p:nvPicPr>
        <p:blipFill>
          <a:blip r:embed="rId2"/>
          <a:srcRect/>
          <a:stretch>
            <a:fillRect/>
          </a:stretch>
        </p:blipFill>
        <p:spPr bwMode="auto">
          <a:xfrm>
            <a:off x="990600" y="1524000"/>
            <a:ext cx="3124200" cy="3238500"/>
          </a:xfrm>
          <a:prstGeom prst="rect">
            <a:avLst/>
          </a:prstGeom>
          <a:noFill/>
          <a:ln w="9525">
            <a:noFill/>
            <a:miter lim="800000"/>
            <a:headEnd/>
            <a:tailEnd/>
          </a:ln>
          <a:effectLst/>
        </p:spPr>
      </p:pic>
      <p:sp>
        <p:nvSpPr>
          <p:cNvPr id="6" name="Content Placeholder 5"/>
          <p:cNvSpPr>
            <a:spLocks noGrp="1"/>
          </p:cNvSpPr>
          <p:nvPr>
            <p:ph idx="1"/>
          </p:nvPr>
        </p:nvSpPr>
        <p:spPr>
          <a:xfrm>
            <a:off x="457200" y="4876800"/>
            <a:ext cx="8229600" cy="1676400"/>
          </a:xfrm>
        </p:spPr>
        <p:txBody>
          <a:bodyPr>
            <a:normAutofit/>
          </a:bodyPr>
          <a:lstStyle/>
          <a:p>
            <a:pPr algn="just"/>
            <a:r>
              <a:rPr lang="en-US" sz="2000" dirty="0" smtClean="0"/>
              <a:t>The computer can function as a data movement device (Figure 1), simply transferring data from one peripheral or communications line to another</a:t>
            </a:r>
          </a:p>
          <a:p>
            <a:pPr algn="just"/>
            <a:r>
              <a:rPr lang="en-US" sz="2000" dirty="0" smtClean="0"/>
              <a:t>It can also function as a data storage device (Figure 2), with data transferred from the external environment to computer storage (read) and vice versa (write)</a:t>
            </a:r>
          </a:p>
          <a:p>
            <a:endParaRPr lang="en-US" sz="1600" dirty="0"/>
          </a:p>
        </p:txBody>
      </p:sp>
      <p:pic>
        <p:nvPicPr>
          <p:cNvPr id="2052" name="Picture 4"/>
          <p:cNvPicPr>
            <a:picLocks noChangeAspect="1" noChangeArrowheads="1"/>
          </p:cNvPicPr>
          <p:nvPr/>
        </p:nvPicPr>
        <p:blipFill>
          <a:blip r:embed="rId3"/>
          <a:srcRect/>
          <a:stretch>
            <a:fillRect/>
          </a:stretch>
        </p:blipFill>
        <p:spPr bwMode="auto">
          <a:xfrm>
            <a:off x="5562600" y="1524000"/>
            <a:ext cx="2628900" cy="3228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1637</Words>
  <Application>Microsoft Office PowerPoint</Application>
  <PresentationFormat>On-screen Show (4:3)</PresentationFormat>
  <Paragraphs>117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Computer Architecture</vt:lpstr>
      <vt:lpstr>Reference Books</vt:lpstr>
      <vt:lpstr>Definitions</vt:lpstr>
      <vt:lpstr>Definitions</vt:lpstr>
      <vt:lpstr>STRUCTURE AND FUNCTION</vt:lpstr>
      <vt:lpstr>Functional View of a Computer</vt:lpstr>
      <vt:lpstr>Functional units</vt:lpstr>
      <vt:lpstr>Functional units</vt:lpstr>
      <vt:lpstr>Possible Operations</vt:lpstr>
      <vt:lpstr>Possible Operations</vt:lpstr>
      <vt:lpstr>Structural Units/Components</vt:lpstr>
      <vt:lpstr>Structural Units/Components</vt:lpstr>
      <vt:lpstr>Top-Level Structure</vt:lpstr>
      <vt:lpstr>Evolution of Computers</vt:lpstr>
      <vt:lpstr>Evolution of Computers</vt:lpstr>
      <vt:lpstr>Evolution of Computers</vt:lpstr>
      <vt:lpstr>Evolution of Computers</vt:lpstr>
      <vt:lpstr>Relationship Among Wafer, Chip, and Gate</vt:lpstr>
      <vt:lpstr>Fabrication of Integrated Circuits</vt:lpstr>
      <vt:lpstr>Fabrication of Integrated Circuits</vt:lpstr>
      <vt:lpstr>Moore’s law</vt:lpstr>
      <vt:lpstr>Moore’s law</vt:lpstr>
      <vt:lpstr>Comparison – Among Generations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Zamshed Iqbal</dc:creator>
  <cp:lastModifiedBy>DCL</cp:lastModifiedBy>
  <cp:revision>84</cp:revision>
  <dcterms:created xsi:type="dcterms:W3CDTF">2006-08-16T00:00:00Z</dcterms:created>
  <dcterms:modified xsi:type="dcterms:W3CDTF">2019-06-27T07:32:56Z</dcterms:modified>
</cp:coreProperties>
</file>