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oboto Slab"/>
      <p:regular r:id="rId34"/>
      <p:bold r:id="rId35"/>
    </p:embeddedFont>
    <p:embeddedFont>
      <p:font typeface="Inter SemiBold"/>
      <p:regular r:id="rId36"/>
      <p:bold r:id="rId37"/>
    </p:embeddedFont>
    <p:embeddedFont>
      <p:font typeface="Inter Light"/>
      <p:regular r:id="rId38"/>
      <p:bold r:id="rId39"/>
    </p:embeddedFont>
    <p:embeddedFont>
      <p:font typeface="Inter"/>
      <p:regular r:id="rId40"/>
      <p:bold r:id="rId41"/>
    </p:embeddedFont>
    <p:embeddedFont>
      <p:font typeface="Inter Medium"/>
      <p:regular r:id="rId42"/>
      <p:bold r:id="rId43"/>
    </p:embeddedFont>
    <p:embeddedFont>
      <p:font typeface="Source Sans Pr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4F4F27-5CE8-4987-A077-B020162018DC}">
  <a:tblStyle styleId="{324F4F27-5CE8-4987-A077-B020162018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-regular.fntdata"/><Relationship Id="rId20" Type="http://schemas.openxmlformats.org/officeDocument/2006/relationships/slide" Target="slides/slide14.xml"/><Relationship Id="rId42" Type="http://schemas.openxmlformats.org/officeDocument/2006/relationships/font" Target="fonts/InterMedium-regular.fntdata"/><Relationship Id="rId41" Type="http://schemas.openxmlformats.org/officeDocument/2006/relationships/font" Target="fonts/Inter-bold.fntdata"/><Relationship Id="rId22" Type="http://schemas.openxmlformats.org/officeDocument/2006/relationships/slide" Target="slides/slide16.xml"/><Relationship Id="rId44" Type="http://schemas.openxmlformats.org/officeDocument/2006/relationships/font" Target="fonts/SourceSansPro-regular.fntdata"/><Relationship Id="rId21" Type="http://schemas.openxmlformats.org/officeDocument/2006/relationships/slide" Target="slides/slide15.xml"/><Relationship Id="rId43" Type="http://schemas.openxmlformats.org/officeDocument/2006/relationships/font" Target="fonts/InterMedium-bold.fntdata"/><Relationship Id="rId24" Type="http://schemas.openxmlformats.org/officeDocument/2006/relationships/slide" Target="slides/slide18.xml"/><Relationship Id="rId46" Type="http://schemas.openxmlformats.org/officeDocument/2006/relationships/font" Target="fonts/SourceSansPro-italic.fntdata"/><Relationship Id="rId23" Type="http://schemas.openxmlformats.org/officeDocument/2006/relationships/slide" Target="slides/slide17.xml"/><Relationship Id="rId45" Type="http://schemas.openxmlformats.org/officeDocument/2006/relationships/font" Target="fonts/SourceSansPr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SourceSansPro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Slab-bold.fntdata"/><Relationship Id="rId12" Type="http://schemas.openxmlformats.org/officeDocument/2006/relationships/slide" Target="slides/slide6.xml"/><Relationship Id="rId34" Type="http://schemas.openxmlformats.org/officeDocument/2006/relationships/font" Target="fonts/RobotoSlab-regular.fntdata"/><Relationship Id="rId15" Type="http://schemas.openxmlformats.org/officeDocument/2006/relationships/slide" Target="slides/slide9.xml"/><Relationship Id="rId37" Type="http://schemas.openxmlformats.org/officeDocument/2006/relationships/font" Target="fonts/InterSemiBold-bold.fntdata"/><Relationship Id="rId14" Type="http://schemas.openxmlformats.org/officeDocument/2006/relationships/slide" Target="slides/slide8.xml"/><Relationship Id="rId36" Type="http://schemas.openxmlformats.org/officeDocument/2006/relationships/font" Target="fonts/InterSemiBold-regular.fntdata"/><Relationship Id="rId17" Type="http://schemas.openxmlformats.org/officeDocument/2006/relationships/slide" Target="slides/slide11.xml"/><Relationship Id="rId39" Type="http://schemas.openxmlformats.org/officeDocument/2006/relationships/font" Target="fonts/InterLight-bold.fntdata"/><Relationship Id="rId16" Type="http://schemas.openxmlformats.org/officeDocument/2006/relationships/slide" Target="slides/slide10.xml"/><Relationship Id="rId38" Type="http://schemas.openxmlformats.org/officeDocument/2006/relationships/font" Target="fonts/InterLight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325ad992a_3_37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325ad992a_3_3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325ad992a_3_2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3325ad992a_3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325ad992a_3_33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325ad992a_3_3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32bc65e03_3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332bc65e03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325ad992a_3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325ad992a_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3325ad992a_7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3325ad992a_7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d9ad39b82_2_4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8d9ad39b82_2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32f6ccf62_2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32f6ccf62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325ad992a_3_2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325ad992a_3_2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325ad992a_3_2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325ad992a_3_2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325ad992a_8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325ad992a_8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325ad992a_3_33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325ad992a_3_3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325ad992a_8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325ad992a_8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rect b="b" l="l" r="r" t="t"/>
            <a:pathLst>
              <a:path extrusionOk="0" h="6231661" w="1219200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buNone/>
              <a:defRPr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buNone/>
              <a:defRPr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buNone/>
              <a:defRPr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buNone/>
              <a:defRPr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buNone/>
              <a:defRPr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buNone/>
              <a:defRPr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buNone/>
              <a:defRPr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buNone/>
              <a:defRPr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099331" scaled="0"/>
        </a:gra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0" y="1455585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61" name="Google Shape;61;p13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84" name="Google Shape;84;p15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85" name="Google Shape;85;p15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8" name="Google Shape;88;p15"/>
          <p:cNvCxnSpPr>
            <a:endCxn id="86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19" scaled="0"/>
        </a:gra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1" y="234877"/>
            <a:ext cx="9144000" cy="4673746"/>
          </a:xfrm>
          <a:custGeom>
            <a:rect b="b" l="l" r="r" t="t"/>
            <a:pathLst>
              <a:path extrusionOk="0" h="6231661" w="1219200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108014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buNone/>
              <a:defRPr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buNone/>
              <a:defRPr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buNone/>
              <a:defRPr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buNone/>
              <a:defRPr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buNone/>
              <a:defRPr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buNone/>
              <a:defRPr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buNone/>
              <a:defRPr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buNone/>
              <a:defRPr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lt2"/>
            </a:gs>
            <a:gs pos="50000">
              <a:schemeClr val="accent1"/>
            </a:gs>
            <a:gs pos="100000">
              <a:schemeClr val="accent2"/>
            </a:gs>
          </a:gsLst>
          <a:lin ang="8099331" scaled="0"/>
        </a:gra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37875" y="1323600"/>
            <a:ext cx="5654700" cy="297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275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●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indent="-4127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○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indent="-4127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■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indent="-4127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●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indent="-4127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○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indent="-4127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■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indent="-4127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●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indent="-4127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○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indent="-4127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■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961675" y="5279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2"/>
                </a:solidFill>
              </a:rPr>
              <a:t>“</a:t>
            </a:r>
            <a:endParaRPr b="1" sz="9600">
              <a:solidFill>
                <a:schemeClr val="accent2"/>
              </a:solidFill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1037875" y="1353950"/>
            <a:ext cx="2191800" cy="30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3460026" y="1353950"/>
            <a:ext cx="2191800" cy="30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9" name="Google Shape;39;p7"/>
          <p:cNvSpPr txBox="1"/>
          <p:nvPr>
            <p:ph idx="3" type="body"/>
          </p:nvPr>
        </p:nvSpPr>
        <p:spPr>
          <a:xfrm>
            <a:off x="5882177" y="1353950"/>
            <a:ext cx="2191800" cy="30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0" y="2625823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1037875" y="4177700"/>
            <a:ext cx="70683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0" y="1455585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 Light"/>
              <a:buChar char="●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 Light"/>
              <a:buChar char="○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 Light"/>
              <a:buChar char="■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●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○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■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●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○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■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ctrTitle"/>
          </p:nvPr>
        </p:nvSpPr>
        <p:spPr>
          <a:xfrm>
            <a:off x="0" y="431100"/>
            <a:ext cx="9144000" cy="198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highlight>
                  <a:srgbClr val="13315F"/>
                </a:highlight>
              </a:rPr>
              <a:t>SURVIVABILITY PREDICTION OF CANCER PATIENTS USING MACHINE LEARNING ALGORITHMS ON MONGODB</a:t>
            </a:r>
            <a:r>
              <a:rPr lang="en" sz="3100"/>
              <a:t> </a:t>
            </a:r>
            <a:endParaRPr sz="3100"/>
          </a:p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‹#›</a:t>
            </a:fld>
            <a:endParaRPr sz="14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5464675" y="3123950"/>
            <a:ext cx="36408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highlight>
                  <a:srgbClr val="0B274B"/>
                </a:highlight>
                <a:latin typeface="Inter SemiBold"/>
                <a:ea typeface="Inter SemiBold"/>
                <a:cs typeface="Inter SemiBold"/>
                <a:sym typeface="Inter SemiBold"/>
              </a:rPr>
              <a:t>By, Group F</a:t>
            </a:r>
            <a:endParaRPr sz="1700">
              <a:solidFill>
                <a:schemeClr val="lt1"/>
              </a:solidFill>
              <a:highlight>
                <a:srgbClr val="0B274B"/>
              </a:highlight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highlight>
                  <a:srgbClr val="0B274B"/>
                </a:highlight>
                <a:latin typeface="Inter SemiBold"/>
                <a:ea typeface="Inter SemiBold"/>
                <a:cs typeface="Inter SemiBold"/>
                <a:sym typeface="Inter SemiBold"/>
              </a:rPr>
              <a:t>Supervisor: Dr. Sunirmal Khatua</a:t>
            </a:r>
            <a:endParaRPr sz="1700">
              <a:solidFill>
                <a:schemeClr val="lt1"/>
              </a:solidFill>
              <a:highlight>
                <a:srgbClr val="0B274B"/>
              </a:highlight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highlight>
                  <a:srgbClr val="0B274B"/>
                </a:highlight>
                <a:latin typeface="Inter SemiBold"/>
                <a:ea typeface="Inter SemiBold"/>
                <a:cs typeface="Inter SemiBold"/>
                <a:sym typeface="Inter SemiBold"/>
              </a:rPr>
              <a:t>MSc. Semester 4</a:t>
            </a:r>
            <a:endParaRPr sz="1700">
              <a:solidFill>
                <a:schemeClr val="lt1"/>
              </a:solidFill>
              <a:highlight>
                <a:srgbClr val="0B274B"/>
              </a:highlight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highlight>
                  <a:srgbClr val="0B274B"/>
                </a:highlight>
                <a:latin typeface="Inter SemiBold"/>
                <a:ea typeface="Inter SemiBold"/>
                <a:cs typeface="Inter SemiBold"/>
                <a:sym typeface="Inter SemiBold"/>
              </a:rPr>
              <a:t>Session : 2020-2022</a:t>
            </a:r>
            <a:endParaRPr sz="1700">
              <a:solidFill>
                <a:schemeClr val="lt1"/>
              </a:solidFill>
              <a:highlight>
                <a:srgbClr val="0B274B"/>
              </a:highlight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highlight>
                  <a:srgbClr val="0B274B"/>
                </a:highlight>
                <a:latin typeface="Inter SemiBold"/>
                <a:ea typeface="Inter SemiBold"/>
                <a:cs typeface="Inter SemiBold"/>
                <a:sym typeface="Inter SemiBold"/>
              </a:rPr>
              <a:t>University Of Calcutta</a:t>
            </a:r>
            <a:endParaRPr sz="1700">
              <a:solidFill>
                <a:schemeClr val="lt1"/>
              </a:solidFill>
              <a:highlight>
                <a:srgbClr val="0B274B"/>
              </a:highlight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highlight>
                  <a:srgbClr val="0B274B"/>
                </a:highlight>
                <a:latin typeface="Inter SemiBold"/>
                <a:ea typeface="Inter SemiBold"/>
                <a:cs typeface="Inter SemiBold"/>
                <a:sym typeface="Inter SemiBold"/>
              </a:rPr>
              <a:t>Date: 16/06/2022</a:t>
            </a:r>
            <a:endParaRPr sz="1700">
              <a:solidFill>
                <a:schemeClr val="lt1"/>
              </a:solidFill>
              <a:highlight>
                <a:srgbClr val="0B274B"/>
              </a:highlight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latin typeface="Inter Medium"/>
                <a:ea typeface="Inter Medium"/>
                <a:cs typeface="Inter Medium"/>
                <a:sym typeface="Inter Medium"/>
              </a:rPr>
              <a:t>‹#›</a:t>
            </a:fld>
            <a:endParaRPr sz="11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5" name="Google Shape;215;p3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Medium"/>
                <a:ea typeface="Inter Medium"/>
                <a:cs typeface="Inter Medium"/>
                <a:sym typeface="Inter Medium"/>
              </a:rPr>
              <a:t>16/06/2022</a:t>
            </a:r>
            <a:endParaRPr sz="12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6" name="Google Shape;216;p32"/>
          <p:cNvSpPr txBox="1"/>
          <p:nvPr/>
        </p:nvSpPr>
        <p:spPr>
          <a:xfrm>
            <a:off x="0" y="336650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Cox Proportional Hazard Regression(Contd.)</a:t>
            </a:r>
            <a:endParaRPr b="1" sz="24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5550"/>
            <a:ext cx="4297650" cy="24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4450" y="983150"/>
            <a:ext cx="4459550" cy="191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4450" y="2900400"/>
            <a:ext cx="4459550" cy="22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2"/>
          <p:cNvSpPr txBox="1"/>
          <p:nvPr/>
        </p:nvSpPr>
        <p:spPr>
          <a:xfrm>
            <a:off x="250525" y="3547250"/>
            <a:ext cx="41628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Feature Importance graph and the s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urvival curve plotted using Cox regression method with reduced features for patients indexed 100-104, on </a:t>
            </a:r>
            <a:r>
              <a:rPr b="1" i="1" lang="en" sz="1200">
                <a:latin typeface="Times New Roman"/>
                <a:ea typeface="Times New Roman"/>
                <a:cs typeface="Times New Roman"/>
                <a:sym typeface="Times New Roman"/>
              </a:rPr>
              <a:t>Dataset 2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i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Survival Duration is on X axis (in days) Survival Probability is on the Y axis.</a:t>
            </a:r>
            <a:endParaRPr i="1" sz="12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1037850" y="919475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n" sz="3000"/>
              <a:t>Adaptive Boosting</a:t>
            </a:r>
            <a:endParaRPr sz="3000"/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1037875" y="1714500"/>
            <a:ext cx="7230600" cy="308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popular tree based ensemble method. 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weak learners additively form a strong learner.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apply them in survival prediction, as a regression problem.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Adaboost with different weak learners such as decision tree, random forest, K-nearest neighbor (KNN) to see whether we can optimize the already existing algorithm, giving better accuracy.  </a:t>
            </a:r>
            <a:endParaRPr sz="2200"/>
          </a:p>
        </p:txBody>
      </p:sp>
      <p:sp>
        <p:nvSpPr>
          <p:cNvPr id="227" name="Google Shape;227;p33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latin typeface="Inter Medium"/>
                <a:ea typeface="Inter Medium"/>
                <a:cs typeface="Inter Medium"/>
                <a:sym typeface="Inter Medium"/>
              </a:rPr>
              <a:t>‹#›</a:t>
            </a:fld>
            <a:endParaRPr sz="14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28" name="Google Shape;228;p33"/>
          <p:cNvSpPr txBox="1"/>
          <p:nvPr/>
        </p:nvSpPr>
        <p:spPr>
          <a:xfrm>
            <a:off x="0" y="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 Medium"/>
                <a:ea typeface="Inter Medium"/>
                <a:cs typeface="Inter Medium"/>
                <a:sym typeface="Inter Medium"/>
              </a:rPr>
              <a:t>16/06/2022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0" y="334313"/>
            <a:ext cx="4830600" cy="73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AdaBoost with different types of base estimators: performance comparison</a:t>
            </a:r>
            <a:endParaRPr sz="2000"/>
          </a:p>
        </p:txBody>
      </p:sp>
      <p:sp>
        <p:nvSpPr>
          <p:cNvPr id="234" name="Google Shape;234;p34"/>
          <p:cNvSpPr txBox="1"/>
          <p:nvPr>
            <p:ph idx="12" type="sldNum"/>
          </p:nvPr>
        </p:nvSpPr>
        <p:spPr>
          <a:xfrm>
            <a:off x="8328175" y="4597450"/>
            <a:ext cx="705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latin typeface="Inter Medium"/>
                <a:ea typeface="Inter Medium"/>
                <a:cs typeface="Inter Medium"/>
                <a:sym typeface="Inter Medium"/>
              </a:rPr>
              <a:t>‹#›</a:t>
            </a:fld>
            <a:endParaRPr sz="15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35" name="Google Shape;235;p34"/>
          <p:cNvPicPr preferRelativeResize="0"/>
          <p:nvPr/>
        </p:nvPicPr>
        <p:blipFill rotWithShape="1">
          <a:blip r:embed="rId3">
            <a:alphaModFix/>
          </a:blip>
          <a:srcRect b="0" l="0" r="0" t="6006"/>
          <a:stretch/>
        </p:blipFill>
        <p:spPr>
          <a:xfrm>
            <a:off x="4618100" y="201400"/>
            <a:ext cx="3997374" cy="2157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4"/>
          <p:cNvPicPr preferRelativeResize="0"/>
          <p:nvPr/>
        </p:nvPicPr>
        <p:blipFill rotWithShape="1">
          <a:blip r:embed="rId4">
            <a:alphaModFix/>
          </a:blip>
          <a:srcRect b="0" l="0" r="0" t="5908"/>
          <a:stretch/>
        </p:blipFill>
        <p:spPr>
          <a:xfrm>
            <a:off x="4618100" y="2395988"/>
            <a:ext cx="3997374" cy="216408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4"/>
          <p:cNvSpPr txBox="1"/>
          <p:nvPr/>
        </p:nvSpPr>
        <p:spPr>
          <a:xfrm>
            <a:off x="4562775" y="4560075"/>
            <a:ext cx="42309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ADA DT -&gt; DecisionTreeRegressor, ADA RFR -&gt; RandomForestRegressor, and ADA KNN -&gt;KNeighborsRegressor.</a:t>
            </a:r>
            <a:endParaRPr>
              <a:latin typeface="Inter Light"/>
              <a:ea typeface="Inter Light"/>
              <a:cs typeface="Inter Light"/>
              <a:sym typeface="Inter Light"/>
            </a:endParaRPr>
          </a:p>
        </p:txBody>
      </p:sp>
      <p:graphicFrame>
        <p:nvGraphicFramePr>
          <p:cNvPr id="238" name="Google Shape;238;p34"/>
          <p:cNvGraphicFramePr/>
          <p:nvPr/>
        </p:nvGraphicFramePr>
        <p:xfrm>
          <a:off x="569925" y="126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{324F4F27-5CE8-4987-A077-B020162018DC}</a:tableStyleId>
              </a:tblPr>
              <a:tblGrid>
                <a:gridCol w="1490225"/>
                <a:gridCol w="1462575"/>
              </a:tblGrid>
              <a:tr h="32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Base Estimator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2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 DT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0.9238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2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 RFR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0.9267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2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 KNN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0.9275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9" name="Google Shape;239;p34"/>
          <p:cNvGraphicFramePr/>
          <p:nvPr/>
        </p:nvGraphicFramePr>
        <p:xfrm>
          <a:off x="569925" y="320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{324F4F27-5CE8-4987-A077-B020162018DC}</a:tableStyleId>
              </a:tblPr>
              <a:tblGrid>
                <a:gridCol w="1490225"/>
                <a:gridCol w="1524775"/>
              </a:tblGrid>
              <a:tr h="34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Base Estimator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2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 DT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0.9242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5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 RFR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0.9260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285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 KNN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0.9271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0" name="Google Shape;240;p34"/>
          <p:cNvSpPr txBox="1"/>
          <p:nvPr/>
        </p:nvSpPr>
        <p:spPr>
          <a:xfrm>
            <a:off x="1420675" y="2806050"/>
            <a:ext cx="125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For Run 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34"/>
          <p:cNvSpPr txBox="1"/>
          <p:nvPr/>
        </p:nvSpPr>
        <p:spPr>
          <a:xfrm flipH="1" rot="1031">
            <a:off x="546320" y="4757014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For Run 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34"/>
          <p:cNvSpPr txBox="1"/>
          <p:nvPr/>
        </p:nvSpPr>
        <p:spPr>
          <a:xfrm>
            <a:off x="7936500" y="201400"/>
            <a:ext cx="1096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KNN performs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0.37%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better than ADA DT and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0.08%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Better than ADA RFR.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34"/>
          <p:cNvSpPr txBox="1"/>
          <p:nvPr/>
        </p:nvSpPr>
        <p:spPr>
          <a:xfrm>
            <a:off x="8019425" y="2455675"/>
            <a:ext cx="1096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KNN performs 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0.29%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better than ADA DT and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0.11%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Better than ADA RFR.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44" name="Google Shape;244;p34"/>
          <p:cNvSpPr txBox="1"/>
          <p:nvPr/>
        </p:nvSpPr>
        <p:spPr>
          <a:xfrm>
            <a:off x="0" y="-967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 Medium"/>
                <a:ea typeface="Inter Medium"/>
                <a:cs typeface="Inter Medium"/>
                <a:sym typeface="Inter Medium"/>
              </a:rPr>
              <a:t>16/06/2022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idx="1" type="body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decision-tree-based ensemble Machine Learning algorithm that uses a gradient boosting framework.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Advantages :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 high speed compared to other algorithms, such as AdaBoost.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Consists of a number of hyper-parameters that can be tuned.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Tried to increase the accuracy of the model by tuning those parameters.</a:t>
            </a:r>
            <a:endParaRPr sz="2700"/>
          </a:p>
        </p:txBody>
      </p:sp>
      <p:sp>
        <p:nvSpPr>
          <p:cNvPr id="250" name="Google Shape;250;p35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251" name="Google Shape;251;p35"/>
          <p:cNvSpPr txBox="1"/>
          <p:nvPr>
            <p:ph type="title"/>
          </p:nvPr>
        </p:nvSpPr>
        <p:spPr>
          <a:xfrm>
            <a:off x="959875" y="506888"/>
            <a:ext cx="7368300" cy="608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n" sz="3000"/>
              <a:t>Extreme Gradient Boosting(XGBoost)</a:t>
            </a:r>
            <a:endParaRPr sz="3000"/>
          </a:p>
        </p:txBody>
      </p:sp>
      <p:sp>
        <p:nvSpPr>
          <p:cNvPr id="252" name="Google Shape;252;p35"/>
          <p:cNvSpPr txBox="1"/>
          <p:nvPr/>
        </p:nvSpPr>
        <p:spPr>
          <a:xfrm>
            <a:off x="0" y="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"/>
                <a:ea typeface="Inter"/>
                <a:cs typeface="Inter"/>
                <a:sym typeface="Inter"/>
              </a:rPr>
              <a:t>1</a:t>
            </a:r>
            <a:r>
              <a:rPr lang="en" sz="1600">
                <a:latin typeface="Inter Medium"/>
                <a:ea typeface="Inter Medium"/>
                <a:cs typeface="Inter Medium"/>
                <a:sym typeface="Inter Medium"/>
              </a:rPr>
              <a:t>6/06/2022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>
            <p:ph idx="4294967295" type="title"/>
          </p:nvPr>
        </p:nvSpPr>
        <p:spPr>
          <a:xfrm>
            <a:off x="3304550" y="905125"/>
            <a:ext cx="1230600" cy="97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>
                <a:solidFill>
                  <a:schemeClr val="lt1"/>
                </a:solidFill>
              </a:rPr>
              <a:t>pt</a:t>
            </a:r>
            <a:endParaRPr sz="6800">
              <a:solidFill>
                <a:schemeClr val="lt1"/>
              </a:solidFill>
            </a:endParaRPr>
          </a:p>
        </p:txBody>
      </p:sp>
      <p:sp>
        <p:nvSpPr>
          <p:cNvPr id="258" name="Google Shape;258;p36"/>
          <p:cNvSpPr txBox="1"/>
          <p:nvPr>
            <p:ph idx="1" type="body"/>
          </p:nvPr>
        </p:nvSpPr>
        <p:spPr>
          <a:xfrm>
            <a:off x="0" y="400975"/>
            <a:ext cx="41757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XGBoost vs AdaBoost</a:t>
            </a:r>
            <a:endParaRPr b="1" sz="20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(with default parameters)</a:t>
            </a:r>
            <a:endParaRPr b="1" sz="20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59" name="Google Shape;259;p36"/>
          <p:cNvGrpSpPr/>
          <p:nvPr/>
        </p:nvGrpSpPr>
        <p:grpSpPr>
          <a:xfrm>
            <a:off x="6975558" y="1751133"/>
            <a:ext cx="1387013" cy="1387384"/>
            <a:chOff x="6654650" y="3665275"/>
            <a:chExt cx="409100" cy="409125"/>
          </a:xfrm>
        </p:grpSpPr>
        <p:sp>
          <p:nvSpPr>
            <p:cNvPr id="260" name="Google Shape;260;p36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61" name="Google Shape;261;p36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262" name="Google Shape;262;p36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3" name="Google Shape;26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000" y="69925"/>
            <a:ext cx="3394475" cy="252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4000" y="2622775"/>
            <a:ext cx="3394475" cy="2520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5" name="Google Shape;265;p36"/>
          <p:cNvGraphicFramePr/>
          <p:nvPr/>
        </p:nvGraphicFramePr>
        <p:xfrm>
          <a:off x="917975" y="161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{324F4F27-5CE8-4987-A077-B020162018DC}</a:tableStyleId>
              </a:tblPr>
              <a:tblGrid>
                <a:gridCol w="1141075"/>
                <a:gridCol w="1141075"/>
              </a:tblGrid>
              <a:tr h="16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6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AdaBoost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0.9266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6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XGBoost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0.9310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66" name="Google Shape;266;p36"/>
          <p:cNvGraphicFramePr/>
          <p:nvPr/>
        </p:nvGraphicFramePr>
        <p:xfrm>
          <a:off x="952500" y="35485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{324F4F27-5CE8-4987-A077-B020162018DC}</a:tableStyleId>
              </a:tblPr>
              <a:tblGrid>
                <a:gridCol w="1106550"/>
                <a:gridCol w="1106550"/>
              </a:tblGrid>
              <a:tr h="462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62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AdaBoost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0.9273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62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XGBoost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0.9319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7" name="Google Shape;267;p36"/>
          <p:cNvSpPr txBox="1"/>
          <p:nvPr/>
        </p:nvSpPr>
        <p:spPr>
          <a:xfrm>
            <a:off x="193575" y="1041225"/>
            <a:ext cx="3982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Performance comparison of AdaBoost Regression  and XGBoost Regression (Run 1)</a:t>
            </a:r>
            <a:endParaRPr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68" name="Google Shape;268;p36"/>
          <p:cNvSpPr txBox="1"/>
          <p:nvPr/>
        </p:nvSpPr>
        <p:spPr>
          <a:xfrm>
            <a:off x="229575" y="2966850"/>
            <a:ext cx="3910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Performance comparison of AdaBoost Regression and XGBoost Regression (Run 2)</a:t>
            </a:r>
            <a:endParaRPr/>
          </a:p>
        </p:txBody>
      </p:sp>
      <p:sp>
        <p:nvSpPr>
          <p:cNvPr id="269" name="Google Shape;269;p36"/>
          <p:cNvSpPr txBox="1"/>
          <p:nvPr/>
        </p:nvSpPr>
        <p:spPr>
          <a:xfrm>
            <a:off x="8171600" y="400975"/>
            <a:ext cx="972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0.44%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increase in accuracy for XGBoost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36"/>
          <p:cNvSpPr txBox="1"/>
          <p:nvPr/>
        </p:nvSpPr>
        <p:spPr>
          <a:xfrm>
            <a:off x="8088575" y="3288050"/>
            <a:ext cx="972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0.46%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increase in accuracy for XGBoost</a:t>
            </a:r>
            <a:endParaRPr/>
          </a:p>
        </p:txBody>
      </p:sp>
      <p:sp>
        <p:nvSpPr>
          <p:cNvPr id="271" name="Google Shape;271;p36"/>
          <p:cNvSpPr txBox="1"/>
          <p:nvPr/>
        </p:nvSpPr>
        <p:spPr>
          <a:xfrm>
            <a:off x="0" y="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 Medium"/>
                <a:ea typeface="Inter Medium"/>
                <a:cs typeface="Inter Medium"/>
                <a:sym typeface="Inter Medium"/>
              </a:rPr>
              <a:t>16/06/2022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/>
          <p:nvPr>
            <p:ph idx="4294967295" type="title"/>
          </p:nvPr>
        </p:nvSpPr>
        <p:spPr>
          <a:xfrm>
            <a:off x="507450" y="393550"/>
            <a:ext cx="8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ROC Curve for XGBoost vs AdaBoost</a:t>
            </a:r>
            <a:endParaRPr sz="3000"/>
          </a:p>
        </p:txBody>
      </p:sp>
      <p:sp>
        <p:nvSpPr>
          <p:cNvPr id="277" name="Google Shape;277;p37"/>
          <p:cNvSpPr txBox="1"/>
          <p:nvPr>
            <p:ph idx="4294967295" type="body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278" name="Google Shape;278;p37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9" name="Google Shape;27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5813" y="1150325"/>
            <a:ext cx="4798024" cy="356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7"/>
          <p:cNvSpPr txBox="1"/>
          <p:nvPr/>
        </p:nvSpPr>
        <p:spPr>
          <a:xfrm>
            <a:off x="4609350" y="4609600"/>
            <a:ext cx="402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ROC curve of XGBoost Regression and AdaBoost Regression</a:t>
            </a:r>
            <a:endParaRPr i="1" sz="1200"/>
          </a:p>
        </p:txBody>
      </p:sp>
      <p:sp>
        <p:nvSpPr>
          <p:cNvPr id="281" name="Google Shape;281;p37"/>
          <p:cNvSpPr txBox="1"/>
          <p:nvPr/>
        </p:nvSpPr>
        <p:spPr>
          <a:xfrm>
            <a:off x="954025" y="1811275"/>
            <a:ext cx="2544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ROC Curve clearly shows that XGBoost Regression performs better than Adaboost.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37"/>
          <p:cNvSpPr txBox="1"/>
          <p:nvPr/>
        </p:nvSpPr>
        <p:spPr>
          <a:xfrm>
            <a:off x="0" y="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 Medium"/>
                <a:ea typeface="Inter Medium"/>
                <a:cs typeface="Inter Medium"/>
                <a:sym typeface="Inter Medium"/>
              </a:rPr>
              <a:t>16/06/2022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38"/>
          <p:cNvSpPr txBox="1"/>
          <p:nvPr/>
        </p:nvSpPr>
        <p:spPr>
          <a:xfrm>
            <a:off x="179750" y="318025"/>
            <a:ext cx="4463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A</a:t>
            </a:r>
            <a:r>
              <a:rPr b="1" lang="en" sz="2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DA RFR vs ADA KNN vs XGBoost:</a:t>
            </a:r>
            <a:endParaRPr b="1" sz="20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Performance comparison</a:t>
            </a:r>
            <a:endParaRPr b="1" sz="20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89" name="Google Shape;28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800" y="82950"/>
            <a:ext cx="3225900" cy="2201287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8"/>
          <p:cNvSpPr txBox="1"/>
          <p:nvPr/>
        </p:nvSpPr>
        <p:spPr>
          <a:xfrm>
            <a:off x="4578625" y="4519900"/>
            <a:ext cx="3944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Times New Roman"/>
                <a:ea typeface="Times New Roman"/>
                <a:cs typeface="Times New Roman"/>
                <a:sym typeface="Times New Roman"/>
              </a:rPr>
              <a:t> ADA RFR -&gt; RandomForestRegressor, and ADA KNN-&gt;KNeighborsRegressor and XGB -&gt;XGBoost Regression.</a:t>
            </a:r>
            <a:endParaRPr i="1"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91" name="Google Shape;291;p38"/>
          <p:cNvGraphicFramePr/>
          <p:nvPr/>
        </p:nvGraphicFramePr>
        <p:xfrm>
          <a:off x="545025" y="115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{324F4F27-5CE8-4987-A077-B020162018DC}</a:tableStyleId>
              </a:tblPr>
              <a:tblGrid>
                <a:gridCol w="1697200"/>
                <a:gridCol w="1697200"/>
              </a:tblGrid>
              <a:tr h="37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7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 RFR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0.9224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7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 KNN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0.9261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7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XGBoost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0.9296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92" name="Google Shape;292;p38"/>
          <p:cNvGraphicFramePr/>
          <p:nvPr/>
        </p:nvGraphicFramePr>
        <p:xfrm>
          <a:off x="543625" y="30147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{324F4F27-5CE8-4987-A077-B020162018DC}</a:tableStyleId>
              </a:tblPr>
              <a:tblGrid>
                <a:gridCol w="1697200"/>
                <a:gridCol w="1697200"/>
              </a:tblGrid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59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 RFR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0.9224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59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 KNN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0.9261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59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XGBoost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0. 9312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3" name="Google Shape;293;p38"/>
          <p:cNvSpPr txBox="1"/>
          <p:nvPr/>
        </p:nvSpPr>
        <p:spPr>
          <a:xfrm>
            <a:off x="484825" y="2645488"/>
            <a:ext cx="351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Run 1</a:t>
            </a:r>
            <a:endParaRPr/>
          </a:p>
        </p:txBody>
      </p:sp>
      <p:sp>
        <p:nvSpPr>
          <p:cNvPr id="294" name="Google Shape;294;p38"/>
          <p:cNvSpPr txBox="1"/>
          <p:nvPr/>
        </p:nvSpPr>
        <p:spPr>
          <a:xfrm>
            <a:off x="793825" y="47497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Run 2</a:t>
            </a:r>
            <a:endParaRPr/>
          </a:p>
        </p:txBody>
      </p:sp>
      <p:sp>
        <p:nvSpPr>
          <p:cNvPr id="295" name="Google Shape;295;p38"/>
          <p:cNvSpPr txBox="1"/>
          <p:nvPr/>
        </p:nvSpPr>
        <p:spPr>
          <a:xfrm>
            <a:off x="7931725" y="318025"/>
            <a:ext cx="1124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XGBoost  performed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0.72%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better than ADA RFR and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0.35%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better than ADA KNN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38"/>
          <p:cNvSpPr txBox="1"/>
          <p:nvPr/>
        </p:nvSpPr>
        <p:spPr>
          <a:xfrm>
            <a:off x="7931725" y="2556800"/>
            <a:ext cx="1124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XGBoost  performed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0.88%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better than ADA RFR and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0.51%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better than ADA KNN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38"/>
          <p:cNvSpPr txBox="1"/>
          <p:nvPr/>
        </p:nvSpPr>
        <p:spPr>
          <a:xfrm>
            <a:off x="0" y="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 Medium"/>
                <a:ea typeface="Inter Medium"/>
                <a:cs typeface="Inter Medium"/>
                <a:sym typeface="Inter Medium"/>
              </a:rPr>
              <a:t>16/06/2022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98" name="Google Shape;29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5475" y="2534525"/>
            <a:ext cx="3449325" cy="224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39"/>
          <p:cNvSpPr txBox="1"/>
          <p:nvPr/>
        </p:nvSpPr>
        <p:spPr>
          <a:xfrm>
            <a:off x="884900" y="470100"/>
            <a:ext cx="765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Parameter tuning of XGBoost to achieve better accuracy</a:t>
            </a:r>
            <a:endParaRPr b="1" sz="20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5" name="Google Shape;305;p39"/>
          <p:cNvSpPr txBox="1"/>
          <p:nvPr/>
        </p:nvSpPr>
        <p:spPr>
          <a:xfrm>
            <a:off x="884900" y="1023175"/>
            <a:ext cx="7715100" cy="3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Find </a:t>
            </a: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optimal values of the parameters using the GridSearchCV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GridSearchCV 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object resides in the model_selection module of sklearn library)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Step 1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: Store a set of possible optimal values in a list namely param_test.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Step 2: 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Create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an GridSearchCV object passing the parameters as: estimator = XGBRegressor(max_depth=3, n_estimators=200, learning_rate=0.05), param_grid = param_test, scoring='roc_auc', n_jobs=4, cv=5).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Step 3: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 Fit GridSearchCV  object with X_train and Y_train data.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Step 4: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The best parameter value and best score are found from best_params_ and best_score_ attributes of the GridSearchCV  object.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39"/>
          <p:cNvSpPr txBox="1"/>
          <p:nvPr/>
        </p:nvSpPr>
        <p:spPr>
          <a:xfrm>
            <a:off x="0" y="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 Medium"/>
                <a:ea typeface="Inter Medium"/>
                <a:cs typeface="Inter Medium"/>
                <a:sym typeface="Inter Medium"/>
              </a:rPr>
              <a:t>16/06/2022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" name="Google Shape;312;p40"/>
          <p:cNvSpPr txBox="1"/>
          <p:nvPr/>
        </p:nvSpPr>
        <p:spPr>
          <a:xfrm>
            <a:off x="884900" y="470100"/>
            <a:ext cx="765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Optimal values for </a:t>
            </a:r>
            <a:r>
              <a:rPr b="1" lang="en" sz="2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parameters for XGBoost</a:t>
            </a:r>
            <a:endParaRPr b="1" sz="20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3" name="Google Shape;313;p40"/>
          <p:cNvSpPr txBox="1"/>
          <p:nvPr/>
        </p:nvSpPr>
        <p:spPr>
          <a:xfrm>
            <a:off x="884900" y="1023175"/>
            <a:ext cx="7715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40"/>
          <p:cNvSpPr txBox="1"/>
          <p:nvPr/>
        </p:nvSpPr>
        <p:spPr>
          <a:xfrm>
            <a:off x="0" y="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 Medium"/>
                <a:ea typeface="Inter Medium"/>
                <a:cs typeface="Inter Medium"/>
                <a:sym typeface="Inter Medium"/>
              </a:rPr>
              <a:t>16/06/2022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15" name="Google Shape;315;p40"/>
          <p:cNvSpPr txBox="1"/>
          <p:nvPr/>
        </p:nvSpPr>
        <p:spPr>
          <a:xfrm>
            <a:off x="884900" y="1238000"/>
            <a:ext cx="7715100" cy="28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i) max_depth = 3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ii) learning_rate = 0.02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iii) n_estimators = 200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iv) min_child_weight = 5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v) gamma = 0.4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vi) colsample_bytree = 0.6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vii) subsample = 0.8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viii) reg_alpha = 1.1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Other parameters were kept as default.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1"/>
          <p:cNvSpPr txBox="1"/>
          <p:nvPr>
            <p:ph idx="4294967295" type="title"/>
          </p:nvPr>
        </p:nvSpPr>
        <p:spPr>
          <a:xfrm>
            <a:off x="0" y="1398025"/>
            <a:ext cx="9144000" cy="171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" sz="2800"/>
              <a:t>Comparing Accuracies</a:t>
            </a:r>
            <a:r>
              <a:rPr lang="en" sz="2800"/>
              <a:t> Between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XGBoost (with default parameters) And </a:t>
            </a:r>
            <a:r>
              <a:rPr lang="en" sz="2800"/>
              <a:t>XGBoost (with tuned parameters)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[XGB vs XGB-mod]</a:t>
            </a:r>
            <a:endParaRPr sz="2800"/>
          </a:p>
        </p:txBody>
      </p:sp>
      <p:sp>
        <p:nvSpPr>
          <p:cNvPr id="321" name="Google Shape;321;p41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41"/>
          <p:cNvSpPr txBox="1"/>
          <p:nvPr/>
        </p:nvSpPr>
        <p:spPr>
          <a:xfrm>
            <a:off x="0" y="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 Medium"/>
                <a:ea typeface="Inter Medium"/>
                <a:cs typeface="Inter Medium"/>
                <a:sym typeface="Inter Medium"/>
              </a:rPr>
              <a:t>16/06/2022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ctrTitle"/>
          </p:nvPr>
        </p:nvSpPr>
        <p:spPr>
          <a:xfrm>
            <a:off x="3843600" y="879075"/>
            <a:ext cx="5300400" cy="35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" sz="1600">
                <a:latin typeface="Inter"/>
                <a:ea typeface="Inter"/>
                <a:cs typeface="Inter"/>
                <a:sym typeface="Inter"/>
              </a:rPr>
              <a:t>i) Name: </a:t>
            </a:r>
            <a:r>
              <a:rPr lang="en" sz="1600">
                <a:latin typeface="Inter"/>
                <a:ea typeface="Inter"/>
                <a:cs typeface="Inter"/>
                <a:sym typeface="Inter"/>
              </a:rPr>
              <a:t>Hannah Brijit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"/>
                <a:ea typeface="Inter"/>
                <a:cs typeface="Inter"/>
                <a:sym typeface="Inter"/>
              </a:rPr>
              <a:t>        		Roll Number: </a:t>
            </a:r>
            <a:r>
              <a:rPr lang="en" sz="1600">
                <a:latin typeface="Inter"/>
                <a:ea typeface="Inter"/>
                <a:cs typeface="Inter"/>
                <a:sym typeface="Inter"/>
              </a:rPr>
              <a:t>C91/CSC/201006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"/>
                <a:ea typeface="Inter"/>
                <a:cs typeface="Inter"/>
                <a:sym typeface="Inter"/>
              </a:rPr>
              <a:t>        		Registration Number: </a:t>
            </a:r>
            <a:r>
              <a:rPr lang="en" sz="1600">
                <a:latin typeface="Inter"/>
                <a:ea typeface="Inter"/>
                <a:cs typeface="Inter"/>
                <a:sym typeface="Inter"/>
              </a:rPr>
              <a:t>D01-1211-0010-20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"/>
                <a:ea typeface="Inter"/>
                <a:cs typeface="Inter"/>
                <a:sym typeface="Inter"/>
              </a:rPr>
              <a:t>     </a:t>
            </a:r>
            <a:r>
              <a:rPr lang="en" sz="1600">
                <a:latin typeface="Inter"/>
                <a:ea typeface="Inter"/>
                <a:cs typeface="Inter"/>
                <a:sym typeface="Inter"/>
              </a:rPr>
              <a:t> 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" sz="1600">
                <a:latin typeface="Inter"/>
                <a:ea typeface="Inter"/>
                <a:cs typeface="Inter"/>
                <a:sym typeface="Inter"/>
              </a:rPr>
              <a:t>ii) </a:t>
            </a:r>
            <a:r>
              <a:rPr lang="en" sz="1600">
                <a:latin typeface="Inter"/>
                <a:ea typeface="Inter"/>
                <a:cs typeface="Inter"/>
                <a:sym typeface="Inter"/>
              </a:rPr>
              <a:t>Name: Ripan Adak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"/>
                <a:ea typeface="Inter"/>
                <a:cs typeface="Inter"/>
                <a:sym typeface="Inter"/>
              </a:rPr>
              <a:t>        		Roll Number: C91/CSC/201017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"/>
                <a:ea typeface="Inter"/>
                <a:cs typeface="Inter"/>
                <a:sym typeface="Inter"/>
              </a:rPr>
              <a:t>        		Registration Number: 562-1111-0112-17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"/>
                <a:ea typeface="Inter"/>
                <a:cs typeface="Inter"/>
                <a:sym typeface="Inter"/>
              </a:rPr>
              <a:t> 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en" sz="1600">
                <a:latin typeface="Inter"/>
                <a:ea typeface="Inter"/>
                <a:cs typeface="Inter"/>
                <a:sym typeface="Inter"/>
              </a:rPr>
              <a:t>iii) Name: </a:t>
            </a:r>
            <a:r>
              <a:rPr lang="en" sz="1600">
                <a:latin typeface="Inter"/>
                <a:ea typeface="Inter"/>
                <a:cs typeface="Inter"/>
                <a:sym typeface="Inter"/>
              </a:rPr>
              <a:t>Rupal Mondal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"/>
                <a:ea typeface="Inter"/>
                <a:cs typeface="Inter"/>
                <a:sym typeface="Inter"/>
              </a:rPr>
              <a:t>        		Roll Number: C91/CSC/201018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"/>
                <a:ea typeface="Inter"/>
                <a:cs typeface="Inter"/>
                <a:sym typeface="Inter"/>
              </a:rPr>
              <a:t>        		Registration Number: 221-1212-0284-17</a:t>
            </a:r>
            <a:endParaRPr sz="6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4189484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4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rPr>
              <a:t>‹#›</a:t>
            </a:fld>
            <a:endParaRPr b="0" sz="1400">
              <a:solidFill>
                <a:schemeClr val="accen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626575" y="1863750"/>
            <a:ext cx="1272000" cy="122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Medium"/>
                <a:ea typeface="Inter Medium"/>
                <a:cs typeface="Inter Medium"/>
                <a:sym typeface="Inter Medium"/>
              </a:rPr>
              <a:t>16/06/2022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75" y="1863750"/>
            <a:ext cx="1272000" cy="12251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4" name="Google Shape;134;p24"/>
          <p:cNvCxnSpPr>
            <a:stCxn id="133" idx="3"/>
          </p:cNvCxnSpPr>
          <p:nvPr/>
        </p:nvCxnSpPr>
        <p:spPr>
          <a:xfrm flipH="1" rot="10800000">
            <a:off x="1898575" y="1262550"/>
            <a:ext cx="2197500" cy="12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4"/>
          <p:cNvCxnSpPr>
            <a:stCxn id="133" idx="3"/>
          </p:cNvCxnSpPr>
          <p:nvPr/>
        </p:nvCxnSpPr>
        <p:spPr>
          <a:xfrm flipH="1" rot="10800000">
            <a:off x="1898575" y="2356650"/>
            <a:ext cx="2225700" cy="11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4"/>
          <p:cNvCxnSpPr>
            <a:stCxn id="133" idx="3"/>
          </p:cNvCxnSpPr>
          <p:nvPr/>
        </p:nvCxnSpPr>
        <p:spPr>
          <a:xfrm>
            <a:off x="1898575" y="2476350"/>
            <a:ext cx="2206800" cy="98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7" name="Google Shape;137;p24"/>
          <p:cNvSpPr txBox="1"/>
          <p:nvPr/>
        </p:nvSpPr>
        <p:spPr>
          <a:xfrm>
            <a:off x="0" y="3307800"/>
            <a:ext cx="251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Members of Group (F)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 txBox="1"/>
          <p:nvPr>
            <p:ph idx="4294967295" type="title"/>
          </p:nvPr>
        </p:nvSpPr>
        <p:spPr>
          <a:xfrm>
            <a:off x="511225" y="330500"/>
            <a:ext cx="3944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XGB vs XGB-mod</a:t>
            </a:r>
            <a:endParaRPr sz="2800"/>
          </a:p>
        </p:txBody>
      </p:sp>
      <p:sp>
        <p:nvSpPr>
          <p:cNvPr id="328" name="Google Shape;328;p42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" name="Google Shape;329;p42"/>
          <p:cNvSpPr txBox="1"/>
          <p:nvPr/>
        </p:nvSpPr>
        <p:spPr>
          <a:xfrm>
            <a:off x="454950" y="805425"/>
            <a:ext cx="365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33350" lvl="0" marL="17145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Comparison between XGB and XGB-mod (Run 1)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30" name="Google Shape;330;p42"/>
          <p:cNvGraphicFramePr/>
          <p:nvPr/>
        </p:nvGraphicFramePr>
        <p:xfrm>
          <a:off x="699750" y="122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{324F4F27-5CE8-4987-A077-B020162018DC}</a:tableStyleId>
              </a:tblPr>
              <a:tblGrid>
                <a:gridCol w="1332525"/>
                <a:gridCol w="1332525"/>
              </a:tblGrid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0.9297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XGB-mod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0.9366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1" name="Google Shape;331;p42"/>
          <p:cNvSpPr txBox="1"/>
          <p:nvPr/>
        </p:nvSpPr>
        <p:spPr>
          <a:xfrm>
            <a:off x="468336" y="2524886"/>
            <a:ext cx="365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33350" lvl="0" marL="17145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Comparison between XGB and XGB-mod (Run 2)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32" name="Google Shape;332;p42"/>
          <p:cNvGraphicFramePr/>
          <p:nvPr/>
        </p:nvGraphicFramePr>
        <p:xfrm>
          <a:off x="713136" y="29454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{324F4F27-5CE8-4987-A077-B020162018DC}</a:tableStyleId>
              </a:tblPr>
              <a:tblGrid>
                <a:gridCol w="1332525"/>
                <a:gridCol w="1332525"/>
              </a:tblGrid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0.9303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XGB-mod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0.9380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3" name="Google Shape;333;p42"/>
          <p:cNvSpPr txBox="1"/>
          <p:nvPr/>
        </p:nvSpPr>
        <p:spPr>
          <a:xfrm>
            <a:off x="5498850" y="960450"/>
            <a:ext cx="333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Light"/>
              <a:ea typeface="Inter Light"/>
              <a:cs typeface="Inter Light"/>
              <a:sym typeface="Inter Light"/>
            </a:endParaRPr>
          </a:p>
        </p:txBody>
      </p:sp>
      <p:pic>
        <p:nvPicPr>
          <p:cNvPr id="334" name="Google Shape;33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5351" y="388125"/>
            <a:ext cx="4383850" cy="219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1536" y="2732450"/>
            <a:ext cx="4379976" cy="219456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2"/>
          <p:cNvSpPr txBox="1"/>
          <p:nvPr/>
        </p:nvSpPr>
        <p:spPr>
          <a:xfrm>
            <a:off x="8178025" y="1086825"/>
            <a:ext cx="107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0.69% increment of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42"/>
          <p:cNvSpPr txBox="1"/>
          <p:nvPr/>
        </p:nvSpPr>
        <p:spPr>
          <a:xfrm>
            <a:off x="8216300" y="3579975"/>
            <a:ext cx="107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0.77% increment of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42"/>
          <p:cNvSpPr txBox="1"/>
          <p:nvPr/>
        </p:nvSpPr>
        <p:spPr>
          <a:xfrm>
            <a:off x="202200" y="4093925"/>
            <a:ext cx="448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XGB </a:t>
            </a:r>
            <a:r>
              <a:rPr lang="en" sz="1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parameters</a:t>
            </a:r>
            <a:r>
              <a:rPr lang="en" sz="1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(max_depth=3, learning_rate=0.1, n_estimators=100, gamma=0, min_child_weight=1,  subsample=1, colsample_bytree=1,  reg_alpha=0)</a:t>
            </a:r>
            <a:endParaRPr sz="10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42"/>
          <p:cNvSpPr txBox="1"/>
          <p:nvPr/>
        </p:nvSpPr>
        <p:spPr>
          <a:xfrm>
            <a:off x="202200" y="4547950"/>
            <a:ext cx="4486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XGB-mod parameters → (max_depth=3, learning_rate=0.02, n_estimators=200, gamma=0.4, min_child_weight=5,  subsample=0.8, colsample_bytree=0.6,  reg_alpha=1.1)</a:t>
            </a:r>
            <a:endParaRPr sz="10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42"/>
          <p:cNvSpPr txBox="1"/>
          <p:nvPr/>
        </p:nvSpPr>
        <p:spPr>
          <a:xfrm>
            <a:off x="0" y="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 Medium"/>
                <a:ea typeface="Inter Medium"/>
                <a:cs typeface="Inter Medium"/>
                <a:sym typeface="Inter Medium"/>
              </a:rPr>
              <a:t>16/06/2022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6" name="Google Shape;34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725" y="1106400"/>
            <a:ext cx="4782276" cy="3554024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3"/>
          <p:cNvSpPr txBox="1"/>
          <p:nvPr>
            <p:ph idx="4294967295" type="title"/>
          </p:nvPr>
        </p:nvSpPr>
        <p:spPr>
          <a:xfrm>
            <a:off x="987700" y="570600"/>
            <a:ext cx="788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ROC Curve for </a:t>
            </a:r>
            <a:r>
              <a:rPr lang="en" sz="2800"/>
              <a:t>XGB vs XGB-mod</a:t>
            </a:r>
            <a:endParaRPr sz="2800"/>
          </a:p>
        </p:txBody>
      </p:sp>
      <p:sp>
        <p:nvSpPr>
          <p:cNvPr id="348" name="Google Shape;348;p43"/>
          <p:cNvSpPr txBox="1"/>
          <p:nvPr/>
        </p:nvSpPr>
        <p:spPr>
          <a:xfrm>
            <a:off x="6066175" y="2704450"/>
            <a:ext cx="2110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The ROC curve also clearly says that XGB-mod performs better  than XGB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43"/>
          <p:cNvSpPr txBox="1"/>
          <p:nvPr/>
        </p:nvSpPr>
        <p:spPr>
          <a:xfrm>
            <a:off x="0" y="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 Medium"/>
                <a:ea typeface="Inter Medium"/>
                <a:cs typeface="Inter Medium"/>
                <a:sym typeface="Inter Medium"/>
              </a:rPr>
              <a:t>16/06/2022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50" name="Google Shape;350;p43"/>
          <p:cNvSpPr txBox="1"/>
          <p:nvPr/>
        </p:nvSpPr>
        <p:spPr>
          <a:xfrm>
            <a:off x="846724" y="4597450"/>
            <a:ext cx="446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ROC curve of XGB and XGB-mod</a:t>
            </a:r>
            <a:endParaRPr i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4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356" name="Google Shape;356;p44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" sz="2800"/>
              <a:t>MongoDB</a:t>
            </a:r>
            <a:endParaRPr sz="2800"/>
          </a:p>
        </p:txBody>
      </p:sp>
      <p:sp>
        <p:nvSpPr>
          <p:cNvPr id="357" name="Google Shape;357;p44"/>
          <p:cNvSpPr txBox="1"/>
          <p:nvPr>
            <p:ph idx="1" type="body"/>
          </p:nvPr>
        </p:nvSpPr>
        <p:spPr>
          <a:xfrm>
            <a:off x="1037875" y="1567050"/>
            <a:ext cx="7068300" cy="282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NoSQL based Non-Relational Database Management System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JSON‐like documents with dynamic schemas instead of tables and rows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Simplify large data handling</a:t>
            </a:r>
            <a:endParaRPr sz="1800"/>
          </a:p>
        </p:txBody>
      </p:sp>
      <p:sp>
        <p:nvSpPr>
          <p:cNvPr id="358" name="Google Shape;358;p44"/>
          <p:cNvSpPr txBox="1"/>
          <p:nvPr/>
        </p:nvSpPr>
        <p:spPr>
          <a:xfrm>
            <a:off x="0" y="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 Medium"/>
                <a:ea typeface="Inter Medium"/>
                <a:cs typeface="Inter Medium"/>
                <a:sym typeface="Inter Medium"/>
              </a:rPr>
              <a:t>16/06/2022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364" name="Google Shape;364;p45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Why did we use </a:t>
            </a:r>
            <a:r>
              <a:rPr lang="en" sz="2800"/>
              <a:t>MongoDB?</a:t>
            </a:r>
            <a:endParaRPr sz="2800"/>
          </a:p>
        </p:txBody>
      </p:sp>
      <p:sp>
        <p:nvSpPr>
          <p:cNvPr id="365" name="Google Shape;365;p45"/>
          <p:cNvSpPr txBox="1"/>
          <p:nvPr>
            <p:ph idx="1" type="body"/>
          </p:nvPr>
        </p:nvSpPr>
        <p:spPr>
          <a:xfrm>
            <a:off x="1037875" y="1567050"/>
            <a:ext cx="7068300" cy="282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To store the dataset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permanently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Faster query processing compared to relational DBMS.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Integration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into web applications becomes easier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MongoDB supports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storing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data of any size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Easy updation and deletion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45"/>
          <p:cNvSpPr txBox="1"/>
          <p:nvPr/>
        </p:nvSpPr>
        <p:spPr>
          <a:xfrm>
            <a:off x="0" y="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 Medium"/>
                <a:ea typeface="Inter Medium"/>
                <a:cs typeface="Inter Medium"/>
                <a:sym typeface="Inter Medium"/>
              </a:rPr>
              <a:t>16/06/2022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6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2" name="Google Shape;372;p46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" sz="2800"/>
              <a:t>Conclusion</a:t>
            </a:r>
            <a:endParaRPr sz="2800"/>
          </a:p>
        </p:txBody>
      </p:sp>
      <p:sp>
        <p:nvSpPr>
          <p:cNvPr id="373" name="Google Shape;373;p46"/>
          <p:cNvSpPr txBox="1"/>
          <p:nvPr>
            <p:ph idx="1" type="body"/>
          </p:nvPr>
        </p:nvSpPr>
        <p:spPr>
          <a:xfrm>
            <a:off x="1037875" y="1567050"/>
            <a:ext cx="7068300" cy="328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Among AdaBoost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regressions with different base estimators, AdaBoost with KNN as base estimator performs the best for our dataset with 92.93% accuracy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Among AdaBoost and XGBoost regressions, XGBoost performs better for our dataset with 93.19% accuracy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Among XGBoost with default parameters and XGBoost with tuned </a:t>
            </a:r>
            <a:r>
              <a:rPr lang="en" sz="18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parame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ters (XGB-mod), XGB-mod performs better for our d</a:t>
            </a:r>
            <a:r>
              <a:rPr lang="en" sz="18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ataset with 93.80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% accuracy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93.80% is the highest accuracy we have got on</a:t>
            </a:r>
            <a:r>
              <a:rPr lang="en" sz="18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XGB-mod from our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project within the stipulated time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46"/>
          <p:cNvSpPr txBox="1"/>
          <p:nvPr/>
        </p:nvSpPr>
        <p:spPr>
          <a:xfrm>
            <a:off x="0" y="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 Medium"/>
                <a:ea typeface="Inter Medium"/>
                <a:cs typeface="Inter Medium"/>
                <a:sym typeface="Inter Medium"/>
              </a:rPr>
              <a:t>16/06/2022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7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380" name="Google Shape;380;p47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" sz="2800"/>
              <a:t>Future Scope</a:t>
            </a:r>
            <a:endParaRPr sz="2800"/>
          </a:p>
        </p:txBody>
      </p:sp>
      <p:sp>
        <p:nvSpPr>
          <p:cNvPr id="381" name="Google Shape;381;p47"/>
          <p:cNvSpPr txBox="1"/>
          <p:nvPr>
            <p:ph idx="1" type="body"/>
          </p:nvPr>
        </p:nvSpPr>
        <p:spPr>
          <a:xfrm>
            <a:off x="1037875" y="1567050"/>
            <a:ext cx="7068300" cy="282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might be increased using other ML algorithms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We would like to try to increase the accuracy of prediction of survivability of patients building prediction model using deep neural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network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(Deep Learning)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47"/>
          <p:cNvSpPr txBox="1"/>
          <p:nvPr/>
        </p:nvSpPr>
        <p:spPr>
          <a:xfrm>
            <a:off x="0" y="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 Medium"/>
                <a:ea typeface="Inter Medium"/>
                <a:cs typeface="Inter Medium"/>
                <a:sym typeface="Inter Medium"/>
              </a:rPr>
              <a:t>16/06/2022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8"/>
          <p:cNvSpPr txBox="1"/>
          <p:nvPr>
            <p:ph idx="4294967295" type="title"/>
          </p:nvPr>
        </p:nvSpPr>
        <p:spPr>
          <a:xfrm>
            <a:off x="949375" y="520075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" sz="2800"/>
              <a:t>References</a:t>
            </a:r>
            <a:endParaRPr sz="2800"/>
          </a:p>
        </p:txBody>
      </p:sp>
      <p:sp>
        <p:nvSpPr>
          <p:cNvPr id="388" name="Google Shape;388;p48"/>
          <p:cNvSpPr txBox="1"/>
          <p:nvPr>
            <p:ph idx="4294967295" type="body"/>
          </p:nvPr>
        </p:nvSpPr>
        <p:spPr>
          <a:xfrm>
            <a:off x="834075" y="1005350"/>
            <a:ext cx="8126100" cy="360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AutoNum type="arabicPeriod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Schapire, R.E., 2013. Explaining adaboost. In Empirical inference (pp. 37-52). Springer, Berlin, Heidelberg.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AutoNum type="arabicPeriod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Song, Y.Y. and Ying, L.U., 2015. Decision tree methods: applications for classification and prediction. Shanghai archives of psychiatry, 27(2), p.130.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AutoNum type="arabicPeriod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Oliver, J.J. and Hand, D., 1994, April. Averaging over decision stumps. In European conference on machine learning (pp. 231-241). Springer, Berlin, Heidelberg.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AutoNum type="arabicPeriod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Drucker, H., 1997, July. Improving regressors using boosting techniques. In ICML (Vol. 97, pp. 107-115).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AutoNum type="arabicPeriod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Chen, T., He, T., Benesty, M., Khotilovich, V., Tang, Y., Cho, H. and Chen, K., 2015. Xgboost: extreme gradient boosting. R package version 0.4-2, 1(4), pp.1-4.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AutoNum type="arabicPeriod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Bentéjac, C., Csörgő, A. and Martínez-Muñoz, G., 2021. A comparative analysis of gradient boosting algorithms. Artificial Intelligence Review, 54(3), pp.1937-1967.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AutoNum type="arabicPeriod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Šimundić, A.M., 2009. Measures of diagnostic accuracy: basic definitions. ejifcc, 19(4), p.203.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AutoNum type="arabicPeriod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Hoo, Z.H., Candlish, J. and Teare, D., 2017. What is an ROC curve?. Emergency Medicine Journal, 34(6), pp.357-359.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AutoNum type="arabicPeriod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Moertel, C.G., Fleming, T.R., Macdonald, J.S., Haller, D.G., Laurie, J.A., Tangen, C.M., Ungerleider, J.S., Emerson, W.A., Tormey, D.C., Glick, J.H. and Veeder, M.H., 1995. Fluorouracil plus levamisole as effective adjuvant therapy after resection of stage III colon carcinoma: a final report. Annals of internal medicine, 122(5), pp.321-326.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9" name="Google Shape;389;p48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48"/>
          <p:cNvSpPr txBox="1"/>
          <p:nvPr/>
        </p:nvSpPr>
        <p:spPr>
          <a:xfrm>
            <a:off x="0" y="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 Medium"/>
                <a:ea typeface="Inter Medium"/>
                <a:cs typeface="Inter Medium"/>
                <a:sym typeface="Inter Medium"/>
              </a:rPr>
              <a:t>16/06/2022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9"/>
          <p:cNvSpPr txBox="1"/>
          <p:nvPr>
            <p:ph idx="4294967295" type="ctrTitle"/>
          </p:nvPr>
        </p:nvSpPr>
        <p:spPr>
          <a:xfrm>
            <a:off x="2257075" y="2524000"/>
            <a:ext cx="7068300" cy="61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>
                <a:solidFill>
                  <a:schemeClr val="lt1"/>
                </a:solidFill>
              </a:rPr>
              <a:t>Thank you!</a:t>
            </a:r>
            <a:endParaRPr sz="6800">
              <a:solidFill>
                <a:schemeClr val="lt1"/>
              </a:solidFill>
            </a:endParaRPr>
          </a:p>
        </p:txBody>
      </p:sp>
      <p:sp>
        <p:nvSpPr>
          <p:cNvPr id="396" name="Google Shape;396;p49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49"/>
          <p:cNvSpPr txBox="1"/>
          <p:nvPr/>
        </p:nvSpPr>
        <p:spPr>
          <a:xfrm>
            <a:off x="0" y="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16/06/2022</a:t>
            </a:r>
            <a:endParaRPr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5"/>
          <p:cNvSpPr txBox="1"/>
          <p:nvPr>
            <p:ph type="title"/>
          </p:nvPr>
        </p:nvSpPr>
        <p:spPr>
          <a:xfrm>
            <a:off x="1037850" y="1397125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"/>
              <a:buChar char="❏"/>
            </a:pPr>
            <a:r>
              <a:rPr b="1" lang="en" sz="3000">
                <a:latin typeface="Inter"/>
                <a:ea typeface="Inter"/>
                <a:cs typeface="Inter"/>
                <a:sym typeface="Inter"/>
              </a:rPr>
              <a:t>Overview</a:t>
            </a:r>
            <a:endParaRPr b="1" sz="3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1037875" y="1991925"/>
            <a:ext cx="7230600" cy="280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Kaplan-Meier Estimator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Cox Proportional Hazard Model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AdaBoost Regression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XGBoost Regression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XGBoost Regression with Parameters Optimization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Medium"/>
                <a:ea typeface="Inter Medium"/>
                <a:cs typeface="Inter Medium"/>
                <a:sym typeface="Inter Medium"/>
              </a:rPr>
              <a:t>16/06/2022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1116325" y="963225"/>
            <a:ext cx="8027700" cy="36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id: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		ID of the patient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study: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	1 for all patients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rx: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	Treatment - Obs(ervation) - 1, Lev(amisole) - 2, Lev(amisole)+5-FU -3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sex: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	Patient’s gender(1=male, 0=female)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age: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	Age of the patient in years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obstruct: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Obstruction of colon by tumour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perfor: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	Perforation of colon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adhere: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	Adherence of tumour  to nearby organs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nodes: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  	Number of lymph nodes with detectable cancer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time: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 	Days until event or censoring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status: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 	0=death, 1=censored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differ: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	Differentiation of tumour (1=well, 2=moderate, 3=poor)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extent: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	Extent of local spread(1=submucosa,2=muscle,3=serosa,4=contiguous structures)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surg: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	Time from surgery to registration (0=short, 1=long)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i="1"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ode4:	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More than 4 positive lymph nodes.(1=yes, 0=no)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latin typeface="Inter Medium"/>
                <a:ea typeface="Inter Medium"/>
                <a:cs typeface="Inter Medium"/>
                <a:sym typeface="Inter Medium"/>
              </a:rPr>
              <a:t>‹#›</a:t>
            </a:fld>
            <a:endParaRPr sz="14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52" name="Google Shape;152;p26" title="Overview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116350" y="305350"/>
            <a:ext cx="8027650" cy="65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/>
        </p:nvSpPr>
        <p:spPr>
          <a:xfrm>
            <a:off x="1116325" y="305338"/>
            <a:ext cx="802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Inter"/>
                <a:ea typeface="Inter"/>
                <a:cs typeface="Inter"/>
                <a:sym typeface="Inter"/>
              </a:rPr>
              <a:t>Dataset 1: Chemotherapy for Stage B/C colon cancer </a:t>
            </a:r>
            <a:endParaRPr b="1" sz="2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Medium"/>
                <a:ea typeface="Inter Medium"/>
                <a:cs typeface="Inter Medium"/>
                <a:sym typeface="Inter Medium"/>
              </a:rPr>
              <a:t>16/06/2022</a:t>
            </a:r>
            <a:endParaRPr sz="12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1047400" y="4686925"/>
            <a:ext cx="639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The dataset 1 enlists, 888 entries, after the removal of null values.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6" name="Google Shape;156;p26"/>
          <p:cNvCxnSpPr/>
          <p:nvPr/>
        </p:nvCxnSpPr>
        <p:spPr>
          <a:xfrm flipH="1" rot="10800000">
            <a:off x="1215725" y="4647750"/>
            <a:ext cx="7687200" cy="3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1116350" y="938900"/>
            <a:ext cx="8027700" cy="390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age: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Age of the patient in years, [40, 95].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anaemia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condition in which there is a deficiency of red cells or of hemoglobin in the blood {0:No, 1:Yes}.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creatinine_phosphokinase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Level of the CPK enzyme in patient's blood in micrograms per liter (mcg/L), [23, 7861]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diabetes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the patient has diabetes, {0:No, 1:Yes}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ejection_fraction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measurement of the percentage of blood leaving the heart each time it squeezes, [14, 80]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high_blood_pressure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a patient has high blood pressure, {0:No, 1:Yes}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platelets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Level of platelets in patient's blood in platelets/mL, [25100, 850000]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serum_creatinine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Level of creatinine in a patient's blood in mg/dL, [0.5, 9.4]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serum_sodium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Level of sodium in patient's blood in mEq/L, [113, 148].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sex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Gender of the patient, {0:Female, 1:Male}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smoking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the patient smokes, {0:No, 1:Yes}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Follow-up period in days, [4, 285].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DEATH_EVENT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the patient is dead (due to heart attack), target feature, {0:No, 1:Yes}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7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latin typeface="Inter Medium"/>
                <a:ea typeface="Inter Medium"/>
                <a:cs typeface="Inter Medium"/>
                <a:sym typeface="Inter Medium"/>
              </a:rPr>
              <a:t>‹#›</a:t>
            </a:fld>
            <a:endParaRPr sz="14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63" name="Google Shape;163;p27" title="Overview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101600" y="296000"/>
            <a:ext cx="8027650" cy="6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/>
          <p:nvPr/>
        </p:nvSpPr>
        <p:spPr>
          <a:xfrm>
            <a:off x="1053875" y="295988"/>
            <a:ext cx="812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Inter"/>
                <a:ea typeface="Inter"/>
                <a:cs typeface="Inter"/>
                <a:sym typeface="Inter"/>
              </a:rPr>
              <a:t>Dataset 2: Collected from Krembil Research Institute.</a:t>
            </a:r>
            <a:endParaRPr b="1" sz="2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Medium"/>
                <a:ea typeface="Inter Medium"/>
                <a:cs typeface="Inter Medium"/>
                <a:sym typeface="Inter Medium"/>
              </a:rPr>
              <a:t>16/06/2022</a:t>
            </a:r>
            <a:endParaRPr sz="12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1010000" y="4625350"/>
            <a:ext cx="726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The dataset 2 consists of 299 entries without any null or missing values.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7" name="Google Shape;167;p27"/>
          <p:cNvCxnSpPr/>
          <p:nvPr/>
        </p:nvCxnSpPr>
        <p:spPr>
          <a:xfrm flipH="1" rot="10800000">
            <a:off x="1116350" y="4597450"/>
            <a:ext cx="7799400" cy="2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1037850" y="1397125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"/>
              <a:buChar char="❏"/>
            </a:pPr>
            <a:r>
              <a:rPr b="1" lang="en" sz="3000">
                <a:latin typeface="Inter"/>
                <a:ea typeface="Inter"/>
                <a:cs typeface="Inter"/>
                <a:sym typeface="Inter"/>
              </a:rPr>
              <a:t>Kaplan-Meier Estimator</a:t>
            </a:r>
            <a:endParaRPr b="1" sz="3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1037875" y="1991925"/>
            <a:ext cx="7230600" cy="280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Non-parametric procedure.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Univariate analysis.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Takes categorical variables as input feature.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8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latin typeface="Inter Medium"/>
                <a:ea typeface="Inter Medium"/>
                <a:cs typeface="Inter Medium"/>
                <a:sym typeface="Inter Medium"/>
              </a:rPr>
              <a:t>‹#›</a:t>
            </a:fld>
            <a:endParaRPr sz="11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Medium"/>
                <a:ea typeface="Inter Medium"/>
                <a:cs typeface="Inter Medium"/>
                <a:sym typeface="Inter Medium"/>
              </a:rPr>
              <a:t>16/06/2022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latin typeface="Inter Medium"/>
                <a:ea typeface="Inter Medium"/>
                <a:cs typeface="Inter Medium"/>
                <a:sym typeface="Inter Medium"/>
              </a:rPr>
              <a:t>‹#›</a:t>
            </a:fld>
            <a:endParaRPr sz="11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Medium"/>
                <a:ea typeface="Inter Medium"/>
                <a:cs typeface="Inter Medium"/>
                <a:sym typeface="Inter Medium"/>
              </a:rPr>
              <a:t>16/06/2022</a:t>
            </a:r>
            <a:endParaRPr sz="12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0" y="336650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Kaplan-Meier Survival Curves</a:t>
            </a:r>
            <a:endParaRPr b="1" sz="24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 rotWithShape="1">
          <a:blip r:embed="rId3">
            <a:alphaModFix/>
          </a:blip>
          <a:srcRect b="0" l="0" r="0" t="6916"/>
          <a:stretch/>
        </p:blipFill>
        <p:spPr>
          <a:xfrm>
            <a:off x="152400" y="1135550"/>
            <a:ext cx="4114800" cy="29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/>
        </p:nvSpPr>
        <p:spPr>
          <a:xfrm>
            <a:off x="0" y="4043350"/>
            <a:ext cx="432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Kaplan Meier Survival curve plotted for the feature node4, on </a:t>
            </a:r>
            <a:r>
              <a:rPr b="1" i="1" lang="en" sz="1200">
                <a:latin typeface="Times New Roman"/>
                <a:ea typeface="Times New Roman"/>
                <a:cs typeface="Times New Roman"/>
                <a:sym typeface="Times New Roman"/>
              </a:rPr>
              <a:t>Dataset 1.</a:t>
            </a:r>
            <a:endParaRPr b="1" i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075" y="1117850"/>
            <a:ext cx="4114800" cy="29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 txBox="1"/>
          <p:nvPr/>
        </p:nvSpPr>
        <p:spPr>
          <a:xfrm>
            <a:off x="4762075" y="4043350"/>
            <a:ext cx="411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Kaplan Meier Survival curve plotted for the feature anaemia, on </a:t>
            </a:r>
            <a:r>
              <a:rPr b="1" i="1" lang="en" sz="1200">
                <a:latin typeface="Times New Roman"/>
                <a:ea typeface="Times New Roman"/>
                <a:cs typeface="Times New Roman"/>
                <a:sym typeface="Times New Roman"/>
              </a:rPr>
              <a:t>Dataset 2. 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7" name="Google Shape;187;p29"/>
          <p:cNvCxnSpPr/>
          <p:nvPr/>
        </p:nvCxnSpPr>
        <p:spPr>
          <a:xfrm flipH="1" rot="10800000">
            <a:off x="260825" y="1324975"/>
            <a:ext cx="10500" cy="6573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9"/>
          <p:cNvCxnSpPr/>
          <p:nvPr/>
        </p:nvCxnSpPr>
        <p:spPr>
          <a:xfrm flipH="1" rot="10800000">
            <a:off x="2796050" y="3901900"/>
            <a:ext cx="939000" cy="105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9"/>
          <p:cNvCxnSpPr/>
          <p:nvPr/>
        </p:nvCxnSpPr>
        <p:spPr>
          <a:xfrm flipH="1" rot="10800000">
            <a:off x="4872250" y="1335575"/>
            <a:ext cx="10500" cy="6780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9"/>
          <p:cNvCxnSpPr/>
          <p:nvPr/>
        </p:nvCxnSpPr>
        <p:spPr>
          <a:xfrm>
            <a:off x="7417900" y="3901975"/>
            <a:ext cx="1022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1037850" y="1397125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"/>
              <a:buChar char="❏"/>
            </a:pPr>
            <a:r>
              <a:rPr b="1" lang="en" sz="3000">
                <a:latin typeface="Inter"/>
                <a:ea typeface="Inter"/>
                <a:cs typeface="Inter"/>
                <a:sym typeface="Inter"/>
              </a:rPr>
              <a:t>Cox Proportional Hazard Model</a:t>
            </a:r>
            <a:endParaRPr b="1" sz="3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1037875" y="1991925"/>
            <a:ext cx="7230600" cy="280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Semi-parametric procedure.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Multivariate analysis.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both for categorical variables and quantitative predictor variables.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30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latin typeface="Inter Medium"/>
                <a:ea typeface="Inter Medium"/>
                <a:cs typeface="Inter Medium"/>
                <a:sym typeface="Inter Medium"/>
              </a:rPr>
              <a:t>‹#›</a:t>
            </a:fld>
            <a:endParaRPr sz="14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Medium"/>
                <a:ea typeface="Inter Medium"/>
                <a:cs typeface="Inter Medium"/>
                <a:sym typeface="Inter Medium"/>
              </a:rPr>
              <a:t>16/06/2022</a:t>
            </a:r>
            <a:endParaRPr sz="1200"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idx="12" type="sldNum"/>
          </p:nvPr>
        </p:nvSpPr>
        <p:spPr>
          <a:xfrm>
            <a:off x="3988034" y="473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latin typeface="Inter Medium"/>
                <a:ea typeface="Inter Medium"/>
                <a:cs typeface="Inter Medium"/>
                <a:sym typeface="Inter Medium"/>
              </a:rPr>
              <a:t>‹#›</a:t>
            </a:fld>
            <a:endParaRPr sz="11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Medium"/>
                <a:ea typeface="Inter Medium"/>
                <a:cs typeface="Inter Medium"/>
                <a:sym typeface="Inter Medium"/>
              </a:rPr>
              <a:t>16/06/2022</a:t>
            </a:r>
            <a:endParaRPr sz="12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0" y="336650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Cox Proportional Hazard Regression</a:t>
            </a:r>
            <a:endParaRPr b="1" sz="24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3150"/>
            <a:ext cx="4226375" cy="257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0400" y="983150"/>
            <a:ext cx="4773601" cy="132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1"/>
          <p:cNvSpPr txBox="1"/>
          <p:nvPr/>
        </p:nvSpPr>
        <p:spPr>
          <a:xfrm>
            <a:off x="250400" y="3601000"/>
            <a:ext cx="39759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Feature Importance graph and the survival curve plotted using Cox regression method with reduced features for patients indexed 0-4, on </a:t>
            </a:r>
            <a:r>
              <a:rPr b="1" i="1" lang="en" sz="1200">
                <a:latin typeface="Times New Roman"/>
                <a:ea typeface="Times New Roman"/>
                <a:cs typeface="Times New Roman"/>
                <a:sym typeface="Times New Roman"/>
              </a:rPr>
              <a:t>Dataset 1.</a:t>
            </a:r>
            <a:endParaRPr b="1" i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Survival Duration is on X axis (in days) Survival Probability is on the Y axis.</a:t>
            </a:r>
            <a:endParaRPr i="1" sz="12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" name="Google Shape;20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8775" y="2312675"/>
            <a:ext cx="4773600" cy="24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