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43758-8DD8-4617-89A9-458CDC847D81}" v="28" dt="2023-07-04T15:08:4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qo Chaar" userId="7af33edc-7a84-4cbb-85d2-4f71896cb7a8" providerId="ADAL" clId="{9A643758-8DD8-4617-89A9-458CDC847D81}"/>
    <pc:docChg chg="undo custSel addSld modSld">
      <pc:chgData name="Riqo Chaar" userId="7af33edc-7a84-4cbb-85d2-4f71896cb7a8" providerId="ADAL" clId="{9A643758-8DD8-4617-89A9-458CDC847D81}" dt="2023-07-04T15:28:55.941" v="2747" actId="20577"/>
      <pc:docMkLst>
        <pc:docMk/>
      </pc:docMkLst>
      <pc:sldChg chg="addSp delSp modSp new mod">
        <pc:chgData name="Riqo Chaar" userId="7af33edc-7a84-4cbb-85d2-4f71896cb7a8" providerId="ADAL" clId="{9A643758-8DD8-4617-89A9-458CDC847D81}" dt="2023-07-04T15:28:55.941" v="2747" actId="20577"/>
        <pc:sldMkLst>
          <pc:docMk/>
          <pc:sldMk cId="2879018427" sldId="256"/>
        </pc:sldMkLst>
        <pc:spChg chg="del mod">
          <ac:chgData name="Riqo Chaar" userId="7af33edc-7a84-4cbb-85d2-4f71896cb7a8" providerId="ADAL" clId="{9A643758-8DD8-4617-89A9-458CDC847D81}" dt="2023-07-04T14:52:02.505" v="2353" actId="478"/>
          <ac:spMkLst>
            <pc:docMk/>
            <pc:sldMk cId="2879018427" sldId="256"/>
            <ac:spMk id="2" creationId="{BB25A581-87C0-094B-4734-31F7FF4D9EA7}"/>
          </ac:spMkLst>
        </pc:spChg>
        <pc:spChg chg="del mod">
          <ac:chgData name="Riqo Chaar" userId="7af33edc-7a84-4cbb-85d2-4f71896cb7a8" providerId="ADAL" clId="{9A643758-8DD8-4617-89A9-458CDC847D81}" dt="2023-07-04T14:03:08.223" v="259" actId="3680"/>
          <ac:spMkLst>
            <pc:docMk/>
            <pc:sldMk cId="2879018427" sldId="256"/>
            <ac:spMk id="3" creationId="{1EF65490-0672-7B74-88B0-458FD8F57EF5}"/>
          </ac:spMkLst>
        </pc:spChg>
        <pc:spChg chg="add del mod">
          <ac:chgData name="Riqo Chaar" userId="7af33edc-7a84-4cbb-85d2-4f71896cb7a8" providerId="ADAL" clId="{9A643758-8DD8-4617-89A9-458CDC847D81}" dt="2023-07-04T14:52:04.017" v="2354" actId="478"/>
          <ac:spMkLst>
            <pc:docMk/>
            <pc:sldMk cId="2879018427" sldId="256"/>
            <ac:spMk id="6" creationId="{824D4CFE-AABF-1C7A-38D4-E9C9AB9E7EEA}"/>
          </ac:spMkLst>
        </pc:spChg>
        <pc:graphicFrameChg chg="add mod ord modGraphic">
          <ac:chgData name="Riqo Chaar" userId="7af33edc-7a84-4cbb-85d2-4f71896cb7a8" providerId="ADAL" clId="{9A643758-8DD8-4617-89A9-458CDC847D81}" dt="2023-07-04T15:28:55.941" v="2747" actId="20577"/>
          <ac:graphicFrameMkLst>
            <pc:docMk/>
            <pc:sldMk cId="2879018427" sldId="256"/>
            <ac:graphicFrameMk id="4" creationId="{FC51A5A9-213A-9800-7E33-DDCC8F9E677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BC27-626D-A52A-9F49-5B778C4D6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65F2D-0B06-2C30-F033-69DEA19E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C17B-1FE1-CE2E-C265-033083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B0A8-9EE0-6EB2-6B59-ECFC122B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35D6-8697-DAF7-4E29-510EEA45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34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D198-F0D7-2A57-203D-73508E63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9EC2E-4031-C4FC-147F-5D155CD0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26D7-7A8B-CC88-CC3D-A6FFE5C7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9DCE-1590-D55D-F96F-6C5F724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6CE4-368F-D57F-9F81-D2BB9189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33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96DE2-3C4F-6B94-F39D-03197FB30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AB02A-173C-5FA1-F854-CDFFD3FD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EF0C-168D-2407-FF68-BF0AFAC8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BB19-F2C7-A8A2-18FD-9CD4763C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DC73-1D34-4785-9954-B8398BFB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1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EB6E-FE2D-250B-2A2D-F4CE896B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3F9D-C45B-7E3D-1F69-8577D74F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CAEFE-C0B0-834F-AE51-6B3AAB24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E63C-0B3F-6C9D-F126-0CFE30B2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913B-FCAF-FA3E-D5BA-170D6E02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71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9118-E709-880B-F298-ED5B19EC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DAA18-31EB-6063-B39E-708EDE9F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3309-7842-18F9-C1EA-5E6DDEF7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F1058-A9F0-E5BB-03A2-D734663D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E7852-B1CC-6B94-E674-958126EA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4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92D5-6B41-2CBC-87A7-9E68F2E7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961A-876D-7A63-B434-4EB737B3D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70981-DE7F-16BE-6844-70F5679BA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FBEC-E220-3A8C-54C2-F0A495D4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7474-10EA-930F-B252-107C827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674F-DBF7-3DBD-8D41-21DC6E13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62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A998-E73C-8462-B449-F03A5F6C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81B92-7CA1-C3A8-87D6-83AF1AAD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DE42D-5D70-92FD-3139-D0CF2AE63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F5A74-F0D7-8941-0F70-7491CF252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5BBF6-1C59-186C-7207-2F817809F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15F56-5301-4C2D-B5AB-3D35E1F8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8021F-4919-3E0C-90D1-362E6EA1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0601D-36DA-920F-B3B4-E611AEF5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4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B9C2-59DE-BA49-0212-D7B36CCF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0E151-535D-A52A-BA3E-4AB3CAA5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04C95-055C-F2A6-9BE1-CFD8CC59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BD3E7-A666-4370-5D2C-0D7A7CD8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0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B45B-DE0A-FF19-6B9E-48744391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0E24-1835-3DE6-70E6-06F17CAC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6901-BB2B-36CB-3DB3-16DB5E4F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4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31A4-FE44-15E4-D49E-0C9ABAEE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DCDF-CEE1-748B-B75A-D85E9FB9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C04CF-BFB1-F7E3-20D4-582A1BE9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DDCB-8A31-4AB6-91ED-65E24D89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41F47-1B47-E89B-BB89-0EC0B4EF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2E1B-60C7-311C-A61A-22BF3EBB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2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74F0-EB7D-9275-491C-74F18280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7F38F-AFDB-B6CE-685C-BFFE9BF8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62B5-86D5-428C-B87F-FC583390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A73B2-1E9F-6C9E-2738-97B7273A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606BE-D102-ACEB-2A41-956F0760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CC8F-019F-ACCE-1948-7E29E7C9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F8C55-0BA1-9F88-9412-161F55E6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26125-CAF5-4961-A3A8-1B1D81A4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804D-EB21-B249-1CD3-50DFEBA6E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775F-1F3D-4651-8367-B4E402203F2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9264-3CB7-899D-5C97-18BCB136E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6ED3-C45A-B5EE-F127-095210563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4BA8-2814-451B-978E-427A6D5E48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9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51A5A9-213A-9800-7E33-DDCC8F9E6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096746"/>
              </p:ext>
            </p:extLst>
          </p:nvPr>
        </p:nvGraphicFramePr>
        <p:xfrm>
          <a:off x="143933" y="166159"/>
          <a:ext cx="11904133" cy="6515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19">
                  <a:extLst>
                    <a:ext uri="{9D8B030D-6E8A-4147-A177-3AD203B41FA5}">
                      <a16:colId xmlns:a16="http://schemas.microsoft.com/office/drawing/2014/main" val="1518001817"/>
                    </a:ext>
                  </a:extLst>
                </a:gridCol>
                <a:gridCol w="1382380">
                  <a:extLst>
                    <a:ext uri="{9D8B030D-6E8A-4147-A177-3AD203B41FA5}">
                      <a16:colId xmlns:a16="http://schemas.microsoft.com/office/drawing/2014/main" val="1166416294"/>
                    </a:ext>
                  </a:extLst>
                </a:gridCol>
                <a:gridCol w="9719734">
                  <a:extLst>
                    <a:ext uri="{9D8B030D-6E8A-4147-A177-3AD203B41FA5}">
                      <a16:colId xmlns:a16="http://schemas.microsoft.com/office/drawing/2014/main" val="661914268"/>
                    </a:ext>
                  </a:extLst>
                </a:gridCol>
              </a:tblGrid>
              <a:tr h="43492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Step</a:t>
                      </a:r>
                      <a:endParaRPr lang="en-GB" sz="13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Descriptor</a:t>
                      </a:r>
                      <a:endParaRPr lang="en-GB" sz="13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Explanation</a:t>
                      </a:r>
                      <a:endParaRPr lang="en-GB" sz="13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44735"/>
                  </a:ext>
                </a:extLst>
              </a:tr>
              <a:tr h="25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Action</a:t>
                      </a:r>
                      <a:endParaRPr lang="en-GB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Hover over the blue circle in the top left hand corner</a:t>
                      </a:r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21068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en-GB" sz="13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Shows that, for a specific route, the more train trips that are delayed, the greater the quantity in revenue that is lost due to refunds </a:t>
                      </a:r>
                      <a:endParaRPr lang="en-GB" sz="1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16562"/>
                  </a:ext>
                </a:extLst>
              </a:tr>
              <a:tr h="25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Action</a:t>
                      </a:r>
                      <a:endParaRPr lang="en-GB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View the “City of Arrival by % of Trips Delayed” visual</a:t>
                      </a:r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738188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en-GB" sz="13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Shows the cities in which the greatest percentage of trips are delayed on arrival (e.g., x% of trips to Y are delayed)</a:t>
                      </a:r>
                      <a:endParaRPr lang="en-GB" sz="1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7299"/>
                  </a:ext>
                </a:extLst>
              </a:tr>
              <a:tr h="25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Action</a:t>
                      </a:r>
                      <a:endParaRPr lang="en-GB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Hover over a specific bar on the “City of Arrival by % of Trips Delayed” visual</a:t>
                      </a:r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136863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en-GB" sz="13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Shows the most common places people are arriving to the city from (the thicker the line, the greater the quantity of trips)</a:t>
                      </a:r>
                      <a:endParaRPr lang="en-GB" sz="1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466429"/>
                  </a:ext>
                </a:extLst>
              </a:tr>
              <a:tr h="25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4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Action</a:t>
                      </a:r>
                      <a:endParaRPr lang="en-GB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Click on one of the bars on the “City of Arrival by % of Trips Delayed” visual and view the cards to see high-level metrics</a:t>
                      </a:r>
                      <a:endParaRPr lang="en-GB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46984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en-GB" sz="13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High-level metrics include number of trips, total revenue, total amount refunded, percentage of trips delayed and average delay</a:t>
                      </a:r>
                      <a:endParaRPr lang="en-GB" sz="1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84381"/>
                  </a:ext>
                </a:extLst>
              </a:tr>
              <a:tr h="25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Action</a:t>
                      </a:r>
                      <a:endParaRPr lang="en-GB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Continue to select one of the cities and view the “Route by Total Refunds” visual</a:t>
                      </a:r>
                      <a:endParaRPr lang="en-GB" sz="1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867221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en-GB" sz="13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Shows which routes have the largest amount of refunds </a:t>
                      </a:r>
                      <a:endParaRPr lang="en-GB" sz="1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72188"/>
                  </a:ext>
                </a:extLst>
              </a:tr>
              <a:tr h="25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6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Action</a:t>
                      </a:r>
                      <a:endParaRPr lang="en-GB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Now filter further by selecting one of the routes (while holding ctrl) and view the “Reason for Delay by Number of Trips” visual</a:t>
                      </a:r>
                      <a:endParaRPr lang="en-GB" sz="1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65275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en-GB" sz="13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Shows the number of trips delayed by reason for a specific route</a:t>
                      </a:r>
                      <a:endParaRPr lang="en-GB" sz="1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527270"/>
                  </a:ext>
                </a:extLst>
              </a:tr>
              <a:tr h="25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Action</a:t>
                      </a:r>
                      <a:endParaRPr lang="en-GB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Hover over a specific bar on the “Reason for Delay by Number of Trips” visual</a:t>
                      </a:r>
                      <a:endParaRPr lang="en-GB" sz="1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305912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en-GB" sz="13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Shows the number of trips by delay severity for a specific reason</a:t>
                      </a:r>
                      <a:endParaRPr lang="en-GB" sz="1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80958"/>
                  </a:ext>
                </a:extLst>
              </a:tr>
              <a:tr h="25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Action</a:t>
                      </a:r>
                      <a:endParaRPr lang="en-GB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Select a “Reason for Delay” in the Key Influencers visual</a:t>
                      </a:r>
                      <a:endParaRPr lang="en-GB" sz="1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2376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en-GB" sz="13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Uses AI analysis to find factors that result in a particular outcome (e.g., when x occurs, reason for delay is y times more likely to be z)</a:t>
                      </a:r>
                      <a:endParaRPr lang="en-GB" sz="1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31418"/>
                  </a:ext>
                </a:extLst>
              </a:tr>
              <a:tr h="2582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9a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Action</a:t>
                      </a:r>
                      <a:endParaRPr lang="en-GB" sz="13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Navigate to the “Q&amp;A” Page and ask a question as prompted!</a:t>
                      </a:r>
                      <a:endParaRPr lang="en-GB" sz="1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200990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Description</a:t>
                      </a:r>
                      <a:endParaRPr lang="en-GB" sz="13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Uses AI analysis to answer natural language questions about the dataset</a:t>
                      </a:r>
                      <a:endParaRPr lang="en-GB" sz="1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52039"/>
                  </a:ext>
                </a:extLst>
              </a:tr>
              <a:tr h="258236">
                <a:tc rowSpan="3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9b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Prompt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Which train type has the most delayed trips?</a:t>
                      </a:r>
                      <a:endParaRPr lang="en-GB" sz="13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258626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Prompt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First class vs second class total revenue</a:t>
                      </a:r>
                      <a:endParaRPr lang="en-GB" sz="13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84262"/>
                  </a:ext>
                </a:extLst>
              </a:tr>
              <a:tr h="258236">
                <a:tc vMerge="1"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Prompt</a:t>
                      </a:r>
                      <a:endParaRPr lang="en-GB" sz="13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Number of trips by weekday</a:t>
                      </a:r>
                      <a:endParaRPr lang="en-GB" sz="13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3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1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Riqo Chaar</dc:creator>
  <cp:lastModifiedBy>Riqo Chaar</cp:lastModifiedBy>
  <cp:revision>1</cp:revision>
  <dcterms:created xsi:type="dcterms:W3CDTF">2023-07-04T14:00:49Z</dcterms:created>
  <dcterms:modified xsi:type="dcterms:W3CDTF">2023-07-04T15:29:01Z</dcterms:modified>
</cp:coreProperties>
</file>