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8" r:id="rId13"/>
    <p:sldId id="256" r:id="rId14"/>
    <p:sldId id="257" r:id="rId15"/>
    <p:sldId id="261" r:id="rId16"/>
    <p:sldId id="262" r:id="rId17"/>
    <p:sldId id="259" r:id="rId18"/>
    <p:sldId id="260" r:id="rId19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507" name="Agrupar 50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8" name="Retângulo 50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09" name="Retângulo 50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0" name="Retângulo 50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1" name="Retângulo 51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2" name="Retângulo 51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3" name="Retângulo 51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14" name="Retângulo 51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5" name="Retângulo 51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Retângulo 515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7" name="Retângulo 51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8" name="Retângulo 517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9" name="Retângulo 518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0" name="Elipse 51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559" name="Agrupar 558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60" name="Retângulo 559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1" name="Retângulo 560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2" name="Retângulo 561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3" name="Retângulo 562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4" name="Retângulo 563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5" name="Retângulo 564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66" name="Retângulo 565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7" name="Retângulo 566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8" name="Retângulo 567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9" name="Retângulo 568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0" name="Retângulo 569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1" name="Retângulo 570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2" name="Elipse 571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611" name="Agrupar 610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612" name="Retângulo 611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3" name="Retângulo 612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4" name="Retângulo 613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5" name="Retângulo 614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6" name="Retângulo 615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7" name="Retângulo 616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8" name="Retângulo 617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9" name="Retângulo 618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0" name="Retângulo 619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1" name="Retângulo 620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2" name="Retângulo 621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3" name="Retângulo 622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4" name="Elipse 623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60" name="Agrupar 59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Agrupar 60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Elipse 61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Elipse 62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Elipse 64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Elipse 65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Elipse 66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Elipse 67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Elipse 68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Elipse 69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Elipse 70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Elipse 71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Elipse 72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Elipse 73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Elipse 75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Imagem 76"/>
          <p:cNvPicPr/>
          <p:nvPr/>
        </p:nvPicPr>
        <p:blipFill>
          <a:blip r:embed="rId15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CaixaDeTexto 77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lang="pt-BR" sz="1000" b="0" strike="noStrike" spc="-1">
                <a:solidFill>
                  <a:srgbClr val="000000"/>
                </a:solidFill>
                <a:latin typeface="Lato"/>
                <a:ea typeface="Noto Sans CJK SC"/>
                <a:hlinkClick r:id="rId16"/>
              </a:rPr>
              <a:t>Pixeltrue</a:t>
            </a:r>
            <a:r>
              <a:rPr lang="pt-BR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lang="pt-BR" sz="1000" b="0" strike="noStrike" spc="-1">
                <a:solidFill>
                  <a:srgbClr val="000000"/>
                </a:solidFill>
                <a:latin typeface="Lato"/>
                <a:hlinkClick r:id="rId17"/>
              </a:rPr>
              <a:t>icons8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117" name="Agrupar 11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Retângulo 11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Retângulo 12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Retângulo 12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Retângulo 125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Retângulo 12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Retângulo 127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Retângulo 128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Elipse 12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169" name="Elipse 168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Elipse 169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Elipse 170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Forma Livre 171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Forma Livre 172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Forma Livre 173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Elipse 174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Elipse 175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16" name="Elipse 215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Elipse 216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Elipse 217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Elipse 218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Agrupar 219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Paralelogramo 220"/>
            <p:cNvSpPr/>
            <p:nvPr/>
          </p:nvSpPr>
          <p:spPr>
            <a:xfrm rot="5330400" flipH="1" flipV="1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Paralelogramo 221"/>
            <p:cNvSpPr/>
            <p:nvPr/>
          </p:nvSpPr>
          <p:spPr>
            <a:xfrm rot="5330400" flipH="1" flipV="1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Paralelogramo 222"/>
            <p:cNvSpPr/>
            <p:nvPr/>
          </p:nvSpPr>
          <p:spPr>
            <a:xfrm rot="5330400" flipH="1" flipV="1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Paralelogramo 223"/>
            <p:cNvSpPr/>
            <p:nvPr/>
          </p:nvSpPr>
          <p:spPr>
            <a:xfrm rot="5330400" flipH="1" flipV="1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Paralelogramo 224"/>
            <p:cNvSpPr/>
            <p:nvPr/>
          </p:nvSpPr>
          <p:spPr>
            <a:xfrm rot="5330400" flipH="1" flipV="1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Paralelogramo 225"/>
            <p:cNvSpPr/>
            <p:nvPr/>
          </p:nvSpPr>
          <p:spPr>
            <a:xfrm rot="5330400" flipH="1" flipV="1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65" name="Retângulo 264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tângulo 265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Elipse 266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Elipse 267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Elipse 268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Forma Livre 269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Forma Livre 270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orma Livre 271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tângulo 272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tângulo 273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313" name="Agrupar 312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Retângulo 313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Retângulo 314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Agrupar 315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Forma Livre 316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Forma Livre 317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Forma Livre 318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Forma Livre 319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Forma Livre 320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Forma Livre 321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Forma Livre 322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Forma Livre 323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Forma Livre 324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Forma Livre 325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Forma Livre 326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Forma Livre 327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Forma Livre 328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Forma Livre 329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Forma Livre 330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Forma Livre 331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Forma Livre 332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Forma Livre 333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Forma Livre 334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Forma Livre 335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Forma Livre 336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Forma Livre 337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Forma Livre 338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Forma Livre 339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Forma Livre 340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Forma Livre 341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Forma Livre 342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Forma Livre 343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Forma Livre 344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Forma Livre 345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Forma Livre 346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Forma Livre 347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Forma Livre 348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Forma Livre 349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CaixaDeTexto 350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352" name="CaixaDeTexto 351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72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353" name="Forma Livre 352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Elipse 353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Elipse 354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tângulo 355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395" name="Elipse 394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Elipse 395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Agrupar 396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Elipse 397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Elipse 398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Elipse 399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Elipse 400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Elipse 401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Elipse 402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Elipse 403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Elipse 404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Elipse 405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Elipse 406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Elipse 407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Elipse 408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Agrupar 409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Elipse 410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Elipse 411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Elipse 412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Elipse 413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Elipse 414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Elipse 415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Elipse 416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Elipse 417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Elipse 418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Elipse 419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Elipse 420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Elipse 421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Elipse 422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62" name="Retângulo 461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Retângulo 462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tângulo 463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tângulo 464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tângulo 465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Retângulo 466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tângulo 467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aixaDeTexto 665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wavyHeavy" spc="-1" dirty="0">
                <a:solidFill>
                  <a:srgbClr val="000000"/>
                </a:solidFill>
                <a:latin typeface="Noto Sans"/>
              </a:rPr>
              <a:t>Comparativo de tecnologias do framework atual </a:t>
            </a:r>
            <a:endParaRPr lang="pt-BR" sz="2400" b="1" u="wavyHeavy" spc="-1" dirty="0" smtClean="0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lang="pt-BR" sz="2400" b="1" u="wavyHeavy" spc="-1" dirty="0" smtClean="0">
                <a:solidFill>
                  <a:srgbClr val="000000"/>
                </a:solidFill>
                <a:latin typeface="Noto Sans"/>
              </a:rPr>
              <a:t>para </a:t>
            </a:r>
            <a:r>
              <a:rPr lang="pt-BR" sz="2400" b="1" u="wavyHeavy" spc="-1" dirty="0">
                <a:solidFill>
                  <a:srgbClr val="000000"/>
                </a:solidFill>
                <a:latin typeface="Noto Sans"/>
              </a:rPr>
              <a:t>atualização das tecnologias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Retângulo 666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8" name="Tabela 667"/>
          <p:cNvGraphicFramePr/>
          <p:nvPr>
            <p:extLst>
              <p:ext uri="{D42A27DB-BD31-4B8C-83A1-F6EECF244321}">
                <p14:modId xmlns:p14="http://schemas.microsoft.com/office/powerpoint/2010/main" val="2578556415"/>
              </p:ext>
            </p:extLst>
          </p:nvPr>
        </p:nvGraphicFramePr>
        <p:xfrm>
          <a:off x="1226820" y="1216980"/>
          <a:ext cx="8465820" cy="4023360"/>
        </p:xfrm>
        <a:graphic>
          <a:graphicData uri="http://schemas.openxmlformats.org/drawingml/2006/table">
            <a:tbl>
              <a:tblPr/>
              <a:tblGrid>
                <a:gridCol w="423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Antigo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Novo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8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21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8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ENTERPRISE EDITION 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JAKARTA ENTERPRISE EDITION 10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80">
                <a:tc>
                  <a:txBody>
                    <a:bodyPr/>
                    <a:lstStyle/>
                    <a:p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PrimeFaces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6.1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PrimeFaces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13.0.4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Eclipse-JEE-Neon-3 2017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Eclipse-JEE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2023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wildfly-10.1.0.Final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wildfly-30.0.1.Final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Apache </a:t>
                      </a:r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Deltaspike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1.7.2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PICKETLINK 2.7.1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aixaDeTexto 660"/>
          <p:cNvSpPr txBox="1"/>
          <p:nvPr/>
        </p:nvSpPr>
        <p:spPr>
          <a:xfrm>
            <a:off x="360000" y="4280760"/>
            <a:ext cx="5400000" cy="1119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pt-BR" sz="2800" b="1" strike="noStrike" spc="-1">
                <a:solidFill>
                  <a:srgbClr val="000000"/>
                </a:solidFill>
                <a:latin typeface="Noto Sans"/>
              </a:rPr>
              <a:t>Proposta de uma nova Arquitetura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CaixaDeTexto 661"/>
          <p:cNvSpPr txBox="1"/>
          <p:nvPr/>
        </p:nvSpPr>
        <p:spPr>
          <a:xfrm>
            <a:off x="6660000" y="4629240"/>
            <a:ext cx="3420000" cy="62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300" b="0" strike="noStrike" spc="-1" dirty="0">
                <a:solidFill>
                  <a:srgbClr val="000000"/>
                </a:solidFill>
                <a:latin typeface="Noto Sans"/>
              </a:rPr>
              <a:t>Henrique Figueiredo de Souza</a:t>
            </a:r>
            <a:endParaRPr lang="pt-BR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050" spc="-1" smtClean="0">
                <a:solidFill>
                  <a:srgbClr val="000000"/>
                </a:solidFill>
                <a:latin typeface="Noto Sans"/>
              </a:rPr>
              <a:t>06</a:t>
            </a:r>
            <a:r>
              <a:rPr lang="pt-BR" sz="1050" b="0" strike="noStrike" spc="-1" smtClean="0">
                <a:solidFill>
                  <a:srgbClr val="000000"/>
                </a:solidFill>
                <a:latin typeface="Noto Sans"/>
              </a:rPr>
              <a:t> Fevereiro </a:t>
            </a:r>
            <a:r>
              <a:rPr lang="pt-BR" sz="1050" b="0" strike="noStrike" spc="-1" dirty="0">
                <a:solidFill>
                  <a:srgbClr val="000000"/>
                </a:solidFill>
                <a:latin typeface="Noto Sans"/>
              </a:rPr>
              <a:t>2024</a:t>
            </a: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Conector reto 662"/>
          <p:cNvSpPr/>
          <p:nvPr/>
        </p:nvSpPr>
        <p:spPr>
          <a:xfrm>
            <a:off x="641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aixaDeTexto 663"/>
          <p:cNvSpPr txBox="1"/>
          <p:nvPr/>
        </p:nvSpPr>
        <p:spPr>
          <a:xfrm>
            <a:off x="2340000" y="18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>
                <a:solidFill>
                  <a:srgbClr val="000000"/>
                </a:solidFill>
                <a:uFillTx/>
                <a:latin typeface="Noto Sans"/>
              </a:rPr>
              <a:t>Quais as prioridades?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CaixaDeTexto 664"/>
          <p:cNvSpPr txBox="1"/>
          <p:nvPr/>
        </p:nvSpPr>
        <p:spPr>
          <a:xfrm>
            <a:off x="4320000" y="1260000"/>
            <a:ext cx="450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Segurança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Integração com servidor de autorização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Interface modernizada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Atualização tecnológica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Arquitetura distribuída (deixar de ser monolítico)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Testes tanto para 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frontend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quanto para 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backend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Monitoramento de recursos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aixaDeTexto 665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 dirty="0">
                <a:solidFill>
                  <a:srgbClr val="000000"/>
                </a:solidFill>
                <a:uFillTx/>
                <a:latin typeface="Noto Sans"/>
              </a:rPr>
              <a:t>Comparativo de tecnologias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Retângulo 666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8" name="Tabela 667"/>
          <p:cNvGraphicFramePr/>
          <p:nvPr>
            <p:extLst>
              <p:ext uri="{D42A27DB-BD31-4B8C-83A1-F6EECF244321}">
                <p14:modId xmlns:p14="http://schemas.microsoft.com/office/powerpoint/2010/main" val="1065988682"/>
              </p:ext>
            </p:extLst>
          </p:nvPr>
        </p:nvGraphicFramePr>
        <p:xfrm>
          <a:off x="1471680" y="1287360"/>
          <a:ext cx="7281000" cy="2926080"/>
        </p:xfrm>
        <a:graphic>
          <a:graphicData uri="http://schemas.openxmlformats.org/drawingml/2006/table">
            <a:tbl>
              <a:tblPr/>
              <a:tblGrid>
                <a:gridCol w="363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Antigo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Novo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8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JAVA 21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8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ENTERPRISE EDITION 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SPRING BOOT 3.2.2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PICKETLINK 2.7.1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JSON Web Tokens (JWT)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80">
                <a:tc>
                  <a:txBody>
                    <a:bodyPr/>
                    <a:lstStyle/>
                    <a:p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PrimeFaces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6.1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PrimeNG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17.2.0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Eclipse-JEE-Neon-3 2017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Visual Studio </a:t>
                      </a:r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Code</a:t>
                      </a:r>
                      <a:endParaRPr lang="pt-BR" sz="18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Angular 17.0.9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TYPESCRIPT 5.2.2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aixaDeTexto 665"/>
          <p:cNvSpPr txBox="1"/>
          <p:nvPr/>
        </p:nvSpPr>
        <p:spPr>
          <a:xfrm>
            <a:off x="2720965" y="95363"/>
            <a:ext cx="7359660" cy="71235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pc="-1" dirty="0">
                <a:solidFill>
                  <a:srgbClr val="000000"/>
                </a:solidFill>
                <a:latin typeface="Noto Sans"/>
              </a:rPr>
              <a:t>Tecnologias utilizados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Retângulo 666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88189"/>
              </p:ext>
            </p:extLst>
          </p:nvPr>
        </p:nvGraphicFramePr>
        <p:xfrm>
          <a:off x="1173480" y="723902"/>
          <a:ext cx="7840980" cy="41571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6999">
                  <a:extLst>
                    <a:ext uri="{9D8B030D-6E8A-4147-A177-3AD203B41FA5}">
                      <a16:colId xmlns:a16="http://schemas.microsoft.com/office/drawing/2014/main" val="3148830381"/>
                    </a:ext>
                  </a:extLst>
                </a:gridCol>
                <a:gridCol w="5433981">
                  <a:extLst>
                    <a:ext uri="{9D8B030D-6E8A-4147-A177-3AD203B41FA5}">
                      <a16:colId xmlns:a16="http://schemas.microsoft.com/office/drawing/2014/main" val="3345198782"/>
                    </a:ext>
                  </a:extLst>
                </a:gridCol>
              </a:tblGrid>
              <a:tr h="1856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Tecnologia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Descrição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082919295"/>
                  </a:ext>
                </a:extLst>
              </a:tr>
              <a:tr h="19187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Ambiente Programação WSL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Subsistema do Windows para Linux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3344057297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62927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Angular (</a:t>
                      </a:r>
                      <a:r>
                        <a:rPr lang="pt-BR" sz="1200" u="none" strike="noStrike" dirty="0" err="1">
                          <a:effectLst/>
                        </a:rPr>
                        <a:t>Frontend</a:t>
                      </a:r>
                      <a:r>
                        <a:rPr lang="pt-BR" sz="1200" u="none" strike="noStrike" dirty="0">
                          <a:effectLst/>
                        </a:rPr>
                        <a:t>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web em typescript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763735884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Karma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Executor de testes (test runner) no front-end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47388084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Jest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Executor de testes (test runner) no front-end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764463161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3865"/>
                  </a:ext>
                </a:extLst>
              </a:tr>
              <a:tr h="363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Spring Boot (Backend)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recursos em java usando o servidor web Undertow para gerar Api Restful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4099705239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Swagger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 smtClean="0">
                          <a:effectLst/>
                        </a:rPr>
                        <a:t>Bibiloteca</a:t>
                      </a:r>
                      <a:r>
                        <a:rPr lang="pt-BR" sz="1200" u="none" strike="noStrike" dirty="0" smtClean="0">
                          <a:effectLst/>
                        </a:rPr>
                        <a:t> </a:t>
                      </a:r>
                      <a:r>
                        <a:rPr lang="pt-BR" sz="1200" u="none" strike="noStrike" dirty="0">
                          <a:effectLst/>
                        </a:rPr>
                        <a:t>de documentação para o </a:t>
                      </a:r>
                      <a:r>
                        <a:rPr lang="pt-BR" sz="1200" u="none" strike="noStrike" dirty="0" err="1">
                          <a:effectLst/>
                        </a:rPr>
                        <a:t>backend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446680126"/>
                  </a:ext>
                </a:extLst>
              </a:tr>
              <a:tr h="16600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Jacoco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 smtClean="0">
                          <a:effectLst/>
                        </a:rPr>
                        <a:t>Bibiloteca</a:t>
                      </a:r>
                      <a:r>
                        <a:rPr lang="pt-BR" sz="1200" u="none" strike="noStrike" dirty="0" smtClean="0">
                          <a:effectLst/>
                        </a:rPr>
                        <a:t> </a:t>
                      </a:r>
                      <a:r>
                        <a:rPr lang="pt-BR" sz="1200" u="none" strike="noStrike" dirty="0">
                          <a:effectLst/>
                        </a:rPr>
                        <a:t>de cobertura de código Java para cobertura de testes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831583798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32131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smtClean="0">
                          <a:effectLst/>
                        </a:rPr>
                        <a:t>PostgreSQL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banco de dados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3644194217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Keycloak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autorização e gerenciamento de identidade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097966933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Prometheus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monitoramente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54326747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Grafana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para gerar paineis de monitoramente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46323961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Sonarqube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de análise de qualidade de código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392395731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33515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Visual Studio Code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IDE de programção tanto para Typescript quanto para java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648963566"/>
                  </a:ext>
                </a:extLst>
              </a:tr>
              <a:tr h="18211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Docker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smtClean="0">
                          <a:effectLst/>
                        </a:rPr>
                        <a:t>Virtualização </a:t>
                      </a:r>
                      <a:r>
                        <a:rPr lang="pt-BR" sz="1200" u="none" strike="noStrike" dirty="0">
                          <a:effectLst/>
                        </a:rPr>
                        <a:t>de nível de sistema operacional para contêineres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982425265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Postman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que permite testar APIs web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23870321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Jaspersoft Studio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IDE para criação de relatórios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11991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6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aixaDeTexto 668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>
                <a:solidFill>
                  <a:srgbClr val="000000"/>
                </a:solidFill>
                <a:uFillTx/>
                <a:latin typeface="Noto Sans"/>
              </a:rPr>
              <a:t>Diagrama de distribuição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Retângulo 669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1" name="Imagem 670"/>
          <p:cNvPicPr/>
          <p:nvPr/>
        </p:nvPicPr>
        <p:blipFill>
          <a:blip r:embed="rId2"/>
          <a:stretch/>
        </p:blipFill>
        <p:spPr>
          <a:xfrm>
            <a:off x="1260000" y="1080000"/>
            <a:ext cx="7930440" cy="45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aixaDeTexto 671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>
                <a:solidFill>
                  <a:srgbClr val="000000"/>
                </a:solidFill>
                <a:uFillTx/>
                <a:latin typeface="Noto Sans"/>
              </a:rPr>
              <a:t>Diagrama de sequência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Retângulo 672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4" name="Imagem 673"/>
          <p:cNvPicPr/>
          <p:nvPr/>
        </p:nvPicPr>
        <p:blipFill>
          <a:blip r:embed="rId2"/>
          <a:stretch/>
        </p:blipFill>
        <p:spPr>
          <a:xfrm>
            <a:off x="180000" y="1440000"/>
            <a:ext cx="9884880" cy="359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273</Words>
  <Application>Microsoft Office PowerPoint</Application>
  <PresentationFormat>Personalizar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12</vt:i4>
      </vt:variant>
      <vt:variant>
        <vt:lpstr>Títulos de slides</vt:lpstr>
      </vt:variant>
      <vt:variant>
        <vt:i4>7</vt:i4>
      </vt:variant>
    </vt:vector>
  </HeadingPairs>
  <TitlesOfParts>
    <vt:vector size="28" baseType="lpstr">
      <vt:lpstr>Arial</vt:lpstr>
      <vt:lpstr>Calibri</vt:lpstr>
      <vt:lpstr>DejaVu Sans</vt:lpstr>
      <vt:lpstr>Lato</vt:lpstr>
      <vt:lpstr>Noto Sans</vt:lpstr>
      <vt:lpstr>Noto Sans CJK SC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Henrique Souza</cp:lastModifiedBy>
  <cp:revision>44</cp:revision>
  <cp:lastPrinted>2024-01-24T10:04:39Z</cp:lastPrinted>
  <dcterms:created xsi:type="dcterms:W3CDTF">2024-01-24T09:05:25Z</dcterms:created>
  <dcterms:modified xsi:type="dcterms:W3CDTF">2024-02-06T11:26:37Z</dcterms:modified>
  <dc:language>pt-BR</dc:language>
</cp:coreProperties>
</file>