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</p:sldMasterIdLst>
  <p:sldIdLst>
    <p:sldId id="258" r:id="rId13"/>
    <p:sldId id="256" r:id="rId14"/>
    <p:sldId id="257" r:id="rId15"/>
    <p:sldId id="261" r:id="rId16"/>
    <p:sldId id="262" r:id="rId17"/>
    <p:sldId id="259" r:id="rId18"/>
    <p:sldId id="260" r:id="rId19"/>
    <p:sldId id="263" r:id="rId20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53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000" y="285840"/>
            <a:ext cx="9071640" cy="13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hyperlink" Target="https://icons8.com/" TargetMode="External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s://icons8.com/illustrations/author/5ec7b0e101d0360016f3d1b3" TargetMode="Externa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23" name="Agrupar 22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Retângulo 1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Retângulo 2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Noto Sans"/>
              </a:rPr>
              <a:t>Clique para editar o formato do texto do título</a:t>
            </a: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grpSp>
        <p:nvGrpSpPr>
          <p:cNvPr id="507" name="Agrupar 506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08" name="Retângulo 507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09" name="Retângulo 508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10" name="Retângulo 509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11" name="Retângulo 510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12" name="Retângulo 511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13" name="Retângulo 512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514" name="Retângulo 513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5" name="Retângulo 514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6" name="Retângulo 515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7" name="Retângulo 516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8" name="Retângulo 517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9" name="Retângulo 518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0" name="Elipse 519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Noto Sans"/>
              </a:rPr>
              <a:t>Clique para editar o formato do texto do título</a:t>
            </a:r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grpSp>
        <p:nvGrpSpPr>
          <p:cNvPr id="559" name="Agrupar 558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60" name="Retângulo 559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1" name="Retângulo 560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2" name="Retângulo 561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3" name="Retângulo 562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4" name="Retângulo 563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5" name="Retângulo 564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566" name="Retângulo 565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7" name="Retângulo 566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8" name="Retângulo 567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9" name="Retângulo 568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0" name="Retângulo 569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1" name="Retângulo 570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2" name="Elipse 571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Noto Sans"/>
              </a:rPr>
              <a:t>Clique para editar o formato do texto do título</a:t>
            </a: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grpSp>
        <p:nvGrpSpPr>
          <p:cNvPr id="611" name="Agrupar 610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612" name="Retângulo 611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13" name="Retângulo 612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14" name="Retângulo 613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15" name="Retângulo 614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16" name="Retângulo 615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17" name="Retângulo 616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18" name="Retângulo 617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9" name="Retângulo 618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0" name="Retângulo 619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1" name="Retângulo 620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2" name="Retângulo 621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3" name="Retângulo 622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4" name="Elipse 623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grpSp>
        <p:nvGrpSpPr>
          <p:cNvPr id="60" name="Agrupar 59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61" name="Agrupar 60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62" name="Elipse 61"/>
              <p:cNvSpPr/>
              <p:nvPr/>
            </p:nvSpPr>
            <p:spPr>
              <a:xfrm rot="21598800" flipV="1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" name="Elipse 62"/>
              <p:cNvSpPr/>
              <p:nvPr/>
            </p:nvSpPr>
            <p:spPr>
              <a:xfrm rot="21598800" flipV="1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Elipse 63"/>
              <p:cNvSpPr/>
              <p:nvPr/>
            </p:nvSpPr>
            <p:spPr>
              <a:xfrm rot="21598800" flipV="1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Elipse 64"/>
              <p:cNvSpPr/>
              <p:nvPr/>
            </p:nvSpPr>
            <p:spPr>
              <a:xfrm rot="21598800" flipV="1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Elipse 65"/>
              <p:cNvSpPr/>
              <p:nvPr/>
            </p:nvSpPr>
            <p:spPr>
              <a:xfrm rot="21598800" flipV="1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" name="Elipse 66"/>
              <p:cNvSpPr/>
              <p:nvPr/>
            </p:nvSpPr>
            <p:spPr>
              <a:xfrm rot="21598800" flipV="1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" name="Elipse 67"/>
              <p:cNvSpPr/>
              <p:nvPr/>
            </p:nvSpPr>
            <p:spPr>
              <a:xfrm rot="21598800" flipV="1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" name="Elipse 68"/>
              <p:cNvSpPr/>
              <p:nvPr/>
            </p:nvSpPr>
            <p:spPr>
              <a:xfrm rot="21598800" flipV="1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" name="Elipse 69"/>
              <p:cNvSpPr/>
              <p:nvPr/>
            </p:nvSpPr>
            <p:spPr>
              <a:xfrm rot="21598800" flipV="1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" name="Elipse 70"/>
              <p:cNvSpPr/>
              <p:nvPr/>
            </p:nvSpPr>
            <p:spPr>
              <a:xfrm rot="21598800" flipV="1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" name="Elipse 71"/>
              <p:cNvSpPr/>
              <p:nvPr/>
            </p:nvSpPr>
            <p:spPr>
              <a:xfrm rot="21598800" flipV="1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" name="Elipse 72"/>
              <p:cNvSpPr/>
              <p:nvPr/>
            </p:nvSpPr>
            <p:spPr>
              <a:xfrm rot="21598800" flipV="1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74" name="Elipse 73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" name="Elipse 74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Elipse 75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77" name="Imagem 76"/>
          <p:cNvPicPr/>
          <p:nvPr/>
        </p:nvPicPr>
        <p:blipFill>
          <a:blip r:embed="rId15"/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78" name="CaixaDeTexto 77"/>
          <p:cNvSpPr txBox="1"/>
          <p:nvPr/>
        </p:nvSpPr>
        <p:spPr>
          <a:xfrm>
            <a:off x="4846320" y="4846320"/>
            <a:ext cx="2133000" cy="386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pt-BR" sz="1000" b="0" strike="noStrike" spc="-1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lang="pt-BR" sz="1000" b="0" strike="noStrike" spc="-1">
                <a:solidFill>
                  <a:srgbClr val="000000"/>
                </a:solidFill>
                <a:latin typeface="Lato"/>
                <a:ea typeface="Noto Sans CJK SC"/>
                <a:hlinkClick r:id="rId16"/>
              </a:rPr>
              <a:t>Pixeltrue</a:t>
            </a:r>
            <a:r>
              <a:rPr lang="pt-BR" sz="1000" b="0" strike="noStrike" spc="-1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lang="pt-BR" sz="1000" b="0" strike="noStrike" spc="-1">
                <a:solidFill>
                  <a:srgbClr val="000000"/>
                </a:solidFill>
                <a:latin typeface="Lato"/>
                <a:hlinkClick r:id="rId17"/>
              </a:rPr>
              <a:t>icons8</a:t>
            </a:r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Noto Sans"/>
              </a:rPr>
              <a:t>Clique para editar o formato do texto do título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grpSp>
        <p:nvGrpSpPr>
          <p:cNvPr id="117" name="Agrupar 116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118" name="Retângulo 117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9" name="Retângulo 118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24" name="Retângulo 123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Retângulo 124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6" name="Retângulo 125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7" name="Retângulo 126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8" name="Retângulo 127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9" name="Retângulo 128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0" name="Elipse 129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169" name="Elipse 168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Elipse 169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Elipse 170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Forma Livre 171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cxnLst/>
            <a:rect l="0" t="0" r="r" b="b"/>
            <a:pathLst>
              <a:path w="2540" h="1826" fill="none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3" name="Forma Livre 172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cxnLst/>
            <a:rect l="0" t="0" r="r" b="b"/>
            <a:pathLst>
              <a:path w="2286" h="1778" fill="none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4" name="Forma Livre 173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cxnLst/>
            <a:rect l="0" t="0" r="r" b="b"/>
            <a:pathLst>
              <a:path w="4067" h="3302" fill="none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5" name="Elipse 174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Elipse 175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7" name="Elipse 176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216" name="Elipse 215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Elipse 216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Elipse 217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Elipse 218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0" name="Agrupar 219"/>
          <p:cNvGrpSpPr/>
          <p:nvPr/>
        </p:nvGrpSpPr>
        <p:grpSpPr>
          <a:xfrm>
            <a:off x="3918240" y="776520"/>
            <a:ext cx="2433600" cy="4339080"/>
            <a:chOff x="3918240" y="776520"/>
            <a:chExt cx="2433600" cy="4339080"/>
          </a:xfrm>
        </p:grpSpPr>
        <p:sp>
          <p:nvSpPr>
            <p:cNvPr id="221" name="Paralelogramo 220"/>
            <p:cNvSpPr/>
            <p:nvPr/>
          </p:nvSpPr>
          <p:spPr>
            <a:xfrm rot="5330400" flipH="1" flipV="1">
              <a:off x="4853880" y="33789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Paralelogramo 221"/>
            <p:cNvSpPr/>
            <p:nvPr/>
          </p:nvSpPr>
          <p:spPr>
            <a:xfrm rot="5330400" flipH="1" flipV="1">
              <a:off x="4023360" y="2340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Paralelogramo 222"/>
            <p:cNvSpPr/>
            <p:nvPr/>
          </p:nvSpPr>
          <p:spPr>
            <a:xfrm rot="5330400" flipH="1" flipV="1">
              <a:off x="4920480" y="20764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Paralelogramo 223"/>
            <p:cNvSpPr/>
            <p:nvPr/>
          </p:nvSpPr>
          <p:spPr>
            <a:xfrm rot="5330400" flipH="1" flipV="1">
              <a:off x="3977280" y="9828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Paralelogramo 224"/>
            <p:cNvSpPr/>
            <p:nvPr/>
          </p:nvSpPr>
          <p:spPr>
            <a:xfrm rot="5330400" flipH="1" flipV="1">
              <a:off x="4911480" y="7448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" name="Paralelogramo 225"/>
            <p:cNvSpPr/>
            <p:nvPr/>
          </p:nvSpPr>
          <p:spPr>
            <a:xfrm rot="5330400" flipH="1" flipV="1">
              <a:off x="4032000" y="36831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265" name="Retângulo 264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Retângulo 265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Elipse 266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Elipse 267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Elipse 268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Forma Livre 269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cxnLst/>
            <a:rect l="0" t="0" r="r" b="b"/>
            <a:pathLst>
              <a:path w="3895" h="5136" fill="none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Forma Livre 270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Forma Livre 271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cxnLst/>
            <a:rect l="0" t="0" r="r" b="b"/>
            <a:pathLst>
              <a:path w="2164" h="4064" fill="none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Retângulo 272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Retângulo 273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grpSp>
        <p:nvGrpSpPr>
          <p:cNvPr id="313" name="Agrupar 312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314" name="Retângulo 313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Retângulo 314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9000" tIns="54000" rIns="99000" bIns="54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6" name="Agrupar 315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317" name="Forma Livre 316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Forma Livre 317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9" name="Forma Livre 318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Forma Livre 319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1" name="Forma Livre 320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Forma Livre 321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Forma Livre 322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Forma Livre 323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Forma Livre 324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Forma Livre 325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Forma Livre 326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Forma Livre 327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Forma Livre 328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Forma Livre 329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Forma Livre 330"/>
            <p:cNvSpPr/>
            <p:nvPr/>
          </p:nvSpPr>
          <p:spPr>
            <a:xfrm rot="16242000" flipH="1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2" name="Forma Livre 331"/>
            <p:cNvSpPr/>
            <p:nvPr/>
          </p:nvSpPr>
          <p:spPr>
            <a:xfrm rot="16242000" flipH="1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Forma Livre 332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Forma Livre 333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Forma Livre 334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6" name="Forma Livre 335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7" name="Forma Livre 336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Forma Livre 337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Forma Livre 338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0" name="Forma Livre 339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1" name="Forma Livre 340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2" name="Forma Livre 341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3" name="Forma Livre 342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4" name="Forma Livre 343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5" name="Forma Livre 344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6" name="Forma Livre 345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7" name="Forma Livre 346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8" name="Forma Livre 347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9" name="Forma Livre 348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Forma Livre 349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1" name="CaixaDeTexto 350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8000" b="0" strike="noStrike" spc="-1">
                <a:solidFill>
                  <a:srgbClr val="000000"/>
                </a:solidFill>
                <a:latin typeface="Arial"/>
              </a:rPr>
              <a:t>“</a:t>
            </a:r>
          </a:p>
        </p:txBody>
      </p:sp>
      <p:sp>
        <p:nvSpPr>
          <p:cNvPr id="352" name="CaixaDeTexto 351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7200" b="0" strike="noStrike" spc="-1">
                <a:solidFill>
                  <a:srgbClr val="000000"/>
                </a:solidFill>
                <a:latin typeface="Arial"/>
              </a:rPr>
              <a:t>”</a:t>
            </a:r>
          </a:p>
        </p:txBody>
      </p:sp>
      <p:sp>
        <p:nvSpPr>
          <p:cNvPr id="353" name="Forma Livre 352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oval" w="lg" len="sm"/>
            <a:tailEnd type="oval" w="lg" len="sm"/>
          </a:ln>
        </p:spPr>
        <p:txBody>
          <a:bodyPr lIns="108360" tIns="63360" rIns="108360" bIns="6336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Elipse 353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Elipse 354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Retângulo 355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395" name="Elipse 394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Elipse 395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7" name="Agrupar 396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398" name="Elipse 397"/>
            <p:cNvSpPr/>
            <p:nvPr/>
          </p:nvSpPr>
          <p:spPr>
            <a:xfrm rot="5395800" flipV="1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9" name="Elipse 398"/>
            <p:cNvSpPr/>
            <p:nvPr/>
          </p:nvSpPr>
          <p:spPr>
            <a:xfrm rot="5395800" flipV="1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0" name="Elipse 399"/>
            <p:cNvSpPr/>
            <p:nvPr/>
          </p:nvSpPr>
          <p:spPr>
            <a:xfrm rot="5395800" flipV="1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1" name="Elipse 400"/>
            <p:cNvSpPr/>
            <p:nvPr/>
          </p:nvSpPr>
          <p:spPr>
            <a:xfrm rot="5395800" flipV="1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2" name="Elipse 401"/>
            <p:cNvSpPr/>
            <p:nvPr/>
          </p:nvSpPr>
          <p:spPr>
            <a:xfrm rot="5395800" flipV="1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3" name="Elipse 402"/>
            <p:cNvSpPr/>
            <p:nvPr/>
          </p:nvSpPr>
          <p:spPr>
            <a:xfrm rot="5395800" flipV="1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4" name="Elipse 403"/>
            <p:cNvSpPr/>
            <p:nvPr/>
          </p:nvSpPr>
          <p:spPr>
            <a:xfrm rot="5395800" flipV="1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5" name="Elipse 404"/>
            <p:cNvSpPr/>
            <p:nvPr/>
          </p:nvSpPr>
          <p:spPr>
            <a:xfrm rot="5395800" flipV="1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6" name="Elipse 405"/>
            <p:cNvSpPr/>
            <p:nvPr/>
          </p:nvSpPr>
          <p:spPr>
            <a:xfrm rot="5395800" flipV="1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7" name="Elipse 406"/>
            <p:cNvSpPr/>
            <p:nvPr/>
          </p:nvSpPr>
          <p:spPr>
            <a:xfrm rot="5395800" flipV="1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8" name="Elipse 407"/>
            <p:cNvSpPr/>
            <p:nvPr/>
          </p:nvSpPr>
          <p:spPr>
            <a:xfrm rot="5395800" flipV="1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9" name="Elipse 408"/>
            <p:cNvSpPr/>
            <p:nvPr/>
          </p:nvSpPr>
          <p:spPr>
            <a:xfrm rot="5395800" flipV="1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0" name="Agrupar 409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411" name="Elipse 410"/>
            <p:cNvSpPr/>
            <p:nvPr/>
          </p:nvSpPr>
          <p:spPr>
            <a:xfrm rot="5395800" flipV="1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2" name="Elipse 411"/>
            <p:cNvSpPr/>
            <p:nvPr/>
          </p:nvSpPr>
          <p:spPr>
            <a:xfrm rot="5395800" flipV="1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3" name="Elipse 412"/>
            <p:cNvSpPr/>
            <p:nvPr/>
          </p:nvSpPr>
          <p:spPr>
            <a:xfrm rot="5395800" flipV="1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4" name="Elipse 413"/>
            <p:cNvSpPr/>
            <p:nvPr/>
          </p:nvSpPr>
          <p:spPr>
            <a:xfrm rot="5395800" flipV="1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5" name="Elipse 414"/>
            <p:cNvSpPr/>
            <p:nvPr/>
          </p:nvSpPr>
          <p:spPr>
            <a:xfrm rot="5395800" flipV="1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6" name="Elipse 415"/>
            <p:cNvSpPr/>
            <p:nvPr/>
          </p:nvSpPr>
          <p:spPr>
            <a:xfrm rot="5395800" flipV="1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7" name="Elipse 416"/>
            <p:cNvSpPr/>
            <p:nvPr/>
          </p:nvSpPr>
          <p:spPr>
            <a:xfrm rot="5395800" flipV="1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8" name="Elipse 417"/>
            <p:cNvSpPr/>
            <p:nvPr/>
          </p:nvSpPr>
          <p:spPr>
            <a:xfrm rot="5395800" flipV="1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9" name="Elipse 418"/>
            <p:cNvSpPr/>
            <p:nvPr/>
          </p:nvSpPr>
          <p:spPr>
            <a:xfrm rot="5395800" flipV="1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0" name="Elipse 419"/>
            <p:cNvSpPr/>
            <p:nvPr/>
          </p:nvSpPr>
          <p:spPr>
            <a:xfrm rot="5395800" flipV="1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1" name="Elipse 420"/>
            <p:cNvSpPr/>
            <p:nvPr/>
          </p:nvSpPr>
          <p:spPr>
            <a:xfrm rot="5395800" flipV="1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2" name="Elipse 421"/>
            <p:cNvSpPr/>
            <p:nvPr/>
          </p:nvSpPr>
          <p:spPr>
            <a:xfrm rot="5395800" flipV="1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23" name="Elipse 422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462" name="Retângulo 461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Retângulo 462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Retângulo 463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Retângulo 464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Retângulo 465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Retângulo 466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Retângulo 467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aixaDeTexto 665"/>
          <p:cNvSpPr txBox="1"/>
          <p:nvPr/>
        </p:nvSpPr>
        <p:spPr>
          <a:xfrm>
            <a:off x="1980000" y="360000"/>
            <a:ext cx="8100000" cy="9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u="wavyHeavy" spc="-1" dirty="0">
                <a:solidFill>
                  <a:srgbClr val="000000"/>
                </a:solidFill>
                <a:latin typeface="Noto Sans"/>
              </a:rPr>
              <a:t>Comparativo de tecnologias do framework atual </a:t>
            </a:r>
            <a:endParaRPr lang="pt-BR" sz="2400" b="1" u="wavyHeavy" spc="-1" dirty="0" smtClean="0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</a:pPr>
            <a:r>
              <a:rPr lang="pt-BR" sz="2400" b="1" u="wavyHeavy" spc="-1" dirty="0" smtClean="0">
                <a:solidFill>
                  <a:srgbClr val="000000"/>
                </a:solidFill>
                <a:latin typeface="Noto Sans"/>
              </a:rPr>
              <a:t>para </a:t>
            </a:r>
            <a:r>
              <a:rPr lang="pt-BR" sz="2400" b="1" u="wavyHeavy" spc="-1" dirty="0">
                <a:solidFill>
                  <a:srgbClr val="000000"/>
                </a:solidFill>
                <a:latin typeface="Noto Sans"/>
              </a:rPr>
              <a:t>atualização das tecnologias</a:t>
            </a:r>
            <a:endParaRPr lang="pt-BR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Retângulo 666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68" name="Tabela 667"/>
          <p:cNvGraphicFramePr/>
          <p:nvPr>
            <p:extLst>
              <p:ext uri="{D42A27DB-BD31-4B8C-83A1-F6EECF244321}">
                <p14:modId xmlns:p14="http://schemas.microsoft.com/office/powerpoint/2010/main" val="2578556415"/>
              </p:ext>
            </p:extLst>
          </p:nvPr>
        </p:nvGraphicFramePr>
        <p:xfrm>
          <a:off x="1226820" y="1216980"/>
          <a:ext cx="8465820" cy="4023360"/>
        </p:xfrm>
        <a:graphic>
          <a:graphicData uri="http://schemas.openxmlformats.org/drawingml/2006/table">
            <a:tbl>
              <a:tblPr/>
              <a:tblGrid>
                <a:gridCol w="423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3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Antigo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Novo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JAVA 8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JAVA 21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280"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JAVA ENTERPRISE EDITION 7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JAKARTA ENTERPRISE EDITION 10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80">
                <a:tc>
                  <a:txBody>
                    <a:bodyPr/>
                    <a:lstStyle/>
                    <a:p>
                      <a:r>
                        <a:rPr lang="pt-BR" sz="18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PrimeFaces</a:t>
                      </a: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6.1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PrimeFaces</a:t>
                      </a: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 13.0.4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160"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Eclipse-JEE-Neon-3 2017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strike="noStrike" spc="-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Eclipse-JEE</a:t>
                      </a: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 2023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160">
                <a:tc>
                  <a:txBody>
                    <a:bodyPr/>
                    <a:lstStyle/>
                    <a:p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wildfly-10.1.0.Final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wildfly-30.0.1.Final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160">
                <a:tc>
                  <a:txBody>
                    <a:bodyPr/>
                    <a:lstStyle/>
                    <a:p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Apache </a:t>
                      </a:r>
                      <a:r>
                        <a:rPr lang="pt-BR" sz="1800" b="0" strike="noStrike" spc="-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Deltaspike</a:t>
                      </a: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 1.7.2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PICKETLINK 2.7.1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160">
                <a:tc>
                  <a:txBody>
                    <a:bodyPr/>
                    <a:lstStyle/>
                    <a:p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160">
                <a:tc>
                  <a:txBody>
                    <a:bodyPr/>
                    <a:lstStyle/>
                    <a:p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160">
                <a:tc>
                  <a:txBody>
                    <a:bodyPr/>
                    <a:lstStyle/>
                    <a:p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CaixaDeTexto 660"/>
          <p:cNvSpPr txBox="1"/>
          <p:nvPr/>
        </p:nvSpPr>
        <p:spPr>
          <a:xfrm>
            <a:off x="360000" y="4280760"/>
            <a:ext cx="5400000" cy="1119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pt-BR" sz="2800" b="1" strike="noStrike" spc="-1">
                <a:solidFill>
                  <a:srgbClr val="000000"/>
                </a:solidFill>
                <a:latin typeface="Noto Sans"/>
              </a:rPr>
              <a:t>Proposta de uma nova Arquitetura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CaixaDeTexto 661"/>
          <p:cNvSpPr txBox="1"/>
          <p:nvPr/>
        </p:nvSpPr>
        <p:spPr>
          <a:xfrm>
            <a:off x="6660000" y="4629240"/>
            <a:ext cx="3420000" cy="62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300" b="0" strike="noStrike" spc="-1" dirty="0">
                <a:solidFill>
                  <a:srgbClr val="000000"/>
                </a:solidFill>
                <a:latin typeface="Noto Sans"/>
              </a:rPr>
              <a:t>Henrique Figueiredo de Souza</a:t>
            </a:r>
            <a:endParaRPr lang="pt-BR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050" spc="-1" smtClean="0">
                <a:solidFill>
                  <a:srgbClr val="000000"/>
                </a:solidFill>
                <a:latin typeface="Noto Sans"/>
              </a:rPr>
              <a:t>06</a:t>
            </a:r>
            <a:r>
              <a:rPr lang="pt-BR" sz="1050" b="0" strike="noStrike" spc="-1" smtClean="0">
                <a:solidFill>
                  <a:srgbClr val="000000"/>
                </a:solidFill>
                <a:latin typeface="Noto Sans"/>
              </a:rPr>
              <a:t> Fevereiro </a:t>
            </a:r>
            <a:r>
              <a:rPr lang="pt-BR" sz="1050" b="0" strike="noStrike" spc="-1" dirty="0">
                <a:solidFill>
                  <a:srgbClr val="000000"/>
                </a:solidFill>
                <a:latin typeface="Noto Sans"/>
              </a:rPr>
              <a:t>2024</a:t>
            </a:r>
            <a:endParaRPr lang="pt-BR" sz="10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Conector reto 662"/>
          <p:cNvSpPr/>
          <p:nvPr/>
        </p:nvSpPr>
        <p:spPr>
          <a:xfrm>
            <a:off x="641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72360" rIns="117360" bIns="7236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CaixaDeTexto 663"/>
          <p:cNvSpPr txBox="1"/>
          <p:nvPr/>
        </p:nvSpPr>
        <p:spPr>
          <a:xfrm>
            <a:off x="2340000" y="18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u="wavyHeavy" strike="noStrike" spc="-1">
                <a:solidFill>
                  <a:srgbClr val="000000"/>
                </a:solidFill>
                <a:uFillTx/>
                <a:latin typeface="Noto Sans"/>
              </a:rPr>
              <a:t>Quais as prioridades?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CaixaDeTexto 664"/>
          <p:cNvSpPr txBox="1"/>
          <p:nvPr/>
        </p:nvSpPr>
        <p:spPr>
          <a:xfrm>
            <a:off x="4320000" y="1260000"/>
            <a:ext cx="4500000" cy="264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Segurança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Integração com servidor de autorização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Interface modernizada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Atualização tecnológica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Arquitetura distribuída (deixar de ser monolítico)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Testes tanto para o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</a:rPr>
              <a:t>frontend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 quanto para o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</a:rPr>
              <a:t>backend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Monitoramento de recursos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aixaDeTexto 665"/>
          <p:cNvSpPr txBox="1"/>
          <p:nvPr/>
        </p:nvSpPr>
        <p:spPr>
          <a:xfrm>
            <a:off x="1980000" y="360000"/>
            <a:ext cx="8100000" cy="9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u="wavyHeavy" strike="noStrike" spc="-1" dirty="0">
                <a:solidFill>
                  <a:srgbClr val="000000"/>
                </a:solidFill>
                <a:uFillTx/>
                <a:latin typeface="Noto Sans"/>
              </a:rPr>
              <a:t>Comparativo de tecnologias</a:t>
            </a:r>
            <a:endParaRPr lang="pt-BR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Retângulo 666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68" name="Tabela 667"/>
          <p:cNvGraphicFramePr/>
          <p:nvPr>
            <p:extLst>
              <p:ext uri="{D42A27DB-BD31-4B8C-83A1-F6EECF244321}">
                <p14:modId xmlns:p14="http://schemas.microsoft.com/office/powerpoint/2010/main" val="1065988682"/>
              </p:ext>
            </p:extLst>
          </p:nvPr>
        </p:nvGraphicFramePr>
        <p:xfrm>
          <a:off x="1471680" y="1287360"/>
          <a:ext cx="7281000" cy="2926080"/>
        </p:xfrm>
        <a:graphic>
          <a:graphicData uri="http://schemas.openxmlformats.org/drawingml/2006/table">
            <a:tbl>
              <a:tblPr/>
              <a:tblGrid>
                <a:gridCol w="363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Antigo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Novo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JAVA 8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JAVA 21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280"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JAVA ENTERPRISE EDITION 7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SPRING BOOT 3.2.2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320"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PICKETLINK 2.7.1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JSON Web Tokens (JWT)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480">
                <a:tc>
                  <a:txBody>
                    <a:bodyPr/>
                    <a:lstStyle/>
                    <a:p>
                      <a:r>
                        <a:rPr lang="pt-BR" sz="18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PrimeFaces</a:t>
                      </a: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6.1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PrimeNG</a:t>
                      </a: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17.2.0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160"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Eclipse-JEE-Neon-3 2017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Visual Studio </a:t>
                      </a:r>
                      <a:r>
                        <a:rPr lang="pt-BR" sz="1800" b="0" strike="noStrike" spc="-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Code</a:t>
                      </a:r>
                      <a:endParaRPr lang="pt-BR" sz="1800" b="0" strike="noStrike" spc="-1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160">
                <a:tc>
                  <a:txBody>
                    <a:bodyPr/>
                    <a:lstStyle/>
                    <a:p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Angular 17.0.9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160">
                <a:tc>
                  <a:txBody>
                    <a:bodyPr/>
                    <a:lstStyle/>
                    <a:p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TYPESCRIPT 5.2.2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13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aixaDeTexto 665"/>
          <p:cNvSpPr txBox="1"/>
          <p:nvPr/>
        </p:nvSpPr>
        <p:spPr>
          <a:xfrm>
            <a:off x="2720965" y="95363"/>
            <a:ext cx="7359660" cy="71235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u="wavyHeavy" spc="-1" dirty="0">
                <a:solidFill>
                  <a:srgbClr val="000000"/>
                </a:solidFill>
                <a:latin typeface="Noto Sans"/>
              </a:rPr>
              <a:t>Tecnologias utilizados</a:t>
            </a:r>
            <a:endParaRPr lang="pt-BR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Retângulo 666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488189"/>
              </p:ext>
            </p:extLst>
          </p:nvPr>
        </p:nvGraphicFramePr>
        <p:xfrm>
          <a:off x="1173480" y="723902"/>
          <a:ext cx="7840980" cy="415713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6999">
                  <a:extLst>
                    <a:ext uri="{9D8B030D-6E8A-4147-A177-3AD203B41FA5}">
                      <a16:colId xmlns:a16="http://schemas.microsoft.com/office/drawing/2014/main" val="3148830381"/>
                    </a:ext>
                  </a:extLst>
                </a:gridCol>
                <a:gridCol w="5433981">
                  <a:extLst>
                    <a:ext uri="{9D8B030D-6E8A-4147-A177-3AD203B41FA5}">
                      <a16:colId xmlns:a16="http://schemas.microsoft.com/office/drawing/2014/main" val="3345198782"/>
                    </a:ext>
                  </a:extLst>
                </a:gridCol>
              </a:tblGrid>
              <a:tr h="1856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Tecnologia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Descrição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1082919295"/>
                  </a:ext>
                </a:extLst>
              </a:tr>
              <a:tr h="19187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Ambiente Programação WSL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Subsistema do Windows para Linux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3344057297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629272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Angular (</a:t>
                      </a:r>
                      <a:r>
                        <a:rPr lang="pt-BR" sz="1200" u="none" strike="noStrike" dirty="0" err="1">
                          <a:effectLst/>
                        </a:rPr>
                        <a:t>Frontend</a:t>
                      </a:r>
                      <a:r>
                        <a:rPr lang="pt-BR" sz="1200" u="none" strike="noStrike" dirty="0">
                          <a:effectLst/>
                        </a:rPr>
                        <a:t>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Aplicação web em typescript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2763735884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 err="1">
                          <a:effectLst/>
                        </a:rPr>
                        <a:t>Karma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Executor de testes (test runner) no front-end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473880842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Jest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Executor de testes (test runner) no front-end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1764463161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13865"/>
                  </a:ext>
                </a:extLst>
              </a:tr>
              <a:tr h="36365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Spring Boot (Backend)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Servidor de recursos em java usando o servidor web Undertow para gerar Api Restful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4099705239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Swagger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 err="1" smtClean="0">
                          <a:effectLst/>
                        </a:rPr>
                        <a:t>Bibiloteca</a:t>
                      </a:r>
                      <a:r>
                        <a:rPr lang="pt-BR" sz="1200" u="none" strike="noStrike" dirty="0" smtClean="0">
                          <a:effectLst/>
                        </a:rPr>
                        <a:t> </a:t>
                      </a:r>
                      <a:r>
                        <a:rPr lang="pt-BR" sz="1200" u="none" strike="noStrike" dirty="0">
                          <a:effectLst/>
                        </a:rPr>
                        <a:t>de documentação para o </a:t>
                      </a:r>
                      <a:r>
                        <a:rPr lang="pt-BR" sz="1200" u="none" strike="noStrike" dirty="0" err="1">
                          <a:effectLst/>
                        </a:rPr>
                        <a:t>backend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2446680126"/>
                  </a:ext>
                </a:extLst>
              </a:tr>
              <a:tr h="16600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 err="1">
                          <a:effectLst/>
                        </a:rPr>
                        <a:t>Jacoco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 err="1" smtClean="0">
                          <a:effectLst/>
                        </a:rPr>
                        <a:t>Bibiloteca</a:t>
                      </a:r>
                      <a:r>
                        <a:rPr lang="pt-BR" sz="1200" u="none" strike="noStrike" dirty="0" smtClean="0">
                          <a:effectLst/>
                        </a:rPr>
                        <a:t> </a:t>
                      </a:r>
                      <a:r>
                        <a:rPr lang="pt-BR" sz="1200" u="none" strike="noStrike" dirty="0">
                          <a:effectLst/>
                        </a:rPr>
                        <a:t>de cobertura de código Java para cobertura de testes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1831583798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32131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smtClean="0">
                          <a:effectLst/>
                        </a:rPr>
                        <a:t>PostgreSQL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Servidor de banco de dados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3644194217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Keycloak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Servidor de autorização e gerenciamento de identidade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2097966933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Prometheus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Servidor de monitoramente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543267472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Grafana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Aplicação para gerar paineis de monitoramente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146323961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Sonarqube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Aplicação de análise de qualidade de código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3923957312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233515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Visual Studio Code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IDE de programção tanto para Typescript quanto para java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648963566"/>
                  </a:ext>
                </a:extLst>
              </a:tr>
              <a:tr h="18211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Docker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 smtClean="0">
                          <a:effectLst/>
                        </a:rPr>
                        <a:t>Virtualização </a:t>
                      </a:r>
                      <a:r>
                        <a:rPr lang="pt-BR" sz="1200" u="none" strike="noStrike" dirty="0">
                          <a:effectLst/>
                        </a:rPr>
                        <a:t>de nível de sistema operacional para contêineres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2982425265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Postman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Aplicação que permite testar APIs web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2238703212"/>
                  </a:ext>
                </a:extLst>
              </a:tr>
              <a:tr h="18569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Jaspersoft Studio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IDE para criação de relatórios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9" marR="6239" marT="6239" marB="0" anchor="b"/>
                </a:tc>
                <a:extLst>
                  <a:ext uri="{0D108BD9-81ED-4DB2-BD59-A6C34878D82A}">
                    <a16:rowId xmlns:a16="http://schemas.microsoft.com/office/drawing/2014/main" val="2119917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64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CaixaDeTexto 668"/>
          <p:cNvSpPr txBox="1"/>
          <p:nvPr/>
        </p:nvSpPr>
        <p:spPr>
          <a:xfrm>
            <a:off x="1980000" y="360000"/>
            <a:ext cx="8100000" cy="9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u="wavyHeavy" strike="noStrike" spc="-1">
                <a:solidFill>
                  <a:srgbClr val="000000"/>
                </a:solidFill>
                <a:uFillTx/>
                <a:latin typeface="Noto Sans"/>
              </a:rPr>
              <a:t>Diagrama de distribuição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Retângulo 669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1" name="Imagem 670"/>
          <p:cNvPicPr/>
          <p:nvPr/>
        </p:nvPicPr>
        <p:blipFill>
          <a:blip r:embed="rId2"/>
          <a:stretch/>
        </p:blipFill>
        <p:spPr>
          <a:xfrm>
            <a:off x="1260000" y="1080000"/>
            <a:ext cx="7930440" cy="450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CaixaDeTexto 671"/>
          <p:cNvSpPr txBox="1"/>
          <p:nvPr/>
        </p:nvSpPr>
        <p:spPr>
          <a:xfrm>
            <a:off x="1980000" y="360000"/>
            <a:ext cx="8100000" cy="9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u="wavyHeavy" strike="noStrike" spc="-1">
                <a:solidFill>
                  <a:srgbClr val="000000"/>
                </a:solidFill>
                <a:uFillTx/>
                <a:latin typeface="Noto Sans"/>
              </a:rPr>
              <a:t>Diagrama de sequência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Retângulo 672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4" name="Imagem 673"/>
          <p:cNvPicPr/>
          <p:nvPr/>
        </p:nvPicPr>
        <p:blipFill>
          <a:blip r:embed="rId2"/>
          <a:stretch/>
        </p:blipFill>
        <p:spPr>
          <a:xfrm>
            <a:off x="180000" y="1440000"/>
            <a:ext cx="9884880" cy="3597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CaixaDeTexto 671"/>
          <p:cNvSpPr txBox="1"/>
          <p:nvPr/>
        </p:nvSpPr>
        <p:spPr>
          <a:xfrm>
            <a:off x="1980000" y="360000"/>
            <a:ext cx="8100000" cy="9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u="wavyHeavy" strike="noStrike" spc="-1" dirty="0" smtClean="0">
                <a:solidFill>
                  <a:srgbClr val="000000"/>
                </a:solidFill>
                <a:uFillTx/>
                <a:latin typeface="Noto Sans"/>
              </a:rPr>
              <a:t>Agenda</a:t>
            </a:r>
            <a:endParaRPr lang="pt-BR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Retângulo 672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30132"/>
              </p:ext>
            </p:extLst>
          </p:nvPr>
        </p:nvGraphicFramePr>
        <p:xfrm>
          <a:off x="502921" y="1127760"/>
          <a:ext cx="9349738" cy="2325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2229">
                  <a:extLst>
                    <a:ext uri="{9D8B030D-6E8A-4147-A177-3AD203B41FA5}">
                      <a16:colId xmlns:a16="http://schemas.microsoft.com/office/drawing/2014/main" val="1751698625"/>
                    </a:ext>
                  </a:extLst>
                </a:gridCol>
                <a:gridCol w="2686463">
                  <a:extLst>
                    <a:ext uri="{9D8B030D-6E8A-4147-A177-3AD203B41FA5}">
                      <a16:colId xmlns:a16="http://schemas.microsoft.com/office/drawing/2014/main" val="899317284"/>
                    </a:ext>
                  </a:extLst>
                </a:gridCol>
                <a:gridCol w="2644158">
                  <a:extLst>
                    <a:ext uri="{9D8B030D-6E8A-4147-A177-3AD203B41FA5}">
                      <a16:colId xmlns:a16="http://schemas.microsoft.com/office/drawing/2014/main" val="3987036829"/>
                    </a:ext>
                  </a:extLst>
                </a:gridCol>
                <a:gridCol w="1226888">
                  <a:extLst>
                    <a:ext uri="{9D8B030D-6E8A-4147-A177-3AD203B41FA5}">
                      <a16:colId xmlns:a16="http://schemas.microsoft.com/office/drawing/2014/main" val="157825572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Ambiente Programação WSL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Spring Boot (Backend)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Angular (Frontend)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Sonarqube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312702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PostgreSQL Dbeaver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Swagger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Testes unitários Karma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Prometheus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895508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Jaspersoft Studio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Testes unitários Junit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Testes de cobertura Karma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Grafana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8369957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Postman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Testes de cobertura Jacoco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Testes unitários Jest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Gitlab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703128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Docker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Testes de cobertura Jest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4810788"/>
                  </a:ext>
                </a:extLst>
              </a:tr>
              <a:tr h="357202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Keycloak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9242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20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319</Words>
  <Application>Microsoft Office PowerPoint</Application>
  <PresentationFormat>Personalizar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12</vt:i4>
      </vt:variant>
      <vt:variant>
        <vt:lpstr>Títulos de slides</vt:lpstr>
      </vt:variant>
      <vt:variant>
        <vt:i4>8</vt:i4>
      </vt:variant>
    </vt:vector>
  </HeadingPairs>
  <TitlesOfParts>
    <vt:vector size="29" baseType="lpstr">
      <vt:lpstr>Arial</vt:lpstr>
      <vt:lpstr>Calibri</vt:lpstr>
      <vt:lpstr>DejaVu Sans</vt:lpstr>
      <vt:lpstr>Lato</vt:lpstr>
      <vt:lpstr>Noto Sans</vt:lpstr>
      <vt:lpstr>Noto Sans CJK SC</vt:lpstr>
      <vt:lpstr>StarSymbol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subject/>
  <dc:creator/>
  <dc:description/>
  <cp:lastModifiedBy>Henrique Souza</cp:lastModifiedBy>
  <cp:revision>46</cp:revision>
  <cp:lastPrinted>2024-01-24T10:04:39Z</cp:lastPrinted>
  <dcterms:created xsi:type="dcterms:W3CDTF">2024-01-24T09:05:25Z</dcterms:created>
  <dcterms:modified xsi:type="dcterms:W3CDTF">2024-02-08T10:51:02Z</dcterms:modified>
  <dc:language>pt-BR</dc:language>
</cp:coreProperties>
</file>