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72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721C1-005F-474F-9107-9C251BCA8E5D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BC2DFC-2C49-48CE-B7D9-849329F3838D}">
      <dgm:prSet phldrT="[Text]"/>
      <dgm:spPr/>
      <dgm:t>
        <a:bodyPr/>
        <a:lstStyle/>
        <a:p>
          <a:r>
            <a:rPr lang="en-US" dirty="0" err="1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Pengambilan</a:t>
          </a:r>
          <a:r>
            <a:rPr lang="en-US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  <a:hlinkClick xmlns:r="http://schemas.openxmlformats.org/officeDocument/2006/relationships" r:id="rId1" action="ppaction://hlinksldjump"/>
            </a:rPr>
            <a:t>data</a:t>
          </a:r>
          <a:r>
            <a:rPr lang="en-US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dirty="0" err="1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sinyal</a:t>
          </a:r>
          <a:r>
            <a:rPr lang="en-US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 ECG </a:t>
          </a:r>
        </a:p>
      </dgm:t>
    </dgm:pt>
    <dgm:pt modelId="{B0027CF5-FDCE-46D1-9EAC-9CF4B64050E9}" type="parTrans" cxnId="{F28E6949-F039-4FA6-A144-F856F5B66F37}">
      <dgm:prSet/>
      <dgm:spPr/>
      <dgm:t>
        <a:bodyPr/>
        <a:lstStyle/>
        <a:p>
          <a:endParaRPr lang="en-US"/>
        </a:p>
      </dgm:t>
    </dgm:pt>
    <dgm:pt modelId="{CD9A2ED7-0BFF-413A-BF8E-F19F0B980A94}" type="sibTrans" cxnId="{F28E6949-F039-4FA6-A144-F856F5B66F37}">
      <dgm:prSet/>
      <dgm:spPr/>
      <dgm:t>
        <a:bodyPr/>
        <a:lstStyle/>
        <a:p>
          <a:endParaRPr lang="en-US"/>
        </a:p>
      </dgm:t>
    </dgm:pt>
    <dgm:pt modelId="{14A1D2D0-3311-4DFC-B853-CD69C44BF002}">
      <dgm:prSet phldrT="[Text]"/>
      <dgm:spPr/>
      <dgm:t>
        <a:bodyPr/>
        <a:lstStyle/>
        <a:p>
          <a:r>
            <a:rPr lang="en-US" dirty="0" err="1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Penambahan</a:t>
          </a: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hlinkClick xmlns:r="http://schemas.openxmlformats.org/officeDocument/2006/relationships" r:id="rId2" action="ppaction://hlinksldjump"/>
            </a:rPr>
            <a:t>noise</a:t>
          </a: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 pada </a:t>
          </a:r>
          <a:r>
            <a:rPr lang="en-US" dirty="0" err="1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sinyal</a:t>
          </a:r>
          <a:r>
            <a:rPr lang="en-US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 ECG</a:t>
          </a:r>
        </a:p>
      </dgm:t>
    </dgm:pt>
    <dgm:pt modelId="{24E3D22F-1A39-4B6E-B75C-EDFA27C46C85}" type="parTrans" cxnId="{84E921F8-C4DC-4815-BE76-4EF14F9970F4}">
      <dgm:prSet/>
      <dgm:spPr/>
      <dgm:t>
        <a:bodyPr/>
        <a:lstStyle/>
        <a:p>
          <a:endParaRPr lang="en-US"/>
        </a:p>
      </dgm:t>
    </dgm:pt>
    <dgm:pt modelId="{2656D637-8B2B-4219-92B1-7D33C1CD4185}" type="sibTrans" cxnId="{84E921F8-C4DC-4815-BE76-4EF14F9970F4}">
      <dgm:prSet/>
      <dgm:spPr/>
      <dgm:t>
        <a:bodyPr/>
        <a:lstStyle/>
        <a:p>
          <a:endParaRPr lang="en-US"/>
        </a:p>
      </dgm:t>
    </dgm:pt>
    <dgm:pt modelId="{025041A4-55BA-4BCC-A5BA-55C4CF3D1D81}">
      <dgm:prSet phldrT="[Text]"/>
      <dgm:spPr/>
      <dgm:t>
        <a:bodyPr/>
        <a:lstStyle/>
        <a:p>
          <a:r>
            <a:rPr lang="en-US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Penerapan</a:t>
          </a:r>
          <a:r>
            <a:rPr lang="en-US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filter FIR </a:t>
          </a:r>
          <a:r>
            <a:rPr lang="en-US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  <a:hlinkClick xmlns:r="http://schemas.openxmlformats.org/officeDocument/2006/relationships" r:id="rId3" action="ppaction://hlinksldjump"/>
            </a:rPr>
            <a:t>pada</a:t>
          </a:r>
          <a:r>
            <a:rPr lang="en-US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pengolahan</a:t>
          </a:r>
          <a:r>
            <a:rPr lang="en-US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sinyal</a:t>
          </a:r>
          <a:r>
            <a:rPr lang="en-US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ecg</a:t>
          </a:r>
          <a:endParaRPr lang="en-US" dirty="0">
            <a:solidFill>
              <a:schemeClr val="accent4">
                <a:lumMod val="50000"/>
              </a:schemeClr>
            </a:solidFill>
            <a:latin typeface="Arial Rounded MT Bold" panose="020F0704030504030204" pitchFamily="34" charset="0"/>
          </a:endParaRPr>
        </a:p>
      </dgm:t>
    </dgm:pt>
    <dgm:pt modelId="{81430A6A-CDC1-4BA5-A38C-BF6F0E797EF7}" type="parTrans" cxnId="{930D9615-B44B-4600-8BAB-09569ED632A1}">
      <dgm:prSet/>
      <dgm:spPr/>
      <dgm:t>
        <a:bodyPr/>
        <a:lstStyle/>
        <a:p>
          <a:endParaRPr lang="en-US"/>
        </a:p>
      </dgm:t>
    </dgm:pt>
    <dgm:pt modelId="{B0C1EA50-8135-4C29-A646-C25625175AE2}" type="sibTrans" cxnId="{930D9615-B44B-4600-8BAB-09569ED632A1}">
      <dgm:prSet/>
      <dgm:spPr/>
      <dgm:t>
        <a:bodyPr/>
        <a:lstStyle/>
        <a:p>
          <a:endParaRPr lang="en-US"/>
        </a:p>
      </dgm:t>
    </dgm:pt>
    <dgm:pt modelId="{6F3CF3FC-3188-4359-A690-F603DF5ACA1C}" type="pres">
      <dgm:prSet presAssocID="{6B8721C1-005F-474F-9107-9C251BCA8E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9910E5-E1EB-4174-B654-992E215FC95A}" type="pres">
      <dgm:prSet presAssocID="{BDBC2DFC-2C49-48CE-B7D9-849329F3838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5D613-6FC4-4B81-870B-CD86E9D73AC6}" type="pres">
      <dgm:prSet presAssocID="{CD9A2ED7-0BFF-413A-BF8E-F19F0B980A9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74B3E3E-2A6B-4948-BEBD-E8F61EE5D7CE}" type="pres">
      <dgm:prSet presAssocID="{CD9A2ED7-0BFF-413A-BF8E-F19F0B980A9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D1610F6-02EC-4501-AA17-14836E930457}" type="pres">
      <dgm:prSet presAssocID="{14A1D2D0-3311-4DFC-B853-CD69C44BF0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C0D58-1712-4CC8-8972-14A701BF13B9}" type="pres">
      <dgm:prSet presAssocID="{2656D637-8B2B-4219-92B1-7D33C1CD418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77A0BD-143E-4FCC-9177-C0404B7E160A}" type="pres">
      <dgm:prSet presAssocID="{2656D637-8B2B-4219-92B1-7D33C1CD418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6965932-727C-4D4C-BCA5-EF3B3BDB8D80}" type="pres">
      <dgm:prSet presAssocID="{025041A4-55BA-4BCC-A5BA-55C4CF3D1D8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9CBCC-848C-446F-A454-4CC1AC59827B}" type="pres">
      <dgm:prSet presAssocID="{B0C1EA50-8135-4C29-A646-C25625175AE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91766C-714D-41CF-B359-E381E0440F13}" type="pres">
      <dgm:prSet presAssocID="{B0C1EA50-8135-4C29-A646-C25625175AE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28E6949-F039-4FA6-A144-F856F5B66F37}" srcId="{6B8721C1-005F-474F-9107-9C251BCA8E5D}" destId="{BDBC2DFC-2C49-48CE-B7D9-849329F3838D}" srcOrd="0" destOrd="0" parTransId="{B0027CF5-FDCE-46D1-9EAC-9CF4B64050E9}" sibTransId="{CD9A2ED7-0BFF-413A-BF8E-F19F0B980A94}"/>
    <dgm:cxn modelId="{FF93C27E-E4D8-4C0D-9DA5-FD5B1236E497}" type="presOf" srcId="{CD9A2ED7-0BFF-413A-BF8E-F19F0B980A94}" destId="{374B3E3E-2A6B-4948-BEBD-E8F61EE5D7CE}" srcOrd="1" destOrd="0" presId="urn:microsoft.com/office/officeart/2005/8/layout/cycle2"/>
    <dgm:cxn modelId="{A03AD394-F927-400C-9E6C-D723329B3936}" type="presOf" srcId="{BDBC2DFC-2C49-48CE-B7D9-849329F3838D}" destId="{B79910E5-E1EB-4174-B654-992E215FC95A}" srcOrd="0" destOrd="0" presId="urn:microsoft.com/office/officeart/2005/8/layout/cycle2"/>
    <dgm:cxn modelId="{38ED26BF-BBB7-436A-885D-C6E9E0EEAA50}" type="presOf" srcId="{CD9A2ED7-0BFF-413A-BF8E-F19F0B980A94}" destId="{84F5D613-6FC4-4B81-870B-CD86E9D73AC6}" srcOrd="0" destOrd="0" presId="urn:microsoft.com/office/officeart/2005/8/layout/cycle2"/>
    <dgm:cxn modelId="{2FE4A164-6F39-4673-8A4A-53E3D3BF2E0F}" type="presOf" srcId="{B0C1EA50-8135-4C29-A646-C25625175AE2}" destId="{1E91766C-714D-41CF-B359-E381E0440F13}" srcOrd="1" destOrd="0" presId="urn:microsoft.com/office/officeart/2005/8/layout/cycle2"/>
    <dgm:cxn modelId="{38380852-3659-4861-A160-20C5E03A11D8}" type="presOf" srcId="{6B8721C1-005F-474F-9107-9C251BCA8E5D}" destId="{6F3CF3FC-3188-4359-A690-F603DF5ACA1C}" srcOrd="0" destOrd="0" presId="urn:microsoft.com/office/officeart/2005/8/layout/cycle2"/>
    <dgm:cxn modelId="{F7FFD4E9-B7E8-411B-B510-DEB55EE22DA2}" type="presOf" srcId="{B0C1EA50-8135-4C29-A646-C25625175AE2}" destId="{9F99CBCC-848C-446F-A454-4CC1AC59827B}" srcOrd="0" destOrd="0" presId="urn:microsoft.com/office/officeart/2005/8/layout/cycle2"/>
    <dgm:cxn modelId="{84E921F8-C4DC-4815-BE76-4EF14F9970F4}" srcId="{6B8721C1-005F-474F-9107-9C251BCA8E5D}" destId="{14A1D2D0-3311-4DFC-B853-CD69C44BF002}" srcOrd="1" destOrd="0" parTransId="{24E3D22F-1A39-4B6E-B75C-EDFA27C46C85}" sibTransId="{2656D637-8B2B-4219-92B1-7D33C1CD4185}"/>
    <dgm:cxn modelId="{930D9615-B44B-4600-8BAB-09569ED632A1}" srcId="{6B8721C1-005F-474F-9107-9C251BCA8E5D}" destId="{025041A4-55BA-4BCC-A5BA-55C4CF3D1D81}" srcOrd="2" destOrd="0" parTransId="{81430A6A-CDC1-4BA5-A38C-BF6F0E797EF7}" sibTransId="{B0C1EA50-8135-4C29-A646-C25625175AE2}"/>
    <dgm:cxn modelId="{C32FCBD7-B5D7-4A91-B77D-3D4B04FA15D0}" type="presOf" srcId="{025041A4-55BA-4BCC-A5BA-55C4CF3D1D81}" destId="{B6965932-727C-4D4C-BCA5-EF3B3BDB8D80}" srcOrd="0" destOrd="0" presId="urn:microsoft.com/office/officeart/2005/8/layout/cycle2"/>
    <dgm:cxn modelId="{138BD60B-9CBA-41C3-A823-EFA2B0865167}" type="presOf" srcId="{14A1D2D0-3311-4DFC-B853-CD69C44BF002}" destId="{2D1610F6-02EC-4501-AA17-14836E930457}" srcOrd="0" destOrd="0" presId="urn:microsoft.com/office/officeart/2005/8/layout/cycle2"/>
    <dgm:cxn modelId="{0DDFBEB8-1FDF-4DE4-B3DE-6F6C9B12E1F3}" type="presOf" srcId="{2656D637-8B2B-4219-92B1-7D33C1CD4185}" destId="{4577A0BD-143E-4FCC-9177-C0404B7E160A}" srcOrd="1" destOrd="0" presId="urn:microsoft.com/office/officeart/2005/8/layout/cycle2"/>
    <dgm:cxn modelId="{0030869B-6D8F-48B5-B145-84492F0C5FDF}" type="presOf" srcId="{2656D637-8B2B-4219-92B1-7D33C1CD4185}" destId="{C77C0D58-1712-4CC8-8972-14A701BF13B9}" srcOrd="0" destOrd="0" presId="urn:microsoft.com/office/officeart/2005/8/layout/cycle2"/>
    <dgm:cxn modelId="{C39D82F7-39E5-4850-9E55-8B2ED9E9FDA4}" type="presParOf" srcId="{6F3CF3FC-3188-4359-A690-F603DF5ACA1C}" destId="{B79910E5-E1EB-4174-B654-992E215FC95A}" srcOrd="0" destOrd="0" presId="urn:microsoft.com/office/officeart/2005/8/layout/cycle2"/>
    <dgm:cxn modelId="{C8E8F7C4-C67B-4F32-9AF8-94AB872DD51D}" type="presParOf" srcId="{6F3CF3FC-3188-4359-A690-F603DF5ACA1C}" destId="{84F5D613-6FC4-4B81-870B-CD86E9D73AC6}" srcOrd="1" destOrd="0" presId="urn:microsoft.com/office/officeart/2005/8/layout/cycle2"/>
    <dgm:cxn modelId="{89478DCC-188D-481B-A07D-319FAC7B4D4B}" type="presParOf" srcId="{84F5D613-6FC4-4B81-870B-CD86E9D73AC6}" destId="{374B3E3E-2A6B-4948-BEBD-E8F61EE5D7CE}" srcOrd="0" destOrd="0" presId="urn:microsoft.com/office/officeart/2005/8/layout/cycle2"/>
    <dgm:cxn modelId="{4E103AB1-F758-4709-819B-6F91A3E45FA3}" type="presParOf" srcId="{6F3CF3FC-3188-4359-A690-F603DF5ACA1C}" destId="{2D1610F6-02EC-4501-AA17-14836E930457}" srcOrd="2" destOrd="0" presId="urn:microsoft.com/office/officeart/2005/8/layout/cycle2"/>
    <dgm:cxn modelId="{5D6F8D01-1976-45BD-9D1D-2C27F5124D05}" type="presParOf" srcId="{6F3CF3FC-3188-4359-A690-F603DF5ACA1C}" destId="{C77C0D58-1712-4CC8-8972-14A701BF13B9}" srcOrd="3" destOrd="0" presId="urn:microsoft.com/office/officeart/2005/8/layout/cycle2"/>
    <dgm:cxn modelId="{023894C3-9F3D-4A4C-90D3-FCC7C4BA6484}" type="presParOf" srcId="{C77C0D58-1712-4CC8-8972-14A701BF13B9}" destId="{4577A0BD-143E-4FCC-9177-C0404B7E160A}" srcOrd="0" destOrd="0" presId="urn:microsoft.com/office/officeart/2005/8/layout/cycle2"/>
    <dgm:cxn modelId="{4F5A178F-CC29-494E-91C3-A16827EA5D4E}" type="presParOf" srcId="{6F3CF3FC-3188-4359-A690-F603DF5ACA1C}" destId="{B6965932-727C-4D4C-BCA5-EF3B3BDB8D80}" srcOrd="4" destOrd="0" presId="urn:microsoft.com/office/officeart/2005/8/layout/cycle2"/>
    <dgm:cxn modelId="{AA3373D0-2FB6-43AA-B772-F5DA99706EDF}" type="presParOf" srcId="{6F3CF3FC-3188-4359-A690-F603DF5ACA1C}" destId="{9F99CBCC-848C-446F-A454-4CC1AC59827B}" srcOrd="5" destOrd="0" presId="urn:microsoft.com/office/officeart/2005/8/layout/cycle2"/>
    <dgm:cxn modelId="{E4A87F24-FBD9-45A3-91A7-48E8C69CCCA5}" type="presParOf" srcId="{9F99CBCC-848C-446F-A454-4CC1AC59827B}" destId="{1E91766C-714D-41CF-B359-E381E0440F1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910E5-E1EB-4174-B654-992E215FC95A}">
      <dsp:nvSpPr>
        <dsp:cNvPr id="0" name=""/>
        <dsp:cNvSpPr/>
      </dsp:nvSpPr>
      <dsp:spPr>
        <a:xfrm>
          <a:off x="3592101" y="6"/>
          <a:ext cx="1586734" cy="15867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Pengambilan</a:t>
          </a:r>
          <a:r>
            <a:rPr lang="en-US" sz="1300" kern="12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sz="1300" kern="12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  <a:hlinkClick xmlns:r="http://schemas.openxmlformats.org/officeDocument/2006/relationships" r:id="" action="ppaction://hlinksldjump"/>
            </a:rPr>
            <a:t>data</a:t>
          </a:r>
          <a:r>
            <a:rPr lang="en-US" sz="1300" kern="12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sz="1300" kern="1200" dirty="0" err="1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sinyal</a:t>
          </a:r>
          <a:r>
            <a:rPr lang="en-US" sz="1300" kern="12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rPr>
            <a:t> ECG </a:t>
          </a:r>
        </a:p>
      </dsp:txBody>
      <dsp:txXfrm>
        <a:off x="3824473" y="232378"/>
        <a:ext cx="1121990" cy="1121990"/>
      </dsp:txXfrm>
    </dsp:sp>
    <dsp:sp modelId="{84F5D613-6FC4-4B81-870B-CD86E9D73AC6}">
      <dsp:nvSpPr>
        <dsp:cNvPr id="0" name=""/>
        <dsp:cNvSpPr/>
      </dsp:nvSpPr>
      <dsp:spPr>
        <a:xfrm rot="3600000">
          <a:off x="4764216" y="1547508"/>
          <a:ext cx="422487" cy="535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795903" y="1599729"/>
        <a:ext cx="295741" cy="321314"/>
      </dsp:txXfrm>
    </dsp:sp>
    <dsp:sp modelId="{2D1610F6-02EC-4501-AA17-14836E930457}">
      <dsp:nvSpPr>
        <dsp:cNvPr id="0" name=""/>
        <dsp:cNvSpPr/>
      </dsp:nvSpPr>
      <dsp:spPr>
        <a:xfrm>
          <a:off x="4784042" y="2064508"/>
          <a:ext cx="1586734" cy="15867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Penambahan</a:t>
          </a:r>
          <a:r>
            <a:rPr lang="en-US" sz="1300" kern="120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sz="1300" kern="120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hlinkClick xmlns:r="http://schemas.openxmlformats.org/officeDocument/2006/relationships" r:id="" action="ppaction://hlinksldjump"/>
            </a:rPr>
            <a:t>noise</a:t>
          </a:r>
          <a:r>
            <a:rPr lang="en-US" sz="1300" kern="120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 pada </a:t>
          </a:r>
          <a:r>
            <a:rPr lang="en-US" sz="1300" kern="1200" dirty="0" err="1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sinyal</a:t>
          </a:r>
          <a:r>
            <a:rPr lang="en-US" sz="1300" kern="1200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rPr>
            <a:t> ECG</a:t>
          </a:r>
        </a:p>
      </dsp:txBody>
      <dsp:txXfrm>
        <a:off x="5016414" y="2296880"/>
        <a:ext cx="1121990" cy="1121990"/>
      </dsp:txXfrm>
    </dsp:sp>
    <dsp:sp modelId="{C77C0D58-1712-4CC8-8972-14A701BF13B9}">
      <dsp:nvSpPr>
        <dsp:cNvPr id="0" name=""/>
        <dsp:cNvSpPr/>
      </dsp:nvSpPr>
      <dsp:spPr>
        <a:xfrm rot="10800000">
          <a:off x="4186182" y="2590114"/>
          <a:ext cx="422487" cy="535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312928" y="2697218"/>
        <a:ext cx="295741" cy="321314"/>
      </dsp:txXfrm>
    </dsp:sp>
    <dsp:sp modelId="{B6965932-727C-4D4C-BCA5-EF3B3BDB8D80}">
      <dsp:nvSpPr>
        <dsp:cNvPr id="0" name=""/>
        <dsp:cNvSpPr/>
      </dsp:nvSpPr>
      <dsp:spPr>
        <a:xfrm>
          <a:off x="2400161" y="2064508"/>
          <a:ext cx="1586734" cy="15867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Penerapan</a:t>
          </a:r>
          <a:r>
            <a:rPr lang="en-US" sz="1300" kern="12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filter FIR </a:t>
          </a:r>
          <a:r>
            <a:rPr lang="en-US" sz="1300" kern="12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  <a:hlinkClick xmlns:r="http://schemas.openxmlformats.org/officeDocument/2006/relationships" r:id="" action="ppaction://hlinksldjump"/>
            </a:rPr>
            <a:t>pada</a:t>
          </a:r>
          <a:r>
            <a:rPr lang="en-US" sz="1300" kern="12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sz="1300" kern="1200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pengolahan</a:t>
          </a:r>
          <a:r>
            <a:rPr lang="en-US" sz="1300" kern="12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sz="1300" kern="1200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sinyal</a:t>
          </a:r>
          <a:r>
            <a:rPr lang="en-US" sz="1300" kern="12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 </a:t>
          </a:r>
          <a:r>
            <a:rPr lang="en-US" sz="1300" kern="1200" dirty="0" err="1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rPr>
            <a:t>ecg</a:t>
          </a:r>
          <a:endParaRPr lang="en-US" sz="1300" kern="1200" dirty="0">
            <a:solidFill>
              <a:schemeClr val="accent4">
                <a:lumMod val="50000"/>
              </a:schemeClr>
            </a:solidFill>
            <a:latin typeface="Arial Rounded MT Bold" panose="020F0704030504030204" pitchFamily="34" charset="0"/>
          </a:endParaRPr>
        </a:p>
      </dsp:txBody>
      <dsp:txXfrm>
        <a:off x="2632533" y="2296880"/>
        <a:ext cx="1121990" cy="1121990"/>
      </dsp:txXfrm>
    </dsp:sp>
    <dsp:sp modelId="{9F99CBCC-848C-446F-A454-4CC1AC59827B}">
      <dsp:nvSpPr>
        <dsp:cNvPr id="0" name=""/>
        <dsp:cNvSpPr/>
      </dsp:nvSpPr>
      <dsp:spPr>
        <a:xfrm rot="18000000">
          <a:off x="3572276" y="1568218"/>
          <a:ext cx="422487" cy="5355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03963" y="1730205"/>
        <a:ext cx="295741" cy="321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BD76-12C9-448B-868D-D2DC00CC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Sinyal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C4250-495D-42F3-B012-7028788A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6A5D-D736-4F0A-91C9-9F910F31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7F4C-5995-460D-8A8F-58BC1EBC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c) </a:t>
            </a:r>
            <a:r>
              <a:rPr lang="en-US" dirty="0" err="1"/>
              <a:t>Sinyal</a:t>
            </a:r>
            <a:r>
              <a:rPr lang="en-US" dirty="0"/>
              <a:t> ECG </a:t>
            </a:r>
            <a:r>
              <a:rPr lang="en-US" dirty="0" err="1"/>
              <a:t>dengan</a:t>
            </a:r>
            <a:r>
              <a:rPr lang="en-US" dirty="0"/>
              <a:t> Noise </a:t>
            </a:r>
            <a:r>
              <a:rPr lang="en-US" dirty="0" smtClean="0"/>
              <a:t>MA</a:t>
            </a:r>
            <a:r>
              <a:rPr lang="en-US" dirty="0" smtClean="0"/>
              <a:t>                     </a:t>
            </a:r>
            <a:r>
              <a:rPr lang="en-US" dirty="0"/>
              <a:t>d) </a:t>
            </a:r>
            <a:r>
              <a:rPr lang="en-US" dirty="0" err="1"/>
              <a:t>Sinyal</a:t>
            </a:r>
            <a:r>
              <a:rPr lang="en-US" dirty="0"/>
              <a:t> ECG </a:t>
            </a:r>
            <a:r>
              <a:rPr lang="en-US" dirty="0" err="1"/>
              <a:t>dengan</a:t>
            </a:r>
            <a:r>
              <a:rPr lang="en-US" dirty="0"/>
              <a:t> Noise WB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F0B83-C2F1-4E8E-A74E-B4434359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955893"/>
            <a:ext cx="4046456" cy="3034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13C93-9841-4E0E-84EF-311FE52D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72" y="2955893"/>
            <a:ext cx="3738656" cy="28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7027-4B3F-4B14-8076-6BF33829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DEFD-C6D2-4D21-9C85-AC1A7606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032" y="2438400"/>
            <a:ext cx="9583240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e) </a:t>
            </a:r>
            <a:r>
              <a:rPr lang="en-US" dirty="0" err="1"/>
              <a:t>Sinyal</a:t>
            </a:r>
            <a:r>
              <a:rPr lang="en-US" dirty="0"/>
              <a:t> ECG </a:t>
            </a:r>
            <a:r>
              <a:rPr lang="en-US" dirty="0" err="1"/>
              <a:t>dengan</a:t>
            </a:r>
            <a:r>
              <a:rPr lang="en-US" dirty="0"/>
              <a:t> Noise WB                         f) </a:t>
            </a:r>
            <a:r>
              <a:rPr lang="en-US" dirty="0" err="1"/>
              <a:t>Sinyal</a:t>
            </a:r>
            <a:r>
              <a:rPr lang="en-US" dirty="0"/>
              <a:t> ECG </a:t>
            </a:r>
            <a:r>
              <a:rPr lang="en-US" dirty="0" err="1"/>
              <a:t>dengan</a:t>
            </a:r>
            <a:r>
              <a:rPr lang="en-US" dirty="0"/>
              <a:t> Noise MA (</a:t>
            </a:r>
            <a:r>
              <a:rPr lang="en-US" dirty="0" err="1"/>
              <a:t>higpass</a:t>
            </a:r>
            <a:r>
              <a:rPr lang="en-US" dirty="0"/>
              <a:t> filter)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3CED4-3311-4156-967A-D41C7C6E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32" y="2946654"/>
            <a:ext cx="4191000" cy="3143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3B8DC-BA27-4E78-8EE0-DF92BC22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05" y="2946654"/>
            <a:ext cx="4065057" cy="30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9" y="1033333"/>
            <a:ext cx="5480223" cy="411016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04" y="1033333"/>
            <a:ext cx="5502610" cy="4126958"/>
          </a:xfrm>
        </p:spPr>
      </p:pic>
    </p:spTree>
    <p:extLst>
      <p:ext uri="{BB962C8B-B14F-4D97-AF65-F5344CB8AC3E}">
        <p14:creationId xmlns:p14="http://schemas.microsoft.com/office/powerpoint/2010/main" val="157670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" y="1721708"/>
            <a:ext cx="5704739" cy="42785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03" y="1721708"/>
            <a:ext cx="5925752" cy="44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B5CE-E4EE-4C55-B6FC-DC8BC11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350770"/>
            <a:ext cx="8770571" cy="1560716"/>
          </a:xfrm>
        </p:spPr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E4AA-8EC9-49B9-B42A-AE152888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ECG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yang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realtif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noise </a:t>
            </a:r>
            <a:r>
              <a:rPr lang="en-US" dirty="0" err="1" smtClean="0"/>
              <a:t>yaitu</a:t>
            </a:r>
            <a:r>
              <a:rPr lang="en-US" dirty="0" smtClean="0"/>
              <a:t> PLI, Motion Artifact </a:t>
            </a:r>
            <a:r>
              <a:rPr lang="en-US" dirty="0" err="1" smtClean="0"/>
              <a:t>dan</a:t>
            </a:r>
            <a:r>
              <a:rPr lang="en-US" dirty="0" smtClean="0"/>
              <a:t> Wandering Baseline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bentukan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domain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domain </a:t>
            </a:r>
            <a:r>
              <a:rPr lang="en-US" dirty="0" err="1" smtClean="0"/>
              <a:t>frekuensi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pemfilteran</a:t>
            </a:r>
            <a:r>
              <a:rPr lang="en-US" dirty="0" smtClean="0"/>
              <a:t> </a:t>
            </a:r>
            <a:r>
              <a:rPr lang="en-US" dirty="0" err="1" smtClean="0"/>
              <a:t>menggunakn</a:t>
            </a:r>
            <a:r>
              <a:rPr lang="en-US" dirty="0" smtClean="0"/>
              <a:t> FIR </a:t>
            </a:r>
            <a:r>
              <a:rPr lang="en-US" dirty="0" err="1" smtClean="0"/>
              <a:t>dan</a:t>
            </a:r>
            <a:r>
              <a:rPr lang="en-US" dirty="0" smtClean="0"/>
              <a:t> IIR yang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noise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difilter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5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penggunaan</a:t>
            </a:r>
            <a:r>
              <a:rPr lang="en-US" dirty="0" smtClean="0"/>
              <a:t> filter FIR </a:t>
            </a:r>
            <a:r>
              <a:rPr lang="en-US" dirty="0" err="1" smtClean="0"/>
              <a:t>dan</a:t>
            </a:r>
            <a:r>
              <a:rPr lang="en-US" dirty="0" smtClean="0"/>
              <a:t> IIR,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bawasannya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filter FIR </a:t>
            </a:r>
            <a:r>
              <a:rPr lang="en-US" dirty="0" err="1" smtClean="0"/>
              <a:t>memberikan</a:t>
            </a:r>
            <a:r>
              <a:rPr lang="en-US" dirty="0" smtClean="0"/>
              <a:t> 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filtering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windowing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filter FIR. Filter IIR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diakibatkan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pengggunaan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filter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peredamannya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4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9A9-1603-40A6-B142-729B4E7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416758"/>
            <a:ext cx="8770571" cy="1560716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B9A8-5BCD-40C1-A10B-B9017A24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Biopotensial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diamati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relative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faktanya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noise yang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filtering noise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filter digital </a:t>
            </a:r>
            <a:r>
              <a:rPr lang="en-US" dirty="0" err="1"/>
              <a:t>menggunakan</a:t>
            </a:r>
            <a:r>
              <a:rPr lang="en-US" dirty="0"/>
              <a:t> software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filter analog.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filter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noise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7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6" y="1495102"/>
            <a:ext cx="8770571" cy="1560716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72CB-C1C9-4A32-98B8-8484E730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228220"/>
            <a:ext cx="8770571" cy="1560716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2AA2-915D-4FAF-A5EB-E8DA39C1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81287"/>
            <a:ext cx="8770571" cy="380861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biopotensial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oleh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biopotensial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organ </a:t>
            </a:r>
            <a:r>
              <a:rPr lang="en-US" dirty="0" err="1"/>
              <a:t>jantung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detaknya</a:t>
            </a:r>
            <a:r>
              <a:rPr lang="en-US" dirty="0"/>
              <a:t>.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dan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Electrocardiogram (ECG). </a:t>
            </a:r>
            <a:r>
              <a:rPr lang="en-US" dirty="0" err="1"/>
              <a:t>Gelombang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oleh ECG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jantung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21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AEC-5EA2-4F24-B78F-7233E0BF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64" y="1237648"/>
            <a:ext cx="8770571" cy="15607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Tinjuan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01A3-1D1A-4C09-9D21-93650220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659" y="5032248"/>
            <a:ext cx="8770571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                                </a:t>
            </a:r>
            <a:r>
              <a:rPr lang="en-US" dirty="0" err="1">
                <a:latin typeface="Arial Rounded MT Bold" panose="020F0704030504030204" pitchFamily="34" charset="0"/>
              </a:rPr>
              <a:t>Metode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segitiga</a:t>
            </a:r>
            <a:r>
              <a:rPr lang="en-US" dirty="0">
                <a:latin typeface="Arial Rounded MT Bold" panose="020F0704030504030204" pitchFamily="34" charset="0"/>
              </a:rPr>
              <a:t> Einthoven</a:t>
            </a:r>
          </a:p>
          <a:p>
            <a:pPr marL="0" indent="0">
              <a:buNone/>
            </a:pPr>
            <a:r>
              <a:rPr lang="en-US" dirty="0"/>
              <a:t>ECG </a:t>
            </a:r>
            <a:r>
              <a:rPr lang="en-US" i="1" dirty="0"/>
              <a:t>unipolar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elektroda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dipasangkan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6AADF-7BFD-45EE-A4D3-B62D71DCD7A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31" y="2292746"/>
            <a:ext cx="1854187" cy="2648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05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BD6B-94EE-430F-834D-1B86B49F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265929"/>
            <a:ext cx="8770571" cy="1560716"/>
          </a:xfrm>
        </p:spPr>
        <p:txBody>
          <a:bodyPr/>
          <a:lstStyle/>
          <a:p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6BD7-F945-48DA-A9B0-94A51611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Noise 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Power Line Interference (PLI) </a:t>
            </a:r>
          </a:p>
          <a:p>
            <a:pPr marL="0" lvl="0" indent="0">
              <a:buNone/>
            </a:pPr>
            <a:r>
              <a:rPr lang="en-US" dirty="0"/>
              <a:t>Motion Artifact </a:t>
            </a:r>
          </a:p>
          <a:p>
            <a:pPr marL="0" lvl="0" indent="0">
              <a:buNone/>
            </a:pPr>
            <a:r>
              <a:rPr lang="en-US" dirty="0"/>
              <a:t>Wandering Baseline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9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A96-DB99-45E0-8537-0F3E1C7A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328741"/>
            <a:ext cx="8770571" cy="1560716"/>
          </a:xfrm>
        </p:spPr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0C1348-EED3-4789-A59D-A8C9D34A9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85954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59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2143-BF9A-4F72-940F-7F6D6C0A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287780"/>
            <a:ext cx="8770571" cy="1560716"/>
          </a:xfrm>
        </p:spPr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EFDC-30A3-4143-8BC5-FFC0C9683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16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myoware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Teensy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jumper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Teensy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pc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Arduino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menuliskan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software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sensorValue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t=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()/1000.00;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(",");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sensorValue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D2E44-BD41-4CCB-B11B-E211D852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53" y="3201247"/>
            <a:ext cx="1584347" cy="1489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5D303-AE15-435D-99B3-368161EE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704" y="3201247"/>
            <a:ext cx="2743037" cy="13114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92D9C3-15BD-4B3D-B130-DC9A425C3943}"/>
              </a:ext>
            </a:extLst>
          </p:cNvPr>
          <p:cNvSpPr/>
          <p:nvPr/>
        </p:nvSpPr>
        <p:spPr>
          <a:xfrm>
            <a:off x="2933698" y="2438400"/>
            <a:ext cx="6096000" cy="180645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09550"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memasangkan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elektroda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Ag-cl 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duduk dan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beraktivitas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sampling 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Left 5">
            <a:hlinkClick r:id="rId4" action="ppaction://hlinksldjump"/>
            <a:extLst>
              <a:ext uri="{FF2B5EF4-FFF2-40B4-BE49-F238E27FC236}">
                <a16:creationId xmlns:a16="http://schemas.microsoft.com/office/drawing/2014/main" id="{6A7EA7D7-5F09-47EB-BB03-D1F8046E635D}"/>
              </a:ext>
            </a:extLst>
          </p:cNvPr>
          <p:cNvSpPr/>
          <p:nvPr/>
        </p:nvSpPr>
        <p:spPr>
          <a:xfrm>
            <a:off x="10935093" y="6278252"/>
            <a:ext cx="631596" cy="41477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938C-4A52-4CEF-AEE7-C539D5CC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275355"/>
            <a:ext cx="8770571" cy="1560716"/>
          </a:xfrm>
        </p:spPr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44F7-C91C-4E56-8FAA-CC08850C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 err="1"/>
              <a:t>Percobaan</a:t>
            </a:r>
            <a:r>
              <a:rPr lang="en-US" b="1" i="1" dirty="0"/>
              <a:t> </a:t>
            </a:r>
            <a:r>
              <a:rPr lang="en-US" b="1" i="1" dirty="0" err="1"/>
              <a:t>Kedua</a:t>
            </a:r>
            <a:r>
              <a:rPr lang="en-US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noise pada </a:t>
            </a:r>
            <a:r>
              <a:rPr lang="en-US" dirty="0" err="1"/>
              <a:t>sinyal</a:t>
            </a:r>
            <a:r>
              <a:rPr lang="en-US" dirty="0"/>
              <a:t> ECG.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plotting data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sinusoidal 50 Hz (PLI).</a:t>
            </a:r>
            <a:r>
              <a:rPr lang="en-US" dirty="0" err="1"/>
              <a:t>Selanjutnya</a:t>
            </a:r>
            <a:r>
              <a:rPr lang="en-US" dirty="0"/>
              <a:t> data </a:t>
            </a:r>
            <a:r>
              <a:rPr lang="en-US" dirty="0" err="1"/>
              <a:t>disimpan</a:t>
            </a:r>
            <a:r>
              <a:rPr lang="en-US" dirty="0"/>
              <a:t> dan </a:t>
            </a:r>
            <a:r>
              <a:rPr lang="en-US" dirty="0" err="1"/>
              <a:t>membahkan</a:t>
            </a:r>
            <a:r>
              <a:rPr lang="en-US" dirty="0"/>
              <a:t> noise </a:t>
            </a:r>
            <a:r>
              <a:rPr lang="en-US" dirty="0" err="1"/>
              <a:t>menggunakan</a:t>
            </a:r>
            <a:r>
              <a:rPr lang="en-US" dirty="0"/>
              <a:t> noise motion artifact dan wandering </a:t>
            </a:r>
            <a:r>
              <a:rPr lang="en-US" dirty="0" err="1"/>
              <a:t>baseline.Pada</a:t>
            </a:r>
            <a:r>
              <a:rPr lang="en-US" dirty="0"/>
              <a:t> MATLAB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rand(1,1)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752EC261-2368-4649-AD57-F77AEDEA87B3}"/>
              </a:ext>
            </a:extLst>
          </p:cNvPr>
          <p:cNvSpPr/>
          <p:nvPr/>
        </p:nvSpPr>
        <p:spPr>
          <a:xfrm>
            <a:off x="10935093" y="6202837"/>
            <a:ext cx="612742" cy="4807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0019-557E-4AC5-8949-7BE3D831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379051"/>
            <a:ext cx="8770571" cy="1560716"/>
          </a:xfrm>
        </p:spPr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Ketiga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BE70-9B9B-428E-8FB8-767FB7D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 err="1"/>
              <a:t>Percobaan</a:t>
            </a:r>
            <a:r>
              <a:rPr lang="en-US" b="1" i="1" dirty="0"/>
              <a:t> </a:t>
            </a:r>
            <a:r>
              <a:rPr lang="en-US" b="1" i="1" dirty="0" err="1"/>
              <a:t>ketiga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filter FIR pada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ecg</a:t>
            </a:r>
            <a:r>
              <a:rPr lang="en-US" dirty="0"/>
              <a:t>.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file_noise.csv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variable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amati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fs,waktu,Panjang</a:t>
            </a:r>
            <a:r>
              <a:rPr lang="en-US" dirty="0"/>
              <a:t> </a:t>
            </a:r>
            <a:r>
              <a:rPr lang="en-US" dirty="0" err="1"/>
              <a:t>data,Panjang</a:t>
            </a:r>
            <a:r>
              <a:rPr lang="en-US" dirty="0"/>
              <a:t> filter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dan </a:t>
            </a:r>
            <a:r>
              <a:rPr lang="en-US" dirty="0" err="1"/>
              <a:t>dicari</a:t>
            </a:r>
            <a:r>
              <a:rPr lang="en-US" dirty="0"/>
              <a:t> plotting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sesudah</a:t>
            </a:r>
            <a:r>
              <a:rPr lang="en-US" dirty="0"/>
              <a:t> filter </a:t>
            </a:r>
            <a:r>
              <a:rPr lang="en-US" dirty="0" err="1"/>
              <a:t>dalam</a:t>
            </a:r>
            <a:r>
              <a:rPr lang="en-US" dirty="0"/>
              <a:t> domain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frekuensi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132351F6-568D-403F-92EC-E819D946005F}"/>
              </a:ext>
            </a:extLst>
          </p:cNvPr>
          <p:cNvSpPr/>
          <p:nvPr/>
        </p:nvSpPr>
        <p:spPr>
          <a:xfrm>
            <a:off x="10944520" y="6165129"/>
            <a:ext cx="584461" cy="42420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F0E0-B498-4509-9E6A-B2E90192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416757"/>
            <a:ext cx="8770571" cy="1560716"/>
          </a:xfrm>
        </p:spPr>
        <p:txBody>
          <a:bodyPr/>
          <a:lstStyle/>
          <a:p>
            <a:r>
              <a:rPr lang="en-US" dirty="0"/>
              <a:t>Data Hasil </a:t>
            </a:r>
            <a:r>
              <a:rPr lang="en-US" dirty="0" err="1"/>
              <a:t>Pengamatan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14D9-B8A3-4286-A0A7-3F03AB21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n-US" dirty="0" err="1"/>
              <a:t>Sinyal</a:t>
            </a:r>
            <a:r>
              <a:rPr lang="en-US" dirty="0"/>
              <a:t> ECG </a:t>
            </a:r>
            <a:r>
              <a:rPr lang="en-US" dirty="0" err="1"/>
              <a:t>awal</a:t>
            </a:r>
            <a:r>
              <a:rPr lang="en-US" dirty="0"/>
              <a:t>                                         b) </a:t>
            </a:r>
            <a:r>
              <a:rPr lang="en-US" dirty="0" err="1"/>
              <a:t>Sinyal</a:t>
            </a:r>
            <a:r>
              <a:rPr lang="en-US" dirty="0"/>
              <a:t> ECG </a:t>
            </a:r>
            <a:r>
              <a:rPr lang="en-US" dirty="0" err="1"/>
              <a:t>dengan</a:t>
            </a:r>
            <a:r>
              <a:rPr lang="en-US" dirty="0"/>
              <a:t> Noise PLI</a:t>
            </a:r>
          </a:p>
          <a:p>
            <a:pPr marL="457200" indent="-45720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80277-B2AD-4E43-A549-FB43A15E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8" y="2866922"/>
            <a:ext cx="3725945" cy="2794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58A25-A2BE-4E61-989B-E7E4EC90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31" y="2866922"/>
            <a:ext cx="3725946" cy="27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7653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268</TotalTime>
  <Words>532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Rounded MT Bold</vt:lpstr>
      <vt:lpstr>Calibri</vt:lpstr>
      <vt:lpstr>Century Schoolbook</vt:lpstr>
      <vt:lpstr>Corbel</vt:lpstr>
      <vt:lpstr>Times New Roman</vt:lpstr>
      <vt:lpstr>Feathered</vt:lpstr>
      <vt:lpstr>Pemrosesan Sinyal</vt:lpstr>
      <vt:lpstr>Pendahuluan</vt:lpstr>
      <vt:lpstr> Tinjuan Pustaka</vt:lpstr>
      <vt:lpstr>Tinjauan Pustaka</vt:lpstr>
      <vt:lpstr>Metodologi</vt:lpstr>
      <vt:lpstr>Percobaan pertama</vt:lpstr>
      <vt:lpstr>Percobaan Kedua</vt:lpstr>
      <vt:lpstr>Percobaan Ketiga</vt:lpstr>
      <vt:lpstr>Data Hasil Pengamatan</vt:lpstr>
      <vt:lpstr>PowerPoint Presentation</vt:lpstr>
      <vt:lpstr>PowerPoint Presentation</vt:lpstr>
      <vt:lpstr>PowerPoint Presentation</vt:lpstr>
      <vt:lpstr>PowerPoint Presentation</vt:lpstr>
      <vt:lpstr>Pembahasan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Pemrosesan Sinyal</dc:title>
  <dc:creator>MERCYA</dc:creator>
  <cp:lastModifiedBy>Thoriqul Aziz</cp:lastModifiedBy>
  <cp:revision>15</cp:revision>
  <dcterms:created xsi:type="dcterms:W3CDTF">2019-10-29T06:17:40Z</dcterms:created>
  <dcterms:modified xsi:type="dcterms:W3CDTF">2019-10-31T06:38:34Z</dcterms:modified>
</cp:coreProperties>
</file>