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1" r:id="rId5"/>
    <p:sldId id="264" r:id="rId6"/>
    <p:sldId id="258" r:id="rId7"/>
    <p:sldId id="266" r:id="rId8"/>
    <p:sldId id="267" r:id="rId9"/>
    <p:sldId id="274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8A0AE8-88C1-4AAB-97DF-9B863B132BE3}" type="datetimeFigureOut">
              <a:rPr lang="en-ID" smtClean="0"/>
              <a:t>16/04/2020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E9464B-E657-4D45-BA1D-21682B3482D1}" type="slidenum">
              <a:rPr lang="en-ID" smtClean="0"/>
              <a:t>‹#›</a:t>
            </a:fld>
            <a:endParaRPr lang="en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Kalman Filter </a:t>
            </a:r>
            <a:r>
              <a:rPr lang="en-US" dirty="0" err="1"/>
              <a:t>Diskrit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555326"/>
          </a:xfrm>
        </p:spPr>
        <p:txBody>
          <a:bodyPr>
            <a:normAutofit/>
          </a:bodyPr>
          <a:lstStyle/>
          <a:p>
            <a:r>
              <a:rPr lang="en-ID" dirty="0" smtClean="0"/>
              <a:t>M. Thoriqul Aziz (081711733002)</a:t>
            </a:r>
          </a:p>
          <a:p>
            <a:r>
              <a:rPr lang="en-ID" dirty="0" smtClean="0"/>
              <a:t>Miranda </a:t>
            </a:r>
            <a:r>
              <a:rPr lang="en-ID" dirty="0" err="1" smtClean="0"/>
              <a:t>Syafira</a:t>
            </a:r>
            <a:r>
              <a:rPr lang="en-ID" dirty="0" smtClean="0"/>
              <a:t> (081711733017)</a:t>
            </a:r>
          </a:p>
          <a:p>
            <a:r>
              <a:rPr lang="en-ID" dirty="0" err="1" smtClean="0"/>
              <a:t>Friska</a:t>
            </a:r>
            <a:r>
              <a:rPr lang="en-ID" dirty="0" smtClean="0"/>
              <a:t> Natalia </a:t>
            </a:r>
            <a:r>
              <a:rPr lang="en-ID" dirty="0" err="1" smtClean="0"/>
              <a:t>Putri</a:t>
            </a:r>
            <a:r>
              <a:rPr lang="en-ID" dirty="0" smtClean="0"/>
              <a:t> (081711733031)</a:t>
            </a:r>
          </a:p>
          <a:p>
            <a:r>
              <a:rPr lang="en-ID" dirty="0" err="1" smtClean="0"/>
              <a:t>Gavrilla</a:t>
            </a:r>
            <a:r>
              <a:rPr lang="en-ID" dirty="0" smtClean="0"/>
              <a:t> </a:t>
            </a:r>
            <a:r>
              <a:rPr lang="en-ID" dirty="0" err="1" smtClean="0"/>
              <a:t>Caesarissa</a:t>
            </a:r>
            <a:r>
              <a:rPr lang="en-ID" dirty="0" smtClean="0"/>
              <a:t> (081711733054)</a:t>
            </a:r>
          </a:p>
          <a:p>
            <a:r>
              <a:rPr lang="en-ID" dirty="0" err="1" smtClean="0"/>
              <a:t>Rafly</a:t>
            </a:r>
            <a:r>
              <a:rPr lang="en-ID" dirty="0" smtClean="0"/>
              <a:t> </a:t>
            </a:r>
            <a:r>
              <a:rPr lang="en-ID" dirty="0" err="1" smtClean="0"/>
              <a:t>Lelana</a:t>
            </a:r>
            <a:r>
              <a:rPr lang="en-ID" dirty="0" smtClean="0"/>
              <a:t> P W (081711733055)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Hasil sinyal apriori</a:t>
            </a:r>
          </a:p>
        </p:txBody>
      </p:sp>
      <p:pic>
        <p:nvPicPr>
          <p:cNvPr id="4" name="Content Placeholder 3" descr="signal apriori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785" y="1579880"/>
            <a:ext cx="6419215" cy="4814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214" y="0"/>
            <a:ext cx="10353762" cy="970450"/>
          </a:xfrm>
        </p:spPr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Gain</a:t>
            </a:r>
          </a:p>
        </p:txBody>
      </p:sp>
      <p:pic>
        <p:nvPicPr>
          <p:cNvPr id="4" name="Content Placeholder 3" descr="kalman gai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578" y="946844"/>
            <a:ext cx="7881034" cy="5911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Sinyal Posteriori</a:t>
            </a:r>
          </a:p>
        </p:txBody>
      </p:sp>
      <p:pic>
        <p:nvPicPr>
          <p:cNvPr id="4" name="Content Placeholder 3" descr="signal posteriori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495" y="1579880"/>
            <a:ext cx="6291580" cy="4718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587" y="0"/>
            <a:ext cx="10353762" cy="970450"/>
          </a:xfrm>
        </p:spPr>
        <p:txBody>
          <a:bodyPr/>
          <a:lstStyle/>
          <a:p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Komparasi</a:t>
            </a:r>
            <a:endParaRPr lang="en-US" dirty="0"/>
          </a:p>
        </p:txBody>
      </p:sp>
      <p:pic>
        <p:nvPicPr>
          <p:cNvPr id="4" name="Content Placeholder 3" descr="comparasi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428" y="1115645"/>
            <a:ext cx="7498079" cy="5624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Hasil SNR</a:t>
            </a:r>
          </a:p>
        </p:txBody>
      </p:sp>
      <p:pic>
        <p:nvPicPr>
          <p:cNvPr id="4" name="Content Placeholder 3" descr="SNR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655"/>
          <a:stretch/>
        </p:blipFill>
        <p:spPr>
          <a:xfrm>
            <a:off x="2931233" y="2124220"/>
            <a:ext cx="6318885" cy="153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33820"/>
            <a:ext cx="10353762" cy="970450"/>
          </a:xfrm>
        </p:spPr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</a:rPr>
              <a:t>Kalman filter </a:t>
            </a:r>
            <a:r>
              <a:rPr lang="en-US" sz="2400" dirty="0" err="1">
                <a:effectLst/>
              </a:rPr>
              <a:t>merupakan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sekumpulan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persamaan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matematik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menawarkan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cara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komputasi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rekursif</a:t>
            </a:r>
            <a:r>
              <a:rPr lang="en-US" sz="2400" dirty="0">
                <a:effectLst/>
              </a:rPr>
              <a:t> dan </a:t>
            </a:r>
            <a:r>
              <a:rPr lang="en-US" sz="2400" dirty="0" err="1">
                <a:effectLst/>
              </a:rPr>
              <a:t>efisien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mengestimasi</a:t>
            </a:r>
            <a:r>
              <a:rPr lang="en-US" sz="2400" dirty="0">
                <a:effectLst/>
              </a:rPr>
              <a:t> state </a:t>
            </a:r>
            <a:r>
              <a:rPr lang="en-US" sz="2400" dirty="0" err="1">
                <a:effectLst/>
              </a:rPr>
              <a:t>dari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suatu</a:t>
            </a:r>
            <a:r>
              <a:rPr lang="en-US" sz="2400" dirty="0">
                <a:effectLst/>
              </a:rPr>
              <a:t> proses.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berguna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dalam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beberapa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aspek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seperti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mendukung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estimasi</a:t>
            </a:r>
            <a:r>
              <a:rPr lang="en-US" sz="2400" dirty="0">
                <a:effectLst/>
              </a:rPr>
              <a:t> state yang </a:t>
            </a:r>
            <a:r>
              <a:rPr lang="en-US" sz="2400" dirty="0" err="1">
                <a:effectLst/>
              </a:rPr>
              <a:t>telah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lalu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saat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ini</a:t>
            </a:r>
            <a:r>
              <a:rPr lang="en-US" sz="2400" dirty="0">
                <a:effectLst/>
              </a:rPr>
              <a:t>, dan juga state masa </a:t>
            </a:r>
            <a:r>
              <a:rPr lang="en-US" sz="2400" dirty="0" err="1">
                <a:effectLst/>
              </a:rPr>
              <a:t>depan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serta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mampu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bekerja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meski</a:t>
            </a:r>
            <a:r>
              <a:rPr lang="en-US" sz="2400" dirty="0">
                <a:effectLst/>
              </a:rPr>
              <a:t> model-model system </a:t>
            </a:r>
            <a:r>
              <a:rPr lang="en-US" sz="2400" dirty="0" err="1">
                <a:effectLst/>
              </a:rPr>
              <a:t>tidak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diketahui</a:t>
            </a:r>
            <a:r>
              <a:rPr lang="en-US" sz="2400" dirty="0">
                <a:effectLst/>
              </a:rPr>
              <a:t>.</a:t>
            </a:r>
            <a:endParaRPr lang="en-ID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Kalman Filter </a:t>
            </a:r>
            <a:r>
              <a:rPr lang="en-US" dirty="0" err="1"/>
              <a:t>Diskrit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en-ID" dirty="0"/>
              <a:t>Kalman filter </a:t>
            </a:r>
            <a:r>
              <a:rPr lang="en-ID" dirty="0" err="1"/>
              <a:t>mengestimasi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proses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umpan-balik</a:t>
            </a:r>
            <a:r>
              <a:rPr lang="en-ID" dirty="0"/>
              <a:t>: Filter </a:t>
            </a:r>
            <a:r>
              <a:rPr lang="en-ID" dirty="0" err="1"/>
              <a:t>mengestimasi</a:t>
            </a:r>
            <a:r>
              <a:rPr lang="en-ID" dirty="0"/>
              <a:t> state </a:t>
            </a:r>
            <a:r>
              <a:rPr lang="en-ID" dirty="0" err="1"/>
              <a:t>dari</a:t>
            </a:r>
            <a:r>
              <a:rPr lang="en-ID" dirty="0"/>
              <a:t> proses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yang </a:t>
            </a:r>
            <a:r>
              <a:rPr lang="en-ID" dirty="0" err="1"/>
              <a:t>bercampur</a:t>
            </a:r>
            <a:r>
              <a:rPr lang="en-ID" dirty="0"/>
              <a:t> noise.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Kalman filter </a:t>
            </a:r>
            <a:r>
              <a:rPr lang="en-ID" dirty="0" err="1"/>
              <a:t>dikelompokkan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: </a:t>
            </a:r>
            <a:r>
              <a:rPr lang="en-ID" dirty="0" err="1"/>
              <a:t>persamaan</a:t>
            </a:r>
            <a:r>
              <a:rPr lang="en-ID" dirty="0"/>
              <a:t> update </a:t>
            </a:r>
            <a:r>
              <a:rPr lang="en-ID" dirty="0" err="1"/>
              <a:t>waktu</a:t>
            </a:r>
            <a:r>
              <a:rPr lang="en-ID" dirty="0"/>
              <a:t> dan </a:t>
            </a:r>
            <a:r>
              <a:rPr lang="en-ID" dirty="0" err="1"/>
              <a:t>persamaan</a:t>
            </a:r>
            <a:r>
              <a:rPr lang="en-ID" dirty="0"/>
              <a:t> update </a:t>
            </a:r>
            <a:r>
              <a:rPr lang="en-ID" dirty="0" err="1"/>
              <a:t>pengukuran</a:t>
            </a:r>
            <a:r>
              <a:rPr lang="en-ID" dirty="0"/>
              <a:t>. </a:t>
            </a:r>
            <a:r>
              <a:rPr lang="en-ID" dirty="0" err="1"/>
              <a:t>Persamaan</a:t>
            </a:r>
            <a:r>
              <a:rPr lang="en-ID" dirty="0"/>
              <a:t> update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pra-estimasi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step </a:t>
            </a:r>
            <a:r>
              <a:rPr lang="en-ID" dirty="0" err="1"/>
              <a:t>selanjutnya</a:t>
            </a:r>
            <a:r>
              <a:rPr lang="en-ID" dirty="0"/>
              <a:t>. </a:t>
            </a:r>
            <a:r>
              <a:rPr lang="en-ID" dirty="0" err="1"/>
              <a:t>Persamaan</a:t>
            </a:r>
            <a:r>
              <a:rPr lang="en-ID" dirty="0"/>
              <a:t> update </a:t>
            </a:r>
            <a:r>
              <a:rPr lang="en-ID" dirty="0" err="1"/>
              <a:t>pengukuran</a:t>
            </a:r>
            <a:r>
              <a:rPr lang="en-ID" dirty="0"/>
              <a:t>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memadukan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pra-estimasi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pasca-estimasi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Persamaan</a:t>
            </a:r>
            <a:r>
              <a:rPr lang="en-ID" dirty="0"/>
              <a:t> update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update </a:t>
            </a:r>
            <a:r>
              <a:rPr lang="en-ID" dirty="0" err="1"/>
              <a:t>pengukuran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koreksi</a:t>
            </a:r>
            <a:r>
              <a:rPr lang="en-ID" dirty="0"/>
              <a:t>.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estimasi</a:t>
            </a:r>
            <a:r>
              <a:rPr lang="en-ID" dirty="0"/>
              <a:t> Kalman filter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prediksi-koreksi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numerik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Komputasi</a:t>
            </a:r>
            <a:r>
              <a:rPr lang="en-US" dirty="0"/>
              <a:t> Filter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 algn="just">
              <a:buNone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ID" dirty="0"/>
              <a:t>𝑥̂𝑘 − ∈ ℜ𝑛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pra-estimasi</a:t>
            </a:r>
            <a:r>
              <a:rPr lang="en-ID" dirty="0"/>
              <a:t> state pada step k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proses </a:t>
            </a:r>
            <a:r>
              <a:rPr lang="en-ID" dirty="0" err="1"/>
              <a:t>pngolahan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step k, dan 𝑥̂𝑘 − ∈ ℜ𝑛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pasca</a:t>
            </a:r>
            <a:r>
              <a:rPr lang="en-ID" dirty="0"/>
              <a:t> </a:t>
            </a:r>
            <a:r>
              <a:rPr lang="en-ID" dirty="0" err="1"/>
              <a:t>estimasi</a:t>
            </a:r>
            <a:r>
              <a:rPr lang="en-ID" dirty="0"/>
              <a:t> state pada step k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zk</a:t>
            </a:r>
            <a:r>
              <a:rPr lang="en-ID" dirty="0"/>
              <a:t>. Lalu,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pra</a:t>
            </a:r>
            <a:r>
              <a:rPr lang="en-ID" dirty="0"/>
              <a:t> dan </a:t>
            </a:r>
            <a:r>
              <a:rPr lang="en-ID" dirty="0" err="1"/>
              <a:t>pasca</a:t>
            </a:r>
            <a:r>
              <a:rPr lang="en-ID" dirty="0"/>
              <a:t> </a:t>
            </a:r>
            <a:r>
              <a:rPr lang="en-ID" dirty="0" err="1"/>
              <a:t>estimasi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error.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penurunan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Kalman filter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yang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pasca-estimasi</a:t>
            </a:r>
            <a:r>
              <a:rPr lang="en-ID" dirty="0"/>
              <a:t> state 𝑥̂𝑘 yang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pra-estimasi</a:t>
            </a:r>
            <a:r>
              <a:rPr lang="en-ID" dirty="0"/>
              <a:t> 𝑥̂𝑘 dan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ukur</a:t>
            </a:r>
            <a:r>
              <a:rPr lang="en-ID" dirty="0"/>
              <a:t> actual 𝑧𝑘 dan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ukur</a:t>
            </a:r>
            <a:r>
              <a:rPr lang="en-ID" dirty="0"/>
              <a:t> 𝐻𝑥̂k.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27653"/>
            <a:ext cx="10353762" cy="4863548"/>
          </a:xfrm>
        </p:spPr>
        <p:txBody>
          <a:bodyPr/>
          <a:lstStyle/>
          <a:p>
            <a:pPr marL="36830" indent="0">
              <a:buNone/>
            </a:pPr>
            <a:endParaRPr lang="en-ID" dirty="0"/>
          </a:p>
        </p:txBody>
      </p:sp>
      <p:sp>
        <p:nvSpPr>
          <p:cNvPr id="9" name="TextBox 8"/>
          <p:cNvSpPr txBox="1"/>
          <p:nvPr/>
        </p:nvSpPr>
        <p:spPr>
          <a:xfrm>
            <a:off x="3033132" y="3074504"/>
            <a:ext cx="187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Waktu</a:t>
            </a:r>
          </a:p>
          <a:p>
            <a:pPr algn="ctr"/>
            <a:r>
              <a:rPr lang="en-US" dirty="0"/>
              <a:t>(“</a:t>
            </a:r>
            <a:r>
              <a:rPr lang="en-US" dirty="0" err="1"/>
              <a:t>Prediksi</a:t>
            </a:r>
            <a:r>
              <a:rPr lang="en-US" dirty="0"/>
              <a:t>”)</a:t>
            </a:r>
            <a:endParaRPr lang="en-ID" dirty="0"/>
          </a:p>
        </p:txBody>
      </p:sp>
      <p:sp>
        <p:nvSpPr>
          <p:cNvPr id="10" name="TextBox 9"/>
          <p:cNvSpPr txBox="1"/>
          <p:nvPr/>
        </p:nvSpPr>
        <p:spPr>
          <a:xfrm>
            <a:off x="7022641" y="2797505"/>
            <a:ext cx="1649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</a:t>
            </a:r>
            <a:r>
              <a:rPr lang="en-US" dirty="0" err="1"/>
              <a:t>Pengukuran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(“</a:t>
            </a:r>
            <a:r>
              <a:rPr lang="en-US" dirty="0" err="1" smtClean="0"/>
              <a:t>Koreksi</a:t>
            </a:r>
            <a:r>
              <a:rPr lang="en-US" dirty="0" smtClean="0"/>
              <a:t>”)</a:t>
            </a:r>
            <a:endParaRPr lang="en-ID" dirty="0"/>
          </a:p>
        </p:txBody>
      </p:sp>
      <p:sp>
        <p:nvSpPr>
          <p:cNvPr id="16" name="Arrow: Curved Down 15"/>
          <p:cNvSpPr/>
          <p:nvPr/>
        </p:nvSpPr>
        <p:spPr>
          <a:xfrm>
            <a:off x="4108174" y="1716155"/>
            <a:ext cx="3445565" cy="10999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Arrow: Curved Down 16"/>
          <p:cNvSpPr/>
          <p:nvPr/>
        </p:nvSpPr>
        <p:spPr>
          <a:xfrm flipH="1" flipV="1">
            <a:off x="4108173" y="4005757"/>
            <a:ext cx="3445565" cy="10999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Es</a:t>
            </a:r>
            <a:r>
              <a:rPr lang="en-US" dirty="0" err="1"/>
              <a:t>timasi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Kalman filter </a:t>
            </a:r>
            <a:r>
              <a:rPr lang="en-US" sz="2400" dirty="0" err="1"/>
              <a:t>diskrit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mengestimasi</a:t>
            </a:r>
            <a:r>
              <a:rPr lang="en-US" sz="2400" dirty="0"/>
              <a:t> state x ∈ ℜ𝑛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proses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diskrit</a:t>
            </a:r>
            <a:r>
              <a:rPr lang="en-US" sz="2400" dirty="0"/>
              <a:t> yang </a:t>
            </a:r>
            <a:r>
              <a:rPr lang="en-US" sz="2400" dirty="0" err="1"/>
              <a:t>dinyatakan</a:t>
            </a:r>
            <a:r>
              <a:rPr lang="en-US" sz="2400" dirty="0"/>
              <a:t> oleh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stokastik</a:t>
            </a:r>
            <a:r>
              <a:rPr lang="en-US" sz="2400" dirty="0"/>
              <a:t> linier: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													(1.1)</a:t>
            </a:r>
          </a:p>
          <a:p>
            <a:pPr marL="0" indent="0">
              <a:buNone/>
            </a:pPr>
            <a:r>
              <a:rPr lang="en-US" altLang="en-ID" sz="2400" dirty="0"/>
              <a:t>	</a:t>
            </a:r>
          </a:p>
          <a:p>
            <a:pPr marL="0" indent="0">
              <a:buNone/>
            </a:pPr>
            <a:r>
              <a:rPr lang="en-US" altLang="en-ID" sz="2400" dirty="0"/>
              <a:t>																</a:t>
            </a:r>
            <a:r>
              <a:rPr lang="en-US" altLang="en-ID" sz="2400" dirty="0" smtClean="0"/>
              <a:t>	</a:t>
            </a:r>
            <a:r>
              <a:rPr lang="en-ID" sz="2400" dirty="0" smtClean="0"/>
              <a:t>(</a:t>
            </a:r>
            <a:r>
              <a:rPr lang="en-ID" sz="2400" dirty="0"/>
              <a:t>1.</a:t>
            </a:r>
            <a:r>
              <a:rPr lang="en-US" altLang="en-ID" sz="2400" dirty="0"/>
              <a:t>2</a:t>
            </a:r>
            <a:r>
              <a:rPr lang="en-ID" sz="2400" dirty="0"/>
              <a:t>)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5536" t="58241" r="48865" b="35843"/>
          <a:stretch>
            <a:fillRect/>
          </a:stretch>
        </p:blipFill>
        <p:spPr>
          <a:xfrm>
            <a:off x="4094273" y="3334469"/>
            <a:ext cx="3178176" cy="854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l="34750" t="63074" r="48516" b="30546"/>
          <a:stretch>
            <a:fillRect/>
          </a:stretch>
        </p:blipFill>
        <p:spPr>
          <a:xfrm>
            <a:off x="3729552" y="4432453"/>
            <a:ext cx="3907617" cy="837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Koreksi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 algn="just">
              <a:buNone/>
            </a:pPr>
            <a:r>
              <a:rPr lang="en-US" dirty="0" err="1"/>
              <a:t>Setelah</a:t>
            </a:r>
            <a:r>
              <a:rPr lang="en-US" dirty="0"/>
              <a:t> update </a:t>
            </a:r>
            <a:r>
              <a:rPr lang="en-US" dirty="0" err="1"/>
              <a:t>waktu</a:t>
            </a:r>
            <a:r>
              <a:rPr lang="en-US" dirty="0"/>
              <a:t> di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proses </a:t>
            </a:r>
            <a:r>
              <a:rPr lang="en-US" dirty="0" err="1"/>
              <a:t>koreksi</a:t>
            </a:r>
            <a:r>
              <a:rPr lang="en-US" dirty="0"/>
              <a:t>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:</a:t>
            </a:r>
          </a:p>
          <a:p>
            <a:pPr marL="36830" indent="0">
              <a:buNone/>
            </a:pPr>
            <a:endParaRPr lang="en-US" dirty="0"/>
          </a:p>
          <a:p>
            <a:pPr marL="3683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33349" t="46870" r="42995" b="33037"/>
          <a:stretch>
            <a:fillRect/>
          </a:stretch>
        </p:blipFill>
        <p:spPr>
          <a:xfrm>
            <a:off x="3475286" y="2826591"/>
            <a:ext cx="4766670" cy="2277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875" y="663744"/>
            <a:ext cx="10353762" cy="4058751"/>
          </a:xfrm>
        </p:spPr>
        <p:txBody>
          <a:bodyPr/>
          <a:lstStyle/>
          <a:p>
            <a:pPr marL="36830" indent="0">
              <a:buNone/>
            </a:pPr>
            <a:r>
              <a:rPr lang="en-US"/>
              <a:t>Sehingga bentuk umum dari kalman filter dapat digambarkan sebagai berikut :</a:t>
            </a:r>
          </a:p>
          <a:p>
            <a:pPr marL="36830" indent="0"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24411" t="25528" r="35813" b="26333"/>
          <a:stretch>
            <a:fillRect/>
          </a:stretch>
        </p:blipFill>
        <p:spPr>
          <a:xfrm>
            <a:off x="2217420" y="1622425"/>
            <a:ext cx="7241540" cy="492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X(t)=10 sin </a:t>
            </a:r>
            <a:r>
              <a:rPr lang="en-US" smtClean="0"/>
              <a:t>(2*</a:t>
            </a:r>
            <a:r>
              <a:rPr lang="en-US" smtClean="0">
                <a:effectLst/>
              </a:rPr>
              <a:t>π</a:t>
            </a:r>
            <a:r>
              <a:rPr lang="en-US" smtClean="0"/>
              <a:t>*0.1*t</a:t>
            </a:r>
            <a:r>
              <a:rPr lang="en-US" dirty="0" smtClean="0"/>
              <a:t>)</a:t>
            </a:r>
          </a:p>
          <a:p>
            <a:r>
              <a:rPr lang="en-US" dirty="0" smtClean="0"/>
              <a:t>Y(t)=</a:t>
            </a:r>
            <a:r>
              <a:rPr lang="en-US" dirty="0" err="1" smtClean="0"/>
              <a:t>randn</a:t>
            </a:r>
            <a:r>
              <a:rPr lang="en-US" dirty="0" smtClean="0"/>
              <a:t>(1,1)</a:t>
            </a:r>
          </a:p>
          <a:p>
            <a:r>
              <a:rPr lang="en-US" dirty="0" smtClean="0"/>
              <a:t>Z(t)=X(t)+Y(t)</a:t>
            </a:r>
          </a:p>
          <a:p>
            <a:r>
              <a:rPr lang="en-US" dirty="0" smtClean="0"/>
              <a:t>A = 1</a:t>
            </a:r>
          </a:p>
          <a:p>
            <a:r>
              <a:rPr lang="en-US" dirty="0" smtClean="0"/>
              <a:t>H = 1</a:t>
            </a:r>
          </a:p>
          <a:p>
            <a:r>
              <a:rPr lang="en-US" dirty="0" smtClean="0"/>
              <a:t>Q = </a:t>
            </a:r>
            <a:r>
              <a:rPr lang="en-US" dirty="0"/>
              <a:t>0.12897987553</a:t>
            </a:r>
          </a:p>
          <a:p>
            <a:r>
              <a:rPr lang="en-US" dirty="0" smtClean="0"/>
              <a:t>R = </a:t>
            </a:r>
            <a:r>
              <a:rPr lang="en-US" dirty="0"/>
              <a:t>0.993</a:t>
            </a:r>
          </a:p>
          <a:p>
            <a:r>
              <a:rPr lang="en-US" dirty="0" smtClean="0"/>
              <a:t>Xx = 0</a:t>
            </a:r>
          </a:p>
          <a:p>
            <a:r>
              <a:rPr lang="en-US" dirty="0" smtClean="0"/>
              <a:t>P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71</TotalTime>
  <Words>408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Trebuchet MS</vt:lpstr>
      <vt:lpstr>Wingdings 2</vt:lpstr>
      <vt:lpstr>Slate</vt:lpstr>
      <vt:lpstr>Kalman Filter Diskrit</vt:lpstr>
      <vt:lpstr>Kalman Filter</vt:lpstr>
      <vt:lpstr>Algoritma Kalman Filter Diskrit</vt:lpstr>
      <vt:lpstr>Komputasi Filter</vt:lpstr>
      <vt:lpstr>PowerPoint Presentation</vt:lpstr>
      <vt:lpstr>Proses Estimasi</vt:lpstr>
      <vt:lpstr>Proses Koreksi</vt:lpstr>
      <vt:lpstr>PowerPoint Presentation</vt:lpstr>
      <vt:lpstr>Nilai Awal Estimasi</vt:lpstr>
      <vt:lpstr>Hasil sinyal apriori</vt:lpstr>
      <vt:lpstr>Kalman Gain</vt:lpstr>
      <vt:lpstr>Sinyal Posteriori</vt:lpstr>
      <vt:lpstr>Sinyal Komparasi</vt:lpstr>
      <vt:lpstr>Hasil SNR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 Diskrit</dc:title>
  <dc:creator>Friska Putri</dc:creator>
  <cp:lastModifiedBy>Thoriqul Aziz</cp:lastModifiedBy>
  <cp:revision>15</cp:revision>
  <dcterms:created xsi:type="dcterms:W3CDTF">2020-04-14T13:13:00Z</dcterms:created>
  <dcterms:modified xsi:type="dcterms:W3CDTF">2020-04-16T16:24:07Z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