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62" r:id="rId3"/>
    <p:sldId id="263" r:id="rId4"/>
    <p:sldId id="264" r:id="rId5"/>
    <p:sldId id="265" r:id="rId6"/>
    <p:sldId id="266" r:id="rId7"/>
    <p:sldId id="267" r:id="rId8"/>
    <p:sldId id="268" r:id="rId9"/>
    <p:sldId id="269" r:id="rId10"/>
    <p:sldId id="270"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26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216"/>
    <a:srgbClr val="91C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emf"/><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787E7-9431-487D-8885-2B826DE237AD}"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E1538-6CBA-418A-9941-62F6B707E5FE}" type="slidenum">
              <a:rPr lang="en-US" smtClean="0"/>
              <a:t>‹#›</a:t>
            </a:fld>
            <a:endParaRPr lang="en-US"/>
          </a:p>
        </p:txBody>
      </p:sp>
    </p:spTree>
    <p:extLst>
      <p:ext uri="{BB962C8B-B14F-4D97-AF65-F5344CB8AC3E}">
        <p14:creationId xmlns:p14="http://schemas.microsoft.com/office/powerpoint/2010/main" val="84690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3E1538-6CBA-418A-9941-62F6B707E5FE}" type="slidenum">
              <a:rPr lang="en-US" smtClean="0"/>
              <a:t>1</a:t>
            </a:fld>
            <a:endParaRPr lang="en-US"/>
          </a:p>
        </p:txBody>
      </p:sp>
    </p:spTree>
    <p:extLst>
      <p:ext uri="{BB962C8B-B14F-4D97-AF65-F5344CB8AC3E}">
        <p14:creationId xmlns:p14="http://schemas.microsoft.com/office/powerpoint/2010/main" val="62115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993C0-298C-40A9-B36C-7EF9121FD3EE}"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10076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82FBB8-541C-4210-B585-F6A370D698A5}"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300232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01E0F-2ED6-4329-830E-9D96FB3CD514}"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219060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D33F2E-027B-4C10-9529-A9C18A6944EC}" type="slidenum">
              <a:rPr lang="en-US"/>
              <a:pPr/>
              <a:t>‹#›</a:t>
            </a:fld>
            <a:endParaRPr lang="en-US"/>
          </a:p>
        </p:txBody>
      </p:sp>
    </p:spTree>
    <p:extLst>
      <p:ext uri="{BB962C8B-B14F-4D97-AF65-F5344CB8AC3E}">
        <p14:creationId xmlns:p14="http://schemas.microsoft.com/office/powerpoint/2010/main" val="199438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62FF0-8BD2-4875-8C69-04323E1A561C}"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203188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C29337-D802-447D-9C7E-5758F6F9D32B}"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147608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E0EFB6-04D6-4DB6-9B86-B24B461DEE6F}"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23873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04DE76-58A0-4808-A1A2-E95C200370A3}" type="datetime1">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12003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AE36E-E0B1-447D-B33B-43CD10551EAC}" type="datetime1">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230953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21F2A-43B9-4212-BEAC-2B794FDBF4DC}" type="datetime1">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45471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DB37A-B6FD-4ABC-A8DA-54E042E60A77}"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415555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801C3-0A77-4E8E-928D-317F4142BBA8}"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910A4-6F18-4FB8-BE59-4887A155401D}" type="slidenum">
              <a:rPr lang="en-US" smtClean="0"/>
              <a:t>‹#›</a:t>
            </a:fld>
            <a:endParaRPr lang="en-US"/>
          </a:p>
        </p:txBody>
      </p:sp>
    </p:spTree>
    <p:extLst>
      <p:ext uri="{BB962C8B-B14F-4D97-AF65-F5344CB8AC3E}">
        <p14:creationId xmlns:p14="http://schemas.microsoft.com/office/powerpoint/2010/main" val="121223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D636C-84B0-41C5-8CFB-F63F00BA7287}" type="datetime1">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910A4-6F18-4FB8-BE59-4887A155401D}" type="slidenum">
              <a:rPr lang="en-US" smtClean="0"/>
              <a:t>‹#›</a:t>
            </a:fld>
            <a:endParaRPr lang="en-US"/>
          </a:p>
        </p:txBody>
      </p:sp>
    </p:spTree>
    <p:extLst>
      <p:ext uri="{BB962C8B-B14F-4D97-AF65-F5344CB8AC3E}">
        <p14:creationId xmlns:p14="http://schemas.microsoft.com/office/powerpoint/2010/main" val="1084798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1.bin"/><Relationship Id="rId4" Type="http://schemas.openxmlformats.org/officeDocument/2006/relationships/image" Target="../media/image2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15.bin"/></Relationships>
</file>

<file path=ppt/slides/_rels/slide5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0.emf"/><Relationship Id="rId5" Type="http://schemas.openxmlformats.org/officeDocument/2006/relationships/oleObject" Target="../embeddings/oleObject17.bin"/><Relationship Id="rId4"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42.emf"/></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5.emf"/><Relationship Id="rId5" Type="http://schemas.openxmlformats.org/officeDocument/2006/relationships/oleObject" Target="../embeddings/oleObject21.bin"/><Relationship Id="rId4" Type="http://schemas.openxmlformats.org/officeDocument/2006/relationships/image" Target="../media/image44.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4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image" Target="../media/image4.emf"/></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4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093" y="1173879"/>
            <a:ext cx="10049814" cy="2387600"/>
          </a:xfrm>
        </p:spPr>
        <p:txBody>
          <a:bodyPr>
            <a:normAutofit fontScale="90000"/>
          </a:bodyPr>
          <a:lstStyle/>
          <a:p>
            <a:r>
              <a:rPr lang="en-US" b="1" dirty="0" err="1" smtClean="0">
                <a:effectLst>
                  <a:outerShdw blurRad="38100" dist="38100" dir="2700000" algn="tl">
                    <a:srgbClr val="000000">
                      <a:alpha val="43137"/>
                    </a:srgbClr>
                  </a:outerShdw>
                </a:effectLst>
                <a:latin typeface="Castellar" panose="020A0402060406010301" pitchFamily="18" charset="0"/>
              </a:rPr>
              <a:t>Komponen-komponen</a:t>
            </a:r>
            <a:r>
              <a:rPr lang="en-US" b="1" dirty="0" smtClean="0">
                <a:effectLst>
                  <a:outerShdw blurRad="38100" dist="38100" dir="2700000" algn="tl">
                    <a:srgbClr val="000000">
                      <a:alpha val="43137"/>
                    </a:srgbClr>
                  </a:outerShdw>
                </a:effectLst>
                <a:latin typeface="Castellar" panose="020A0402060406010301" pitchFamily="18" charset="0"/>
              </a:rPr>
              <a:t> </a:t>
            </a:r>
            <a:r>
              <a:rPr lang="en-US" b="1" dirty="0" err="1" smtClean="0">
                <a:effectLst>
                  <a:outerShdw blurRad="38100" dist="38100" dir="2700000" algn="tl">
                    <a:srgbClr val="000000">
                      <a:alpha val="43137"/>
                    </a:srgbClr>
                  </a:outerShdw>
                </a:effectLst>
                <a:latin typeface="Castellar" panose="020A0402060406010301" pitchFamily="18" charset="0"/>
              </a:rPr>
              <a:t>sistem</a:t>
            </a:r>
            <a:r>
              <a:rPr lang="en-US" b="1" dirty="0" smtClean="0">
                <a:effectLst>
                  <a:outerShdw blurRad="38100" dist="38100" dir="2700000" algn="tl">
                    <a:srgbClr val="000000">
                      <a:alpha val="43137"/>
                    </a:srgbClr>
                  </a:outerShdw>
                </a:effectLst>
                <a:latin typeface="Castellar" panose="020A0402060406010301" pitchFamily="18" charset="0"/>
              </a:rPr>
              <a:t> </a:t>
            </a:r>
            <a:r>
              <a:rPr lang="en-US" b="1" dirty="0" err="1" smtClean="0">
                <a:effectLst>
                  <a:outerShdw blurRad="38100" dist="38100" dir="2700000" algn="tl">
                    <a:srgbClr val="000000">
                      <a:alpha val="43137"/>
                    </a:srgbClr>
                  </a:outerShdw>
                </a:effectLst>
                <a:latin typeface="Castellar" panose="020A0402060406010301" pitchFamily="18" charset="0"/>
              </a:rPr>
              <a:t>pengaturan</a:t>
            </a:r>
            <a:endParaRPr lang="en-US" b="1" dirty="0">
              <a:effectLst>
                <a:outerShdw blurRad="38100" dist="38100" dir="2700000" algn="tl">
                  <a:srgbClr val="000000">
                    <a:alpha val="43137"/>
                  </a:srgbClr>
                </a:outerShdw>
              </a:effectLst>
              <a:latin typeface="Castellar" panose="020A0402060406010301" pitchFamily="18" charset="0"/>
            </a:endParaRPr>
          </a:p>
        </p:txBody>
      </p:sp>
      <p:sp>
        <p:nvSpPr>
          <p:cNvPr id="3" name="Subtitle 2"/>
          <p:cNvSpPr>
            <a:spLocks noGrp="1"/>
          </p:cNvSpPr>
          <p:nvPr>
            <p:ph type="subTitle" idx="1"/>
          </p:nvPr>
        </p:nvSpPr>
        <p:spPr>
          <a:xfrm>
            <a:off x="1524000" y="4047790"/>
            <a:ext cx="9144000" cy="1655762"/>
          </a:xfrm>
        </p:spPr>
        <p:txBody>
          <a:bodyPr>
            <a:normAutofit/>
          </a:bodyPr>
          <a:lstStyle/>
          <a:p>
            <a:r>
              <a:rPr lang="en-US" dirty="0" smtClean="0">
                <a:latin typeface="Britannic Bold" panose="020B0903060703020204" pitchFamily="34" charset="0"/>
              </a:rPr>
              <a:t>By: </a:t>
            </a:r>
            <a:r>
              <a:rPr lang="en-US" dirty="0" err="1" smtClean="0">
                <a:latin typeface="Britannic Bold" panose="020B0903060703020204" pitchFamily="34" charset="0"/>
              </a:rPr>
              <a:t>Herlambang</a:t>
            </a:r>
            <a:r>
              <a:rPr lang="en-US" dirty="0" smtClean="0">
                <a:latin typeface="Britannic Bold" panose="020B0903060703020204" pitchFamily="34" charset="0"/>
              </a:rPr>
              <a:t> </a:t>
            </a:r>
            <a:r>
              <a:rPr lang="en-US" dirty="0" err="1" smtClean="0">
                <a:latin typeface="Britannic Bold" panose="020B0903060703020204" pitchFamily="34" charset="0"/>
              </a:rPr>
              <a:t>Setiadi</a:t>
            </a:r>
            <a:endParaRPr lang="en-US" dirty="0" smtClean="0">
              <a:latin typeface="Britannic Bold" panose="020B0903060703020204" pitchFamily="34" charset="0"/>
            </a:endParaRPr>
          </a:p>
        </p:txBody>
      </p:sp>
      <p:sp>
        <p:nvSpPr>
          <p:cNvPr id="6" name="Slide Number Placeholder 5"/>
          <p:cNvSpPr>
            <a:spLocks noGrp="1"/>
          </p:cNvSpPr>
          <p:nvPr>
            <p:ph type="sldNum" sz="quarter" idx="12"/>
          </p:nvPr>
        </p:nvSpPr>
        <p:spPr/>
        <p:txBody>
          <a:bodyPr/>
          <a:lstStyle/>
          <a:p>
            <a:fld id="{85B910A4-6F18-4FB8-BE59-4887A155401D}" type="slidenum">
              <a:rPr lang="en-US" smtClean="0"/>
              <a:t>1</a:t>
            </a:fld>
            <a:endParaRPr lang="en-US"/>
          </a:p>
        </p:txBody>
      </p:sp>
    </p:spTree>
    <p:extLst>
      <p:ext uri="{BB962C8B-B14F-4D97-AF65-F5344CB8AC3E}">
        <p14:creationId xmlns:p14="http://schemas.microsoft.com/office/powerpoint/2010/main" val="311254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2057400" y="533400"/>
            <a:ext cx="8001000" cy="685800"/>
          </a:xfrm>
        </p:spPr>
        <p:txBody>
          <a:bodyPr>
            <a:normAutofit fontScale="90000"/>
          </a:bodyPr>
          <a:lstStyle/>
          <a:p>
            <a:pPr algn="ctr"/>
            <a:r>
              <a:rPr lang="en-US" sz="4400" b="1">
                <a:latin typeface="Times New Roman" panose="02020603050405020304" pitchFamily="18" charset="0"/>
              </a:rPr>
              <a:t>Ringkasan</a:t>
            </a:r>
          </a:p>
        </p:txBody>
      </p:sp>
      <p:sp>
        <p:nvSpPr>
          <p:cNvPr id="136195" name="Rectangle 3"/>
          <p:cNvSpPr>
            <a:spLocks noGrp="1" noChangeArrowheads="1"/>
          </p:cNvSpPr>
          <p:nvPr>
            <p:ph type="subTitle" idx="1"/>
          </p:nvPr>
        </p:nvSpPr>
        <p:spPr>
          <a:xfrm>
            <a:off x="2130426" y="1752600"/>
            <a:ext cx="8004175" cy="4267200"/>
          </a:xfrm>
        </p:spPr>
        <p:txBody>
          <a:bodyPr/>
          <a:lstStyle/>
          <a:p>
            <a:pPr marL="457200" indent="-457200" algn="just">
              <a:buClr>
                <a:schemeClr val="hlink"/>
              </a:buClr>
              <a:buFont typeface="Wingdings" panose="05000000000000000000" pitchFamily="2" charset="2"/>
              <a:buAutoNum type="arabicPeriod"/>
            </a:pPr>
            <a:r>
              <a:rPr lang="sv-SE">
                <a:latin typeface="Times New Roman" panose="02020603050405020304" pitchFamily="18" charset="0"/>
              </a:rPr>
              <a:t>Pada sistem pengaturan, error detektor berfungsi membandingkan sinyal keluaran sebenarnya atau sinyal keluaran terukur dengan sinyal masukan acuan (setpoint).</a:t>
            </a:r>
          </a:p>
          <a:p>
            <a:pPr marL="457200" indent="-457200" algn="just">
              <a:buClr>
                <a:schemeClr val="hlink"/>
              </a:buClr>
              <a:buFont typeface="Wingdings" panose="05000000000000000000" pitchFamily="2" charset="2"/>
              <a:buAutoNum type="arabicPeriod"/>
            </a:pPr>
            <a:r>
              <a:rPr lang="sv-SE">
                <a:latin typeface="Times New Roman" panose="02020603050405020304" pitchFamily="18" charset="0"/>
              </a:rPr>
              <a:t>Keluaran error detektor adalah sinyal kesalahan atau sinyal </a:t>
            </a:r>
            <a:r>
              <a:rPr lang="sv-SE" i="1">
                <a:latin typeface="Times New Roman" panose="02020603050405020304" pitchFamily="18" charset="0"/>
              </a:rPr>
              <a:t>error</a:t>
            </a:r>
            <a:r>
              <a:rPr lang="sv-SE">
                <a:latin typeface="Times New Roman" panose="02020603050405020304" pitchFamily="18" charset="0"/>
              </a:rPr>
              <a:t>.</a:t>
            </a:r>
            <a:endParaRPr lang="en-US">
              <a:latin typeface="Times New Roman" panose="02020603050405020304" pitchFamily="18" charset="0"/>
            </a:endParaRPr>
          </a:p>
        </p:txBody>
      </p:sp>
    </p:spTree>
    <p:extLst>
      <p:ext uri="{BB962C8B-B14F-4D97-AF65-F5344CB8AC3E}">
        <p14:creationId xmlns:p14="http://schemas.microsoft.com/office/powerpoint/2010/main" val="1783244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130426"/>
            <a:ext cx="7772400" cy="1470025"/>
          </a:xfrm>
        </p:spPr>
        <p:txBody>
          <a:bodyPr anchor="ctr"/>
          <a:lstStyle/>
          <a:p>
            <a:r>
              <a:rPr lang="en-US" sz="4400">
                <a:latin typeface="Times New Roman" panose="02020603050405020304" pitchFamily="18" charset="0"/>
              </a:rPr>
              <a:t>Kontroler</a:t>
            </a:r>
          </a:p>
        </p:txBody>
      </p:sp>
      <p:sp>
        <p:nvSpPr>
          <p:cNvPr id="2051" name="Rectangle 3"/>
          <p:cNvSpPr>
            <a:spLocks noGrp="1" noChangeArrowheads="1"/>
          </p:cNvSpPr>
          <p:nvPr>
            <p:ph type="subTitle" idx="1"/>
          </p:nvPr>
        </p:nvSpPr>
        <p:spPr>
          <a:xfrm>
            <a:off x="2895600" y="3886200"/>
            <a:ext cx="6400800" cy="1752600"/>
          </a:xfrm>
        </p:spPr>
        <p:txBody>
          <a:bodyPr/>
          <a:lstStyle/>
          <a:p>
            <a:endParaRPr lang="en-US" sz="3200"/>
          </a:p>
        </p:txBody>
      </p:sp>
    </p:spTree>
    <p:extLst>
      <p:ext uri="{BB962C8B-B14F-4D97-AF65-F5344CB8AC3E}">
        <p14:creationId xmlns:p14="http://schemas.microsoft.com/office/powerpoint/2010/main" val="198075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atin typeface="Times New Roman" panose="02020603050405020304" pitchFamily="18" charset="0"/>
              </a:rPr>
              <a:t>Pengantar</a:t>
            </a:r>
          </a:p>
        </p:txBody>
      </p:sp>
      <p:sp>
        <p:nvSpPr>
          <p:cNvPr id="15363" name="Rectangle 3"/>
          <p:cNvSpPr>
            <a:spLocks noGrp="1" noChangeArrowheads="1"/>
          </p:cNvSpPr>
          <p:nvPr>
            <p:ph type="body" idx="1"/>
          </p:nvPr>
        </p:nvSpPr>
        <p:spPr>
          <a:xfrm>
            <a:off x="1981200" y="1600200"/>
            <a:ext cx="8229600" cy="4800600"/>
          </a:xfrm>
        </p:spPr>
        <p:txBody>
          <a:bodyPr/>
          <a:lstStyle/>
          <a:p>
            <a:pPr>
              <a:buClr>
                <a:schemeClr val="tx1"/>
              </a:buClr>
              <a:tabLst>
                <a:tab pos="342900" algn="l"/>
              </a:tabLst>
            </a:pPr>
            <a:r>
              <a:rPr lang="sv-SE">
                <a:latin typeface="Times New Roman" panose="02020603050405020304" pitchFamily="18" charset="0"/>
              </a:rPr>
              <a:t>Kontroler merupakan salah satu komponen dalam sistem pengaturan yang memegang peranan sangat penting.</a:t>
            </a:r>
            <a:r>
              <a:rPr lang="en-US">
                <a:latin typeface="Times New Roman" panose="02020603050405020304" pitchFamily="18" charset="0"/>
              </a:rPr>
              <a:t> </a:t>
            </a:r>
          </a:p>
          <a:p>
            <a:pPr>
              <a:buClr>
                <a:schemeClr val="tx1"/>
              </a:buClr>
              <a:tabLst>
                <a:tab pos="342900" algn="l"/>
              </a:tabLst>
            </a:pPr>
            <a:r>
              <a:rPr lang="sv-SE">
                <a:latin typeface="Times New Roman" panose="02020603050405020304" pitchFamily="18" charset="0"/>
              </a:rPr>
              <a:t>Kontroler menghasilkan sinyal kontrol sedemikian hingga plant memberikan respon sesuai dengan spesifikasi performansi yang diinginkan.</a:t>
            </a:r>
            <a:r>
              <a:rPr lang="en-US">
                <a:latin typeface="Times New Roman" panose="02020603050405020304" pitchFamily="18" charset="0"/>
              </a:rPr>
              <a:t> </a:t>
            </a:r>
          </a:p>
          <a:p>
            <a:pPr>
              <a:buClr>
                <a:schemeClr val="tx1"/>
              </a:buClr>
              <a:tabLst>
                <a:tab pos="342900" algn="l"/>
              </a:tabLst>
            </a:pPr>
            <a:r>
              <a:rPr lang="sv-SE">
                <a:latin typeface="Times New Roman" panose="02020603050405020304" pitchFamily="18" charset="0"/>
              </a:rPr>
              <a:t>Pada bagian ini akan dijelaskan secara global tentang kontroler termasuk letak kontroler dalam sistem pengaturan dan klasifikasi kontroler berdasarkan beberapa sudut pandang tertentu.</a:t>
            </a:r>
            <a:r>
              <a:rPr lang="sv-SE"/>
              <a:t> </a:t>
            </a:r>
          </a:p>
        </p:txBody>
      </p:sp>
    </p:spTree>
    <p:extLst>
      <p:ext uri="{BB962C8B-B14F-4D97-AF65-F5344CB8AC3E}">
        <p14:creationId xmlns:p14="http://schemas.microsoft.com/office/powerpoint/2010/main" val="48712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Fungsi</a:t>
            </a:r>
          </a:p>
        </p:txBody>
      </p:sp>
      <p:sp>
        <p:nvSpPr>
          <p:cNvPr id="61443" name="Rectangle 3"/>
          <p:cNvSpPr>
            <a:spLocks noGrp="1" noChangeArrowheads="1"/>
          </p:cNvSpPr>
          <p:nvPr>
            <p:ph type="subTitle" idx="1"/>
          </p:nvPr>
        </p:nvSpPr>
        <p:spPr>
          <a:xfrm>
            <a:off x="2130426" y="1752600"/>
            <a:ext cx="7927975" cy="3810000"/>
          </a:xfrm>
        </p:spPr>
        <p:txBody>
          <a:bodyPr/>
          <a:lstStyle/>
          <a:p>
            <a:pPr marL="344488" indent="-344488" algn="l">
              <a:buClr>
                <a:schemeClr val="tx1"/>
              </a:buClr>
              <a:buFontTx/>
              <a:buChar char="•"/>
              <a:tabLst>
                <a:tab pos="1320800" algn="l"/>
              </a:tabLst>
            </a:pPr>
            <a:r>
              <a:rPr lang="sv-SE" sz="2800">
                <a:latin typeface="Times New Roman" panose="02020603050405020304" pitchFamily="18" charset="0"/>
              </a:rPr>
              <a:t>Mengolah sinyal umpan balik dan sinyal masukan acuan (setpoint) atau sinyal error mejadi sinyal kontrol.</a:t>
            </a:r>
            <a:r>
              <a:rPr lang="en-US" sz="3200"/>
              <a:t> </a:t>
            </a:r>
          </a:p>
          <a:p>
            <a:pPr marL="800100" lvl="1" indent="-341313" algn="l">
              <a:buClr>
                <a:schemeClr val="tx1"/>
              </a:buClr>
              <a:buFontTx/>
              <a:buChar char="•"/>
              <a:tabLst>
                <a:tab pos="1320800" algn="l"/>
              </a:tabLst>
            </a:pPr>
            <a:r>
              <a:rPr lang="sv-SE" sz="2800">
                <a:latin typeface="Times New Roman" panose="02020603050405020304" pitchFamily="18" charset="0"/>
              </a:rPr>
              <a:t>Sinyal error : selisih antara sinyal umpan balik yang dapat berupa sinyal keluaran plant sebenarnya atau sinyal keluaran terukur dengan sinyal masukan acuan </a:t>
            </a:r>
            <a:r>
              <a:rPr lang="sv-SE" sz="2800" i="1">
                <a:latin typeface="Times New Roman" panose="02020603050405020304" pitchFamily="18" charset="0"/>
              </a:rPr>
              <a:t>(setpoint)</a:t>
            </a:r>
            <a:r>
              <a:rPr lang="sv-SE" sz="2800">
                <a:latin typeface="Times New Roman" panose="02020603050405020304" pitchFamily="18" charset="0"/>
              </a:rPr>
              <a:t>. </a:t>
            </a:r>
          </a:p>
          <a:p>
            <a:pPr marL="344488" indent="-344488" algn="l">
              <a:buClr>
                <a:schemeClr val="tx1"/>
              </a:buClr>
              <a:buFontTx/>
              <a:buChar char="•"/>
              <a:tabLst>
                <a:tab pos="1320800" algn="l"/>
              </a:tabLst>
            </a:pPr>
            <a:endParaRPr lang="en-US" sz="2800" b="1">
              <a:latin typeface="Times New Roman" panose="02020603050405020304" pitchFamily="18" charset="0"/>
            </a:endParaRPr>
          </a:p>
        </p:txBody>
      </p:sp>
    </p:spTree>
    <p:extLst>
      <p:ext uri="{BB962C8B-B14F-4D97-AF65-F5344CB8AC3E}">
        <p14:creationId xmlns:p14="http://schemas.microsoft.com/office/powerpoint/2010/main" val="1432165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atin typeface="Times New Roman" panose="02020603050405020304" pitchFamily="18" charset="0"/>
              </a:rPr>
              <a:t>Letak Kontroler</a:t>
            </a:r>
            <a:r>
              <a:rPr lang="en-US"/>
              <a:t> (1)</a:t>
            </a:r>
          </a:p>
        </p:txBody>
      </p:sp>
      <p:sp>
        <p:nvSpPr>
          <p:cNvPr id="5123" name="Rectangle 3"/>
          <p:cNvSpPr>
            <a:spLocks noGrp="1" noChangeArrowheads="1"/>
          </p:cNvSpPr>
          <p:nvPr>
            <p:ph type="body" idx="1"/>
          </p:nvPr>
        </p:nvSpPr>
        <p:spPr>
          <a:xfrm>
            <a:off x="1981200" y="1600200"/>
            <a:ext cx="8229600" cy="1016000"/>
          </a:xfrm>
        </p:spPr>
        <p:txBody>
          <a:bodyPr/>
          <a:lstStyle/>
          <a:p>
            <a:pPr>
              <a:buFontTx/>
              <a:buAutoNum type="arabicPeriod"/>
            </a:pPr>
            <a:r>
              <a:rPr lang="en-US">
                <a:latin typeface="Times New Roman" panose="02020603050405020304" pitchFamily="18" charset="0"/>
              </a:rPr>
              <a:t>Kontroler terletak pada lintasan umpan maju (</a:t>
            </a:r>
            <a:r>
              <a:rPr lang="en-US" i="1">
                <a:latin typeface="Times New Roman" panose="02020603050405020304" pitchFamily="18" charset="0"/>
              </a:rPr>
              <a:t>feedforward</a:t>
            </a:r>
            <a:r>
              <a:rPr lang="en-US">
                <a:latin typeface="Times New Roman" panose="02020603050405020304" pitchFamily="18" charset="0"/>
              </a:rPr>
              <a:t>)</a:t>
            </a:r>
          </a:p>
        </p:txBody>
      </p:sp>
      <p:sp>
        <p:nvSpPr>
          <p:cNvPr id="5229" name="Rectangle 109"/>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31" name="Rectangle 1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32" name="Rectangle 112"/>
          <p:cNvSpPr>
            <a:spLocks noChangeArrowheads="1"/>
          </p:cNvSpPr>
          <p:nvPr/>
        </p:nvSpPr>
        <p:spPr bwMode="auto">
          <a:xfrm>
            <a:off x="2133600" y="5270500"/>
            <a:ext cx="80645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914400" indent="-342900">
              <a:spcBef>
                <a:spcPct val="20000"/>
              </a:spcBef>
              <a:buChar char="–"/>
              <a:defRPr sz="2800">
                <a:solidFill>
                  <a:schemeClr val="tx1"/>
                </a:solidFill>
                <a:latin typeface="Arial" panose="020B0604020202020204" pitchFamily="34" charset="0"/>
              </a:defRPr>
            </a:lvl2pPr>
            <a:lvl3pPr marL="2003425" indent="-457200">
              <a:spcBef>
                <a:spcPct val="20000"/>
              </a:spcBef>
              <a:buChar char="•"/>
              <a:defRPr sz="2400">
                <a:solidFill>
                  <a:schemeClr val="tx1"/>
                </a:solidFill>
                <a:latin typeface="Arial" panose="020B0604020202020204" pitchFamily="34" charset="0"/>
              </a:defRPr>
            </a:lvl3pPr>
            <a:lvl4pPr marL="2498725" indent="-381000">
              <a:spcBef>
                <a:spcPct val="20000"/>
              </a:spcBef>
              <a:buChar char="–"/>
              <a:defRPr sz="2000">
                <a:solidFill>
                  <a:schemeClr val="tx1"/>
                </a:solidFill>
                <a:latin typeface="Arial" panose="020B0604020202020204" pitchFamily="34" charset="0"/>
              </a:defRPr>
            </a:lvl4pPr>
            <a:lvl5pPr marL="2994025" indent="-381000">
              <a:spcBef>
                <a:spcPct val="20000"/>
              </a:spcBef>
              <a:buChar char="»"/>
              <a:defRPr sz="2000">
                <a:solidFill>
                  <a:schemeClr val="tx1"/>
                </a:solidFill>
                <a:latin typeface="Arial" panose="020B0604020202020204" pitchFamily="34" charset="0"/>
              </a:defRPr>
            </a:lvl5pPr>
            <a:lvl6pPr marL="3451225" indent="-381000" fontAlgn="base">
              <a:spcBef>
                <a:spcPct val="20000"/>
              </a:spcBef>
              <a:spcAft>
                <a:spcPct val="0"/>
              </a:spcAft>
              <a:buChar char="»"/>
              <a:defRPr sz="2000">
                <a:solidFill>
                  <a:schemeClr val="tx1"/>
                </a:solidFill>
                <a:latin typeface="Arial" panose="020B0604020202020204" pitchFamily="34" charset="0"/>
              </a:defRPr>
            </a:lvl6pPr>
            <a:lvl7pPr marL="3908425" indent="-381000" fontAlgn="base">
              <a:spcBef>
                <a:spcPct val="20000"/>
              </a:spcBef>
              <a:spcAft>
                <a:spcPct val="0"/>
              </a:spcAft>
              <a:buChar char="»"/>
              <a:defRPr sz="2000">
                <a:solidFill>
                  <a:schemeClr val="tx1"/>
                </a:solidFill>
                <a:latin typeface="Arial" panose="020B0604020202020204" pitchFamily="34" charset="0"/>
              </a:defRPr>
            </a:lvl7pPr>
            <a:lvl8pPr marL="4365625" indent="-381000" fontAlgn="base">
              <a:spcBef>
                <a:spcPct val="20000"/>
              </a:spcBef>
              <a:spcAft>
                <a:spcPct val="0"/>
              </a:spcAft>
              <a:buChar char="»"/>
              <a:defRPr sz="2000">
                <a:solidFill>
                  <a:schemeClr val="tx1"/>
                </a:solidFill>
                <a:latin typeface="Arial" panose="020B0604020202020204" pitchFamily="34" charset="0"/>
              </a:defRPr>
            </a:lvl8pPr>
            <a:lvl9pPr marL="4822825" indent="-3810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sz="2800">
                <a:latin typeface="Times New Roman" panose="02020603050405020304" pitchFamily="18" charset="0"/>
              </a:rPr>
              <a:t>disebut sebagai </a:t>
            </a:r>
            <a:r>
              <a:rPr lang="en-US" sz="2800" b="1" i="1">
                <a:solidFill>
                  <a:srgbClr val="0000FF"/>
                </a:solidFill>
                <a:latin typeface="Times New Roman" panose="02020603050405020304" pitchFamily="18" charset="0"/>
              </a:rPr>
              <a:t>feedforward controller</a:t>
            </a:r>
            <a:r>
              <a:rPr lang="en-US" sz="2800" i="1">
                <a:latin typeface="Times New Roman" panose="02020603050405020304" pitchFamily="18" charset="0"/>
              </a:rPr>
              <a:t> </a:t>
            </a:r>
            <a:r>
              <a:rPr lang="en-US" sz="2800">
                <a:latin typeface="Times New Roman" panose="02020603050405020304" pitchFamily="18" charset="0"/>
              </a:rPr>
              <a:t>atau </a:t>
            </a:r>
            <a:r>
              <a:rPr lang="en-US" sz="2800" b="1" i="1">
                <a:solidFill>
                  <a:srgbClr val="0000FF"/>
                </a:solidFill>
                <a:latin typeface="Times New Roman" panose="02020603050405020304" pitchFamily="18" charset="0"/>
              </a:rPr>
              <a:t>direct controller</a:t>
            </a:r>
          </a:p>
        </p:txBody>
      </p:sp>
      <p:sp>
        <p:nvSpPr>
          <p:cNvPr id="5234" name="Rectangle 11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36" name="Rectangle 11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5260" name="Picture 1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6776" y="2971801"/>
            <a:ext cx="7997825" cy="190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80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atin typeface="Times New Roman" panose="02020603050405020304" pitchFamily="18" charset="0"/>
              </a:rPr>
              <a:t>Letak Kontroler (2)</a:t>
            </a:r>
            <a:r>
              <a:rPr lang="en-US"/>
              <a:t> </a:t>
            </a:r>
          </a:p>
        </p:txBody>
      </p:sp>
      <p:sp>
        <p:nvSpPr>
          <p:cNvPr id="62467" name="Rectangle 3"/>
          <p:cNvSpPr>
            <a:spLocks noGrp="1" noChangeArrowheads="1"/>
          </p:cNvSpPr>
          <p:nvPr>
            <p:ph type="body" idx="1"/>
          </p:nvPr>
        </p:nvSpPr>
        <p:spPr>
          <a:xfrm>
            <a:off x="1981200" y="1600200"/>
            <a:ext cx="8229600" cy="1016000"/>
          </a:xfrm>
        </p:spPr>
        <p:txBody>
          <a:bodyPr/>
          <a:lstStyle/>
          <a:p>
            <a:pPr>
              <a:buFontTx/>
              <a:buNone/>
            </a:pPr>
            <a:r>
              <a:rPr lang="en-US">
                <a:latin typeface="Times New Roman" panose="02020603050405020304" pitchFamily="18" charset="0"/>
              </a:rPr>
              <a:t>2. </a:t>
            </a:r>
            <a:r>
              <a:rPr lang="sv-SE">
                <a:latin typeface="Times New Roman" panose="02020603050405020304" pitchFamily="18" charset="0"/>
              </a:rPr>
              <a:t>Kontroler terletak pada lintasan umpan balik (</a:t>
            </a:r>
            <a:r>
              <a:rPr lang="sv-SE" i="1">
                <a:latin typeface="Times New Roman" panose="02020603050405020304" pitchFamily="18" charset="0"/>
              </a:rPr>
              <a:t>feedback</a:t>
            </a:r>
            <a:r>
              <a:rPr lang="sv-SE">
                <a:latin typeface="Times New Roman" panose="02020603050405020304" pitchFamily="18" charset="0"/>
              </a:rPr>
              <a:t>)</a:t>
            </a:r>
            <a:r>
              <a:rPr lang="en-US">
                <a:latin typeface="Times New Roman" panose="02020603050405020304" pitchFamily="18" charset="0"/>
              </a:rPr>
              <a:t> </a:t>
            </a:r>
          </a:p>
        </p:txBody>
      </p:sp>
      <p:sp>
        <p:nvSpPr>
          <p:cNvPr id="6246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46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470" name="Rectangle 6"/>
          <p:cNvSpPr>
            <a:spLocks noChangeArrowheads="1"/>
          </p:cNvSpPr>
          <p:nvPr/>
        </p:nvSpPr>
        <p:spPr bwMode="auto">
          <a:xfrm>
            <a:off x="2133600" y="5270500"/>
            <a:ext cx="80645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914400" indent="-342900">
              <a:spcBef>
                <a:spcPct val="20000"/>
              </a:spcBef>
              <a:buChar char="–"/>
              <a:defRPr sz="2800">
                <a:solidFill>
                  <a:schemeClr val="tx1"/>
                </a:solidFill>
                <a:latin typeface="Arial" panose="020B0604020202020204" pitchFamily="34" charset="0"/>
              </a:defRPr>
            </a:lvl2pPr>
            <a:lvl3pPr marL="2003425" indent="-457200">
              <a:spcBef>
                <a:spcPct val="20000"/>
              </a:spcBef>
              <a:buChar char="•"/>
              <a:defRPr sz="2400">
                <a:solidFill>
                  <a:schemeClr val="tx1"/>
                </a:solidFill>
                <a:latin typeface="Arial" panose="020B0604020202020204" pitchFamily="34" charset="0"/>
              </a:defRPr>
            </a:lvl3pPr>
            <a:lvl4pPr marL="2498725" indent="-381000">
              <a:spcBef>
                <a:spcPct val="20000"/>
              </a:spcBef>
              <a:buChar char="–"/>
              <a:defRPr sz="2000">
                <a:solidFill>
                  <a:schemeClr val="tx1"/>
                </a:solidFill>
                <a:latin typeface="Arial" panose="020B0604020202020204" pitchFamily="34" charset="0"/>
              </a:defRPr>
            </a:lvl4pPr>
            <a:lvl5pPr marL="2994025" indent="-381000">
              <a:spcBef>
                <a:spcPct val="20000"/>
              </a:spcBef>
              <a:buChar char="»"/>
              <a:defRPr sz="2000">
                <a:solidFill>
                  <a:schemeClr val="tx1"/>
                </a:solidFill>
                <a:latin typeface="Arial" panose="020B0604020202020204" pitchFamily="34" charset="0"/>
              </a:defRPr>
            </a:lvl5pPr>
            <a:lvl6pPr marL="3451225" indent="-381000" fontAlgn="base">
              <a:spcBef>
                <a:spcPct val="20000"/>
              </a:spcBef>
              <a:spcAft>
                <a:spcPct val="0"/>
              </a:spcAft>
              <a:buChar char="»"/>
              <a:defRPr sz="2000">
                <a:solidFill>
                  <a:schemeClr val="tx1"/>
                </a:solidFill>
                <a:latin typeface="Arial" panose="020B0604020202020204" pitchFamily="34" charset="0"/>
              </a:defRPr>
            </a:lvl6pPr>
            <a:lvl7pPr marL="3908425" indent="-381000" fontAlgn="base">
              <a:spcBef>
                <a:spcPct val="20000"/>
              </a:spcBef>
              <a:spcAft>
                <a:spcPct val="0"/>
              </a:spcAft>
              <a:buChar char="»"/>
              <a:defRPr sz="2000">
                <a:solidFill>
                  <a:schemeClr val="tx1"/>
                </a:solidFill>
                <a:latin typeface="Arial" panose="020B0604020202020204" pitchFamily="34" charset="0"/>
              </a:defRPr>
            </a:lvl7pPr>
            <a:lvl8pPr marL="4365625" indent="-381000" fontAlgn="base">
              <a:spcBef>
                <a:spcPct val="20000"/>
              </a:spcBef>
              <a:spcAft>
                <a:spcPct val="0"/>
              </a:spcAft>
              <a:buChar char="»"/>
              <a:defRPr sz="2000">
                <a:solidFill>
                  <a:schemeClr val="tx1"/>
                </a:solidFill>
                <a:latin typeface="Arial" panose="020B0604020202020204" pitchFamily="34" charset="0"/>
              </a:defRPr>
            </a:lvl8pPr>
            <a:lvl9pPr marL="4822825" indent="-3810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sz="2800">
                <a:latin typeface="Times New Roman" panose="02020603050405020304" pitchFamily="18" charset="0"/>
              </a:rPr>
              <a:t>disebut sebagai </a:t>
            </a:r>
            <a:r>
              <a:rPr lang="sv-SE" sz="2800" b="1" i="1">
                <a:solidFill>
                  <a:srgbClr val="0000FF"/>
                </a:solidFill>
                <a:latin typeface="Times New Roman" panose="02020603050405020304" pitchFamily="18" charset="0"/>
              </a:rPr>
              <a:t>feedback</a:t>
            </a:r>
            <a:r>
              <a:rPr lang="sv-SE"/>
              <a:t> </a:t>
            </a:r>
            <a:r>
              <a:rPr lang="en-US" sz="2800" b="1" i="1">
                <a:solidFill>
                  <a:srgbClr val="0000FF"/>
                </a:solidFill>
                <a:latin typeface="Times New Roman" panose="02020603050405020304" pitchFamily="18" charset="0"/>
              </a:rPr>
              <a:t>controller</a:t>
            </a:r>
          </a:p>
        </p:txBody>
      </p:sp>
      <p:sp>
        <p:nvSpPr>
          <p:cNvPr id="624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472" name="Rectangle 8"/>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6247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7588" y="2925764"/>
            <a:ext cx="7586662"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43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atin typeface="Times New Roman" panose="02020603050405020304" pitchFamily="18" charset="0"/>
              </a:rPr>
              <a:t>Letak Kontroler (3)</a:t>
            </a:r>
            <a:r>
              <a:rPr lang="en-US"/>
              <a:t> </a:t>
            </a:r>
          </a:p>
        </p:txBody>
      </p:sp>
      <p:sp>
        <p:nvSpPr>
          <p:cNvPr id="63491" name="Rectangle 3"/>
          <p:cNvSpPr>
            <a:spLocks noGrp="1" noChangeArrowheads="1"/>
          </p:cNvSpPr>
          <p:nvPr>
            <p:ph type="body" idx="1"/>
          </p:nvPr>
        </p:nvSpPr>
        <p:spPr>
          <a:xfrm>
            <a:off x="1981200" y="1600200"/>
            <a:ext cx="8229600" cy="609600"/>
          </a:xfrm>
        </p:spPr>
        <p:txBody>
          <a:bodyPr/>
          <a:lstStyle/>
          <a:p>
            <a:pPr>
              <a:buFontTx/>
              <a:buNone/>
            </a:pPr>
            <a:r>
              <a:rPr lang="en-US">
                <a:latin typeface="Times New Roman" panose="02020603050405020304" pitchFamily="18" charset="0"/>
              </a:rPr>
              <a:t>3. </a:t>
            </a:r>
            <a:r>
              <a:rPr lang="sv-SE">
                <a:latin typeface="Times New Roman" panose="02020603050405020304" pitchFamily="18" charset="0"/>
              </a:rPr>
              <a:t>Kontroler diletakkan seri dengan loop tertutup</a:t>
            </a:r>
            <a:r>
              <a:rPr lang="en-US">
                <a:latin typeface="Times New Roman" panose="02020603050405020304" pitchFamily="18" charset="0"/>
              </a:rPr>
              <a:t> </a:t>
            </a:r>
          </a:p>
        </p:txBody>
      </p:sp>
      <p:sp>
        <p:nvSpPr>
          <p:cNvPr id="63492"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93"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94" name="Rectangle 6"/>
          <p:cNvSpPr>
            <a:spLocks noChangeArrowheads="1"/>
          </p:cNvSpPr>
          <p:nvPr/>
        </p:nvSpPr>
        <p:spPr bwMode="auto">
          <a:xfrm>
            <a:off x="2133600" y="4648200"/>
            <a:ext cx="80645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914400" indent="-342900">
              <a:spcBef>
                <a:spcPct val="20000"/>
              </a:spcBef>
              <a:buChar char="–"/>
              <a:defRPr sz="2800">
                <a:solidFill>
                  <a:schemeClr val="tx1"/>
                </a:solidFill>
                <a:latin typeface="Arial" panose="020B0604020202020204" pitchFamily="34" charset="0"/>
              </a:defRPr>
            </a:lvl2pPr>
            <a:lvl3pPr marL="2003425" indent="-457200">
              <a:spcBef>
                <a:spcPct val="20000"/>
              </a:spcBef>
              <a:buChar char="•"/>
              <a:defRPr sz="2400">
                <a:solidFill>
                  <a:schemeClr val="tx1"/>
                </a:solidFill>
                <a:latin typeface="Arial" panose="020B0604020202020204" pitchFamily="34" charset="0"/>
              </a:defRPr>
            </a:lvl3pPr>
            <a:lvl4pPr marL="2498725" indent="-381000">
              <a:spcBef>
                <a:spcPct val="20000"/>
              </a:spcBef>
              <a:buChar char="–"/>
              <a:defRPr sz="2000">
                <a:solidFill>
                  <a:schemeClr val="tx1"/>
                </a:solidFill>
                <a:latin typeface="Arial" panose="020B0604020202020204" pitchFamily="34" charset="0"/>
              </a:defRPr>
            </a:lvl4pPr>
            <a:lvl5pPr marL="2994025" indent="-381000">
              <a:spcBef>
                <a:spcPct val="20000"/>
              </a:spcBef>
              <a:buChar char="»"/>
              <a:defRPr sz="2000">
                <a:solidFill>
                  <a:schemeClr val="tx1"/>
                </a:solidFill>
                <a:latin typeface="Arial" panose="020B0604020202020204" pitchFamily="34" charset="0"/>
              </a:defRPr>
            </a:lvl5pPr>
            <a:lvl6pPr marL="3451225" indent="-381000" fontAlgn="base">
              <a:spcBef>
                <a:spcPct val="20000"/>
              </a:spcBef>
              <a:spcAft>
                <a:spcPct val="0"/>
              </a:spcAft>
              <a:buChar char="»"/>
              <a:defRPr sz="2000">
                <a:solidFill>
                  <a:schemeClr val="tx1"/>
                </a:solidFill>
                <a:latin typeface="Arial" panose="020B0604020202020204" pitchFamily="34" charset="0"/>
              </a:defRPr>
            </a:lvl6pPr>
            <a:lvl7pPr marL="3908425" indent="-381000" fontAlgn="base">
              <a:spcBef>
                <a:spcPct val="20000"/>
              </a:spcBef>
              <a:spcAft>
                <a:spcPct val="0"/>
              </a:spcAft>
              <a:buChar char="»"/>
              <a:defRPr sz="2000">
                <a:solidFill>
                  <a:schemeClr val="tx1"/>
                </a:solidFill>
                <a:latin typeface="Arial" panose="020B0604020202020204" pitchFamily="34" charset="0"/>
              </a:defRPr>
            </a:lvl7pPr>
            <a:lvl8pPr marL="4365625" indent="-381000" fontAlgn="base">
              <a:spcBef>
                <a:spcPct val="20000"/>
              </a:spcBef>
              <a:spcAft>
                <a:spcPct val="0"/>
              </a:spcAft>
              <a:buChar char="»"/>
              <a:defRPr sz="2000">
                <a:solidFill>
                  <a:schemeClr val="tx1"/>
                </a:solidFill>
                <a:latin typeface="Arial" panose="020B0604020202020204" pitchFamily="34" charset="0"/>
              </a:defRPr>
            </a:lvl8pPr>
            <a:lvl9pPr marL="4822825" indent="-3810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sz="2800">
                <a:latin typeface="Times New Roman" panose="02020603050405020304" pitchFamily="18" charset="0"/>
              </a:rPr>
              <a:t>disebut sebagai </a:t>
            </a:r>
            <a:r>
              <a:rPr lang="sv-SE" sz="2800" b="1" i="1">
                <a:solidFill>
                  <a:srgbClr val="0000FF"/>
                </a:solidFill>
                <a:latin typeface="Times New Roman" panose="02020603050405020304" pitchFamily="18" charset="0"/>
              </a:rPr>
              <a:t>model reference controller</a:t>
            </a:r>
            <a:r>
              <a:rPr lang="sv-SE"/>
              <a:t> </a:t>
            </a:r>
            <a:endParaRPr lang="en-US"/>
          </a:p>
        </p:txBody>
      </p:sp>
      <p:sp>
        <p:nvSpPr>
          <p:cNvPr id="63495"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496" name="Rectangle 8"/>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6349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1" y="2624138"/>
            <a:ext cx="7851775"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628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atin typeface="Times New Roman" panose="02020603050405020304" pitchFamily="18" charset="0"/>
              </a:rPr>
              <a:t>Letak Kontroler (4)</a:t>
            </a:r>
            <a:r>
              <a:rPr lang="en-US"/>
              <a:t> </a:t>
            </a:r>
          </a:p>
        </p:txBody>
      </p:sp>
      <p:sp>
        <p:nvSpPr>
          <p:cNvPr id="64515" name="Rectangle 3"/>
          <p:cNvSpPr>
            <a:spLocks noGrp="1" noChangeArrowheads="1"/>
          </p:cNvSpPr>
          <p:nvPr>
            <p:ph type="body" idx="1"/>
          </p:nvPr>
        </p:nvSpPr>
        <p:spPr>
          <a:xfrm>
            <a:off x="1981200" y="1600200"/>
            <a:ext cx="8229600" cy="1016000"/>
          </a:xfrm>
        </p:spPr>
        <p:txBody>
          <a:bodyPr>
            <a:normAutofit fontScale="92500" lnSpcReduction="20000"/>
          </a:bodyPr>
          <a:lstStyle/>
          <a:p>
            <a:pPr>
              <a:buFontTx/>
              <a:buNone/>
            </a:pPr>
            <a:r>
              <a:rPr lang="en-US">
                <a:latin typeface="Times New Roman" panose="02020603050405020304" pitchFamily="18" charset="0"/>
              </a:rPr>
              <a:t>4. </a:t>
            </a:r>
            <a:r>
              <a:rPr lang="sv-SE">
                <a:latin typeface="Times New Roman" panose="02020603050405020304" pitchFamily="18" charset="0"/>
              </a:rPr>
              <a:t>Kontroler terletak pada lintasan umpan maju </a:t>
            </a:r>
            <a:r>
              <a:rPr lang="sv-SE" i="1">
                <a:latin typeface="Times New Roman" panose="02020603050405020304" pitchFamily="18" charset="0"/>
              </a:rPr>
              <a:t>(feedforward)</a:t>
            </a:r>
            <a:r>
              <a:rPr lang="sv-SE">
                <a:latin typeface="Times New Roman" panose="02020603050405020304" pitchFamily="18" charset="0"/>
              </a:rPr>
              <a:t>, lintasan umpan balik </a:t>
            </a:r>
            <a:r>
              <a:rPr lang="sv-SE" i="1">
                <a:latin typeface="Times New Roman" panose="02020603050405020304" pitchFamily="18" charset="0"/>
              </a:rPr>
              <a:t>(feedback)</a:t>
            </a:r>
            <a:r>
              <a:rPr lang="sv-SE">
                <a:latin typeface="Times New Roman" panose="02020603050405020304" pitchFamily="18" charset="0"/>
              </a:rPr>
              <a:t> dan diletakkan seri dengan loop tertutup.</a:t>
            </a:r>
            <a:r>
              <a:rPr lang="en-US">
                <a:latin typeface="Times New Roman" panose="02020603050405020304" pitchFamily="18" charset="0"/>
              </a:rPr>
              <a:t> </a:t>
            </a:r>
          </a:p>
        </p:txBody>
      </p:sp>
      <p:sp>
        <p:nvSpPr>
          <p:cNvPr id="6451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51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518" name="Rectangle 6"/>
          <p:cNvSpPr>
            <a:spLocks noChangeArrowheads="1"/>
          </p:cNvSpPr>
          <p:nvPr/>
        </p:nvSpPr>
        <p:spPr bwMode="auto">
          <a:xfrm>
            <a:off x="2146300" y="5257800"/>
            <a:ext cx="80645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914400" indent="-342900">
              <a:spcBef>
                <a:spcPct val="20000"/>
              </a:spcBef>
              <a:buChar char="–"/>
              <a:defRPr sz="2800">
                <a:solidFill>
                  <a:schemeClr val="tx1"/>
                </a:solidFill>
                <a:latin typeface="Arial" panose="020B0604020202020204" pitchFamily="34" charset="0"/>
              </a:defRPr>
            </a:lvl2pPr>
            <a:lvl3pPr marL="2003425" indent="-457200">
              <a:spcBef>
                <a:spcPct val="20000"/>
              </a:spcBef>
              <a:buChar char="•"/>
              <a:defRPr sz="2400">
                <a:solidFill>
                  <a:schemeClr val="tx1"/>
                </a:solidFill>
                <a:latin typeface="Arial" panose="020B0604020202020204" pitchFamily="34" charset="0"/>
              </a:defRPr>
            </a:lvl3pPr>
            <a:lvl4pPr marL="2498725" indent="-381000">
              <a:spcBef>
                <a:spcPct val="20000"/>
              </a:spcBef>
              <a:buChar char="–"/>
              <a:defRPr sz="2000">
                <a:solidFill>
                  <a:schemeClr val="tx1"/>
                </a:solidFill>
                <a:latin typeface="Arial" panose="020B0604020202020204" pitchFamily="34" charset="0"/>
              </a:defRPr>
            </a:lvl4pPr>
            <a:lvl5pPr marL="2994025" indent="-381000">
              <a:spcBef>
                <a:spcPct val="20000"/>
              </a:spcBef>
              <a:buChar char="»"/>
              <a:defRPr sz="2000">
                <a:solidFill>
                  <a:schemeClr val="tx1"/>
                </a:solidFill>
                <a:latin typeface="Arial" panose="020B0604020202020204" pitchFamily="34" charset="0"/>
              </a:defRPr>
            </a:lvl5pPr>
            <a:lvl6pPr marL="3451225" indent="-381000" fontAlgn="base">
              <a:spcBef>
                <a:spcPct val="20000"/>
              </a:spcBef>
              <a:spcAft>
                <a:spcPct val="0"/>
              </a:spcAft>
              <a:buChar char="»"/>
              <a:defRPr sz="2000">
                <a:solidFill>
                  <a:schemeClr val="tx1"/>
                </a:solidFill>
                <a:latin typeface="Arial" panose="020B0604020202020204" pitchFamily="34" charset="0"/>
              </a:defRPr>
            </a:lvl6pPr>
            <a:lvl7pPr marL="3908425" indent="-381000" fontAlgn="base">
              <a:spcBef>
                <a:spcPct val="20000"/>
              </a:spcBef>
              <a:spcAft>
                <a:spcPct val="0"/>
              </a:spcAft>
              <a:buChar char="»"/>
              <a:defRPr sz="2000">
                <a:solidFill>
                  <a:schemeClr val="tx1"/>
                </a:solidFill>
                <a:latin typeface="Arial" panose="020B0604020202020204" pitchFamily="34" charset="0"/>
              </a:defRPr>
            </a:lvl7pPr>
            <a:lvl8pPr marL="4365625" indent="-381000" fontAlgn="base">
              <a:spcBef>
                <a:spcPct val="20000"/>
              </a:spcBef>
              <a:spcAft>
                <a:spcPct val="0"/>
              </a:spcAft>
              <a:buChar char="»"/>
              <a:defRPr sz="2000">
                <a:solidFill>
                  <a:schemeClr val="tx1"/>
                </a:solidFill>
                <a:latin typeface="Arial" panose="020B0604020202020204" pitchFamily="34" charset="0"/>
              </a:defRPr>
            </a:lvl8pPr>
            <a:lvl9pPr marL="4822825" indent="-3810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sz="2800">
                <a:latin typeface="Times New Roman" panose="02020603050405020304" pitchFamily="18" charset="0"/>
              </a:rPr>
              <a:t>disebut sebagai </a:t>
            </a:r>
            <a:r>
              <a:rPr lang="sv-SE" sz="2800" b="1" i="1">
                <a:solidFill>
                  <a:srgbClr val="0000FF"/>
                </a:solidFill>
                <a:latin typeface="Times New Roman" panose="02020603050405020304" pitchFamily="18" charset="0"/>
              </a:rPr>
              <a:t>model following controller.</a:t>
            </a:r>
            <a:r>
              <a:rPr lang="en-US"/>
              <a:t> </a:t>
            </a:r>
          </a:p>
        </p:txBody>
      </p:sp>
      <p:sp>
        <p:nvSpPr>
          <p:cNvPr id="64519"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520" name="Rectangle 8"/>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6452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626" y="3370264"/>
            <a:ext cx="8410575"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189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Klasifikasi (1)</a:t>
            </a:r>
          </a:p>
        </p:txBody>
      </p:sp>
      <p:sp>
        <p:nvSpPr>
          <p:cNvPr id="65539" name="Rectangle 3"/>
          <p:cNvSpPr>
            <a:spLocks noGrp="1" noChangeArrowheads="1"/>
          </p:cNvSpPr>
          <p:nvPr>
            <p:ph type="subTitle" idx="1"/>
          </p:nvPr>
        </p:nvSpPr>
        <p:spPr>
          <a:xfrm>
            <a:off x="2130426" y="1752600"/>
            <a:ext cx="7775575" cy="520700"/>
          </a:xfrm>
        </p:spPr>
        <p:txBody>
          <a:bodyPr/>
          <a:lstStyle/>
          <a:p>
            <a:pPr marL="344488" indent="-344488" algn="just">
              <a:buClr>
                <a:schemeClr val="tx1"/>
              </a:buClr>
            </a:pPr>
            <a:r>
              <a:rPr lang="sv-SE" sz="2800">
                <a:latin typeface="Times New Roman" panose="02020603050405020304" pitchFamily="18" charset="0"/>
              </a:rPr>
              <a:t>Klasifikasi kontroler berdasarkan </a:t>
            </a:r>
            <a:r>
              <a:rPr lang="sv-SE" sz="2800" i="1">
                <a:latin typeface="Times New Roman" panose="02020603050405020304" pitchFamily="18" charset="0"/>
              </a:rPr>
              <a:t>aksi kontrolnya</a:t>
            </a:r>
            <a:r>
              <a:rPr lang="sv-SE" sz="2800">
                <a:latin typeface="Times New Roman" panose="02020603050405020304" pitchFamily="18" charset="0"/>
              </a:rPr>
              <a:t> :</a:t>
            </a:r>
            <a:endParaRPr lang="en-US" sz="2800" b="1">
              <a:latin typeface="Times New Roman" panose="02020603050405020304" pitchFamily="18" charset="0"/>
            </a:endParaRPr>
          </a:p>
        </p:txBody>
      </p:sp>
      <p:grpSp>
        <p:nvGrpSpPr>
          <p:cNvPr id="65567" name="Group 31"/>
          <p:cNvGrpSpPr>
            <a:grpSpLocks/>
          </p:cNvGrpSpPr>
          <p:nvPr/>
        </p:nvGrpSpPr>
        <p:grpSpPr bwMode="auto">
          <a:xfrm>
            <a:off x="2362201" y="2401889"/>
            <a:ext cx="7172325" cy="3976687"/>
            <a:chOff x="528" y="1513"/>
            <a:chExt cx="4518" cy="2505"/>
          </a:xfrm>
        </p:grpSpPr>
        <p:sp>
          <p:nvSpPr>
            <p:cNvPr id="65541" name="Rectangle 5"/>
            <p:cNvSpPr>
              <a:spLocks noChangeArrowheads="1"/>
            </p:cNvSpPr>
            <p:nvPr/>
          </p:nvSpPr>
          <p:spPr bwMode="auto">
            <a:xfrm>
              <a:off x="3792" y="1513"/>
              <a:ext cx="106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P</a:t>
              </a:r>
            </a:p>
          </p:txBody>
        </p:sp>
        <p:sp>
          <p:nvSpPr>
            <p:cNvPr id="65542" name="Line 6"/>
            <p:cNvSpPr>
              <a:spLocks noChangeShapeType="1"/>
            </p:cNvSpPr>
            <p:nvPr/>
          </p:nvSpPr>
          <p:spPr bwMode="auto">
            <a:xfrm flipV="1">
              <a:off x="1712" y="2697"/>
              <a:ext cx="1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3" name="Line 7"/>
            <p:cNvSpPr>
              <a:spLocks noChangeShapeType="1"/>
            </p:cNvSpPr>
            <p:nvPr/>
          </p:nvSpPr>
          <p:spPr bwMode="auto">
            <a:xfrm>
              <a:off x="1904" y="1675"/>
              <a:ext cx="0" cy="22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4" name="Line 8"/>
            <p:cNvSpPr>
              <a:spLocks noChangeShapeType="1"/>
            </p:cNvSpPr>
            <p:nvPr/>
          </p:nvSpPr>
          <p:spPr bwMode="auto">
            <a:xfrm flipV="1">
              <a:off x="1899" y="1673"/>
              <a:ext cx="188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5" name="Line 9"/>
            <p:cNvSpPr>
              <a:spLocks noChangeShapeType="1"/>
            </p:cNvSpPr>
            <p:nvPr/>
          </p:nvSpPr>
          <p:spPr bwMode="auto">
            <a:xfrm flipV="1">
              <a:off x="1910" y="3889"/>
              <a:ext cx="3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3" name="Rectangle 17"/>
            <p:cNvSpPr>
              <a:spLocks noChangeArrowheads="1"/>
            </p:cNvSpPr>
            <p:nvPr/>
          </p:nvSpPr>
          <p:spPr bwMode="auto">
            <a:xfrm>
              <a:off x="528" y="2505"/>
              <a:ext cx="1128"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t>Kontroler</a:t>
              </a:r>
            </a:p>
          </p:txBody>
        </p:sp>
        <p:sp>
          <p:nvSpPr>
            <p:cNvPr id="65554" name="Rectangle 18"/>
            <p:cNvSpPr>
              <a:spLocks noChangeArrowheads="1"/>
            </p:cNvSpPr>
            <p:nvPr/>
          </p:nvSpPr>
          <p:spPr bwMode="auto">
            <a:xfrm>
              <a:off x="2290" y="1966"/>
              <a:ext cx="106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I</a:t>
              </a:r>
            </a:p>
          </p:txBody>
        </p:sp>
        <p:sp>
          <p:nvSpPr>
            <p:cNvPr id="65555" name="Rectangle 19"/>
            <p:cNvSpPr>
              <a:spLocks noChangeArrowheads="1"/>
            </p:cNvSpPr>
            <p:nvPr/>
          </p:nvSpPr>
          <p:spPr bwMode="auto">
            <a:xfrm>
              <a:off x="3798" y="2400"/>
              <a:ext cx="106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PI</a:t>
              </a:r>
            </a:p>
          </p:txBody>
        </p:sp>
        <p:sp>
          <p:nvSpPr>
            <p:cNvPr id="65556" name="Rectangle 20"/>
            <p:cNvSpPr>
              <a:spLocks noChangeArrowheads="1"/>
            </p:cNvSpPr>
            <p:nvPr/>
          </p:nvSpPr>
          <p:spPr bwMode="auto">
            <a:xfrm>
              <a:off x="2282" y="2878"/>
              <a:ext cx="1214"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PD</a:t>
              </a:r>
            </a:p>
          </p:txBody>
        </p:sp>
        <p:sp>
          <p:nvSpPr>
            <p:cNvPr id="65557" name="Rectangle 21"/>
            <p:cNvSpPr>
              <a:spLocks noChangeArrowheads="1"/>
            </p:cNvSpPr>
            <p:nvPr/>
          </p:nvSpPr>
          <p:spPr bwMode="auto">
            <a:xfrm>
              <a:off x="3798" y="3310"/>
              <a:ext cx="1248"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PID</a:t>
              </a:r>
            </a:p>
          </p:txBody>
        </p:sp>
        <p:sp>
          <p:nvSpPr>
            <p:cNvPr id="65558" name="Rectangle 22"/>
            <p:cNvSpPr>
              <a:spLocks noChangeArrowheads="1"/>
            </p:cNvSpPr>
            <p:nvPr/>
          </p:nvSpPr>
          <p:spPr bwMode="auto">
            <a:xfrm>
              <a:off x="2280" y="3728"/>
              <a:ext cx="155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On / Off</a:t>
              </a:r>
            </a:p>
          </p:txBody>
        </p:sp>
        <p:sp>
          <p:nvSpPr>
            <p:cNvPr id="65561" name="Line 25"/>
            <p:cNvSpPr>
              <a:spLocks noChangeShapeType="1"/>
            </p:cNvSpPr>
            <p:nvPr/>
          </p:nvSpPr>
          <p:spPr bwMode="auto">
            <a:xfrm flipV="1">
              <a:off x="1915" y="2113"/>
              <a:ext cx="38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2" name="Line 26"/>
            <p:cNvSpPr>
              <a:spLocks noChangeShapeType="1"/>
            </p:cNvSpPr>
            <p:nvPr/>
          </p:nvSpPr>
          <p:spPr bwMode="auto">
            <a:xfrm flipV="1">
              <a:off x="1907" y="2537"/>
              <a:ext cx="188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3" name="Line 27"/>
            <p:cNvSpPr>
              <a:spLocks noChangeShapeType="1"/>
            </p:cNvSpPr>
            <p:nvPr/>
          </p:nvSpPr>
          <p:spPr bwMode="auto">
            <a:xfrm flipV="1">
              <a:off x="1891" y="3017"/>
              <a:ext cx="38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4" name="Line 28"/>
            <p:cNvSpPr>
              <a:spLocks noChangeShapeType="1"/>
            </p:cNvSpPr>
            <p:nvPr/>
          </p:nvSpPr>
          <p:spPr bwMode="auto">
            <a:xfrm flipV="1">
              <a:off x="1915" y="3449"/>
              <a:ext cx="190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516411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0" y="274638"/>
            <a:ext cx="8229600" cy="1016000"/>
          </a:xfrm>
        </p:spPr>
        <p:txBody>
          <a:bodyPr/>
          <a:lstStyle/>
          <a:p>
            <a:r>
              <a:rPr lang="en-US">
                <a:latin typeface="Times New Roman" panose="02020603050405020304" pitchFamily="18" charset="0"/>
              </a:rPr>
              <a:t>Kontroler On / Off</a:t>
            </a:r>
          </a:p>
        </p:txBody>
      </p:sp>
      <p:sp>
        <p:nvSpPr>
          <p:cNvPr id="48131" name="Rectangle 3"/>
          <p:cNvSpPr>
            <a:spLocks noGrp="1" noChangeArrowheads="1"/>
          </p:cNvSpPr>
          <p:nvPr>
            <p:ph type="body" idx="1"/>
          </p:nvPr>
        </p:nvSpPr>
        <p:spPr>
          <a:xfrm>
            <a:off x="1981200" y="1600200"/>
            <a:ext cx="8229600" cy="952500"/>
          </a:xfrm>
        </p:spPr>
        <p:txBody>
          <a:bodyPr/>
          <a:lstStyle/>
          <a:p>
            <a:r>
              <a:rPr lang="sv-SE">
                <a:latin typeface="Times New Roman" panose="02020603050405020304" pitchFamily="18" charset="0"/>
              </a:rPr>
              <a:t>Kontroler yang aksi kontrolnya hanya mempunyai dua nilai tertentu, yaitu :</a:t>
            </a:r>
            <a:endParaRPr lang="en-US">
              <a:latin typeface="Times New Roman" panose="02020603050405020304" pitchFamily="18" charset="0"/>
            </a:endParaRPr>
          </a:p>
        </p:txBody>
      </p:sp>
      <p:sp>
        <p:nvSpPr>
          <p:cNvPr id="48225" name="Rectangle 9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227" name="Rectangle 99"/>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230" name="Rectangle 102"/>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233" name="Rectangle 10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236" name="Rectangle 10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48238" name="Rectangle 11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8237" name="Object 109"/>
          <p:cNvGraphicFramePr>
            <a:graphicFrameLocks noChangeAspect="1"/>
          </p:cNvGraphicFramePr>
          <p:nvPr/>
        </p:nvGraphicFramePr>
        <p:xfrm>
          <a:off x="3087688" y="2705101"/>
          <a:ext cx="3536950" cy="430213"/>
        </p:xfrm>
        <a:graphic>
          <a:graphicData uri="http://schemas.openxmlformats.org/presentationml/2006/ole">
            <mc:AlternateContent xmlns:mc="http://schemas.openxmlformats.org/markup-compatibility/2006">
              <mc:Choice xmlns:v="urn:schemas-microsoft-com:vml" Requires="v">
                <p:oleObj spid="_x0000_s9228" name="Equation" r:id="rId3" imgW="1803240" imgH="215640" progId="Equation.3">
                  <p:embed/>
                </p:oleObj>
              </mc:Choice>
              <mc:Fallback>
                <p:oleObj name="Equation" r:id="rId3" imgW="18032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88" y="2705101"/>
                        <a:ext cx="353695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40" name="Rectangle 112"/>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8239" name="Object 111"/>
          <p:cNvGraphicFramePr>
            <a:graphicFrameLocks noChangeAspect="1"/>
          </p:cNvGraphicFramePr>
          <p:nvPr/>
        </p:nvGraphicFramePr>
        <p:xfrm>
          <a:off x="3706814" y="3238501"/>
          <a:ext cx="2973387" cy="430213"/>
        </p:xfrm>
        <a:graphic>
          <a:graphicData uri="http://schemas.openxmlformats.org/presentationml/2006/ole">
            <mc:AlternateContent xmlns:mc="http://schemas.openxmlformats.org/markup-compatibility/2006">
              <mc:Choice xmlns:v="urn:schemas-microsoft-com:vml" Requires="v">
                <p:oleObj spid="_x0000_s9229" name="Equation" r:id="rId5" imgW="1511280" imgH="215640" progId="Equation.3">
                  <p:embed/>
                </p:oleObj>
              </mc:Choice>
              <mc:Fallback>
                <p:oleObj name="Equation" r:id="rId5" imgW="1511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814" y="3238501"/>
                        <a:ext cx="2973387"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41" name="Rectangle 113"/>
          <p:cNvSpPr>
            <a:spLocks noChangeArrowheads="1"/>
          </p:cNvSpPr>
          <p:nvPr/>
        </p:nvSpPr>
        <p:spPr bwMode="auto">
          <a:xfrm>
            <a:off x="1981200" y="3835400"/>
            <a:ext cx="82296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914400" indent="-342900">
              <a:spcBef>
                <a:spcPct val="20000"/>
              </a:spcBef>
              <a:buChar char="–"/>
              <a:defRPr sz="2800">
                <a:solidFill>
                  <a:schemeClr val="tx1"/>
                </a:solidFill>
                <a:latin typeface="Arial" panose="020B0604020202020204" pitchFamily="34" charset="0"/>
              </a:defRPr>
            </a:lvl2pPr>
            <a:lvl3pPr marL="2003425" indent="-457200">
              <a:spcBef>
                <a:spcPct val="20000"/>
              </a:spcBef>
              <a:buChar char="•"/>
              <a:defRPr sz="2400">
                <a:solidFill>
                  <a:schemeClr val="tx1"/>
                </a:solidFill>
                <a:latin typeface="Arial" panose="020B0604020202020204" pitchFamily="34" charset="0"/>
              </a:defRPr>
            </a:lvl3pPr>
            <a:lvl4pPr marL="2498725" indent="-381000">
              <a:spcBef>
                <a:spcPct val="20000"/>
              </a:spcBef>
              <a:buChar char="–"/>
              <a:defRPr sz="2000">
                <a:solidFill>
                  <a:schemeClr val="tx1"/>
                </a:solidFill>
                <a:latin typeface="Arial" panose="020B0604020202020204" pitchFamily="34" charset="0"/>
              </a:defRPr>
            </a:lvl4pPr>
            <a:lvl5pPr marL="2994025" indent="-381000">
              <a:spcBef>
                <a:spcPct val="20000"/>
              </a:spcBef>
              <a:buChar char="»"/>
              <a:defRPr sz="2000">
                <a:solidFill>
                  <a:schemeClr val="tx1"/>
                </a:solidFill>
                <a:latin typeface="Arial" panose="020B0604020202020204" pitchFamily="34" charset="0"/>
              </a:defRPr>
            </a:lvl5pPr>
            <a:lvl6pPr marL="3451225" indent="-381000" fontAlgn="base">
              <a:spcBef>
                <a:spcPct val="20000"/>
              </a:spcBef>
              <a:spcAft>
                <a:spcPct val="0"/>
              </a:spcAft>
              <a:buChar char="»"/>
              <a:defRPr sz="2000">
                <a:solidFill>
                  <a:schemeClr val="tx1"/>
                </a:solidFill>
                <a:latin typeface="Arial" panose="020B0604020202020204" pitchFamily="34" charset="0"/>
              </a:defRPr>
            </a:lvl6pPr>
            <a:lvl7pPr marL="3908425" indent="-381000" fontAlgn="base">
              <a:spcBef>
                <a:spcPct val="20000"/>
              </a:spcBef>
              <a:spcAft>
                <a:spcPct val="0"/>
              </a:spcAft>
              <a:buChar char="»"/>
              <a:defRPr sz="2000">
                <a:solidFill>
                  <a:schemeClr val="tx1"/>
                </a:solidFill>
                <a:latin typeface="Arial" panose="020B0604020202020204" pitchFamily="34" charset="0"/>
              </a:defRPr>
            </a:lvl7pPr>
            <a:lvl8pPr marL="4365625" indent="-381000" fontAlgn="base">
              <a:spcBef>
                <a:spcPct val="20000"/>
              </a:spcBef>
              <a:spcAft>
                <a:spcPct val="0"/>
              </a:spcAft>
              <a:buChar char="»"/>
              <a:defRPr sz="2000">
                <a:solidFill>
                  <a:schemeClr val="tx1"/>
                </a:solidFill>
                <a:latin typeface="Arial" panose="020B0604020202020204" pitchFamily="34" charset="0"/>
              </a:defRPr>
            </a:lvl8pPr>
            <a:lvl9pPr marL="4822825" indent="-381000" fontAlgn="base">
              <a:spcBef>
                <a:spcPct val="20000"/>
              </a:spcBef>
              <a:spcAft>
                <a:spcPct val="0"/>
              </a:spcAft>
              <a:buChar char="»"/>
              <a:defRPr sz="2000">
                <a:solidFill>
                  <a:schemeClr val="tx1"/>
                </a:solidFill>
                <a:latin typeface="Arial" panose="020B0604020202020204" pitchFamily="34" charset="0"/>
              </a:defRPr>
            </a:lvl9pPr>
          </a:lstStyle>
          <a:p>
            <a:r>
              <a:rPr lang="sv-SE" sz="2800">
                <a:latin typeface="Times New Roman" panose="02020603050405020304" pitchFamily="18" charset="0"/>
              </a:rPr>
              <a:t>Diagram blok :</a:t>
            </a:r>
            <a:endParaRPr lang="en-US" sz="2800">
              <a:latin typeface="Times New Roman" panose="02020603050405020304" pitchFamily="18" charset="0"/>
            </a:endParaRPr>
          </a:p>
        </p:txBody>
      </p:sp>
      <p:pic>
        <p:nvPicPr>
          <p:cNvPr id="48262" name="Picture 1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11500" y="4560888"/>
            <a:ext cx="3784600" cy="153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09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9" name="Rectangle 5"/>
          <p:cNvSpPr>
            <a:spLocks noGrp="1" noChangeArrowheads="1"/>
          </p:cNvSpPr>
          <p:nvPr>
            <p:ph type="ctrTitle"/>
          </p:nvPr>
        </p:nvSpPr>
        <p:spPr>
          <a:xfrm>
            <a:off x="1981200" y="2590800"/>
            <a:ext cx="8229600" cy="838200"/>
          </a:xfrm>
        </p:spPr>
        <p:txBody>
          <a:bodyPr/>
          <a:lstStyle/>
          <a:p>
            <a:pPr algn="ctr"/>
            <a:r>
              <a:rPr lang="en-US" sz="4400" b="1">
                <a:latin typeface="Times New Roman" panose="02020603050405020304" pitchFamily="18" charset="0"/>
              </a:rPr>
              <a:t>Error detektor</a:t>
            </a:r>
          </a:p>
        </p:txBody>
      </p:sp>
    </p:spTree>
    <p:extLst>
      <p:ext uri="{BB962C8B-B14F-4D97-AF65-F5344CB8AC3E}">
        <p14:creationId xmlns:p14="http://schemas.microsoft.com/office/powerpoint/2010/main" val="416670716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a:r>
              <a:rPr lang="en-US">
                <a:latin typeface="Times New Roman" panose="02020603050405020304" pitchFamily="18" charset="0"/>
              </a:rPr>
              <a:t>Contoh kontroler on / off</a:t>
            </a:r>
          </a:p>
        </p:txBody>
      </p:sp>
      <p:sp>
        <p:nvSpPr>
          <p:cNvPr id="66563"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0000FF"/>
                </a:solidFill>
                <a:latin typeface="Times New Roman" panose="02020603050405020304" pitchFamily="18" charset="0"/>
              </a:rPr>
              <a:t>Sistem pengaturan level air pada tangki</a:t>
            </a:r>
            <a:r>
              <a:rPr lang="sv-SE"/>
              <a:t> </a:t>
            </a:r>
            <a:endParaRPr lang="en-US"/>
          </a:p>
        </p:txBody>
      </p:sp>
      <p:sp>
        <p:nvSpPr>
          <p:cNvPr id="6656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6656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71" name="Rectangle 11"/>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575" name="Object 15"/>
          <p:cNvGraphicFramePr>
            <a:graphicFrameLocks noChangeAspect="1"/>
          </p:cNvGraphicFramePr>
          <p:nvPr>
            <p:ph sz="half" idx="2"/>
          </p:nvPr>
        </p:nvGraphicFramePr>
        <p:xfrm>
          <a:off x="2692401" y="2463801"/>
          <a:ext cx="6334125" cy="3756025"/>
        </p:xfrm>
        <a:graphic>
          <a:graphicData uri="http://schemas.openxmlformats.org/presentationml/2006/ole">
            <mc:AlternateContent xmlns:mc="http://schemas.openxmlformats.org/markup-compatibility/2006">
              <mc:Choice xmlns:v="urn:schemas-microsoft-com:vml" Requires="v">
                <p:oleObj spid="_x0000_s10247" name="CorelDRAW" r:id="rId3" imgW="4507992" imgH="2674925" progId="CorelDRAW.Graphic.11">
                  <p:embed/>
                </p:oleObj>
              </mc:Choice>
              <mc:Fallback>
                <p:oleObj name="CorelDRAW" r:id="rId3" imgW="4507992" imgH="2674925"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1" y="2463801"/>
                        <a:ext cx="6334125" cy="375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140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Klasifikasi (2)</a:t>
            </a:r>
          </a:p>
        </p:txBody>
      </p:sp>
      <p:sp>
        <p:nvSpPr>
          <p:cNvPr id="68611" name="Rectangle 3"/>
          <p:cNvSpPr>
            <a:spLocks noGrp="1" noChangeArrowheads="1"/>
          </p:cNvSpPr>
          <p:nvPr>
            <p:ph type="subTitle" idx="1"/>
          </p:nvPr>
        </p:nvSpPr>
        <p:spPr>
          <a:xfrm>
            <a:off x="2130426" y="1752600"/>
            <a:ext cx="7775575" cy="520700"/>
          </a:xfrm>
        </p:spPr>
        <p:txBody>
          <a:bodyPr/>
          <a:lstStyle/>
          <a:p>
            <a:pPr marL="344488" indent="-344488" algn="just">
              <a:buClr>
                <a:schemeClr val="tx1"/>
              </a:buClr>
            </a:pPr>
            <a:r>
              <a:rPr lang="sv-SE" sz="2800">
                <a:latin typeface="Times New Roman" panose="02020603050405020304" pitchFamily="18" charset="0"/>
              </a:rPr>
              <a:t>Klasifikasi kontroler berdasarkan </a:t>
            </a:r>
            <a:r>
              <a:rPr lang="sv-SE" sz="2800" i="1">
                <a:latin typeface="Times New Roman" panose="02020603050405020304" pitchFamily="18" charset="0"/>
              </a:rPr>
              <a:t>fungsinya</a:t>
            </a:r>
            <a:r>
              <a:rPr lang="sv-SE" sz="2800">
                <a:latin typeface="Times New Roman" panose="02020603050405020304" pitchFamily="18" charset="0"/>
              </a:rPr>
              <a:t> :</a:t>
            </a:r>
            <a:endParaRPr lang="en-US" sz="2800" b="1">
              <a:latin typeface="Times New Roman" panose="02020603050405020304" pitchFamily="18" charset="0"/>
            </a:endParaRPr>
          </a:p>
        </p:txBody>
      </p:sp>
      <p:grpSp>
        <p:nvGrpSpPr>
          <p:cNvPr id="68656" name="Group 48"/>
          <p:cNvGrpSpPr>
            <a:grpSpLocks/>
          </p:cNvGrpSpPr>
          <p:nvPr/>
        </p:nvGrpSpPr>
        <p:grpSpPr bwMode="auto">
          <a:xfrm>
            <a:off x="2667001" y="2578101"/>
            <a:ext cx="5756275" cy="3622675"/>
            <a:chOff x="432" y="1624"/>
            <a:chExt cx="3626" cy="2282"/>
          </a:xfrm>
        </p:grpSpPr>
        <p:sp>
          <p:nvSpPr>
            <p:cNvPr id="68618" name="Rectangle 10"/>
            <p:cNvSpPr>
              <a:spLocks noChangeArrowheads="1"/>
            </p:cNvSpPr>
            <p:nvPr/>
          </p:nvSpPr>
          <p:spPr bwMode="auto">
            <a:xfrm>
              <a:off x="432" y="2640"/>
              <a:ext cx="936"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Kontroler</a:t>
              </a:r>
            </a:p>
          </p:txBody>
        </p:sp>
        <p:sp>
          <p:nvSpPr>
            <p:cNvPr id="68614" name="Line 6"/>
            <p:cNvSpPr>
              <a:spLocks noChangeShapeType="1"/>
            </p:cNvSpPr>
            <p:nvPr/>
          </p:nvSpPr>
          <p:spPr bwMode="auto">
            <a:xfrm flipV="1">
              <a:off x="1416" y="2809"/>
              <a:ext cx="17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5" name="Line 7"/>
            <p:cNvSpPr>
              <a:spLocks noChangeShapeType="1"/>
            </p:cNvSpPr>
            <p:nvPr/>
          </p:nvSpPr>
          <p:spPr bwMode="auto">
            <a:xfrm>
              <a:off x="1600" y="2211"/>
              <a:ext cx="0" cy="124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6"/>
            <p:cNvSpPr>
              <a:spLocks noChangeShapeType="1"/>
            </p:cNvSpPr>
            <p:nvPr/>
          </p:nvSpPr>
          <p:spPr bwMode="auto">
            <a:xfrm flipV="1">
              <a:off x="1591" y="2217"/>
              <a:ext cx="19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8" name="Line 20"/>
            <p:cNvSpPr>
              <a:spLocks noChangeShapeType="1"/>
            </p:cNvSpPr>
            <p:nvPr/>
          </p:nvSpPr>
          <p:spPr bwMode="auto">
            <a:xfrm>
              <a:off x="2734" y="1762"/>
              <a:ext cx="0" cy="86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9" name="Line 21"/>
            <p:cNvSpPr>
              <a:spLocks noChangeShapeType="1"/>
            </p:cNvSpPr>
            <p:nvPr/>
          </p:nvSpPr>
          <p:spPr bwMode="auto">
            <a:xfrm flipV="1">
              <a:off x="2728" y="1776"/>
              <a:ext cx="29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0" name="Line 22"/>
            <p:cNvSpPr>
              <a:spLocks noChangeShapeType="1"/>
            </p:cNvSpPr>
            <p:nvPr/>
          </p:nvSpPr>
          <p:spPr bwMode="auto">
            <a:xfrm flipV="1">
              <a:off x="2725" y="2624"/>
              <a:ext cx="27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1" name="Line 23"/>
            <p:cNvSpPr>
              <a:spLocks noChangeShapeType="1"/>
            </p:cNvSpPr>
            <p:nvPr/>
          </p:nvSpPr>
          <p:spPr bwMode="auto">
            <a:xfrm flipV="1">
              <a:off x="1588" y="3465"/>
              <a:ext cx="2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2" name="Line 24"/>
            <p:cNvSpPr>
              <a:spLocks noChangeShapeType="1"/>
            </p:cNvSpPr>
            <p:nvPr/>
          </p:nvSpPr>
          <p:spPr bwMode="auto">
            <a:xfrm>
              <a:off x="2800" y="3200"/>
              <a:ext cx="0" cy="57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3" name="Line 25"/>
            <p:cNvSpPr>
              <a:spLocks noChangeShapeType="1"/>
            </p:cNvSpPr>
            <p:nvPr/>
          </p:nvSpPr>
          <p:spPr bwMode="auto">
            <a:xfrm flipV="1">
              <a:off x="2600" y="3480"/>
              <a:ext cx="2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9" name="Rectangle 11"/>
            <p:cNvSpPr>
              <a:spLocks noChangeArrowheads="1"/>
            </p:cNvSpPr>
            <p:nvPr/>
          </p:nvSpPr>
          <p:spPr bwMode="auto">
            <a:xfrm>
              <a:off x="3024" y="1624"/>
              <a:ext cx="624"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Linier</a:t>
              </a:r>
            </a:p>
          </p:txBody>
        </p:sp>
        <p:sp>
          <p:nvSpPr>
            <p:cNvPr id="68622" name="Rectangle 14"/>
            <p:cNvSpPr>
              <a:spLocks noChangeArrowheads="1"/>
            </p:cNvSpPr>
            <p:nvPr/>
          </p:nvSpPr>
          <p:spPr bwMode="auto">
            <a:xfrm>
              <a:off x="3016" y="2056"/>
              <a:ext cx="850"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Nonlinier</a:t>
              </a:r>
            </a:p>
          </p:txBody>
        </p:sp>
        <p:sp>
          <p:nvSpPr>
            <p:cNvPr id="68635" name="Rectangle 27"/>
            <p:cNvSpPr>
              <a:spLocks noChangeArrowheads="1"/>
            </p:cNvSpPr>
            <p:nvPr/>
          </p:nvSpPr>
          <p:spPr bwMode="auto">
            <a:xfrm>
              <a:off x="3000" y="2480"/>
              <a:ext cx="1058"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Algoritmatik</a:t>
              </a:r>
            </a:p>
          </p:txBody>
        </p:sp>
        <p:sp>
          <p:nvSpPr>
            <p:cNvPr id="68636" name="Rectangle 28"/>
            <p:cNvSpPr>
              <a:spLocks noChangeArrowheads="1"/>
            </p:cNvSpPr>
            <p:nvPr/>
          </p:nvSpPr>
          <p:spPr bwMode="auto">
            <a:xfrm>
              <a:off x="3096" y="3616"/>
              <a:ext cx="854"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Nonlinier</a:t>
              </a:r>
            </a:p>
          </p:txBody>
        </p:sp>
        <p:sp>
          <p:nvSpPr>
            <p:cNvPr id="68637" name="Rectangle 29"/>
            <p:cNvSpPr>
              <a:spLocks noChangeArrowheads="1"/>
            </p:cNvSpPr>
            <p:nvPr/>
          </p:nvSpPr>
          <p:spPr bwMode="auto">
            <a:xfrm>
              <a:off x="3072" y="3056"/>
              <a:ext cx="618"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Linier</a:t>
              </a:r>
            </a:p>
          </p:txBody>
        </p:sp>
        <p:sp>
          <p:nvSpPr>
            <p:cNvPr id="68651" name="Rectangle 43"/>
            <p:cNvSpPr>
              <a:spLocks noChangeArrowheads="1"/>
            </p:cNvSpPr>
            <p:nvPr/>
          </p:nvSpPr>
          <p:spPr bwMode="auto">
            <a:xfrm>
              <a:off x="1784" y="2048"/>
              <a:ext cx="720"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Digital</a:t>
              </a:r>
            </a:p>
          </p:txBody>
        </p:sp>
        <p:sp>
          <p:nvSpPr>
            <p:cNvPr id="68652" name="Rectangle 44"/>
            <p:cNvSpPr>
              <a:spLocks noChangeArrowheads="1"/>
            </p:cNvSpPr>
            <p:nvPr/>
          </p:nvSpPr>
          <p:spPr bwMode="auto">
            <a:xfrm>
              <a:off x="1824" y="3304"/>
              <a:ext cx="720"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Analog         </a:t>
              </a:r>
            </a:p>
          </p:txBody>
        </p:sp>
        <p:sp>
          <p:nvSpPr>
            <p:cNvPr id="68653" name="Line 45"/>
            <p:cNvSpPr>
              <a:spLocks noChangeShapeType="1"/>
            </p:cNvSpPr>
            <p:nvPr/>
          </p:nvSpPr>
          <p:spPr bwMode="auto">
            <a:xfrm flipV="1">
              <a:off x="2552" y="2209"/>
              <a:ext cx="45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4" name="Line 46"/>
            <p:cNvSpPr>
              <a:spLocks noChangeShapeType="1"/>
            </p:cNvSpPr>
            <p:nvPr/>
          </p:nvSpPr>
          <p:spPr bwMode="auto">
            <a:xfrm flipV="1">
              <a:off x="2784" y="3208"/>
              <a:ext cx="29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5" name="Line 47"/>
            <p:cNvSpPr>
              <a:spLocks noChangeShapeType="1"/>
            </p:cNvSpPr>
            <p:nvPr/>
          </p:nvSpPr>
          <p:spPr bwMode="auto">
            <a:xfrm flipV="1">
              <a:off x="2800" y="3768"/>
              <a:ext cx="29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04099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Klasifikasi (3)</a:t>
            </a:r>
          </a:p>
        </p:txBody>
      </p:sp>
      <p:sp>
        <p:nvSpPr>
          <p:cNvPr id="69635" name="Rectangle 3"/>
          <p:cNvSpPr>
            <a:spLocks noGrp="1" noChangeArrowheads="1"/>
          </p:cNvSpPr>
          <p:nvPr>
            <p:ph type="subTitle" idx="1"/>
          </p:nvPr>
        </p:nvSpPr>
        <p:spPr>
          <a:xfrm>
            <a:off x="2130426" y="1752600"/>
            <a:ext cx="7775575" cy="520700"/>
          </a:xfrm>
        </p:spPr>
        <p:txBody>
          <a:bodyPr/>
          <a:lstStyle/>
          <a:p>
            <a:pPr marL="344488" indent="-344488" algn="just">
              <a:buClr>
                <a:schemeClr val="tx1"/>
              </a:buClr>
            </a:pPr>
            <a:r>
              <a:rPr lang="sv-SE" sz="2800">
                <a:latin typeface="Times New Roman" panose="02020603050405020304" pitchFamily="18" charset="0"/>
              </a:rPr>
              <a:t>Klasifikasi kontroler berdasarkan </a:t>
            </a:r>
            <a:r>
              <a:rPr lang="sv-SE" sz="2800" i="1">
                <a:latin typeface="Times New Roman" panose="02020603050405020304" pitchFamily="18" charset="0"/>
              </a:rPr>
              <a:t>periodenya</a:t>
            </a:r>
            <a:r>
              <a:rPr lang="sv-SE" sz="2800">
                <a:latin typeface="Times New Roman" panose="02020603050405020304" pitchFamily="18" charset="0"/>
              </a:rPr>
              <a:t> :</a:t>
            </a:r>
            <a:endParaRPr lang="en-US" sz="2800" b="1">
              <a:latin typeface="Times New Roman" panose="02020603050405020304" pitchFamily="18" charset="0"/>
            </a:endParaRPr>
          </a:p>
        </p:txBody>
      </p:sp>
      <p:grpSp>
        <p:nvGrpSpPr>
          <p:cNvPr id="69676" name="Group 44"/>
          <p:cNvGrpSpPr>
            <a:grpSpLocks/>
          </p:cNvGrpSpPr>
          <p:nvPr/>
        </p:nvGrpSpPr>
        <p:grpSpPr bwMode="auto">
          <a:xfrm>
            <a:off x="2260600" y="2638425"/>
            <a:ext cx="7226300" cy="3473450"/>
            <a:chOff x="464" y="1662"/>
            <a:chExt cx="4552" cy="2188"/>
          </a:xfrm>
        </p:grpSpPr>
        <p:sp>
          <p:nvSpPr>
            <p:cNvPr id="69637" name="Rectangle 5"/>
            <p:cNvSpPr>
              <a:spLocks noChangeArrowheads="1"/>
            </p:cNvSpPr>
            <p:nvPr/>
          </p:nvSpPr>
          <p:spPr bwMode="auto">
            <a:xfrm>
              <a:off x="464" y="2136"/>
              <a:ext cx="1128"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t>Kontroler</a:t>
              </a:r>
            </a:p>
          </p:txBody>
        </p:sp>
        <p:grpSp>
          <p:nvGrpSpPr>
            <p:cNvPr id="69662" name="Group 30"/>
            <p:cNvGrpSpPr>
              <a:grpSpLocks/>
            </p:cNvGrpSpPr>
            <p:nvPr/>
          </p:nvGrpSpPr>
          <p:grpSpPr bwMode="auto">
            <a:xfrm>
              <a:off x="1608" y="1832"/>
              <a:ext cx="405" cy="856"/>
              <a:chOff x="1656" y="1947"/>
              <a:chExt cx="405" cy="1400"/>
            </a:xfrm>
          </p:grpSpPr>
          <p:sp>
            <p:nvSpPr>
              <p:cNvPr id="69638" name="Line 6"/>
              <p:cNvSpPr>
                <a:spLocks noChangeShapeType="1"/>
              </p:cNvSpPr>
              <p:nvPr/>
            </p:nvSpPr>
            <p:spPr bwMode="auto">
              <a:xfrm flipV="1">
                <a:off x="1656" y="2681"/>
                <a:ext cx="17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9" name="Line 7"/>
              <p:cNvSpPr>
                <a:spLocks noChangeShapeType="1"/>
              </p:cNvSpPr>
              <p:nvPr/>
            </p:nvSpPr>
            <p:spPr bwMode="auto">
              <a:xfrm>
                <a:off x="1824" y="1947"/>
                <a:ext cx="0" cy="1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0" name="Line 8"/>
              <p:cNvSpPr>
                <a:spLocks noChangeShapeType="1"/>
              </p:cNvSpPr>
              <p:nvPr/>
            </p:nvSpPr>
            <p:spPr bwMode="auto">
              <a:xfrm flipV="1">
                <a:off x="1815" y="1953"/>
                <a:ext cx="24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4" name="Line 12"/>
              <p:cNvSpPr>
                <a:spLocks noChangeShapeType="1"/>
              </p:cNvSpPr>
              <p:nvPr/>
            </p:nvSpPr>
            <p:spPr bwMode="auto">
              <a:xfrm flipV="1">
                <a:off x="1828" y="3337"/>
                <a:ext cx="2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9651" name="Rectangle 19"/>
            <p:cNvSpPr>
              <a:spLocks noChangeArrowheads="1"/>
            </p:cNvSpPr>
            <p:nvPr/>
          </p:nvSpPr>
          <p:spPr bwMode="auto">
            <a:xfrm>
              <a:off x="2018" y="2544"/>
              <a:ext cx="74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Modern</a:t>
              </a:r>
            </a:p>
          </p:txBody>
        </p:sp>
        <p:sp>
          <p:nvSpPr>
            <p:cNvPr id="69658" name="Rectangle 26"/>
            <p:cNvSpPr>
              <a:spLocks noChangeArrowheads="1"/>
            </p:cNvSpPr>
            <p:nvPr/>
          </p:nvSpPr>
          <p:spPr bwMode="auto">
            <a:xfrm>
              <a:off x="2880" y="3344"/>
              <a:ext cx="1920" cy="506"/>
            </a:xfrm>
            <a:prstGeom prst="rect">
              <a:avLst/>
            </a:prstGeom>
            <a:solidFill>
              <a:srgbClr val="FFCC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200"/>
                <a:t>Kontroler berbasis neural network, GA, Fuzzy, dll</a:t>
              </a:r>
            </a:p>
          </p:txBody>
        </p:sp>
        <p:sp>
          <p:nvSpPr>
            <p:cNvPr id="69661" name="Rectangle 29"/>
            <p:cNvSpPr>
              <a:spLocks noChangeArrowheads="1"/>
            </p:cNvSpPr>
            <p:nvPr/>
          </p:nvSpPr>
          <p:spPr bwMode="auto">
            <a:xfrm>
              <a:off x="1986" y="1672"/>
              <a:ext cx="686"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Klasik</a:t>
              </a:r>
            </a:p>
          </p:txBody>
        </p:sp>
        <p:sp>
          <p:nvSpPr>
            <p:cNvPr id="69664" name="Line 32"/>
            <p:cNvSpPr>
              <a:spLocks noChangeShapeType="1"/>
            </p:cNvSpPr>
            <p:nvPr/>
          </p:nvSpPr>
          <p:spPr bwMode="auto">
            <a:xfrm flipV="1">
              <a:off x="2768" y="2712"/>
              <a:ext cx="15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5" name="Line 33"/>
            <p:cNvSpPr>
              <a:spLocks noChangeShapeType="1"/>
            </p:cNvSpPr>
            <p:nvPr/>
          </p:nvSpPr>
          <p:spPr bwMode="auto">
            <a:xfrm>
              <a:off x="2914" y="2448"/>
              <a:ext cx="0" cy="5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6" name="Line 34"/>
            <p:cNvSpPr>
              <a:spLocks noChangeShapeType="1"/>
            </p:cNvSpPr>
            <p:nvPr/>
          </p:nvSpPr>
          <p:spPr bwMode="auto">
            <a:xfrm flipV="1">
              <a:off x="2906" y="2450"/>
              <a:ext cx="21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7" name="Line 35"/>
            <p:cNvSpPr>
              <a:spLocks noChangeShapeType="1"/>
            </p:cNvSpPr>
            <p:nvPr/>
          </p:nvSpPr>
          <p:spPr bwMode="auto">
            <a:xfrm flipV="1">
              <a:off x="2917" y="2948"/>
              <a:ext cx="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8" name="Rectangle 36"/>
            <p:cNvSpPr>
              <a:spLocks noChangeArrowheads="1"/>
            </p:cNvSpPr>
            <p:nvPr/>
          </p:nvSpPr>
          <p:spPr bwMode="auto">
            <a:xfrm>
              <a:off x="3114" y="2304"/>
              <a:ext cx="118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Konvensional</a:t>
              </a:r>
            </a:p>
          </p:txBody>
        </p:sp>
        <p:sp>
          <p:nvSpPr>
            <p:cNvPr id="69669" name="Rectangle 37"/>
            <p:cNvSpPr>
              <a:spLocks noChangeArrowheads="1"/>
            </p:cNvSpPr>
            <p:nvPr/>
          </p:nvSpPr>
          <p:spPr bwMode="auto">
            <a:xfrm>
              <a:off x="3122" y="2800"/>
              <a:ext cx="1334"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cerdas</a:t>
              </a:r>
            </a:p>
          </p:txBody>
        </p:sp>
        <p:sp>
          <p:nvSpPr>
            <p:cNvPr id="69670" name="Line 38"/>
            <p:cNvSpPr>
              <a:spLocks noChangeShapeType="1"/>
            </p:cNvSpPr>
            <p:nvPr/>
          </p:nvSpPr>
          <p:spPr bwMode="auto">
            <a:xfrm>
              <a:off x="3776" y="3088"/>
              <a:ext cx="0" cy="261"/>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9672" name="Line 40"/>
            <p:cNvSpPr>
              <a:spLocks noChangeShapeType="1"/>
            </p:cNvSpPr>
            <p:nvPr/>
          </p:nvSpPr>
          <p:spPr bwMode="auto">
            <a:xfrm flipV="1">
              <a:off x="4298" y="2450"/>
              <a:ext cx="214"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9673" name="Rectangle 41"/>
            <p:cNvSpPr>
              <a:spLocks noChangeArrowheads="1"/>
            </p:cNvSpPr>
            <p:nvPr/>
          </p:nvSpPr>
          <p:spPr bwMode="auto">
            <a:xfrm>
              <a:off x="4520" y="2310"/>
              <a:ext cx="496" cy="290"/>
            </a:xfrm>
            <a:prstGeom prst="rect">
              <a:avLst/>
            </a:prstGeom>
            <a:solidFill>
              <a:srgbClr val="FFCC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PID</a:t>
              </a:r>
            </a:p>
          </p:txBody>
        </p:sp>
        <p:sp>
          <p:nvSpPr>
            <p:cNvPr id="69674" name="Line 42"/>
            <p:cNvSpPr>
              <a:spLocks noChangeShapeType="1"/>
            </p:cNvSpPr>
            <p:nvPr/>
          </p:nvSpPr>
          <p:spPr bwMode="auto">
            <a:xfrm flipV="1">
              <a:off x="2690" y="1826"/>
              <a:ext cx="214"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9675" name="Rectangle 43"/>
            <p:cNvSpPr>
              <a:spLocks noChangeArrowheads="1"/>
            </p:cNvSpPr>
            <p:nvPr/>
          </p:nvSpPr>
          <p:spPr bwMode="auto">
            <a:xfrm>
              <a:off x="2912" y="1662"/>
              <a:ext cx="1168" cy="290"/>
            </a:xfrm>
            <a:prstGeom prst="rect">
              <a:avLst/>
            </a:prstGeom>
            <a:solidFill>
              <a:srgbClr val="FFCC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Kompensator</a:t>
              </a:r>
            </a:p>
          </p:txBody>
        </p:sp>
      </p:grpSp>
    </p:spTree>
    <p:extLst>
      <p:ext uri="{BB962C8B-B14F-4D97-AF65-F5344CB8AC3E}">
        <p14:creationId xmlns:p14="http://schemas.microsoft.com/office/powerpoint/2010/main" val="2855158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Klasifikasi (4)</a:t>
            </a:r>
          </a:p>
        </p:txBody>
      </p:sp>
      <p:sp>
        <p:nvSpPr>
          <p:cNvPr id="70659" name="Rectangle 3"/>
          <p:cNvSpPr>
            <a:spLocks noGrp="1" noChangeArrowheads="1"/>
          </p:cNvSpPr>
          <p:nvPr>
            <p:ph type="subTitle" idx="1"/>
          </p:nvPr>
        </p:nvSpPr>
        <p:spPr>
          <a:xfrm>
            <a:off x="2130426" y="1752600"/>
            <a:ext cx="7775575" cy="850900"/>
          </a:xfrm>
        </p:spPr>
        <p:txBody>
          <a:bodyPr>
            <a:normAutofit lnSpcReduction="10000"/>
          </a:bodyPr>
          <a:lstStyle/>
          <a:p>
            <a:pPr marL="344488" indent="-344488" algn="just">
              <a:lnSpc>
                <a:spcPct val="80000"/>
              </a:lnSpc>
              <a:buClr>
                <a:schemeClr val="tx1"/>
              </a:buClr>
            </a:pPr>
            <a:r>
              <a:rPr lang="sv-SE" sz="2800">
                <a:latin typeface="Times New Roman" panose="02020603050405020304" pitchFamily="18" charset="0"/>
              </a:rPr>
              <a:t>Klasifikasi kontroler berdasarkan </a:t>
            </a:r>
            <a:r>
              <a:rPr lang="sv-SE" sz="2800" i="1">
                <a:latin typeface="Times New Roman" panose="02020603050405020304" pitchFamily="18" charset="0"/>
              </a:rPr>
              <a:t>sumber daya</a:t>
            </a:r>
            <a:r>
              <a:rPr lang="sv-SE" sz="2800">
                <a:latin typeface="Times New Roman" panose="02020603050405020304" pitchFamily="18" charset="0"/>
              </a:rPr>
              <a:t> dan </a:t>
            </a:r>
          </a:p>
          <a:p>
            <a:pPr marL="344488" indent="-344488" algn="just">
              <a:lnSpc>
                <a:spcPct val="80000"/>
              </a:lnSpc>
              <a:buClr>
                <a:schemeClr val="tx1"/>
              </a:buClr>
            </a:pPr>
            <a:r>
              <a:rPr lang="sv-SE" sz="2800" i="1">
                <a:latin typeface="Times New Roman" panose="02020603050405020304" pitchFamily="18" charset="0"/>
              </a:rPr>
              <a:t>tipe komponen</a:t>
            </a:r>
            <a:r>
              <a:rPr lang="sv-SE" sz="2800">
                <a:latin typeface="Times New Roman" panose="02020603050405020304" pitchFamily="18" charset="0"/>
              </a:rPr>
              <a:t> :</a:t>
            </a:r>
            <a:endParaRPr lang="en-US" sz="2800" b="1">
              <a:latin typeface="Times New Roman" panose="02020603050405020304" pitchFamily="18" charset="0"/>
            </a:endParaRPr>
          </a:p>
        </p:txBody>
      </p:sp>
      <p:grpSp>
        <p:nvGrpSpPr>
          <p:cNvPr id="70676" name="Group 20"/>
          <p:cNvGrpSpPr>
            <a:grpSpLocks/>
          </p:cNvGrpSpPr>
          <p:nvPr/>
        </p:nvGrpSpPr>
        <p:grpSpPr bwMode="auto">
          <a:xfrm>
            <a:off x="2667000" y="3048000"/>
            <a:ext cx="5410200" cy="3022600"/>
            <a:chOff x="576" y="1936"/>
            <a:chExt cx="3408" cy="1904"/>
          </a:xfrm>
        </p:grpSpPr>
        <p:sp>
          <p:nvSpPr>
            <p:cNvPr id="70661" name="Rectangle 5"/>
            <p:cNvSpPr>
              <a:spLocks noChangeArrowheads="1"/>
            </p:cNvSpPr>
            <p:nvPr/>
          </p:nvSpPr>
          <p:spPr bwMode="auto">
            <a:xfrm>
              <a:off x="2272" y="1936"/>
              <a:ext cx="147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elektrik</a:t>
              </a:r>
            </a:p>
          </p:txBody>
        </p:sp>
        <p:sp>
          <p:nvSpPr>
            <p:cNvPr id="70662" name="Line 6"/>
            <p:cNvSpPr>
              <a:spLocks noChangeShapeType="1"/>
            </p:cNvSpPr>
            <p:nvPr/>
          </p:nvSpPr>
          <p:spPr bwMode="auto">
            <a:xfrm flipV="1">
              <a:off x="1720" y="2871"/>
              <a:ext cx="1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3" name="Line 7"/>
            <p:cNvSpPr>
              <a:spLocks noChangeShapeType="1"/>
            </p:cNvSpPr>
            <p:nvPr/>
          </p:nvSpPr>
          <p:spPr bwMode="auto">
            <a:xfrm>
              <a:off x="1904" y="2065"/>
              <a:ext cx="0" cy="164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4" name="Line 8"/>
            <p:cNvSpPr>
              <a:spLocks noChangeShapeType="1"/>
            </p:cNvSpPr>
            <p:nvPr/>
          </p:nvSpPr>
          <p:spPr bwMode="auto">
            <a:xfrm flipV="1">
              <a:off x="1907" y="2079"/>
              <a:ext cx="38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6" name="Rectangle 10"/>
            <p:cNvSpPr>
              <a:spLocks noChangeArrowheads="1"/>
            </p:cNvSpPr>
            <p:nvPr/>
          </p:nvSpPr>
          <p:spPr bwMode="auto">
            <a:xfrm>
              <a:off x="576" y="2695"/>
              <a:ext cx="1128"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t>Kontroler</a:t>
              </a:r>
            </a:p>
          </p:txBody>
        </p:sp>
        <p:sp>
          <p:nvSpPr>
            <p:cNvPr id="70667" name="Rectangle 11"/>
            <p:cNvSpPr>
              <a:spLocks noChangeArrowheads="1"/>
            </p:cNvSpPr>
            <p:nvPr/>
          </p:nvSpPr>
          <p:spPr bwMode="auto">
            <a:xfrm>
              <a:off x="2274" y="2492"/>
              <a:ext cx="1470"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mekanik</a:t>
              </a:r>
            </a:p>
          </p:txBody>
        </p:sp>
        <p:sp>
          <p:nvSpPr>
            <p:cNvPr id="70669" name="Rectangle 13"/>
            <p:cNvSpPr>
              <a:spLocks noChangeArrowheads="1"/>
            </p:cNvSpPr>
            <p:nvPr/>
          </p:nvSpPr>
          <p:spPr bwMode="auto">
            <a:xfrm>
              <a:off x="2290" y="3020"/>
              <a:ext cx="1454"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hidrolik</a:t>
              </a:r>
            </a:p>
          </p:txBody>
        </p:sp>
        <p:sp>
          <p:nvSpPr>
            <p:cNvPr id="70670" name="Rectangle 14"/>
            <p:cNvSpPr>
              <a:spLocks noChangeArrowheads="1"/>
            </p:cNvSpPr>
            <p:nvPr/>
          </p:nvSpPr>
          <p:spPr bwMode="auto">
            <a:xfrm>
              <a:off x="2278" y="3550"/>
              <a:ext cx="1706"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Kontroler pneumatik</a:t>
              </a:r>
            </a:p>
          </p:txBody>
        </p:sp>
        <p:sp>
          <p:nvSpPr>
            <p:cNvPr id="70672" name="Line 16"/>
            <p:cNvSpPr>
              <a:spLocks noChangeShapeType="1"/>
            </p:cNvSpPr>
            <p:nvPr/>
          </p:nvSpPr>
          <p:spPr bwMode="auto">
            <a:xfrm flipV="1">
              <a:off x="1915" y="2640"/>
              <a:ext cx="36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V="1">
              <a:off x="1891" y="3168"/>
              <a:ext cx="38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V="1">
              <a:off x="1915" y="3703"/>
              <a:ext cx="37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1515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a:latin typeface="Times New Roman" panose="02020603050405020304" pitchFamily="18" charset="0"/>
              </a:rPr>
              <a:t>Contoh kontroler elektrik</a:t>
            </a:r>
          </a:p>
        </p:txBody>
      </p:sp>
      <p:sp>
        <p:nvSpPr>
          <p:cNvPr id="71683"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0000FF"/>
                </a:solidFill>
                <a:latin typeface="Times New Roman" panose="02020603050405020304" pitchFamily="18" charset="0"/>
              </a:rPr>
              <a:t>Kontroler proporsional elektrik</a:t>
            </a:r>
            <a:r>
              <a:rPr lang="en-US"/>
              <a:t> </a:t>
            </a:r>
          </a:p>
        </p:txBody>
      </p:sp>
      <p:sp>
        <p:nvSpPr>
          <p:cNvPr id="7168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168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90"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71796" name="Group 116"/>
          <p:cNvGrpSpPr>
            <a:grpSpLocks/>
          </p:cNvGrpSpPr>
          <p:nvPr/>
        </p:nvGrpSpPr>
        <p:grpSpPr bwMode="auto">
          <a:xfrm>
            <a:off x="3252789" y="2571751"/>
            <a:ext cx="5375275" cy="2860675"/>
            <a:chOff x="1089" y="1620"/>
            <a:chExt cx="3386" cy="1802"/>
          </a:xfrm>
        </p:grpSpPr>
        <p:sp>
          <p:nvSpPr>
            <p:cNvPr id="71696" name="Rectangle 16"/>
            <p:cNvSpPr>
              <a:spLocks noChangeArrowheads="1"/>
            </p:cNvSpPr>
            <p:nvPr/>
          </p:nvSpPr>
          <p:spPr bwMode="auto">
            <a:xfrm>
              <a:off x="1089" y="1620"/>
              <a:ext cx="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 </a:t>
              </a:r>
              <a:endParaRPr lang="en-US"/>
            </a:p>
          </p:txBody>
        </p:sp>
        <p:sp>
          <p:nvSpPr>
            <p:cNvPr id="71697" name="Rectangle 17"/>
            <p:cNvSpPr>
              <a:spLocks noChangeArrowheads="1"/>
            </p:cNvSpPr>
            <p:nvPr/>
          </p:nvSpPr>
          <p:spPr bwMode="auto">
            <a:xfrm>
              <a:off x="1699" y="2082"/>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R</a:t>
              </a:r>
              <a:endParaRPr lang="en-US"/>
            </a:p>
          </p:txBody>
        </p:sp>
        <p:sp>
          <p:nvSpPr>
            <p:cNvPr id="71698" name="Rectangle 18"/>
            <p:cNvSpPr>
              <a:spLocks noChangeArrowheads="1"/>
            </p:cNvSpPr>
            <p:nvPr/>
          </p:nvSpPr>
          <p:spPr bwMode="auto">
            <a:xfrm>
              <a:off x="1802" y="2146"/>
              <a:ext cx="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O</a:t>
              </a:r>
              <a:endParaRPr lang="en-US"/>
            </a:p>
          </p:txBody>
        </p:sp>
        <p:sp>
          <p:nvSpPr>
            <p:cNvPr id="71699" name="Rectangle 19"/>
            <p:cNvSpPr>
              <a:spLocks noChangeArrowheads="1"/>
            </p:cNvSpPr>
            <p:nvPr/>
          </p:nvSpPr>
          <p:spPr bwMode="auto">
            <a:xfrm>
              <a:off x="1876" y="2146"/>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71700" name="Rectangle 20"/>
            <p:cNvSpPr>
              <a:spLocks noChangeArrowheads="1"/>
            </p:cNvSpPr>
            <p:nvPr/>
          </p:nvSpPr>
          <p:spPr bwMode="auto">
            <a:xfrm>
              <a:off x="2310" y="1672"/>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R</a:t>
              </a:r>
              <a:endParaRPr lang="en-US"/>
            </a:p>
          </p:txBody>
        </p:sp>
        <p:sp>
          <p:nvSpPr>
            <p:cNvPr id="71701" name="Rectangle 21"/>
            <p:cNvSpPr>
              <a:spLocks noChangeArrowheads="1"/>
            </p:cNvSpPr>
            <p:nvPr/>
          </p:nvSpPr>
          <p:spPr bwMode="auto">
            <a:xfrm>
              <a:off x="2412" y="1736"/>
              <a:ext cx="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O</a:t>
              </a:r>
              <a:endParaRPr lang="en-US"/>
            </a:p>
          </p:txBody>
        </p:sp>
        <p:sp>
          <p:nvSpPr>
            <p:cNvPr id="71702" name="Rectangle 22"/>
            <p:cNvSpPr>
              <a:spLocks noChangeArrowheads="1"/>
            </p:cNvSpPr>
            <p:nvPr/>
          </p:nvSpPr>
          <p:spPr bwMode="auto">
            <a:xfrm>
              <a:off x="2487" y="1736"/>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71703" name="Rectangle 23"/>
            <p:cNvSpPr>
              <a:spLocks noChangeArrowheads="1"/>
            </p:cNvSpPr>
            <p:nvPr/>
          </p:nvSpPr>
          <p:spPr bwMode="auto">
            <a:xfrm>
              <a:off x="3051" y="2218"/>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R</a:t>
              </a:r>
              <a:endParaRPr lang="en-US"/>
            </a:p>
          </p:txBody>
        </p:sp>
        <p:sp>
          <p:nvSpPr>
            <p:cNvPr id="71704" name="Rectangle 24"/>
            <p:cNvSpPr>
              <a:spLocks noChangeArrowheads="1"/>
            </p:cNvSpPr>
            <p:nvPr/>
          </p:nvSpPr>
          <p:spPr bwMode="auto">
            <a:xfrm>
              <a:off x="3153" y="2282"/>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i</a:t>
              </a:r>
              <a:endParaRPr lang="en-US"/>
            </a:p>
          </p:txBody>
        </p:sp>
        <p:sp>
          <p:nvSpPr>
            <p:cNvPr id="71705" name="Rectangle 25"/>
            <p:cNvSpPr>
              <a:spLocks noChangeArrowheads="1"/>
            </p:cNvSpPr>
            <p:nvPr/>
          </p:nvSpPr>
          <p:spPr bwMode="auto">
            <a:xfrm>
              <a:off x="3181" y="2282"/>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71706" name="Rectangle 26"/>
            <p:cNvSpPr>
              <a:spLocks noChangeArrowheads="1"/>
            </p:cNvSpPr>
            <p:nvPr/>
          </p:nvSpPr>
          <p:spPr bwMode="auto">
            <a:xfrm>
              <a:off x="3666" y="1846"/>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R</a:t>
              </a:r>
              <a:endParaRPr lang="en-US"/>
            </a:p>
          </p:txBody>
        </p:sp>
        <p:sp>
          <p:nvSpPr>
            <p:cNvPr id="71707" name="Rectangle 27"/>
            <p:cNvSpPr>
              <a:spLocks noChangeArrowheads="1"/>
            </p:cNvSpPr>
            <p:nvPr/>
          </p:nvSpPr>
          <p:spPr bwMode="auto">
            <a:xfrm>
              <a:off x="3769" y="1911"/>
              <a:ext cx="4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F</a:t>
              </a:r>
              <a:endParaRPr lang="en-US"/>
            </a:p>
          </p:txBody>
        </p:sp>
        <p:sp>
          <p:nvSpPr>
            <p:cNvPr id="71708" name="Rectangle 28"/>
            <p:cNvSpPr>
              <a:spLocks noChangeArrowheads="1"/>
            </p:cNvSpPr>
            <p:nvPr/>
          </p:nvSpPr>
          <p:spPr bwMode="auto">
            <a:xfrm>
              <a:off x="3825" y="1911"/>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71709" name="Freeform 29"/>
            <p:cNvSpPr>
              <a:spLocks noEditPoints="1"/>
            </p:cNvSpPr>
            <p:nvPr/>
          </p:nvSpPr>
          <p:spPr bwMode="auto">
            <a:xfrm>
              <a:off x="3582" y="2318"/>
              <a:ext cx="334" cy="658"/>
            </a:xfrm>
            <a:custGeom>
              <a:avLst/>
              <a:gdLst>
                <a:gd name="T0" fmla="*/ 0 w 334"/>
                <a:gd name="T1" fmla="*/ 656 h 658"/>
                <a:gd name="T2" fmla="*/ 0 w 334"/>
                <a:gd name="T3" fmla="*/ 13 h 658"/>
                <a:gd name="T4" fmla="*/ 13 w 334"/>
                <a:gd name="T5" fmla="*/ 13 h 658"/>
                <a:gd name="T6" fmla="*/ 13 w 334"/>
                <a:gd name="T7" fmla="*/ 656 h 658"/>
                <a:gd name="T8" fmla="*/ 0 w 334"/>
                <a:gd name="T9" fmla="*/ 656 h 658"/>
                <a:gd name="T10" fmla="*/ 0 w 334"/>
                <a:gd name="T11" fmla="*/ 13 h 658"/>
                <a:gd name="T12" fmla="*/ 0 w 334"/>
                <a:gd name="T13" fmla="*/ 0 h 658"/>
                <a:gd name="T14" fmla="*/ 11 w 334"/>
                <a:gd name="T15" fmla="*/ 11 h 658"/>
                <a:gd name="T16" fmla="*/ 8 w 334"/>
                <a:gd name="T17" fmla="*/ 13 h 658"/>
                <a:gd name="T18" fmla="*/ 0 w 334"/>
                <a:gd name="T19" fmla="*/ 13 h 658"/>
                <a:gd name="T20" fmla="*/ 11 w 334"/>
                <a:gd name="T21" fmla="*/ 11 h 658"/>
                <a:gd name="T22" fmla="*/ 331 w 334"/>
                <a:gd name="T23" fmla="*/ 329 h 658"/>
                <a:gd name="T24" fmla="*/ 323 w 334"/>
                <a:gd name="T25" fmla="*/ 337 h 658"/>
                <a:gd name="T26" fmla="*/ 3 w 334"/>
                <a:gd name="T27" fmla="*/ 19 h 658"/>
                <a:gd name="T28" fmla="*/ 11 w 334"/>
                <a:gd name="T29" fmla="*/ 11 h 658"/>
                <a:gd name="T30" fmla="*/ 331 w 334"/>
                <a:gd name="T31" fmla="*/ 329 h 658"/>
                <a:gd name="T32" fmla="*/ 334 w 334"/>
                <a:gd name="T33" fmla="*/ 334 h 658"/>
                <a:gd name="T34" fmla="*/ 331 w 334"/>
                <a:gd name="T35" fmla="*/ 337 h 658"/>
                <a:gd name="T36" fmla="*/ 326 w 334"/>
                <a:gd name="T37" fmla="*/ 334 h 658"/>
                <a:gd name="T38" fmla="*/ 331 w 334"/>
                <a:gd name="T39" fmla="*/ 329 h 658"/>
                <a:gd name="T40" fmla="*/ 331 w 334"/>
                <a:gd name="T41" fmla="*/ 337 h 658"/>
                <a:gd name="T42" fmla="*/ 11 w 334"/>
                <a:gd name="T43" fmla="*/ 658 h 658"/>
                <a:gd name="T44" fmla="*/ 3 w 334"/>
                <a:gd name="T45" fmla="*/ 650 h 658"/>
                <a:gd name="T46" fmla="*/ 323 w 334"/>
                <a:gd name="T47" fmla="*/ 329 h 658"/>
                <a:gd name="T48" fmla="*/ 331 w 334"/>
                <a:gd name="T49" fmla="*/ 337 h 658"/>
                <a:gd name="T50" fmla="*/ 11 w 334"/>
                <a:gd name="T51" fmla="*/ 658 h 658"/>
                <a:gd name="T52" fmla="*/ 0 w 334"/>
                <a:gd name="T53" fmla="*/ 656 h 658"/>
                <a:gd name="T54" fmla="*/ 8 w 334"/>
                <a:gd name="T55" fmla="*/ 656 h 658"/>
                <a:gd name="T56" fmla="*/ 11 w 334"/>
                <a:gd name="T5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4" h="658">
                  <a:moveTo>
                    <a:pt x="0" y="656"/>
                  </a:moveTo>
                  <a:lnTo>
                    <a:pt x="0" y="13"/>
                  </a:lnTo>
                  <a:lnTo>
                    <a:pt x="13" y="13"/>
                  </a:lnTo>
                  <a:lnTo>
                    <a:pt x="13" y="656"/>
                  </a:lnTo>
                  <a:lnTo>
                    <a:pt x="0" y="656"/>
                  </a:lnTo>
                  <a:close/>
                  <a:moveTo>
                    <a:pt x="0" y="13"/>
                  </a:moveTo>
                  <a:lnTo>
                    <a:pt x="0" y="0"/>
                  </a:lnTo>
                  <a:lnTo>
                    <a:pt x="11" y="11"/>
                  </a:lnTo>
                  <a:lnTo>
                    <a:pt x="8" y="13"/>
                  </a:lnTo>
                  <a:lnTo>
                    <a:pt x="0" y="13"/>
                  </a:lnTo>
                  <a:close/>
                  <a:moveTo>
                    <a:pt x="11" y="11"/>
                  </a:moveTo>
                  <a:lnTo>
                    <a:pt x="331" y="329"/>
                  </a:lnTo>
                  <a:lnTo>
                    <a:pt x="323" y="337"/>
                  </a:lnTo>
                  <a:lnTo>
                    <a:pt x="3" y="19"/>
                  </a:lnTo>
                  <a:lnTo>
                    <a:pt x="11" y="11"/>
                  </a:lnTo>
                  <a:close/>
                  <a:moveTo>
                    <a:pt x="331" y="329"/>
                  </a:moveTo>
                  <a:lnTo>
                    <a:pt x="334" y="334"/>
                  </a:lnTo>
                  <a:lnTo>
                    <a:pt x="331" y="337"/>
                  </a:lnTo>
                  <a:lnTo>
                    <a:pt x="326" y="334"/>
                  </a:lnTo>
                  <a:lnTo>
                    <a:pt x="331" y="329"/>
                  </a:lnTo>
                  <a:close/>
                  <a:moveTo>
                    <a:pt x="331" y="337"/>
                  </a:moveTo>
                  <a:lnTo>
                    <a:pt x="11" y="658"/>
                  </a:lnTo>
                  <a:lnTo>
                    <a:pt x="3" y="650"/>
                  </a:lnTo>
                  <a:lnTo>
                    <a:pt x="323" y="329"/>
                  </a:lnTo>
                  <a:lnTo>
                    <a:pt x="331" y="337"/>
                  </a:lnTo>
                  <a:close/>
                  <a:moveTo>
                    <a:pt x="11" y="658"/>
                  </a:moveTo>
                  <a:lnTo>
                    <a:pt x="0" y="656"/>
                  </a:lnTo>
                  <a:lnTo>
                    <a:pt x="8" y="656"/>
                  </a:lnTo>
                  <a:lnTo>
                    <a:pt x="11" y="658"/>
                  </a:lnTo>
                  <a:close/>
                </a:path>
              </a:pathLst>
            </a:custGeom>
            <a:solidFill>
              <a:srgbClr val="1F1A17"/>
            </a:solidFill>
            <a:ln w="12700" cmpd="sng">
              <a:solidFill>
                <a:srgbClr val="000000"/>
              </a:solidFill>
              <a:round/>
              <a:headEnd/>
              <a:tailEnd/>
            </a:ln>
          </p:spPr>
          <p:txBody>
            <a:bodyPr/>
            <a:lstStyle/>
            <a:p>
              <a:endParaRPr lang="en-US"/>
            </a:p>
          </p:txBody>
        </p:sp>
        <p:sp>
          <p:nvSpPr>
            <p:cNvPr id="71710" name="Rectangle 30"/>
            <p:cNvSpPr>
              <a:spLocks noChangeArrowheads="1"/>
            </p:cNvSpPr>
            <p:nvPr/>
          </p:nvSpPr>
          <p:spPr bwMode="auto">
            <a:xfrm>
              <a:off x="2716" y="2467"/>
              <a:ext cx="252" cy="11"/>
            </a:xfrm>
            <a:prstGeom prst="rect">
              <a:avLst/>
            </a:prstGeom>
            <a:solidFill>
              <a:srgbClr val="1F1A17"/>
            </a:solidFill>
            <a:ln w="25400">
              <a:solidFill>
                <a:srgbClr val="000000"/>
              </a:solidFill>
              <a:miter lim="800000"/>
              <a:headEnd/>
              <a:tailEnd/>
            </a:ln>
          </p:spPr>
          <p:txBody>
            <a:bodyPr/>
            <a:lstStyle/>
            <a:p>
              <a:endParaRPr lang="en-US"/>
            </a:p>
          </p:txBody>
        </p:sp>
        <p:sp>
          <p:nvSpPr>
            <p:cNvPr id="71711" name="Rectangle 31"/>
            <p:cNvSpPr>
              <a:spLocks noChangeArrowheads="1"/>
            </p:cNvSpPr>
            <p:nvPr/>
          </p:nvSpPr>
          <p:spPr bwMode="auto">
            <a:xfrm>
              <a:off x="3408" y="2814"/>
              <a:ext cx="187" cy="11"/>
            </a:xfrm>
            <a:prstGeom prst="rect">
              <a:avLst/>
            </a:prstGeom>
            <a:solidFill>
              <a:srgbClr val="1F1A17"/>
            </a:solidFill>
            <a:ln w="12700">
              <a:solidFill>
                <a:srgbClr val="000000"/>
              </a:solidFill>
              <a:miter lim="800000"/>
              <a:headEnd/>
              <a:tailEnd/>
            </a:ln>
          </p:spPr>
          <p:txBody>
            <a:bodyPr/>
            <a:lstStyle/>
            <a:p>
              <a:endParaRPr lang="en-US"/>
            </a:p>
          </p:txBody>
        </p:sp>
        <p:sp>
          <p:nvSpPr>
            <p:cNvPr id="71712" name="Rectangle 32"/>
            <p:cNvSpPr>
              <a:spLocks noChangeArrowheads="1"/>
            </p:cNvSpPr>
            <p:nvPr/>
          </p:nvSpPr>
          <p:spPr bwMode="auto">
            <a:xfrm>
              <a:off x="2708" y="3206"/>
              <a:ext cx="887" cy="10"/>
            </a:xfrm>
            <a:prstGeom prst="rect">
              <a:avLst/>
            </a:prstGeom>
            <a:solidFill>
              <a:srgbClr val="1F1A17"/>
            </a:solidFill>
            <a:ln w="12700">
              <a:solidFill>
                <a:srgbClr val="000000"/>
              </a:solidFill>
              <a:miter lim="800000"/>
              <a:headEnd/>
              <a:tailEnd/>
            </a:ln>
          </p:spPr>
          <p:txBody>
            <a:bodyPr/>
            <a:lstStyle/>
            <a:p>
              <a:endParaRPr lang="en-US"/>
            </a:p>
          </p:txBody>
        </p:sp>
        <p:sp>
          <p:nvSpPr>
            <p:cNvPr id="71713" name="Rectangle 33"/>
            <p:cNvSpPr>
              <a:spLocks noChangeArrowheads="1"/>
            </p:cNvSpPr>
            <p:nvPr/>
          </p:nvSpPr>
          <p:spPr bwMode="auto">
            <a:xfrm>
              <a:off x="3588" y="3206"/>
              <a:ext cx="718" cy="10"/>
            </a:xfrm>
            <a:prstGeom prst="rect">
              <a:avLst/>
            </a:prstGeom>
            <a:solidFill>
              <a:srgbClr val="1F1A17"/>
            </a:solidFill>
            <a:ln w="12700">
              <a:solidFill>
                <a:srgbClr val="000000"/>
              </a:solidFill>
              <a:miter lim="800000"/>
              <a:headEnd/>
              <a:tailEnd/>
            </a:ln>
          </p:spPr>
          <p:txBody>
            <a:bodyPr/>
            <a:lstStyle/>
            <a:p>
              <a:endParaRPr lang="en-US"/>
            </a:p>
          </p:txBody>
        </p:sp>
        <p:sp>
          <p:nvSpPr>
            <p:cNvPr id="71714" name="Freeform 34"/>
            <p:cNvSpPr>
              <a:spLocks noEditPoints="1"/>
            </p:cNvSpPr>
            <p:nvPr/>
          </p:nvSpPr>
          <p:spPr bwMode="auto">
            <a:xfrm>
              <a:off x="4301" y="3182"/>
              <a:ext cx="60" cy="60"/>
            </a:xfrm>
            <a:custGeom>
              <a:avLst/>
              <a:gdLst>
                <a:gd name="T0" fmla="*/ 31 w 60"/>
                <a:gd name="T1" fmla="*/ 50 h 60"/>
                <a:gd name="T2" fmla="*/ 31 w 60"/>
                <a:gd name="T3" fmla="*/ 60 h 60"/>
                <a:gd name="T4" fmla="*/ 31 w 60"/>
                <a:gd name="T5" fmla="*/ 50 h 60"/>
                <a:gd name="T6" fmla="*/ 44 w 60"/>
                <a:gd name="T7" fmla="*/ 45 h 60"/>
                <a:gd name="T8" fmla="*/ 42 w 60"/>
                <a:gd name="T9" fmla="*/ 58 h 60"/>
                <a:gd name="T10" fmla="*/ 31 w 60"/>
                <a:gd name="T11" fmla="*/ 50 h 60"/>
                <a:gd name="T12" fmla="*/ 49 w 60"/>
                <a:gd name="T13" fmla="*/ 37 h 60"/>
                <a:gd name="T14" fmla="*/ 60 w 60"/>
                <a:gd name="T15" fmla="*/ 29 h 60"/>
                <a:gd name="T16" fmla="*/ 52 w 60"/>
                <a:gd name="T17" fmla="*/ 50 h 60"/>
                <a:gd name="T18" fmla="*/ 49 w 60"/>
                <a:gd name="T19" fmla="*/ 29 h 60"/>
                <a:gd name="T20" fmla="*/ 60 w 60"/>
                <a:gd name="T21" fmla="*/ 29 h 60"/>
                <a:gd name="T22" fmla="*/ 49 w 60"/>
                <a:gd name="T23" fmla="*/ 29 h 60"/>
                <a:gd name="T24" fmla="*/ 49 w 60"/>
                <a:gd name="T25" fmla="*/ 29 h 60"/>
                <a:gd name="T26" fmla="*/ 60 w 60"/>
                <a:gd name="T27" fmla="*/ 29 h 60"/>
                <a:gd name="T28" fmla="*/ 49 w 60"/>
                <a:gd name="T29" fmla="*/ 29 h 60"/>
                <a:gd name="T30" fmla="*/ 44 w 60"/>
                <a:gd name="T31" fmla="*/ 16 h 60"/>
                <a:gd name="T32" fmla="*/ 60 w 60"/>
                <a:gd name="T33" fmla="*/ 19 h 60"/>
                <a:gd name="T34" fmla="*/ 49 w 60"/>
                <a:gd name="T35" fmla="*/ 29 h 60"/>
                <a:gd name="T36" fmla="*/ 39 w 60"/>
                <a:gd name="T37" fmla="*/ 11 h 60"/>
                <a:gd name="T38" fmla="*/ 31 w 60"/>
                <a:gd name="T39" fmla="*/ 0 h 60"/>
                <a:gd name="T40" fmla="*/ 52 w 60"/>
                <a:gd name="T41" fmla="*/ 8 h 60"/>
                <a:gd name="T42" fmla="*/ 31 w 60"/>
                <a:gd name="T43" fmla="*/ 11 h 60"/>
                <a:gd name="T44" fmla="*/ 31 w 60"/>
                <a:gd name="T45" fmla="*/ 0 h 60"/>
                <a:gd name="T46" fmla="*/ 31 w 60"/>
                <a:gd name="T47" fmla="*/ 11 h 60"/>
                <a:gd name="T48" fmla="*/ 31 w 60"/>
                <a:gd name="T49" fmla="*/ 11 h 60"/>
                <a:gd name="T50" fmla="*/ 31 w 60"/>
                <a:gd name="T51" fmla="*/ 0 h 60"/>
                <a:gd name="T52" fmla="*/ 31 w 60"/>
                <a:gd name="T53" fmla="*/ 11 h 60"/>
                <a:gd name="T54" fmla="*/ 18 w 60"/>
                <a:gd name="T55" fmla="*/ 16 h 60"/>
                <a:gd name="T56" fmla="*/ 18 w 60"/>
                <a:gd name="T57" fmla="*/ 3 h 60"/>
                <a:gd name="T58" fmla="*/ 31 w 60"/>
                <a:gd name="T59" fmla="*/ 11 h 60"/>
                <a:gd name="T60" fmla="*/ 13 w 60"/>
                <a:gd name="T61" fmla="*/ 21 h 60"/>
                <a:gd name="T62" fmla="*/ 0 w 60"/>
                <a:gd name="T63" fmla="*/ 29 h 60"/>
                <a:gd name="T64" fmla="*/ 10 w 60"/>
                <a:gd name="T65" fmla="*/ 8 h 60"/>
                <a:gd name="T66" fmla="*/ 10 w 60"/>
                <a:gd name="T67" fmla="*/ 29 h 60"/>
                <a:gd name="T68" fmla="*/ 0 w 60"/>
                <a:gd name="T69" fmla="*/ 29 h 60"/>
                <a:gd name="T70" fmla="*/ 10 w 60"/>
                <a:gd name="T71" fmla="*/ 29 h 60"/>
                <a:gd name="T72" fmla="*/ 10 w 60"/>
                <a:gd name="T73" fmla="*/ 29 h 60"/>
                <a:gd name="T74" fmla="*/ 0 w 60"/>
                <a:gd name="T75" fmla="*/ 29 h 60"/>
                <a:gd name="T76" fmla="*/ 10 w 60"/>
                <a:gd name="T77" fmla="*/ 29 h 60"/>
                <a:gd name="T78" fmla="*/ 18 w 60"/>
                <a:gd name="T79" fmla="*/ 45 h 60"/>
                <a:gd name="T80" fmla="*/ 3 w 60"/>
                <a:gd name="T81" fmla="*/ 42 h 60"/>
                <a:gd name="T82" fmla="*/ 10 w 60"/>
                <a:gd name="T83" fmla="*/ 29 h 60"/>
                <a:gd name="T84" fmla="*/ 23 w 60"/>
                <a:gd name="T85" fmla="*/ 47 h 60"/>
                <a:gd name="T86" fmla="*/ 31 w 60"/>
                <a:gd name="T87" fmla="*/ 60 h 60"/>
                <a:gd name="T88" fmla="*/ 10 w 60"/>
                <a:gd name="T89" fmla="*/ 50 h 60"/>
                <a:gd name="T90" fmla="*/ 31 w 60"/>
                <a:gd name="T91" fmla="*/ 50 h 60"/>
                <a:gd name="T92" fmla="*/ 31 w 60"/>
                <a:gd name="T93" fmla="*/ 60 h 60"/>
                <a:gd name="T94" fmla="*/ 31 w 60"/>
                <a:gd name="T95"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60">
                  <a:moveTo>
                    <a:pt x="31" y="50"/>
                  </a:moveTo>
                  <a:lnTo>
                    <a:pt x="31" y="50"/>
                  </a:lnTo>
                  <a:lnTo>
                    <a:pt x="31" y="60"/>
                  </a:lnTo>
                  <a:lnTo>
                    <a:pt x="31" y="60"/>
                  </a:lnTo>
                  <a:lnTo>
                    <a:pt x="31" y="50"/>
                  </a:lnTo>
                  <a:close/>
                  <a:moveTo>
                    <a:pt x="31" y="50"/>
                  </a:moveTo>
                  <a:lnTo>
                    <a:pt x="39" y="47"/>
                  </a:lnTo>
                  <a:lnTo>
                    <a:pt x="44" y="45"/>
                  </a:lnTo>
                  <a:lnTo>
                    <a:pt x="52" y="50"/>
                  </a:lnTo>
                  <a:lnTo>
                    <a:pt x="42" y="58"/>
                  </a:lnTo>
                  <a:lnTo>
                    <a:pt x="31" y="60"/>
                  </a:lnTo>
                  <a:lnTo>
                    <a:pt x="31" y="50"/>
                  </a:lnTo>
                  <a:close/>
                  <a:moveTo>
                    <a:pt x="44" y="45"/>
                  </a:moveTo>
                  <a:lnTo>
                    <a:pt x="49" y="37"/>
                  </a:lnTo>
                  <a:lnTo>
                    <a:pt x="49" y="29"/>
                  </a:lnTo>
                  <a:lnTo>
                    <a:pt x="60" y="29"/>
                  </a:lnTo>
                  <a:lnTo>
                    <a:pt x="60" y="42"/>
                  </a:lnTo>
                  <a:lnTo>
                    <a:pt x="52" y="50"/>
                  </a:lnTo>
                  <a:lnTo>
                    <a:pt x="44" y="45"/>
                  </a:lnTo>
                  <a:close/>
                  <a:moveTo>
                    <a:pt x="49" y="29"/>
                  </a:moveTo>
                  <a:lnTo>
                    <a:pt x="49" y="29"/>
                  </a:lnTo>
                  <a:lnTo>
                    <a:pt x="60" y="29"/>
                  </a:lnTo>
                  <a:lnTo>
                    <a:pt x="60" y="29"/>
                  </a:lnTo>
                  <a:lnTo>
                    <a:pt x="49" y="29"/>
                  </a:lnTo>
                  <a:close/>
                  <a:moveTo>
                    <a:pt x="49" y="29"/>
                  </a:moveTo>
                  <a:lnTo>
                    <a:pt x="49" y="29"/>
                  </a:lnTo>
                  <a:lnTo>
                    <a:pt x="60" y="29"/>
                  </a:lnTo>
                  <a:lnTo>
                    <a:pt x="60" y="29"/>
                  </a:lnTo>
                  <a:lnTo>
                    <a:pt x="49" y="29"/>
                  </a:lnTo>
                  <a:close/>
                  <a:moveTo>
                    <a:pt x="49" y="29"/>
                  </a:moveTo>
                  <a:lnTo>
                    <a:pt x="49" y="21"/>
                  </a:lnTo>
                  <a:lnTo>
                    <a:pt x="44" y="16"/>
                  </a:lnTo>
                  <a:lnTo>
                    <a:pt x="52" y="8"/>
                  </a:lnTo>
                  <a:lnTo>
                    <a:pt x="60" y="19"/>
                  </a:lnTo>
                  <a:lnTo>
                    <a:pt x="60" y="29"/>
                  </a:lnTo>
                  <a:lnTo>
                    <a:pt x="49" y="29"/>
                  </a:lnTo>
                  <a:close/>
                  <a:moveTo>
                    <a:pt x="44" y="16"/>
                  </a:moveTo>
                  <a:lnTo>
                    <a:pt x="39" y="11"/>
                  </a:lnTo>
                  <a:lnTo>
                    <a:pt x="31" y="11"/>
                  </a:lnTo>
                  <a:lnTo>
                    <a:pt x="31" y="0"/>
                  </a:lnTo>
                  <a:lnTo>
                    <a:pt x="42" y="3"/>
                  </a:lnTo>
                  <a:lnTo>
                    <a:pt x="52" y="8"/>
                  </a:lnTo>
                  <a:lnTo>
                    <a:pt x="44" y="16"/>
                  </a:lnTo>
                  <a:close/>
                  <a:moveTo>
                    <a:pt x="31" y="11"/>
                  </a:moveTo>
                  <a:lnTo>
                    <a:pt x="31" y="11"/>
                  </a:lnTo>
                  <a:lnTo>
                    <a:pt x="31" y="0"/>
                  </a:lnTo>
                  <a:lnTo>
                    <a:pt x="31" y="0"/>
                  </a:lnTo>
                  <a:lnTo>
                    <a:pt x="31" y="11"/>
                  </a:lnTo>
                  <a:close/>
                  <a:moveTo>
                    <a:pt x="31" y="11"/>
                  </a:moveTo>
                  <a:lnTo>
                    <a:pt x="31" y="11"/>
                  </a:lnTo>
                  <a:lnTo>
                    <a:pt x="31" y="0"/>
                  </a:lnTo>
                  <a:lnTo>
                    <a:pt x="31" y="0"/>
                  </a:lnTo>
                  <a:lnTo>
                    <a:pt x="31" y="11"/>
                  </a:lnTo>
                  <a:close/>
                  <a:moveTo>
                    <a:pt x="31" y="11"/>
                  </a:moveTo>
                  <a:lnTo>
                    <a:pt x="23" y="11"/>
                  </a:lnTo>
                  <a:lnTo>
                    <a:pt x="18" y="16"/>
                  </a:lnTo>
                  <a:lnTo>
                    <a:pt x="10" y="8"/>
                  </a:lnTo>
                  <a:lnTo>
                    <a:pt x="18" y="3"/>
                  </a:lnTo>
                  <a:lnTo>
                    <a:pt x="31" y="0"/>
                  </a:lnTo>
                  <a:lnTo>
                    <a:pt x="31" y="11"/>
                  </a:lnTo>
                  <a:close/>
                  <a:moveTo>
                    <a:pt x="18" y="16"/>
                  </a:moveTo>
                  <a:lnTo>
                    <a:pt x="13" y="21"/>
                  </a:lnTo>
                  <a:lnTo>
                    <a:pt x="10" y="29"/>
                  </a:lnTo>
                  <a:lnTo>
                    <a:pt x="0" y="29"/>
                  </a:lnTo>
                  <a:lnTo>
                    <a:pt x="3" y="19"/>
                  </a:lnTo>
                  <a:lnTo>
                    <a:pt x="10" y="8"/>
                  </a:lnTo>
                  <a:lnTo>
                    <a:pt x="18" y="16"/>
                  </a:lnTo>
                  <a:close/>
                  <a:moveTo>
                    <a:pt x="10" y="29"/>
                  </a:moveTo>
                  <a:lnTo>
                    <a:pt x="10" y="29"/>
                  </a:lnTo>
                  <a:lnTo>
                    <a:pt x="0" y="29"/>
                  </a:lnTo>
                  <a:lnTo>
                    <a:pt x="0" y="29"/>
                  </a:lnTo>
                  <a:lnTo>
                    <a:pt x="10" y="29"/>
                  </a:lnTo>
                  <a:close/>
                  <a:moveTo>
                    <a:pt x="10" y="29"/>
                  </a:moveTo>
                  <a:lnTo>
                    <a:pt x="10" y="29"/>
                  </a:lnTo>
                  <a:lnTo>
                    <a:pt x="0" y="29"/>
                  </a:lnTo>
                  <a:lnTo>
                    <a:pt x="0" y="29"/>
                  </a:lnTo>
                  <a:lnTo>
                    <a:pt x="10" y="29"/>
                  </a:lnTo>
                  <a:close/>
                  <a:moveTo>
                    <a:pt x="10" y="29"/>
                  </a:moveTo>
                  <a:lnTo>
                    <a:pt x="13" y="37"/>
                  </a:lnTo>
                  <a:lnTo>
                    <a:pt x="18" y="45"/>
                  </a:lnTo>
                  <a:lnTo>
                    <a:pt x="10" y="50"/>
                  </a:lnTo>
                  <a:lnTo>
                    <a:pt x="3" y="42"/>
                  </a:lnTo>
                  <a:lnTo>
                    <a:pt x="0" y="29"/>
                  </a:lnTo>
                  <a:lnTo>
                    <a:pt x="10" y="29"/>
                  </a:lnTo>
                  <a:close/>
                  <a:moveTo>
                    <a:pt x="18" y="45"/>
                  </a:moveTo>
                  <a:lnTo>
                    <a:pt x="23" y="47"/>
                  </a:lnTo>
                  <a:lnTo>
                    <a:pt x="31" y="50"/>
                  </a:lnTo>
                  <a:lnTo>
                    <a:pt x="31" y="60"/>
                  </a:lnTo>
                  <a:lnTo>
                    <a:pt x="18" y="58"/>
                  </a:lnTo>
                  <a:lnTo>
                    <a:pt x="10" y="50"/>
                  </a:lnTo>
                  <a:lnTo>
                    <a:pt x="18" y="45"/>
                  </a:lnTo>
                  <a:close/>
                  <a:moveTo>
                    <a:pt x="31" y="50"/>
                  </a:moveTo>
                  <a:lnTo>
                    <a:pt x="31" y="50"/>
                  </a:lnTo>
                  <a:lnTo>
                    <a:pt x="31" y="60"/>
                  </a:lnTo>
                  <a:lnTo>
                    <a:pt x="31" y="60"/>
                  </a:lnTo>
                  <a:lnTo>
                    <a:pt x="31" y="5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5" name="Rectangle 35"/>
            <p:cNvSpPr>
              <a:spLocks noChangeArrowheads="1"/>
            </p:cNvSpPr>
            <p:nvPr/>
          </p:nvSpPr>
          <p:spPr bwMode="auto">
            <a:xfrm>
              <a:off x="3908" y="2647"/>
              <a:ext cx="398" cy="11"/>
            </a:xfrm>
            <a:prstGeom prst="rect">
              <a:avLst/>
            </a:prstGeom>
            <a:solidFill>
              <a:srgbClr val="1F1A17"/>
            </a:solidFill>
            <a:ln w="12700">
              <a:solidFill>
                <a:srgbClr val="000000"/>
              </a:solidFill>
              <a:miter lim="800000"/>
              <a:headEnd/>
              <a:tailEnd/>
            </a:ln>
          </p:spPr>
          <p:txBody>
            <a:bodyPr/>
            <a:lstStyle/>
            <a:p>
              <a:endParaRPr lang="en-US"/>
            </a:p>
          </p:txBody>
        </p:sp>
        <p:sp>
          <p:nvSpPr>
            <p:cNvPr id="71716" name="Freeform 36"/>
            <p:cNvSpPr>
              <a:spLocks noEditPoints="1"/>
            </p:cNvSpPr>
            <p:nvPr/>
          </p:nvSpPr>
          <p:spPr bwMode="auto">
            <a:xfrm>
              <a:off x="4301" y="2621"/>
              <a:ext cx="60" cy="63"/>
            </a:xfrm>
            <a:custGeom>
              <a:avLst/>
              <a:gdLst>
                <a:gd name="T0" fmla="*/ 31 w 60"/>
                <a:gd name="T1" fmla="*/ 50 h 63"/>
                <a:gd name="T2" fmla="*/ 31 w 60"/>
                <a:gd name="T3" fmla="*/ 63 h 63"/>
                <a:gd name="T4" fmla="*/ 31 w 60"/>
                <a:gd name="T5" fmla="*/ 50 h 63"/>
                <a:gd name="T6" fmla="*/ 44 w 60"/>
                <a:gd name="T7" fmla="*/ 45 h 63"/>
                <a:gd name="T8" fmla="*/ 42 w 60"/>
                <a:gd name="T9" fmla="*/ 60 h 63"/>
                <a:gd name="T10" fmla="*/ 31 w 60"/>
                <a:gd name="T11" fmla="*/ 50 h 63"/>
                <a:gd name="T12" fmla="*/ 49 w 60"/>
                <a:gd name="T13" fmla="*/ 39 h 63"/>
                <a:gd name="T14" fmla="*/ 60 w 60"/>
                <a:gd name="T15" fmla="*/ 31 h 63"/>
                <a:gd name="T16" fmla="*/ 52 w 60"/>
                <a:gd name="T17" fmla="*/ 52 h 63"/>
                <a:gd name="T18" fmla="*/ 49 w 60"/>
                <a:gd name="T19" fmla="*/ 31 h 63"/>
                <a:gd name="T20" fmla="*/ 60 w 60"/>
                <a:gd name="T21" fmla="*/ 31 h 63"/>
                <a:gd name="T22" fmla="*/ 49 w 60"/>
                <a:gd name="T23" fmla="*/ 31 h 63"/>
                <a:gd name="T24" fmla="*/ 49 w 60"/>
                <a:gd name="T25" fmla="*/ 31 h 63"/>
                <a:gd name="T26" fmla="*/ 60 w 60"/>
                <a:gd name="T27" fmla="*/ 31 h 63"/>
                <a:gd name="T28" fmla="*/ 49 w 60"/>
                <a:gd name="T29" fmla="*/ 31 h 63"/>
                <a:gd name="T30" fmla="*/ 44 w 60"/>
                <a:gd name="T31" fmla="*/ 18 h 63"/>
                <a:gd name="T32" fmla="*/ 60 w 60"/>
                <a:gd name="T33" fmla="*/ 18 h 63"/>
                <a:gd name="T34" fmla="*/ 49 w 60"/>
                <a:gd name="T35" fmla="*/ 31 h 63"/>
                <a:gd name="T36" fmla="*/ 39 w 60"/>
                <a:gd name="T37" fmla="*/ 13 h 63"/>
                <a:gd name="T38" fmla="*/ 31 w 60"/>
                <a:gd name="T39" fmla="*/ 0 h 63"/>
                <a:gd name="T40" fmla="*/ 52 w 60"/>
                <a:gd name="T41" fmla="*/ 11 h 63"/>
                <a:gd name="T42" fmla="*/ 31 w 60"/>
                <a:gd name="T43" fmla="*/ 11 h 63"/>
                <a:gd name="T44" fmla="*/ 31 w 60"/>
                <a:gd name="T45" fmla="*/ 0 h 63"/>
                <a:gd name="T46" fmla="*/ 31 w 60"/>
                <a:gd name="T47" fmla="*/ 11 h 63"/>
                <a:gd name="T48" fmla="*/ 31 w 60"/>
                <a:gd name="T49" fmla="*/ 11 h 63"/>
                <a:gd name="T50" fmla="*/ 31 w 60"/>
                <a:gd name="T51" fmla="*/ 0 h 63"/>
                <a:gd name="T52" fmla="*/ 31 w 60"/>
                <a:gd name="T53" fmla="*/ 11 h 63"/>
                <a:gd name="T54" fmla="*/ 18 w 60"/>
                <a:gd name="T55" fmla="*/ 18 h 63"/>
                <a:gd name="T56" fmla="*/ 18 w 60"/>
                <a:gd name="T57" fmla="*/ 3 h 63"/>
                <a:gd name="T58" fmla="*/ 31 w 60"/>
                <a:gd name="T59" fmla="*/ 11 h 63"/>
                <a:gd name="T60" fmla="*/ 13 w 60"/>
                <a:gd name="T61" fmla="*/ 24 h 63"/>
                <a:gd name="T62" fmla="*/ 0 w 60"/>
                <a:gd name="T63" fmla="*/ 31 h 63"/>
                <a:gd name="T64" fmla="*/ 10 w 60"/>
                <a:gd name="T65" fmla="*/ 11 h 63"/>
                <a:gd name="T66" fmla="*/ 10 w 60"/>
                <a:gd name="T67" fmla="*/ 31 h 63"/>
                <a:gd name="T68" fmla="*/ 0 w 60"/>
                <a:gd name="T69" fmla="*/ 31 h 63"/>
                <a:gd name="T70" fmla="*/ 10 w 60"/>
                <a:gd name="T71" fmla="*/ 31 h 63"/>
                <a:gd name="T72" fmla="*/ 10 w 60"/>
                <a:gd name="T73" fmla="*/ 31 h 63"/>
                <a:gd name="T74" fmla="*/ 0 w 60"/>
                <a:gd name="T75" fmla="*/ 31 h 63"/>
                <a:gd name="T76" fmla="*/ 10 w 60"/>
                <a:gd name="T77" fmla="*/ 31 h 63"/>
                <a:gd name="T78" fmla="*/ 18 w 60"/>
                <a:gd name="T79" fmla="*/ 45 h 63"/>
                <a:gd name="T80" fmla="*/ 3 w 60"/>
                <a:gd name="T81" fmla="*/ 42 h 63"/>
                <a:gd name="T82" fmla="*/ 10 w 60"/>
                <a:gd name="T83" fmla="*/ 31 h 63"/>
                <a:gd name="T84" fmla="*/ 23 w 60"/>
                <a:gd name="T85" fmla="*/ 50 h 63"/>
                <a:gd name="T86" fmla="*/ 31 w 60"/>
                <a:gd name="T87" fmla="*/ 63 h 63"/>
                <a:gd name="T88" fmla="*/ 10 w 60"/>
                <a:gd name="T89" fmla="*/ 52 h 63"/>
                <a:gd name="T90" fmla="*/ 31 w 60"/>
                <a:gd name="T91" fmla="*/ 50 h 63"/>
                <a:gd name="T92" fmla="*/ 31 w 60"/>
                <a:gd name="T93" fmla="*/ 63 h 63"/>
                <a:gd name="T94" fmla="*/ 31 w 60"/>
                <a:gd name="T9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63">
                  <a:moveTo>
                    <a:pt x="31" y="50"/>
                  </a:moveTo>
                  <a:lnTo>
                    <a:pt x="31" y="50"/>
                  </a:lnTo>
                  <a:lnTo>
                    <a:pt x="31" y="63"/>
                  </a:lnTo>
                  <a:lnTo>
                    <a:pt x="31" y="63"/>
                  </a:lnTo>
                  <a:lnTo>
                    <a:pt x="31" y="50"/>
                  </a:lnTo>
                  <a:close/>
                  <a:moveTo>
                    <a:pt x="31" y="50"/>
                  </a:moveTo>
                  <a:lnTo>
                    <a:pt x="39" y="50"/>
                  </a:lnTo>
                  <a:lnTo>
                    <a:pt x="44" y="45"/>
                  </a:lnTo>
                  <a:lnTo>
                    <a:pt x="52" y="52"/>
                  </a:lnTo>
                  <a:lnTo>
                    <a:pt x="42" y="60"/>
                  </a:lnTo>
                  <a:lnTo>
                    <a:pt x="31" y="63"/>
                  </a:lnTo>
                  <a:lnTo>
                    <a:pt x="31" y="50"/>
                  </a:lnTo>
                  <a:close/>
                  <a:moveTo>
                    <a:pt x="44" y="45"/>
                  </a:moveTo>
                  <a:lnTo>
                    <a:pt x="49" y="39"/>
                  </a:lnTo>
                  <a:lnTo>
                    <a:pt x="49" y="31"/>
                  </a:lnTo>
                  <a:lnTo>
                    <a:pt x="60" y="31"/>
                  </a:lnTo>
                  <a:lnTo>
                    <a:pt x="60" y="42"/>
                  </a:lnTo>
                  <a:lnTo>
                    <a:pt x="52" y="52"/>
                  </a:lnTo>
                  <a:lnTo>
                    <a:pt x="44" y="45"/>
                  </a:lnTo>
                  <a:close/>
                  <a:moveTo>
                    <a:pt x="49" y="31"/>
                  </a:moveTo>
                  <a:lnTo>
                    <a:pt x="49" y="31"/>
                  </a:lnTo>
                  <a:lnTo>
                    <a:pt x="60" y="31"/>
                  </a:lnTo>
                  <a:lnTo>
                    <a:pt x="60" y="31"/>
                  </a:lnTo>
                  <a:lnTo>
                    <a:pt x="49" y="31"/>
                  </a:lnTo>
                  <a:close/>
                  <a:moveTo>
                    <a:pt x="49" y="31"/>
                  </a:moveTo>
                  <a:lnTo>
                    <a:pt x="49" y="31"/>
                  </a:lnTo>
                  <a:lnTo>
                    <a:pt x="60" y="31"/>
                  </a:lnTo>
                  <a:lnTo>
                    <a:pt x="60" y="31"/>
                  </a:lnTo>
                  <a:lnTo>
                    <a:pt x="49" y="31"/>
                  </a:lnTo>
                  <a:close/>
                  <a:moveTo>
                    <a:pt x="49" y="31"/>
                  </a:moveTo>
                  <a:lnTo>
                    <a:pt x="49" y="24"/>
                  </a:lnTo>
                  <a:lnTo>
                    <a:pt x="44" y="18"/>
                  </a:lnTo>
                  <a:lnTo>
                    <a:pt x="52" y="11"/>
                  </a:lnTo>
                  <a:lnTo>
                    <a:pt x="60" y="18"/>
                  </a:lnTo>
                  <a:lnTo>
                    <a:pt x="60" y="31"/>
                  </a:lnTo>
                  <a:lnTo>
                    <a:pt x="49" y="31"/>
                  </a:lnTo>
                  <a:close/>
                  <a:moveTo>
                    <a:pt x="44" y="18"/>
                  </a:moveTo>
                  <a:lnTo>
                    <a:pt x="39" y="13"/>
                  </a:lnTo>
                  <a:lnTo>
                    <a:pt x="31" y="11"/>
                  </a:lnTo>
                  <a:lnTo>
                    <a:pt x="31" y="0"/>
                  </a:lnTo>
                  <a:lnTo>
                    <a:pt x="42" y="3"/>
                  </a:lnTo>
                  <a:lnTo>
                    <a:pt x="52" y="11"/>
                  </a:lnTo>
                  <a:lnTo>
                    <a:pt x="44" y="18"/>
                  </a:lnTo>
                  <a:close/>
                  <a:moveTo>
                    <a:pt x="31" y="11"/>
                  </a:moveTo>
                  <a:lnTo>
                    <a:pt x="31" y="11"/>
                  </a:lnTo>
                  <a:lnTo>
                    <a:pt x="31" y="0"/>
                  </a:lnTo>
                  <a:lnTo>
                    <a:pt x="31" y="0"/>
                  </a:lnTo>
                  <a:lnTo>
                    <a:pt x="31" y="11"/>
                  </a:lnTo>
                  <a:close/>
                  <a:moveTo>
                    <a:pt x="31" y="11"/>
                  </a:moveTo>
                  <a:lnTo>
                    <a:pt x="31" y="11"/>
                  </a:lnTo>
                  <a:lnTo>
                    <a:pt x="31" y="0"/>
                  </a:lnTo>
                  <a:lnTo>
                    <a:pt x="31" y="0"/>
                  </a:lnTo>
                  <a:lnTo>
                    <a:pt x="31" y="11"/>
                  </a:lnTo>
                  <a:close/>
                  <a:moveTo>
                    <a:pt x="31" y="11"/>
                  </a:moveTo>
                  <a:lnTo>
                    <a:pt x="23" y="13"/>
                  </a:lnTo>
                  <a:lnTo>
                    <a:pt x="18" y="18"/>
                  </a:lnTo>
                  <a:lnTo>
                    <a:pt x="10" y="11"/>
                  </a:lnTo>
                  <a:lnTo>
                    <a:pt x="18" y="3"/>
                  </a:lnTo>
                  <a:lnTo>
                    <a:pt x="31" y="0"/>
                  </a:lnTo>
                  <a:lnTo>
                    <a:pt x="31" y="11"/>
                  </a:lnTo>
                  <a:close/>
                  <a:moveTo>
                    <a:pt x="18" y="18"/>
                  </a:moveTo>
                  <a:lnTo>
                    <a:pt x="13" y="24"/>
                  </a:lnTo>
                  <a:lnTo>
                    <a:pt x="10" y="31"/>
                  </a:lnTo>
                  <a:lnTo>
                    <a:pt x="0" y="31"/>
                  </a:lnTo>
                  <a:lnTo>
                    <a:pt x="3" y="18"/>
                  </a:lnTo>
                  <a:lnTo>
                    <a:pt x="10" y="11"/>
                  </a:lnTo>
                  <a:lnTo>
                    <a:pt x="18" y="18"/>
                  </a:lnTo>
                  <a:close/>
                  <a:moveTo>
                    <a:pt x="10" y="31"/>
                  </a:moveTo>
                  <a:lnTo>
                    <a:pt x="10" y="31"/>
                  </a:lnTo>
                  <a:lnTo>
                    <a:pt x="0" y="31"/>
                  </a:lnTo>
                  <a:lnTo>
                    <a:pt x="0" y="31"/>
                  </a:lnTo>
                  <a:lnTo>
                    <a:pt x="10" y="31"/>
                  </a:lnTo>
                  <a:close/>
                  <a:moveTo>
                    <a:pt x="10" y="31"/>
                  </a:moveTo>
                  <a:lnTo>
                    <a:pt x="10" y="31"/>
                  </a:lnTo>
                  <a:lnTo>
                    <a:pt x="0" y="31"/>
                  </a:lnTo>
                  <a:lnTo>
                    <a:pt x="0" y="31"/>
                  </a:lnTo>
                  <a:lnTo>
                    <a:pt x="10" y="31"/>
                  </a:lnTo>
                  <a:close/>
                  <a:moveTo>
                    <a:pt x="10" y="31"/>
                  </a:moveTo>
                  <a:lnTo>
                    <a:pt x="13" y="39"/>
                  </a:lnTo>
                  <a:lnTo>
                    <a:pt x="18" y="45"/>
                  </a:lnTo>
                  <a:lnTo>
                    <a:pt x="10" y="52"/>
                  </a:lnTo>
                  <a:lnTo>
                    <a:pt x="3" y="42"/>
                  </a:lnTo>
                  <a:lnTo>
                    <a:pt x="0" y="31"/>
                  </a:lnTo>
                  <a:lnTo>
                    <a:pt x="10" y="31"/>
                  </a:lnTo>
                  <a:close/>
                  <a:moveTo>
                    <a:pt x="18" y="45"/>
                  </a:moveTo>
                  <a:lnTo>
                    <a:pt x="23" y="50"/>
                  </a:lnTo>
                  <a:lnTo>
                    <a:pt x="31" y="50"/>
                  </a:lnTo>
                  <a:lnTo>
                    <a:pt x="31" y="63"/>
                  </a:lnTo>
                  <a:lnTo>
                    <a:pt x="18" y="60"/>
                  </a:lnTo>
                  <a:lnTo>
                    <a:pt x="10" y="52"/>
                  </a:lnTo>
                  <a:lnTo>
                    <a:pt x="18" y="45"/>
                  </a:lnTo>
                  <a:close/>
                  <a:moveTo>
                    <a:pt x="31" y="50"/>
                  </a:moveTo>
                  <a:lnTo>
                    <a:pt x="31" y="50"/>
                  </a:lnTo>
                  <a:lnTo>
                    <a:pt x="31" y="63"/>
                  </a:lnTo>
                  <a:lnTo>
                    <a:pt x="31" y="63"/>
                  </a:lnTo>
                  <a:lnTo>
                    <a:pt x="31" y="5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7" name="Freeform 37"/>
            <p:cNvSpPr>
              <a:spLocks/>
            </p:cNvSpPr>
            <p:nvPr/>
          </p:nvSpPr>
          <p:spPr bwMode="auto">
            <a:xfrm>
              <a:off x="3606" y="2754"/>
              <a:ext cx="101" cy="105"/>
            </a:xfrm>
            <a:custGeom>
              <a:avLst/>
              <a:gdLst>
                <a:gd name="T0" fmla="*/ 55 w 101"/>
                <a:gd name="T1" fmla="*/ 0 h 105"/>
                <a:gd name="T2" fmla="*/ 55 w 101"/>
                <a:gd name="T3" fmla="*/ 50 h 105"/>
                <a:gd name="T4" fmla="*/ 101 w 101"/>
                <a:gd name="T5" fmla="*/ 50 h 105"/>
                <a:gd name="T6" fmla="*/ 101 w 101"/>
                <a:gd name="T7" fmla="*/ 58 h 105"/>
                <a:gd name="T8" fmla="*/ 55 w 101"/>
                <a:gd name="T9" fmla="*/ 58 h 105"/>
                <a:gd name="T10" fmla="*/ 55 w 101"/>
                <a:gd name="T11" fmla="*/ 105 h 105"/>
                <a:gd name="T12" fmla="*/ 47 w 101"/>
                <a:gd name="T13" fmla="*/ 105 h 105"/>
                <a:gd name="T14" fmla="*/ 47 w 101"/>
                <a:gd name="T15" fmla="*/ 58 h 105"/>
                <a:gd name="T16" fmla="*/ 0 w 101"/>
                <a:gd name="T17" fmla="*/ 58 h 105"/>
                <a:gd name="T18" fmla="*/ 0 w 101"/>
                <a:gd name="T19" fmla="*/ 50 h 105"/>
                <a:gd name="T20" fmla="*/ 47 w 101"/>
                <a:gd name="T21" fmla="*/ 50 h 105"/>
                <a:gd name="T22" fmla="*/ 47 w 101"/>
                <a:gd name="T23" fmla="*/ 0 h 105"/>
                <a:gd name="T24" fmla="*/ 55 w 101"/>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05">
                  <a:moveTo>
                    <a:pt x="55" y="0"/>
                  </a:moveTo>
                  <a:lnTo>
                    <a:pt x="55" y="50"/>
                  </a:lnTo>
                  <a:lnTo>
                    <a:pt x="101" y="50"/>
                  </a:lnTo>
                  <a:lnTo>
                    <a:pt x="101" y="58"/>
                  </a:lnTo>
                  <a:lnTo>
                    <a:pt x="55" y="58"/>
                  </a:lnTo>
                  <a:lnTo>
                    <a:pt x="55" y="105"/>
                  </a:lnTo>
                  <a:lnTo>
                    <a:pt x="47" y="105"/>
                  </a:lnTo>
                  <a:lnTo>
                    <a:pt x="47" y="58"/>
                  </a:lnTo>
                  <a:lnTo>
                    <a:pt x="0" y="58"/>
                  </a:lnTo>
                  <a:lnTo>
                    <a:pt x="0" y="50"/>
                  </a:lnTo>
                  <a:lnTo>
                    <a:pt x="47" y="50"/>
                  </a:lnTo>
                  <a:lnTo>
                    <a:pt x="47" y="0"/>
                  </a:lnTo>
                  <a:lnTo>
                    <a:pt x="5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8" name="Freeform 38"/>
            <p:cNvSpPr>
              <a:spLocks noEditPoints="1"/>
            </p:cNvSpPr>
            <p:nvPr/>
          </p:nvSpPr>
          <p:spPr bwMode="auto">
            <a:xfrm>
              <a:off x="3601" y="2749"/>
              <a:ext cx="112" cy="115"/>
            </a:xfrm>
            <a:custGeom>
              <a:avLst/>
              <a:gdLst>
                <a:gd name="T0" fmla="*/ 65 w 112"/>
                <a:gd name="T1" fmla="*/ 55 h 115"/>
                <a:gd name="T2" fmla="*/ 54 w 112"/>
                <a:gd name="T3" fmla="*/ 5 h 115"/>
                <a:gd name="T4" fmla="*/ 60 w 112"/>
                <a:gd name="T5" fmla="*/ 60 h 115"/>
                <a:gd name="T6" fmla="*/ 54 w 112"/>
                <a:gd name="T7" fmla="*/ 55 h 115"/>
                <a:gd name="T8" fmla="*/ 60 w 112"/>
                <a:gd name="T9" fmla="*/ 60 h 115"/>
                <a:gd name="T10" fmla="*/ 106 w 112"/>
                <a:gd name="T11" fmla="*/ 50 h 115"/>
                <a:gd name="T12" fmla="*/ 60 w 112"/>
                <a:gd name="T13" fmla="*/ 60 h 115"/>
                <a:gd name="T14" fmla="*/ 106 w 112"/>
                <a:gd name="T15" fmla="*/ 50 h 115"/>
                <a:gd name="T16" fmla="*/ 112 w 112"/>
                <a:gd name="T17" fmla="*/ 55 h 115"/>
                <a:gd name="T18" fmla="*/ 106 w 112"/>
                <a:gd name="T19" fmla="*/ 50 h 115"/>
                <a:gd name="T20" fmla="*/ 112 w 112"/>
                <a:gd name="T21" fmla="*/ 63 h 115"/>
                <a:gd name="T22" fmla="*/ 101 w 112"/>
                <a:gd name="T23" fmla="*/ 55 h 115"/>
                <a:gd name="T24" fmla="*/ 112 w 112"/>
                <a:gd name="T25" fmla="*/ 63 h 115"/>
                <a:gd name="T26" fmla="*/ 106 w 112"/>
                <a:gd name="T27" fmla="*/ 68 h 115"/>
                <a:gd name="T28" fmla="*/ 112 w 112"/>
                <a:gd name="T29" fmla="*/ 63 h 115"/>
                <a:gd name="T30" fmla="*/ 60 w 112"/>
                <a:gd name="T31" fmla="*/ 68 h 115"/>
                <a:gd name="T32" fmla="*/ 106 w 112"/>
                <a:gd name="T33" fmla="*/ 57 h 115"/>
                <a:gd name="T34" fmla="*/ 54 w 112"/>
                <a:gd name="T35" fmla="*/ 63 h 115"/>
                <a:gd name="T36" fmla="*/ 60 w 112"/>
                <a:gd name="T37" fmla="*/ 57 h 115"/>
                <a:gd name="T38" fmla="*/ 54 w 112"/>
                <a:gd name="T39" fmla="*/ 63 h 115"/>
                <a:gd name="T40" fmla="*/ 65 w 112"/>
                <a:gd name="T41" fmla="*/ 110 h 115"/>
                <a:gd name="T42" fmla="*/ 54 w 112"/>
                <a:gd name="T43" fmla="*/ 63 h 115"/>
                <a:gd name="T44" fmla="*/ 65 w 112"/>
                <a:gd name="T45" fmla="*/ 110 h 115"/>
                <a:gd name="T46" fmla="*/ 60 w 112"/>
                <a:gd name="T47" fmla="*/ 115 h 115"/>
                <a:gd name="T48" fmla="*/ 65 w 112"/>
                <a:gd name="T49" fmla="*/ 110 h 115"/>
                <a:gd name="T50" fmla="*/ 52 w 112"/>
                <a:gd name="T51" fmla="*/ 115 h 115"/>
                <a:gd name="T52" fmla="*/ 60 w 112"/>
                <a:gd name="T53" fmla="*/ 104 h 115"/>
                <a:gd name="T54" fmla="*/ 52 w 112"/>
                <a:gd name="T55" fmla="*/ 115 h 115"/>
                <a:gd name="T56" fmla="*/ 47 w 112"/>
                <a:gd name="T57" fmla="*/ 110 h 115"/>
                <a:gd name="T58" fmla="*/ 52 w 112"/>
                <a:gd name="T59" fmla="*/ 115 h 115"/>
                <a:gd name="T60" fmla="*/ 47 w 112"/>
                <a:gd name="T61" fmla="*/ 63 h 115"/>
                <a:gd name="T62" fmla="*/ 57 w 112"/>
                <a:gd name="T63" fmla="*/ 110 h 115"/>
                <a:gd name="T64" fmla="*/ 52 w 112"/>
                <a:gd name="T65" fmla="*/ 57 h 115"/>
                <a:gd name="T66" fmla="*/ 57 w 112"/>
                <a:gd name="T67" fmla="*/ 63 h 115"/>
                <a:gd name="T68" fmla="*/ 52 w 112"/>
                <a:gd name="T69" fmla="*/ 57 h 115"/>
                <a:gd name="T70" fmla="*/ 5 w 112"/>
                <a:gd name="T71" fmla="*/ 68 h 115"/>
                <a:gd name="T72" fmla="*/ 52 w 112"/>
                <a:gd name="T73" fmla="*/ 57 h 115"/>
                <a:gd name="T74" fmla="*/ 5 w 112"/>
                <a:gd name="T75" fmla="*/ 68 h 115"/>
                <a:gd name="T76" fmla="*/ 0 w 112"/>
                <a:gd name="T77" fmla="*/ 63 h 115"/>
                <a:gd name="T78" fmla="*/ 5 w 112"/>
                <a:gd name="T79" fmla="*/ 68 h 115"/>
                <a:gd name="T80" fmla="*/ 0 w 112"/>
                <a:gd name="T81" fmla="*/ 55 h 115"/>
                <a:gd name="T82" fmla="*/ 10 w 112"/>
                <a:gd name="T83" fmla="*/ 63 h 115"/>
                <a:gd name="T84" fmla="*/ 0 w 112"/>
                <a:gd name="T85" fmla="*/ 55 h 115"/>
                <a:gd name="T86" fmla="*/ 5 w 112"/>
                <a:gd name="T87" fmla="*/ 50 h 115"/>
                <a:gd name="T88" fmla="*/ 0 w 112"/>
                <a:gd name="T89" fmla="*/ 55 h 115"/>
                <a:gd name="T90" fmla="*/ 52 w 112"/>
                <a:gd name="T91" fmla="*/ 50 h 115"/>
                <a:gd name="T92" fmla="*/ 5 w 112"/>
                <a:gd name="T93" fmla="*/ 60 h 115"/>
                <a:gd name="T94" fmla="*/ 57 w 112"/>
                <a:gd name="T95" fmla="*/ 55 h 115"/>
                <a:gd name="T96" fmla="*/ 52 w 112"/>
                <a:gd name="T97" fmla="*/ 60 h 115"/>
                <a:gd name="T98" fmla="*/ 57 w 112"/>
                <a:gd name="T99" fmla="*/ 55 h 115"/>
                <a:gd name="T100" fmla="*/ 47 w 112"/>
                <a:gd name="T101" fmla="*/ 5 h 115"/>
                <a:gd name="T102" fmla="*/ 57 w 112"/>
                <a:gd name="T103" fmla="*/ 55 h 115"/>
                <a:gd name="T104" fmla="*/ 47 w 112"/>
                <a:gd name="T105" fmla="*/ 5 h 115"/>
                <a:gd name="T106" fmla="*/ 52 w 112"/>
                <a:gd name="T107" fmla="*/ 0 h 115"/>
                <a:gd name="T108" fmla="*/ 47 w 112"/>
                <a:gd name="T109" fmla="*/ 5 h 115"/>
                <a:gd name="T110" fmla="*/ 60 w 112"/>
                <a:gd name="T111" fmla="*/ 0 h 115"/>
                <a:gd name="T112" fmla="*/ 52 w 112"/>
                <a:gd name="T113" fmla="*/ 10 h 115"/>
                <a:gd name="T114" fmla="*/ 60 w 112"/>
                <a:gd name="T115" fmla="*/ 0 h 115"/>
                <a:gd name="T116" fmla="*/ 65 w 112"/>
                <a:gd name="T117" fmla="*/ 5 h 115"/>
                <a:gd name="T118" fmla="*/ 60 w 112"/>
                <a:gd name="T1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5">
                  <a:moveTo>
                    <a:pt x="65" y="5"/>
                  </a:moveTo>
                  <a:lnTo>
                    <a:pt x="65" y="55"/>
                  </a:lnTo>
                  <a:lnTo>
                    <a:pt x="54" y="55"/>
                  </a:lnTo>
                  <a:lnTo>
                    <a:pt x="54" y="5"/>
                  </a:lnTo>
                  <a:lnTo>
                    <a:pt x="65" y="5"/>
                  </a:lnTo>
                  <a:close/>
                  <a:moveTo>
                    <a:pt x="60" y="60"/>
                  </a:moveTo>
                  <a:lnTo>
                    <a:pt x="54" y="60"/>
                  </a:lnTo>
                  <a:lnTo>
                    <a:pt x="54" y="55"/>
                  </a:lnTo>
                  <a:lnTo>
                    <a:pt x="60" y="55"/>
                  </a:lnTo>
                  <a:lnTo>
                    <a:pt x="60" y="60"/>
                  </a:lnTo>
                  <a:close/>
                  <a:moveTo>
                    <a:pt x="60" y="50"/>
                  </a:moveTo>
                  <a:lnTo>
                    <a:pt x="106" y="50"/>
                  </a:lnTo>
                  <a:lnTo>
                    <a:pt x="106" y="60"/>
                  </a:lnTo>
                  <a:lnTo>
                    <a:pt x="60" y="60"/>
                  </a:lnTo>
                  <a:lnTo>
                    <a:pt x="60" y="50"/>
                  </a:lnTo>
                  <a:close/>
                  <a:moveTo>
                    <a:pt x="106" y="50"/>
                  </a:moveTo>
                  <a:lnTo>
                    <a:pt x="112" y="50"/>
                  </a:lnTo>
                  <a:lnTo>
                    <a:pt x="112" y="55"/>
                  </a:lnTo>
                  <a:lnTo>
                    <a:pt x="106" y="55"/>
                  </a:lnTo>
                  <a:lnTo>
                    <a:pt x="106" y="50"/>
                  </a:lnTo>
                  <a:close/>
                  <a:moveTo>
                    <a:pt x="112" y="55"/>
                  </a:moveTo>
                  <a:lnTo>
                    <a:pt x="112" y="63"/>
                  </a:lnTo>
                  <a:lnTo>
                    <a:pt x="101" y="63"/>
                  </a:lnTo>
                  <a:lnTo>
                    <a:pt x="101" y="55"/>
                  </a:lnTo>
                  <a:lnTo>
                    <a:pt x="112" y="55"/>
                  </a:lnTo>
                  <a:close/>
                  <a:moveTo>
                    <a:pt x="112" y="63"/>
                  </a:moveTo>
                  <a:lnTo>
                    <a:pt x="112" y="68"/>
                  </a:lnTo>
                  <a:lnTo>
                    <a:pt x="106" y="68"/>
                  </a:lnTo>
                  <a:lnTo>
                    <a:pt x="106" y="63"/>
                  </a:lnTo>
                  <a:lnTo>
                    <a:pt x="112" y="63"/>
                  </a:lnTo>
                  <a:close/>
                  <a:moveTo>
                    <a:pt x="106" y="68"/>
                  </a:moveTo>
                  <a:lnTo>
                    <a:pt x="60" y="68"/>
                  </a:lnTo>
                  <a:lnTo>
                    <a:pt x="60" y="57"/>
                  </a:lnTo>
                  <a:lnTo>
                    <a:pt x="106" y="57"/>
                  </a:lnTo>
                  <a:lnTo>
                    <a:pt x="106" y="68"/>
                  </a:lnTo>
                  <a:close/>
                  <a:moveTo>
                    <a:pt x="54" y="63"/>
                  </a:moveTo>
                  <a:lnTo>
                    <a:pt x="54" y="57"/>
                  </a:lnTo>
                  <a:lnTo>
                    <a:pt x="60" y="57"/>
                  </a:lnTo>
                  <a:lnTo>
                    <a:pt x="60" y="63"/>
                  </a:lnTo>
                  <a:lnTo>
                    <a:pt x="54" y="63"/>
                  </a:lnTo>
                  <a:close/>
                  <a:moveTo>
                    <a:pt x="65" y="63"/>
                  </a:moveTo>
                  <a:lnTo>
                    <a:pt x="65" y="110"/>
                  </a:lnTo>
                  <a:lnTo>
                    <a:pt x="54" y="110"/>
                  </a:lnTo>
                  <a:lnTo>
                    <a:pt x="54" y="63"/>
                  </a:lnTo>
                  <a:lnTo>
                    <a:pt x="65" y="63"/>
                  </a:lnTo>
                  <a:close/>
                  <a:moveTo>
                    <a:pt x="65" y="110"/>
                  </a:moveTo>
                  <a:lnTo>
                    <a:pt x="65" y="115"/>
                  </a:lnTo>
                  <a:lnTo>
                    <a:pt x="60" y="115"/>
                  </a:lnTo>
                  <a:lnTo>
                    <a:pt x="60" y="110"/>
                  </a:lnTo>
                  <a:lnTo>
                    <a:pt x="65" y="110"/>
                  </a:lnTo>
                  <a:close/>
                  <a:moveTo>
                    <a:pt x="60" y="115"/>
                  </a:moveTo>
                  <a:lnTo>
                    <a:pt x="52" y="115"/>
                  </a:lnTo>
                  <a:lnTo>
                    <a:pt x="52" y="104"/>
                  </a:lnTo>
                  <a:lnTo>
                    <a:pt x="60" y="104"/>
                  </a:lnTo>
                  <a:lnTo>
                    <a:pt x="60" y="115"/>
                  </a:lnTo>
                  <a:close/>
                  <a:moveTo>
                    <a:pt x="52" y="115"/>
                  </a:moveTo>
                  <a:lnTo>
                    <a:pt x="47" y="115"/>
                  </a:lnTo>
                  <a:lnTo>
                    <a:pt x="47" y="110"/>
                  </a:lnTo>
                  <a:lnTo>
                    <a:pt x="52" y="110"/>
                  </a:lnTo>
                  <a:lnTo>
                    <a:pt x="52" y="115"/>
                  </a:lnTo>
                  <a:close/>
                  <a:moveTo>
                    <a:pt x="47" y="110"/>
                  </a:moveTo>
                  <a:lnTo>
                    <a:pt x="47" y="63"/>
                  </a:lnTo>
                  <a:lnTo>
                    <a:pt x="57" y="63"/>
                  </a:lnTo>
                  <a:lnTo>
                    <a:pt x="57" y="110"/>
                  </a:lnTo>
                  <a:lnTo>
                    <a:pt x="47" y="110"/>
                  </a:lnTo>
                  <a:close/>
                  <a:moveTo>
                    <a:pt x="52" y="57"/>
                  </a:moveTo>
                  <a:lnTo>
                    <a:pt x="57" y="57"/>
                  </a:lnTo>
                  <a:lnTo>
                    <a:pt x="57" y="63"/>
                  </a:lnTo>
                  <a:lnTo>
                    <a:pt x="52" y="63"/>
                  </a:lnTo>
                  <a:lnTo>
                    <a:pt x="52" y="57"/>
                  </a:lnTo>
                  <a:close/>
                  <a:moveTo>
                    <a:pt x="52" y="68"/>
                  </a:moveTo>
                  <a:lnTo>
                    <a:pt x="5" y="68"/>
                  </a:lnTo>
                  <a:lnTo>
                    <a:pt x="5" y="57"/>
                  </a:lnTo>
                  <a:lnTo>
                    <a:pt x="52" y="57"/>
                  </a:lnTo>
                  <a:lnTo>
                    <a:pt x="52" y="68"/>
                  </a:lnTo>
                  <a:close/>
                  <a:moveTo>
                    <a:pt x="5" y="68"/>
                  </a:moveTo>
                  <a:lnTo>
                    <a:pt x="0" y="68"/>
                  </a:lnTo>
                  <a:lnTo>
                    <a:pt x="0" y="63"/>
                  </a:lnTo>
                  <a:lnTo>
                    <a:pt x="5" y="63"/>
                  </a:lnTo>
                  <a:lnTo>
                    <a:pt x="5" y="68"/>
                  </a:lnTo>
                  <a:close/>
                  <a:moveTo>
                    <a:pt x="0" y="63"/>
                  </a:moveTo>
                  <a:lnTo>
                    <a:pt x="0" y="55"/>
                  </a:lnTo>
                  <a:lnTo>
                    <a:pt x="10" y="55"/>
                  </a:lnTo>
                  <a:lnTo>
                    <a:pt x="10" y="63"/>
                  </a:lnTo>
                  <a:lnTo>
                    <a:pt x="0" y="63"/>
                  </a:lnTo>
                  <a:close/>
                  <a:moveTo>
                    <a:pt x="0" y="55"/>
                  </a:moveTo>
                  <a:lnTo>
                    <a:pt x="0" y="50"/>
                  </a:lnTo>
                  <a:lnTo>
                    <a:pt x="5" y="50"/>
                  </a:lnTo>
                  <a:lnTo>
                    <a:pt x="5" y="55"/>
                  </a:lnTo>
                  <a:lnTo>
                    <a:pt x="0" y="55"/>
                  </a:lnTo>
                  <a:close/>
                  <a:moveTo>
                    <a:pt x="5" y="50"/>
                  </a:moveTo>
                  <a:lnTo>
                    <a:pt x="52" y="50"/>
                  </a:lnTo>
                  <a:lnTo>
                    <a:pt x="52" y="60"/>
                  </a:lnTo>
                  <a:lnTo>
                    <a:pt x="5" y="60"/>
                  </a:lnTo>
                  <a:lnTo>
                    <a:pt x="5" y="50"/>
                  </a:lnTo>
                  <a:close/>
                  <a:moveTo>
                    <a:pt x="57" y="55"/>
                  </a:moveTo>
                  <a:lnTo>
                    <a:pt x="57" y="60"/>
                  </a:lnTo>
                  <a:lnTo>
                    <a:pt x="52" y="60"/>
                  </a:lnTo>
                  <a:lnTo>
                    <a:pt x="52" y="55"/>
                  </a:lnTo>
                  <a:lnTo>
                    <a:pt x="57" y="55"/>
                  </a:lnTo>
                  <a:close/>
                  <a:moveTo>
                    <a:pt x="47" y="55"/>
                  </a:moveTo>
                  <a:lnTo>
                    <a:pt x="47" y="5"/>
                  </a:lnTo>
                  <a:lnTo>
                    <a:pt x="57" y="5"/>
                  </a:lnTo>
                  <a:lnTo>
                    <a:pt x="57" y="55"/>
                  </a:lnTo>
                  <a:lnTo>
                    <a:pt x="47" y="55"/>
                  </a:lnTo>
                  <a:close/>
                  <a:moveTo>
                    <a:pt x="47" y="5"/>
                  </a:moveTo>
                  <a:lnTo>
                    <a:pt x="47" y="0"/>
                  </a:lnTo>
                  <a:lnTo>
                    <a:pt x="52" y="0"/>
                  </a:lnTo>
                  <a:lnTo>
                    <a:pt x="52" y="5"/>
                  </a:lnTo>
                  <a:lnTo>
                    <a:pt x="47" y="5"/>
                  </a:lnTo>
                  <a:close/>
                  <a:moveTo>
                    <a:pt x="52" y="0"/>
                  </a:moveTo>
                  <a:lnTo>
                    <a:pt x="60" y="0"/>
                  </a:lnTo>
                  <a:lnTo>
                    <a:pt x="60" y="10"/>
                  </a:lnTo>
                  <a:lnTo>
                    <a:pt x="52" y="10"/>
                  </a:lnTo>
                  <a:lnTo>
                    <a:pt x="52" y="0"/>
                  </a:lnTo>
                  <a:close/>
                  <a:moveTo>
                    <a:pt x="60" y="0"/>
                  </a:moveTo>
                  <a:lnTo>
                    <a:pt x="65" y="0"/>
                  </a:lnTo>
                  <a:lnTo>
                    <a:pt x="65" y="5"/>
                  </a:lnTo>
                  <a:lnTo>
                    <a:pt x="60" y="5"/>
                  </a:lnTo>
                  <a:lnTo>
                    <a:pt x="6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19" name="Rectangle 39"/>
            <p:cNvSpPr>
              <a:spLocks noChangeArrowheads="1"/>
            </p:cNvSpPr>
            <p:nvPr/>
          </p:nvSpPr>
          <p:spPr bwMode="auto">
            <a:xfrm>
              <a:off x="3611" y="2493"/>
              <a:ext cx="89"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20" name="Freeform 40"/>
            <p:cNvSpPr>
              <a:spLocks noEditPoints="1"/>
            </p:cNvSpPr>
            <p:nvPr/>
          </p:nvSpPr>
          <p:spPr bwMode="auto">
            <a:xfrm>
              <a:off x="3606" y="2488"/>
              <a:ext cx="99" cy="18"/>
            </a:xfrm>
            <a:custGeom>
              <a:avLst/>
              <a:gdLst>
                <a:gd name="T0" fmla="*/ 99 w 99"/>
                <a:gd name="T1" fmla="*/ 5 h 18"/>
                <a:gd name="T2" fmla="*/ 99 w 99"/>
                <a:gd name="T3" fmla="*/ 13 h 18"/>
                <a:gd name="T4" fmla="*/ 86 w 99"/>
                <a:gd name="T5" fmla="*/ 13 h 18"/>
                <a:gd name="T6" fmla="*/ 86 w 99"/>
                <a:gd name="T7" fmla="*/ 5 h 18"/>
                <a:gd name="T8" fmla="*/ 99 w 99"/>
                <a:gd name="T9" fmla="*/ 5 h 18"/>
                <a:gd name="T10" fmla="*/ 99 w 99"/>
                <a:gd name="T11" fmla="*/ 13 h 18"/>
                <a:gd name="T12" fmla="*/ 99 w 99"/>
                <a:gd name="T13" fmla="*/ 18 h 18"/>
                <a:gd name="T14" fmla="*/ 94 w 99"/>
                <a:gd name="T15" fmla="*/ 18 h 18"/>
                <a:gd name="T16" fmla="*/ 94 w 99"/>
                <a:gd name="T17" fmla="*/ 13 h 18"/>
                <a:gd name="T18" fmla="*/ 99 w 99"/>
                <a:gd name="T19" fmla="*/ 13 h 18"/>
                <a:gd name="T20" fmla="*/ 94 w 99"/>
                <a:gd name="T21" fmla="*/ 18 h 18"/>
                <a:gd name="T22" fmla="*/ 5 w 99"/>
                <a:gd name="T23" fmla="*/ 18 h 18"/>
                <a:gd name="T24" fmla="*/ 5 w 99"/>
                <a:gd name="T25" fmla="*/ 8 h 18"/>
                <a:gd name="T26" fmla="*/ 94 w 99"/>
                <a:gd name="T27" fmla="*/ 8 h 18"/>
                <a:gd name="T28" fmla="*/ 94 w 99"/>
                <a:gd name="T29" fmla="*/ 18 h 18"/>
                <a:gd name="T30" fmla="*/ 5 w 99"/>
                <a:gd name="T31" fmla="*/ 18 h 18"/>
                <a:gd name="T32" fmla="*/ 0 w 99"/>
                <a:gd name="T33" fmla="*/ 18 h 18"/>
                <a:gd name="T34" fmla="*/ 0 w 99"/>
                <a:gd name="T35" fmla="*/ 13 h 18"/>
                <a:gd name="T36" fmla="*/ 5 w 99"/>
                <a:gd name="T37" fmla="*/ 13 h 18"/>
                <a:gd name="T38" fmla="*/ 5 w 99"/>
                <a:gd name="T39" fmla="*/ 18 h 18"/>
                <a:gd name="T40" fmla="*/ 0 w 99"/>
                <a:gd name="T41" fmla="*/ 13 h 18"/>
                <a:gd name="T42" fmla="*/ 0 w 99"/>
                <a:gd name="T43" fmla="*/ 5 h 18"/>
                <a:gd name="T44" fmla="*/ 10 w 99"/>
                <a:gd name="T45" fmla="*/ 5 h 18"/>
                <a:gd name="T46" fmla="*/ 10 w 99"/>
                <a:gd name="T47" fmla="*/ 13 h 18"/>
                <a:gd name="T48" fmla="*/ 0 w 99"/>
                <a:gd name="T49" fmla="*/ 13 h 18"/>
                <a:gd name="T50" fmla="*/ 0 w 99"/>
                <a:gd name="T51" fmla="*/ 5 h 18"/>
                <a:gd name="T52" fmla="*/ 0 w 99"/>
                <a:gd name="T53" fmla="*/ 0 h 18"/>
                <a:gd name="T54" fmla="*/ 5 w 99"/>
                <a:gd name="T55" fmla="*/ 0 h 18"/>
                <a:gd name="T56" fmla="*/ 5 w 99"/>
                <a:gd name="T57" fmla="*/ 5 h 18"/>
                <a:gd name="T58" fmla="*/ 0 w 99"/>
                <a:gd name="T59" fmla="*/ 5 h 18"/>
                <a:gd name="T60" fmla="*/ 5 w 99"/>
                <a:gd name="T61" fmla="*/ 0 h 18"/>
                <a:gd name="T62" fmla="*/ 94 w 99"/>
                <a:gd name="T63" fmla="*/ 0 h 18"/>
                <a:gd name="T64" fmla="*/ 94 w 99"/>
                <a:gd name="T65" fmla="*/ 10 h 18"/>
                <a:gd name="T66" fmla="*/ 5 w 99"/>
                <a:gd name="T67" fmla="*/ 10 h 18"/>
                <a:gd name="T68" fmla="*/ 5 w 99"/>
                <a:gd name="T69" fmla="*/ 0 h 18"/>
                <a:gd name="T70" fmla="*/ 94 w 99"/>
                <a:gd name="T71" fmla="*/ 0 h 18"/>
                <a:gd name="T72" fmla="*/ 99 w 99"/>
                <a:gd name="T73" fmla="*/ 0 h 18"/>
                <a:gd name="T74" fmla="*/ 99 w 99"/>
                <a:gd name="T75" fmla="*/ 5 h 18"/>
                <a:gd name="T76" fmla="*/ 94 w 99"/>
                <a:gd name="T77" fmla="*/ 5 h 18"/>
                <a:gd name="T78" fmla="*/ 94 w 99"/>
                <a:gd name="T7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8">
                  <a:moveTo>
                    <a:pt x="99" y="5"/>
                  </a:moveTo>
                  <a:lnTo>
                    <a:pt x="99" y="13"/>
                  </a:lnTo>
                  <a:lnTo>
                    <a:pt x="86" y="13"/>
                  </a:lnTo>
                  <a:lnTo>
                    <a:pt x="86" y="5"/>
                  </a:lnTo>
                  <a:lnTo>
                    <a:pt x="99" y="5"/>
                  </a:lnTo>
                  <a:close/>
                  <a:moveTo>
                    <a:pt x="99" y="13"/>
                  </a:moveTo>
                  <a:lnTo>
                    <a:pt x="99" y="18"/>
                  </a:lnTo>
                  <a:lnTo>
                    <a:pt x="94" y="18"/>
                  </a:lnTo>
                  <a:lnTo>
                    <a:pt x="94" y="13"/>
                  </a:lnTo>
                  <a:lnTo>
                    <a:pt x="99" y="13"/>
                  </a:lnTo>
                  <a:close/>
                  <a:moveTo>
                    <a:pt x="94" y="18"/>
                  </a:moveTo>
                  <a:lnTo>
                    <a:pt x="5" y="18"/>
                  </a:lnTo>
                  <a:lnTo>
                    <a:pt x="5" y="8"/>
                  </a:lnTo>
                  <a:lnTo>
                    <a:pt x="94" y="8"/>
                  </a:lnTo>
                  <a:lnTo>
                    <a:pt x="94" y="18"/>
                  </a:lnTo>
                  <a:close/>
                  <a:moveTo>
                    <a:pt x="5" y="18"/>
                  </a:moveTo>
                  <a:lnTo>
                    <a:pt x="0" y="18"/>
                  </a:lnTo>
                  <a:lnTo>
                    <a:pt x="0" y="13"/>
                  </a:lnTo>
                  <a:lnTo>
                    <a:pt x="5" y="13"/>
                  </a:lnTo>
                  <a:lnTo>
                    <a:pt x="5" y="18"/>
                  </a:lnTo>
                  <a:close/>
                  <a:moveTo>
                    <a:pt x="0" y="13"/>
                  </a:moveTo>
                  <a:lnTo>
                    <a:pt x="0" y="5"/>
                  </a:lnTo>
                  <a:lnTo>
                    <a:pt x="10" y="5"/>
                  </a:lnTo>
                  <a:lnTo>
                    <a:pt x="10" y="13"/>
                  </a:lnTo>
                  <a:lnTo>
                    <a:pt x="0" y="13"/>
                  </a:lnTo>
                  <a:close/>
                  <a:moveTo>
                    <a:pt x="0" y="5"/>
                  </a:moveTo>
                  <a:lnTo>
                    <a:pt x="0" y="0"/>
                  </a:lnTo>
                  <a:lnTo>
                    <a:pt x="5" y="0"/>
                  </a:lnTo>
                  <a:lnTo>
                    <a:pt x="5" y="5"/>
                  </a:lnTo>
                  <a:lnTo>
                    <a:pt x="0" y="5"/>
                  </a:lnTo>
                  <a:close/>
                  <a:moveTo>
                    <a:pt x="5" y="0"/>
                  </a:moveTo>
                  <a:lnTo>
                    <a:pt x="94" y="0"/>
                  </a:lnTo>
                  <a:lnTo>
                    <a:pt x="94" y="10"/>
                  </a:lnTo>
                  <a:lnTo>
                    <a:pt x="5" y="10"/>
                  </a:lnTo>
                  <a:lnTo>
                    <a:pt x="5" y="0"/>
                  </a:lnTo>
                  <a:close/>
                  <a:moveTo>
                    <a:pt x="94" y="0"/>
                  </a:moveTo>
                  <a:lnTo>
                    <a:pt x="99" y="0"/>
                  </a:lnTo>
                  <a:lnTo>
                    <a:pt x="99" y="5"/>
                  </a:lnTo>
                  <a:lnTo>
                    <a:pt x="94" y="5"/>
                  </a:lnTo>
                  <a:lnTo>
                    <a:pt x="9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1" name="Rectangle 41"/>
            <p:cNvSpPr>
              <a:spLocks noChangeArrowheads="1"/>
            </p:cNvSpPr>
            <p:nvPr/>
          </p:nvSpPr>
          <p:spPr bwMode="auto">
            <a:xfrm>
              <a:off x="3338" y="3344"/>
              <a:ext cx="143" cy="1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22" name="Rectangle 42"/>
            <p:cNvSpPr>
              <a:spLocks noChangeArrowheads="1"/>
            </p:cNvSpPr>
            <p:nvPr/>
          </p:nvSpPr>
          <p:spPr bwMode="auto">
            <a:xfrm>
              <a:off x="3359" y="3378"/>
              <a:ext cx="96" cy="11"/>
            </a:xfrm>
            <a:prstGeom prst="rect">
              <a:avLst/>
            </a:prstGeom>
            <a:solidFill>
              <a:srgbClr val="1F1A17"/>
            </a:solidFill>
            <a:ln w="12700">
              <a:solidFill>
                <a:srgbClr val="000000"/>
              </a:solidFill>
              <a:miter lim="800000"/>
              <a:headEnd/>
              <a:tailEnd/>
            </a:ln>
          </p:spPr>
          <p:txBody>
            <a:bodyPr/>
            <a:lstStyle/>
            <a:p>
              <a:endParaRPr lang="en-US"/>
            </a:p>
          </p:txBody>
        </p:sp>
        <p:sp>
          <p:nvSpPr>
            <p:cNvPr id="71723" name="Rectangle 43"/>
            <p:cNvSpPr>
              <a:spLocks noChangeArrowheads="1"/>
            </p:cNvSpPr>
            <p:nvPr/>
          </p:nvSpPr>
          <p:spPr bwMode="auto">
            <a:xfrm>
              <a:off x="3390" y="3409"/>
              <a:ext cx="31" cy="1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24" name="Rectangle 44"/>
            <p:cNvSpPr>
              <a:spLocks noChangeArrowheads="1"/>
            </p:cNvSpPr>
            <p:nvPr/>
          </p:nvSpPr>
          <p:spPr bwMode="auto">
            <a:xfrm>
              <a:off x="3403" y="3208"/>
              <a:ext cx="10" cy="14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25" name="Freeform 45"/>
            <p:cNvSpPr>
              <a:spLocks/>
            </p:cNvSpPr>
            <p:nvPr/>
          </p:nvSpPr>
          <p:spPr bwMode="auto">
            <a:xfrm>
              <a:off x="3395" y="3198"/>
              <a:ext cx="26" cy="26"/>
            </a:xfrm>
            <a:custGeom>
              <a:avLst/>
              <a:gdLst>
                <a:gd name="T0" fmla="*/ 13 w 26"/>
                <a:gd name="T1" fmla="*/ 26 h 26"/>
                <a:gd name="T2" fmla="*/ 18 w 26"/>
                <a:gd name="T3" fmla="*/ 26 h 26"/>
                <a:gd name="T4" fmla="*/ 23 w 26"/>
                <a:gd name="T5" fmla="*/ 23 h 26"/>
                <a:gd name="T6" fmla="*/ 26 w 26"/>
                <a:gd name="T7" fmla="*/ 18 h 26"/>
                <a:gd name="T8" fmla="*/ 26 w 26"/>
                <a:gd name="T9" fmla="*/ 13 h 26"/>
                <a:gd name="T10" fmla="*/ 26 w 26"/>
                <a:gd name="T11" fmla="*/ 8 h 26"/>
                <a:gd name="T12" fmla="*/ 23 w 26"/>
                <a:gd name="T13" fmla="*/ 5 h 26"/>
                <a:gd name="T14" fmla="*/ 18 w 26"/>
                <a:gd name="T15" fmla="*/ 3 h 26"/>
                <a:gd name="T16" fmla="*/ 13 w 26"/>
                <a:gd name="T17" fmla="*/ 0 h 26"/>
                <a:gd name="T18" fmla="*/ 8 w 26"/>
                <a:gd name="T19" fmla="*/ 3 h 26"/>
                <a:gd name="T20" fmla="*/ 5 w 26"/>
                <a:gd name="T21" fmla="*/ 5 h 26"/>
                <a:gd name="T22" fmla="*/ 3 w 26"/>
                <a:gd name="T23" fmla="*/ 8 h 26"/>
                <a:gd name="T24" fmla="*/ 0 w 26"/>
                <a:gd name="T25" fmla="*/ 13 h 26"/>
                <a:gd name="T26" fmla="*/ 3 w 26"/>
                <a:gd name="T27" fmla="*/ 18 h 26"/>
                <a:gd name="T28" fmla="*/ 5 w 26"/>
                <a:gd name="T29" fmla="*/ 23 h 26"/>
                <a:gd name="T30" fmla="*/ 8 w 26"/>
                <a:gd name="T31" fmla="*/ 26 h 26"/>
                <a:gd name="T32" fmla="*/ 13 w 26"/>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13" y="26"/>
                  </a:moveTo>
                  <a:lnTo>
                    <a:pt x="18" y="26"/>
                  </a:lnTo>
                  <a:lnTo>
                    <a:pt x="23" y="23"/>
                  </a:lnTo>
                  <a:lnTo>
                    <a:pt x="26" y="18"/>
                  </a:lnTo>
                  <a:lnTo>
                    <a:pt x="26" y="13"/>
                  </a:lnTo>
                  <a:lnTo>
                    <a:pt x="26" y="8"/>
                  </a:lnTo>
                  <a:lnTo>
                    <a:pt x="23" y="5"/>
                  </a:lnTo>
                  <a:lnTo>
                    <a:pt x="18" y="3"/>
                  </a:lnTo>
                  <a:lnTo>
                    <a:pt x="13" y="0"/>
                  </a:lnTo>
                  <a:lnTo>
                    <a:pt x="8" y="3"/>
                  </a:lnTo>
                  <a:lnTo>
                    <a:pt x="5" y="5"/>
                  </a:lnTo>
                  <a:lnTo>
                    <a:pt x="3" y="8"/>
                  </a:lnTo>
                  <a:lnTo>
                    <a:pt x="0" y="13"/>
                  </a:lnTo>
                  <a:lnTo>
                    <a:pt x="3" y="18"/>
                  </a:lnTo>
                  <a:lnTo>
                    <a:pt x="5" y="23"/>
                  </a:lnTo>
                  <a:lnTo>
                    <a:pt x="8" y="26"/>
                  </a:lnTo>
                  <a:lnTo>
                    <a:pt x="13"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6" name="Freeform 46"/>
            <p:cNvSpPr>
              <a:spLocks noEditPoints="1"/>
            </p:cNvSpPr>
            <p:nvPr/>
          </p:nvSpPr>
          <p:spPr bwMode="auto">
            <a:xfrm>
              <a:off x="3390" y="3193"/>
              <a:ext cx="36" cy="36"/>
            </a:xfrm>
            <a:custGeom>
              <a:avLst/>
              <a:gdLst>
                <a:gd name="T0" fmla="*/ 18 w 36"/>
                <a:gd name="T1" fmla="*/ 26 h 36"/>
                <a:gd name="T2" fmla="*/ 18 w 36"/>
                <a:gd name="T3" fmla="*/ 36 h 36"/>
                <a:gd name="T4" fmla="*/ 18 w 36"/>
                <a:gd name="T5" fmla="*/ 26 h 36"/>
                <a:gd name="T6" fmla="*/ 23 w 36"/>
                <a:gd name="T7" fmla="*/ 23 h 36"/>
                <a:gd name="T8" fmla="*/ 26 w 36"/>
                <a:gd name="T9" fmla="*/ 36 h 36"/>
                <a:gd name="T10" fmla="*/ 18 w 36"/>
                <a:gd name="T11" fmla="*/ 26 h 36"/>
                <a:gd name="T12" fmla="*/ 26 w 36"/>
                <a:gd name="T13" fmla="*/ 21 h 36"/>
                <a:gd name="T14" fmla="*/ 36 w 36"/>
                <a:gd name="T15" fmla="*/ 18 h 36"/>
                <a:gd name="T16" fmla="*/ 31 w 36"/>
                <a:gd name="T17" fmla="*/ 31 h 36"/>
                <a:gd name="T18" fmla="*/ 26 w 36"/>
                <a:gd name="T19" fmla="*/ 18 h 36"/>
                <a:gd name="T20" fmla="*/ 36 w 36"/>
                <a:gd name="T21" fmla="*/ 18 h 36"/>
                <a:gd name="T22" fmla="*/ 26 w 36"/>
                <a:gd name="T23" fmla="*/ 18 h 36"/>
                <a:gd name="T24" fmla="*/ 26 w 36"/>
                <a:gd name="T25" fmla="*/ 18 h 36"/>
                <a:gd name="T26" fmla="*/ 36 w 36"/>
                <a:gd name="T27" fmla="*/ 18 h 36"/>
                <a:gd name="T28" fmla="*/ 26 w 36"/>
                <a:gd name="T29" fmla="*/ 18 h 36"/>
                <a:gd name="T30" fmla="*/ 23 w 36"/>
                <a:gd name="T31" fmla="*/ 13 h 36"/>
                <a:gd name="T32" fmla="*/ 36 w 36"/>
                <a:gd name="T33" fmla="*/ 13 h 36"/>
                <a:gd name="T34" fmla="*/ 26 w 36"/>
                <a:gd name="T35" fmla="*/ 18 h 36"/>
                <a:gd name="T36" fmla="*/ 21 w 36"/>
                <a:gd name="T37" fmla="*/ 13 h 36"/>
                <a:gd name="T38" fmla="*/ 18 w 36"/>
                <a:gd name="T39" fmla="*/ 0 h 36"/>
                <a:gd name="T40" fmla="*/ 31 w 36"/>
                <a:gd name="T41" fmla="*/ 5 h 36"/>
                <a:gd name="T42" fmla="*/ 18 w 36"/>
                <a:gd name="T43" fmla="*/ 13 h 36"/>
                <a:gd name="T44" fmla="*/ 18 w 36"/>
                <a:gd name="T45" fmla="*/ 0 h 36"/>
                <a:gd name="T46" fmla="*/ 18 w 36"/>
                <a:gd name="T47" fmla="*/ 13 h 36"/>
                <a:gd name="T48" fmla="*/ 18 w 36"/>
                <a:gd name="T49" fmla="*/ 13 h 36"/>
                <a:gd name="T50" fmla="*/ 18 w 36"/>
                <a:gd name="T51" fmla="*/ 0 h 36"/>
                <a:gd name="T52" fmla="*/ 18 w 36"/>
                <a:gd name="T53" fmla="*/ 13 h 36"/>
                <a:gd name="T54" fmla="*/ 13 w 36"/>
                <a:gd name="T55" fmla="*/ 13 h 36"/>
                <a:gd name="T56" fmla="*/ 13 w 36"/>
                <a:gd name="T57" fmla="*/ 2 h 36"/>
                <a:gd name="T58" fmla="*/ 18 w 36"/>
                <a:gd name="T59" fmla="*/ 13 h 36"/>
                <a:gd name="T60" fmla="*/ 13 w 36"/>
                <a:gd name="T61" fmla="*/ 15 h 36"/>
                <a:gd name="T62" fmla="*/ 0 w 36"/>
                <a:gd name="T63" fmla="*/ 18 h 36"/>
                <a:gd name="T64" fmla="*/ 5 w 36"/>
                <a:gd name="T65" fmla="*/ 5 h 36"/>
                <a:gd name="T66" fmla="*/ 13 w 36"/>
                <a:gd name="T67" fmla="*/ 18 h 36"/>
                <a:gd name="T68" fmla="*/ 0 w 36"/>
                <a:gd name="T69" fmla="*/ 18 h 36"/>
                <a:gd name="T70" fmla="*/ 13 w 36"/>
                <a:gd name="T71" fmla="*/ 18 h 36"/>
                <a:gd name="T72" fmla="*/ 13 w 36"/>
                <a:gd name="T73" fmla="*/ 18 h 36"/>
                <a:gd name="T74" fmla="*/ 0 w 36"/>
                <a:gd name="T75" fmla="*/ 18 h 36"/>
                <a:gd name="T76" fmla="*/ 13 w 36"/>
                <a:gd name="T77" fmla="*/ 18 h 36"/>
                <a:gd name="T78" fmla="*/ 13 w 36"/>
                <a:gd name="T79" fmla="*/ 23 h 36"/>
                <a:gd name="T80" fmla="*/ 2 w 36"/>
                <a:gd name="T81" fmla="*/ 26 h 36"/>
                <a:gd name="T82" fmla="*/ 13 w 36"/>
                <a:gd name="T83" fmla="*/ 18 h 36"/>
                <a:gd name="T84" fmla="*/ 13 w 36"/>
                <a:gd name="T85" fmla="*/ 23 h 36"/>
                <a:gd name="T86" fmla="*/ 13 w 36"/>
                <a:gd name="T87" fmla="*/ 23 h 36"/>
                <a:gd name="T88" fmla="*/ 15 w 36"/>
                <a:gd name="T89" fmla="*/ 26 h 36"/>
                <a:gd name="T90" fmla="*/ 18 w 36"/>
                <a:gd name="T91" fmla="*/ 36 h 36"/>
                <a:gd name="T92" fmla="*/ 5 w 36"/>
                <a:gd name="T93" fmla="*/ 31 h 36"/>
                <a:gd name="T94" fmla="*/ 18 w 36"/>
                <a:gd name="T95" fmla="*/ 26 h 36"/>
                <a:gd name="T96" fmla="*/ 18 w 36"/>
                <a:gd name="T97" fmla="*/ 36 h 36"/>
                <a:gd name="T98" fmla="*/ 18 w 36"/>
                <a:gd name="T9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 h="36">
                  <a:moveTo>
                    <a:pt x="18" y="26"/>
                  </a:moveTo>
                  <a:lnTo>
                    <a:pt x="18" y="26"/>
                  </a:lnTo>
                  <a:lnTo>
                    <a:pt x="18" y="36"/>
                  </a:lnTo>
                  <a:lnTo>
                    <a:pt x="18" y="36"/>
                  </a:lnTo>
                  <a:lnTo>
                    <a:pt x="18" y="26"/>
                  </a:lnTo>
                  <a:close/>
                  <a:moveTo>
                    <a:pt x="18" y="26"/>
                  </a:moveTo>
                  <a:lnTo>
                    <a:pt x="21" y="26"/>
                  </a:lnTo>
                  <a:lnTo>
                    <a:pt x="23" y="23"/>
                  </a:lnTo>
                  <a:lnTo>
                    <a:pt x="31" y="31"/>
                  </a:lnTo>
                  <a:lnTo>
                    <a:pt x="26" y="36"/>
                  </a:lnTo>
                  <a:lnTo>
                    <a:pt x="18" y="36"/>
                  </a:lnTo>
                  <a:lnTo>
                    <a:pt x="18" y="26"/>
                  </a:lnTo>
                  <a:close/>
                  <a:moveTo>
                    <a:pt x="23" y="23"/>
                  </a:moveTo>
                  <a:lnTo>
                    <a:pt x="26" y="21"/>
                  </a:lnTo>
                  <a:lnTo>
                    <a:pt x="26" y="18"/>
                  </a:lnTo>
                  <a:lnTo>
                    <a:pt x="36" y="18"/>
                  </a:lnTo>
                  <a:lnTo>
                    <a:pt x="36" y="26"/>
                  </a:lnTo>
                  <a:lnTo>
                    <a:pt x="31" y="31"/>
                  </a:lnTo>
                  <a:lnTo>
                    <a:pt x="23" y="23"/>
                  </a:lnTo>
                  <a:close/>
                  <a:moveTo>
                    <a:pt x="26" y="18"/>
                  </a:moveTo>
                  <a:lnTo>
                    <a:pt x="26" y="18"/>
                  </a:lnTo>
                  <a:lnTo>
                    <a:pt x="36" y="18"/>
                  </a:lnTo>
                  <a:lnTo>
                    <a:pt x="36" y="18"/>
                  </a:lnTo>
                  <a:lnTo>
                    <a:pt x="26" y="18"/>
                  </a:lnTo>
                  <a:close/>
                  <a:moveTo>
                    <a:pt x="26" y="18"/>
                  </a:moveTo>
                  <a:lnTo>
                    <a:pt x="26" y="18"/>
                  </a:lnTo>
                  <a:lnTo>
                    <a:pt x="36" y="18"/>
                  </a:lnTo>
                  <a:lnTo>
                    <a:pt x="36" y="18"/>
                  </a:lnTo>
                  <a:lnTo>
                    <a:pt x="26" y="18"/>
                  </a:lnTo>
                  <a:close/>
                  <a:moveTo>
                    <a:pt x="26" y="18"/>
                  </a:moveTo>
                  <a:lnTo>
                    <a:pt x="26" y="15"/>
                  </a:lnTo>
                  <a:lnTo>
                    <a:pt x="23" y="13"/>
                  </a:lnTo>
                  <a:lnTo>
                    <a:pt x="31" y="5"/>
                  </a:lnTo>
                  <a:lnTo>
                    <a:pt x="36" y="13"/>
                  </a:lnTo>
                  <a:lnTo>
                    <a:pt x="36" y="18"/>
                  </a:lnTo>
                  <a:lnTo>
                    <a:pt x="26" y="18"/>
                  </a:lnTo>
                  <a:close/>
                  <a:moveTo>
                    <a:pt x="23" y="13"/>
                  </a:moveTo>
                  <a:lnTo>
                    <a:pt x="21" y="13"/>
                  </a:lnTo>
                  <a:lnTo>
                    <a:pt x="18" y="13"/>
                  </a:lnTo>
                  <a:lnTo>
                    <a:pt x="18" y="0"/>
                  </a:lnTo>
                  <a:lnTo>
                    <a:pt x="26" y="2"/>
                  </a:lnTo>
                  <a:lnTo>
                    <a:pt x="31" y="5"/>
                  </a:lnTo>
                  <a:lnTo>
                    <a:pt x="23" y="13"/>
                  </a:lnTo>
                  <a:close/>
                  <a:moveTo>
                    <a:pt x="18" y="13"/>
                  </a:moveTo>
                  <a:lnTo>
                    <a:pt x="18" y="13"/>
                  </a:lnTo>
                  <a:lnTo>
                    <a:pt x="18" y="0"/>
                  </a:lnTo>
                  <a:lnTo>
                    <a:pt x="18" y="0"/>
                  </a:lnTo>
                  <a:lnTo>
                    <a:pt x="18" y="13"/>
                  </a:lnTo>
                  <a:close/>
                  <a:moveTo>
                    <a:pt x="18" y="13"/>
                  </a:moveTo>
                  <a:lnTo>
                    <a:pt x="18" y="13"/>
                  </a:lnTo>
                  <a:lnTo>
                    <a:pt x="18" y="0"/>
                  </a:lnTo>
                  <a:lnTo>
                    <a:pt x="18" y="0"/>
                  </a:lnTo>
                  <a:lnTo>
                    <a:pt x="18" y="13"/>
                  </a:lnTo>
                  <a:close/>
                  <a:moveTo>
                    <a:pt x="18" y="13"/>
                  </a:moveTo>
                  <a:lnTo>
                    <a:pt x="15" y="13"/>
                  </a:lnTo>
                  <a:lnTo>
                    <a:pt x="13" y="13"/>
                  </a:lnTo>
                  <a:lnTo>
                    <a:pt x="5" y="5"/>
                  </a:lnTo>
                  <a:lnTo>
                    <a:pt x="13" y="2"/>
                  </a:lnTo>
                  <a:lnTo>
                    <a:pt x="18" y="0"/>
                  </a:lnTo>
                  <a:lnTo>
                    <a:pt x="18" y="13"/>
                  </a:lnTo>
                  <a:close/>
                  <a:moveTo>
                    <a:pt x="13" y="13"/>
                  </a:moveTo>
                  <a:lnTo>
                    <a:pt x="13" y="15"/>
                  </a:lnTo>
                  <a:lnTo>
                    <a:pt x="13" y="18"/>
                  </a:lnTo>
                  <a:lnTo>
                    <a:pt x="0" y="18"/>
                  </a:lnTo>
                  <a:lnTo>
                    <a:pt x="2" y="13"/>
                  </a:lnTo>
                  <a:lnTo>
                    <a:pt x="5" y="5"/>
                  </a:lnTo>
                  <a:lnTo>
                    <a:pt x="13" y="13"/>
                  </a:lnTo>
                  <a:close/>
                  <a:moveTo>
                    <a:pt x="13" y="18"/>
                  </a:moveTo>
                  <a:lnTo>
                    <a:pt x="13" y="18"/>
                  </a:lnTo>
                  <a:lnTo>
                    <a:pt x="0" y="18"/>
                  </a:lnTo>
                  <a:lnTo>
                    <a:pt x="0" y="18"/>
                  </a:lnTo>
                  <a:lnTo>
                    <a:pt x="13" y="18"/>
                  </a:lnTo>
                  <a:close/>
                  <a:moveTo>
                    <a:pt x="13" y="18"/>
                  </a:moveTo>
                  <a:lnTo>
                    <a:pt x="13" y="18"/>
                  </a:lnTo>
                  <a:lnTo>
                    <a:pt x="0" y="18"/>
                  </a:lnTo>
                  <a:lnTo>
                    <a:pt x="0" y="18"/>
                  </a:lnTo>
                  <a:lnTo>
                    <a:pt x="13" y="18"/>
                  </a:lnTo>
                  <a:close/>
                  <a:moveTo>
                    <a:pt x="13" y="18"/>
                  </a:moveTo>
                  <a:lnTo>
                    <a:pt x="13" y="21"/>
                  </a:lnTo>
                  <a:lnTo>
                    <a:pt x="13" y="23"/>
                  </a:lnTo>
                  <a:lnTo>
                    <a:pt x="5" y="31"/>
                  </a:lnTo>
                  <a:lnTo>
                    <a:pt x="2" y="26"/>
                  </a:lnTo>
                  <a:lnTo>
                    <a:pt x="0" y="18"/>
                  </a:lnTo>
                  <a:lnTo>
                    <a:pt x="13" y="18"/>
                  </a:lnTo>
                  <a:close/>
                  <a:moveTo>
                    <a:pt x="13" y="23"/>
                  </a:moveTo>
                  <a:lnTo>
                    <a:pt x="13" y="23"/>
                  </a:lnTo>
                  <a:lnTo>
                    <a:pt x="10" y="28"/>
                  </a:lnTo>
                  <a:lnTo>
                    <a:pt x="13" y="23"/>
                  </a:lnTo>
                  <a:close/>
                  <a:moveTo>
                    <a:pt x="13" y="23"/>
                  </a:moveTo>
                  <a:lnTo>
                    <a:pt x="15" y="26"/>
                  </a:lnTo>
                  <a:lnTo>
                    <a:pt x="18" y="26"/>
                  </a:lnTo>
                  <a:lnTo>
                    <a:pt x="18" y="36"/>
                  </a:lnTo>
                  <a:lnTo>
                    <a:pt x="13" y="36"/>
                  </a:lnTo>
                  <a:lnTo>
                    <a:pt x="5" y="31"/>
                  </a:lnTo>
                  <a:lnTo>
                    <a:pt x="13" y="23"/>
                  </a:lnTo>
                  <a:close/>
                  <a:moveTo>
                    <a:pt x="18" y="26"/>
                  </a:moveTo>
                  <a:lnTo>
                    <a:pt x="18" y="26"/>
                  </a:lnTo>
                  <a:lnTo>
                    <a:pt x="18" y="36"/>
                  </a:lnTo>
                  <a:lnTo>
                    <a:pt x="18" y="36"/>
                  </a:lnTo>
                  <a:lnTo>
                    <a:pt x="18"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7" name="Freeform 47"/>
            <p:cNvSpPr>
              <a:spLocks/>
            </p:cNvSpPr>
            <p:nvPr/>
          </p:nvSpPr>
          <p:spPr bwMode="auto">
            <a:xfrm>
              <a:off x="3723" y="2050"/>
              <a:ext cx="44" cy="70"/>
            </a:xfrm>
            <a:custGeom>
              <a:avLst/>
              <a:gdLst>
                <a:gd name="T0" fmla="*/ 36 w 44"/>
                <a:gd name="T1" fmla="*/ 70 h 70"/>
                <a:gd name="T2" fmla="*/ 0 w 44"/>
                <a:gd name="T3" fmla="*/ 5 h 70"/>
                <a:gd name="T4" fmla="*/ 8 w 44"/>
                <a:gd name="T5" fmla="*/ 0 h 70"/>
                <a:gd name="T6" fmla="*/ 44 w 44"/>
                <a:gd name="T7" fmla="*/ 65 h 70"/>
                <a:gd name="T8" fmla="*/ 36 w 44"/>
                <a:gd name="T9" fmla="*/ 70 h 70"/>
              </a:gdLst>
              <a:ahLst/>
              <a:cxnLst>
                <a:cxn ang="0">
                  <a:pos x="T0" y="T1"/>
                </a:cxn>
                <a:cxn ang="0">
                  <a:pos x="T2" y="T3"/>
                </a:cxn>
                <a:cxn ang="0">
                  <a:pos x="T4" y="T5"/>
                </a:cxn>
                <a:cxn ang="0">
                  <a:pos x="T6" y="T7"/>
                </a:cxn>
                <a:cxn ang="0">
                  <a:pos x="T8" y="T9"/>
                </a:cxn>
              </a:cxnLst>
              <a:rect l="0" t="0" r="r" b="b"/>
              <a:pathLst>
                <a:path w="44" h="70">
                  <a:moveTo>
                    <a:pt x="36" y="70"/>
                  </a:moveTo>
                  <a:lnTo>
                    <a:pt x="0" y="5"/>
                  </a:lnTo>
                  <a:lnTo>
                    <a:pt x="8" y="0"/>
                  </a:lnTo>
                  <a:lnTo>
                    <a:pt x="44" y="65"/>
                  </a:lnTo>
                  <a:lnTo>
                    <a:pt x="36" y="7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8" name="Freeform 48"/>
            <p:cNvSpPr>
              <a:spLocks/>
            </p:cNvSpPr>
            <p:nvPr/>
          </p:nvSpPr>
          <p:spPr bwMode="auto">
            <a:xfrm>
              <a:off x="3754" y="2050"/>
              <a:ext cx="47" cy="70"/>
            </a:xfrm>
            <a:custGeom>
              <a:avLst/>
              <a:gdLst>
                <a:gd name="T0" fmla="*/ 0 w 47"/>
                <a:gd name="T1" fmla="*/ 65 h 70"/>
                <a:gd name="T2" fmla="*/ 37 w 47"/>
                <a:gd name="T3" fmla="*/ 0 h 70"/>
                <a:gd name="T4" fmla="*/ 47 w 47"/>
                <a:gd name="T5" fmla="*/ 5 h 70"/>
                <a:gd name="T6" fmla="*/ 11 w 47"/>
                <a:gd name="T7" fmla="*/ 70 h 70"/>
                <a:gd name="T8" fmla="*/ 0 w 47"/>
                <a:gd name="T9" fmla="*/ 65 h 70"/>
              </a:gdLst>
              <a:ahLst/>
              <a:cxnLst>
                <a:cxn ang="0">
                  <a:pos x="T0" y="T1"/>
                </a:cxn>
                <a:cxn ang="0">
                  <a:pos x="T2" y="T3"/>
                </a:cxn>
                <a:cxn ang="0">
                  <a:pos x="T4" y="T5"/>
                </a:cxn>
                <a:cxn ang="0">
                  <a:pos x="T6" y="T7"/>
                </a:cxn>
                <a:cxn ang="0">
                  <a:pos x="T8" y="T9"/>
                </a:cxn>
              </a:cxnLst>
              <a:rect l="0" t="0" r="r" b="b"/>
              <a:pathLst>
                <a:path w="47" h="70">
                  <a:moveTo>
                    <a:pt x="0" y="65"/>
                  </a:moveTo>
                  <a:lnTo>
                    <a:pt x="37" y="0"/>
                  </a:lnTo>
                  <a:lnTo>
                    <a:pt x="47" y="5"/>
                  </a:lnTo>
                  <a:lnTo>
                    <a:pt x="11" y="70"/>
                  </a:lnTo>
                  <a:lnTo>
                    <a:pt x="0" y="6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29" name="Freeform 49"/>
            <p:cNvSpPr>
              <a:spLocks/>
            </p:cNvSpPr>
            <p:nvPr/>
          </p:nvSpPr>
          <p:spPr bwMode="auto">
            <a:xfrm>
              <a:off x="3689" y="2050"/>
              <a:ext cx="47" cy="67"/>
            </a:xfrm>
            <a:custGeom>
              <a:avLst/>
              <a:gdLst>
                <a:gd name="T0" fmla="*/ 0 w 47"/>
                <a:gd name="T1" fmla="*/ 62 h 67"/>
                <a:gd name="T2" fmla="*/ 37 w 47"/>
                <a:gd name="T3" fmla="*/ 0 h 67"/>
                <a:gd name="T4" fmla="*/ 47 w 47"/>
                <a:gd name="T5" fmla="*/ 5 h 67"/>
                <a:gd name="T6" fmla="*/ 11 w 47"/>
                <a:gd name="T7" fmla="*/ 67 h 67"/>
                <a:gd name="T8" fmla="*/ 0 w 47"/>
                <a:gd name="T9" fmla="*/ 62 h 67"/>
              </a:gdLst>
              <a:ahLst/>
              <a:cxnLst>
                <a:cxn ang="0">
                  <a:pos x="T0" y="T1"/>
                </a:cxn>
                <a:cxn ang="0">
                  <a:pos x="T2" y="T3"/>
                </a:cxn>
                <a:cxn ang="0">
                  <a:pos x="T4" y="T5"/>
                </a:cxn>
                <a:cxn ang="0">
                  <a:pos x="T6" y="T7"/>
                </a:cxn>
                <a:cxn ang="0">
                  <a:pos x="T8" y="T9"/>
                </a:cxn>
              </a:cxnLst>
              <a:rect l="0" t="0" r="r" b="b"/>
              <a:pathLst>
                <a:path w="47" h="67">
                  <a:moveTo>
                    <a:pt x="0" y="62"/>
                  </a:moveTo>
                  <a:lnTo>
                    <a:pt x="37" y="0"/>
                  </a:lnTo>
                  <a:lnTo>
                    <a:pt x="47" y="5"/>
                  </a:lnTo>
                  <a:lnTo>
                    <a:pt x="11" y="67"/>
                  </a:lnTo>
                  <a:lnTo>
                    <a:pt x="0" y="62"/>
                  </a:lnTo>
                  <a:close/>
                </a:path>
              </a:pathLst>
            </a:custGeom>
            <a:solidFill>
              <a:srgbClr val="1F1A17"/>
            </a:solidFill>
            <a:ln w="12700" cmpd="sng">
              <a:solidFill>
                <a:srgbClr val="000000"/>
              </a:solidFill>
              <a:round/>
              <a:headEnd/>
              <a:tailEnd/>
            </a:ln>
          </p:spPr>
          <p:txBody>
            <a:bodyPr/>
            <a:lstStyle/>
            <a:p>
              <a:endParaRPr lang="en-US"/>
            </a:p>
          </p:txBody>
        </p:sp>
        <p:sp>
          <p:nvSpPr>
            <p:cNvPr id="71730" name="Freeform 50"/>
            <p:cNvSpPr>
              <a:spLocks/>
            </p:cNvSpPr>
            <p:nvPr/>
          </p:nvSpPr>
          <p:spPr bwMode="auto">
            <a:xfrm>
              <a:off x="3658" y="2050"/>
              <a:ext cx="44" cy="67"/>
            </a:xfrm>
            <a:custGeom>
              <a:avLst/>
              <a:gdLst>
                <a:gd name="T0" fmla="*/ 8 w 44"/>
                <a:gd name="T1" fmla="*/ 0 h 67"/>
                <a:gd name="T2" fmla="*/ 44 w 44"/>
                <a:gd name="T3" fmla="*/ 62 h 67"/>
                <a:gd name="T4" fmla="*/ 36 w 44"/>
                <a:gd name="T5" fmla="*/ 67 h 67"/>
                <a:gd name="T6" fmla="*/ 0 w 44"/>
                <a:gd name="T7" fmla="*/ 5 h 67"/>
                <a:gd name="T8" fmla="*/ 8 w 44"/>
                <a:gd name="T9" fmla="*/ 0 h 67"/>
              </a:gdLst>
              <a:ahLst/>
              <a:cxnLst>
                <a:cxn ang="0">
                  <a:pos x="T0" y="T1"/>
                </a:cxn>
                <a:cxn ang="0">
                  <a:pos x="T2" y="T3"/>
                </a:cxn>
                <a:cxn ang="0">
                  <a:pos x="T4" y="T5"/>
                </a:cxn>
                <a:cxn ang="0">
                  <a:pos x="T6" y="T7"/>
                </a:cxn>
                <a:cxn ang="0">
                  <a:pos x="T8" y="T9"/>
                </a:cxn>
              </a:cxnLst>
              <a:rect l="0" t="0" r="r" b="b"/>
              <a:pathLst>
                <a:path w="44" h="67">
                  <a:moveTo>
                    <a:pt x="8" y="0"/>
                  </a:moveTo>
                  <a:lnTo>
                    <a:pt x="44" y="62"/>
                  </a:lnTo>
                  <a:lnTo>
                    <a:pt x="36" y="67"/>
                  </a:lnTo>
                  <a:lnTo>
                    <a:pt x="0" y="5"/>
                  </a:lnTo>
                  <a:lnTo>
                    <a:pt x="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1" name="Freeform 51"/>
            <p:cNvSpPr>
              <a:spLocks/>
            </p:cNvSpPr>
            <p:nvPr/>
          </p:nvSpPr>
          <p:spPr bwMode="auto">
            <a:xfrm>
              <a:off x="3642" y="2050"/>
              <a:ext cx="29" cy="36"/>
            </a:xfrm>
            <a:custGeom>
              <a:avLst/>
              <a:gdLst>
                <a:gd name="T0" fmla="*/ 0 w 29"/>
                <a:gd name="T1" fmla="*/ 31 h 36"/>
                <a:gd name="T2" fmla="*/ 19 w 29"/>
                <a:gd name="T3" fmla="*/ 0 h 36"/>
                <a:gd name="T4" fmla="*/ 29 w 29"/>
                <a:gd name="T5" fmla="*/ 5 h 36"/>
                <a:gd name="T6" fmla="*/ 11 w 29"/>
                <a:gd name="T7" fmla="*/ 36 h 36"/>
                <a:gd name="T8" fmla="*/ 0 w 29"/>
                <a:gd name="T9" fmla="*/ 31 h 36"/>
              </a:gdLst>
              <a:ahLst/>
              <a:cxnLst>
                <a:cxn ang="0">
                  <a:pos x="T0" y="T1"/>
                </a:cxn>
                <a:cxn ang="0">
                  <a:pos x="T2" y="T3"/>
                </a:cxn>
                <a:cxn ang="0">
                  <a:pos x="T4" y="T5"/>
                </a:cxn>
                <a:cxn ang="0">
                  <a:pos x="T6" y="T7"/>
                </a:cxn>
                <a:cxn ang="0">
                  <a:pos x="T8" y="T9"/>
                </a:cxn>
              </a:cxnLst>
              <a:rect l="0" t="0" r="r" b="b"/>
              <a:pathLst>
                <a:path w="29" h="36">
                  <a:moveTo>
                    <a:pt x="0" y="31"/>
                  </a:moveTo>
                  <a:lnTo>
                    <a:pt x="19" y="0"/>
                  </a:lnTo>
                  <a:lnTo>
                    <a:pt x="29" y="5"/>
                  </a:lnTo>
                  <a:lnTo>
                    <a:pt x="11" y="36"/>
                  </a:lnTo>
                  <a:lnTo>
                    <a:pt x="0" y="3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2" name="Freeform 52"/>
            <p:cNvSpPr>
              <a:spLocks/>
            </p:cNvSpPr>
            <p:nvPr/>
          </p:nvSpPr>
          <p:spPr bwMode="auto">
            <a:xfrm>
              <a:off x="3785" y="2050"/>
              <a:ext cx="29" cy="36"/>
            </a:xfrm>
            <a:custGeom>
              <a:avLst/>
              <a:gdLst>
                <a:gd name="T0" fmla="*/ 11 w 29"/>
                <a:gd name="T1" fmla="*/ 0 h 36"/>
                <a:gd name="T2" fmla="*/ 29 w 29"/>
                <a:gd name="T3" fmla="*/ 31 h 36"/>
                <a:gd name="T4" fmla="*/ 19 w 29"/>
                <a:gd name="T5" fmla="*/ 36 h 36"/>
                <a:gd name="T6" fmla="*/ 0 w 29"/>
                <a:gd name="T7" fmla="*/ 5 h 36"/>
                <a:gd name="T8" fmla="*/ 11 w 29"/>
                <a:gd name="T9" fmla="*/ 0 h 36"/>
              </a:gdLst>
              <a:ahLst/>
              <a:cxnLst>
                <a:cxn ang="0">
                  <a:pos x="T0" y="T1"/>
                </a:cxn>
                <a:cxn ang="0">
                  <a:pos x="T2" y="T3"/>
                </a:cxn>
                <a:cxn ang="0">
                  <a:pos x="T4" y="T5"/>
                </a:cxn>
                <a:cxn ang="0">
                  <a:pos x="T6" y="T7"/>
                </a:cxn>
                <a:cxn ang="0">
                  <a:pos x="T8" y="T9"/>
                </a:cxn>
              </a:cxnLst>
              <a:rect l="0" t="0" r="r" b="b"/>
              <a:pathLst>
                <a:path w="29" h="36">
                  <a:moveTo>
                    <a:pt x="11" y="0"/>
                  </a:moveTo>
                  <a:lnTo>
                    <a:pt x="29" y="31"/>
                  </a:lnTo>
                  <a:lnTo>
                    <a:pt x="19" y="36"/>
                  </a:lnTo>
                  <a:lnTo>
                    <a:pt x="0" y="5"/>
                  </a:lnTo>
                  <a:lnTo>
                    <a:pt x="11"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3" name="Freeform 53"/>
            <p:cNvSpPr>
              <a:spLocks/>
            </p:cNvSpPr>
            <p:nvPr/>
          </p:nvSpPr>
          <p:spPr bwMode="auto">
            <a:xfrm>
              <a:off x="3814" y="2078"/>
              <a:ext cx="268" cy="13"/>
            </a:xfrm>
            <a:custGeom>
              <a:avLst/>
              <a:gdLst>
                <a:gd name="T0" fmla="*/ 0 w 268"/>
                <a:gd name="T1" fmla="*/ 0 h 13"/>
                <a:gd name="T2" fmla="*/ 268 w 268"/>
                <a:gd name="T3" fmla="*/ 3 h 13"/>
                <a:gd name="T4" fmla="*/ 268 w 268"/>
                <a:gd name="T5" fmla="*/ 13 h 13"/>
                <a:gd name="T6" fmla="*/ 0 w 268"/>
                <a:gd name="T7" fmla="*/ 11 h 13"/>
                <a:gd name="T8" fmla="*/ 0 w 268"/>
                <a:gd name="T9" fmla="*/ 0 h 13"/>
              </a:gdLst>
              <a:ahLst/>
              <a:cxnLst>
                <a:cxn ang="0">
                  <a:pos x="T0" y="T1"/>
                </a:cxn>
                <a:cxn ang="0">
                  <a:pos x="T2" y="T3"/>
                </a:cxn>
                <a:cxn ang="0">
                  <a:pos x="T4" y="T5"/>
                </a:cxn>
                <a:cxn ang="0">
                  <a:pos x="T6" y="T7"/>
                </a:cxn>
                <a:cxn ang="0">
                  <a:pos x="T8" y="T9"/>
                </a:cxn>
              </a:cxnLst>
              <a:rect l="0" t="0" r="r" b="b"/>
              <a:pathLst>
                <a:path w="268" h="13">
                  <a:moveTo>
                    <a:pt x="0" y="0"/>
                  </a:moveTo>
                  <a:lnTo>
                    <a:pt x="268" y="3"/>
                  </a:lnTo>
                  <a:lnTo>
                    <a:pt x="268" y="13"/>
                  </a:lnTo>
                  <a:lnTo>
                    <a:pt x="0" y="11"/>
                  </a:lnTo>
                  <a:lnTo>
                    <a:pt x="0" y="0"/>
                  </a:lnTo>
                  <a:close/>
                </a:path>
              </a:pathLst>
            </a:custGeom>
            <a:solidFill>
              <a:srgbClr val="1F1A17"/>
            </a:solidFill>
            <a:ln w="12700" cmpd="sng">
              <a:solidFill>
                <a:srgbClr val="000000"/>
              </a:solidFill>
              <a:round/>
              <a:headEnd/>
              <a:tailEnd/>
            </a:ln>
          </p:spPr>
          <p:txBody>
            <a:bodyPr/>
            <a:lstStyle/>
            <a:p>
              <a:endParaRPr lang="en-US"/>
            </a:p>
          </p:txBody>
        </p:sp>
        <p:sp>
          <p:nvSpPr>
            <p:cNvPr id="71734" name="Freeform 54"/>
            <p:cNvSpPr>
              <a:spLocks noEditPoints="1"/>
            </p:cNvSpPr>
            <p:nvPr/>
          </p:nvSpPr>
          <p:spPr bwMode="auto">
            <a:xfrm>
              <a:off x="3400" y="2078"/>
              <a:ext cx="248" cy="400"/>
            </a:xfrm>
            <a:custGeom>
              <a:avLst/>
              <a:gdLst>
                <a:gd name="T0" fmla="*/ 248 w 248"/>
                <a:gd name="T1" fmla="*/ 13 h 400"/>
                <a:gd name="T2" fmla="*/ 5 w 248"/>
                <a:gd name="T3" fmla="*/ 11 h 400"/>
                <a:gd name="T4" fmla="*/ 5 w 248"/>
                <a:gd name="T5" fmla="*/ 0 h 400"/>
                <a:gd name="T6" fmla="*/ 248 w 248"/>
                <a:gd name="T7" fmla="*/ 3 h 400"/>
                <a:gd name="T8" fmla="*/ 248 w 248"/>
                <a:gd name="T9" fmla="*/ 13 h 400"/>
                <a:gd name="T10" fmla="*/ 0 w 248"/>
                <a:gd name="T11" fmla="*/ 5 h 400"/>
                <a:gd name="T12" fmla="*/ 0 w 248"/>
                <a:gd name="T13" fmla="*/ 0 h 400"/>
                <a:gd name="T14" fmla="*/ 5 w 248"/>
                <a:gd name="T15" fmla="*/ 0 h 400"/>
                <a:gd name="T16" fmla="*/ 5 w 248"/>
                <a:gd name="T17" fmla="*/ 5 h 400"/>
                <a:gd name="T18" fmla="*/ 0 w 248"/>
                <a:gd name="T19" fmla="*/ 5 h 400"/>
                <a:gd name="T20" fmla="*/ 11 w 248"/>
                <a:gd name="T21" fmla="*/ 5 h 400"/>
                <a:gd name="T22" fmla="*/ 11 w 248"/>
                <a:gd name="T23" fmla="*/ 400 h 400"/>
                <a:gd name="T24" fmla="*/ 0 w 248"/>
                <a:gd name="T25" fmla="*/ 400 h 400"/>
                <a:gd name="T26" fmla="*/ 0 w 248"/>
                <a:gd name="T27" fmla="*/ 5 h 400"/>
                <a:gd name="T28" fmla="*/ 11 w 248"/>
                <a:gd name="T29" fmla="*/ 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 h="400">
                  <a:moveTo>
                    <a:pt x="248" y="13"/>
                  </a:moveTo>
                  <a:lnTo>
                    <a:pt x="5" y="11"/>
                  </a:lnTo>
                  <a:lnTo>
                    <a:pt x="5" y="0"/>
                  </a:lnTo>
                  <a:lnTo>
                    <a:pt x="248" y="3"/>
                  </a:lnTo>
                  <a:lnTo>
                    <a:pt x="248" y="13"/>
                  </a:lnTo>
                  <a:close/>
                  <a:moveTo>
                    <a:pt x="0" y="5"/>
                  </a:moveTo>
                  <a:lnTo>
                    <a:pt x="0" y="0"/>
                  </a:lnTo>
                  <a:lnTo>
                    <a:pt x="5" y="0"/>
                  </a:lnTo>
                  <a:lnTo>
                    <a:pt x="5" y="5"/>
                  </a:lnTo>
                  <a:lnTo>
                    <a:pt x="0" y="5"/>
                  </a:lnTo>
                  <a:close/>
                  <a:moveTo>
                    <a:pt x="11" y="5"/>
                  </a:moveTo>
                  <a:lnTo>
                    <a:pt x="11" y="400"/>
                  </a:lnTo>
                  <a:lnTo>
                    <a:pt x="0" y="400"/>
                  </a:lnTo>
                  <a:lnTo>
                    <a:pt x="0" y="5"/>
                  </a:lnTo>
                  <a:lnTo>
                    <a:pt x="11" y="5"/>
                  </a:lnTo>
                  <a:close/>
                </a:path>
              </a:pathLst>
            </a:custGeom>
            <a:solidFill>
              <a:srgbClr val="1F1A17"/>
            </a:solidFill>
            <a:ln w="12700" cmpd="sng">
              <a:solidFill>
                <a:srgbClr val="000000"/>
              </a:solidFill>
              <a:round/>
              <a:headEnd/>
              <a:tailEnd/>
            </a:ln>
          </p:spPr>
          <p:txBody>
            <a:bodyPr/>
            <a:lstStyle/>
            <a:p>
              <a:endParaRPr lang="en-US"/>
            </a:p>
          </p:txBody>
        </p:sp>
        <p:sp>
          <p:nvSpPr>
            <p:cNvPr id="71735" name="Freeform 55"/>
            <p:cNvSpPr>
              <a:spLocks/>
            </p:cNvSpPr>
            <p:nvPr/>
          </p:nvSpPr>
          <p:spPr bwMode="auto">
            <a:xfrm>
              <a:off x="3122" y="2438"/>
              <a:ext cx="46" cy="68"/>
            </a:xfrm>
            <a:custGeom>
              <a:avLst/>
              <a:gdLst>
                <a:gd name="T0" fmla="*/ 39 w 46"/>
                <a:gd name="T1" fmla="*/ 68 h 68"/>
                <a:gd name="T2" fmla="*/ 0 w 46"/>
                <a:gd name="T3" fmla="*/ 6 h 68"/>
                <a:gd name="T4" fmla="*/ 10 w 46"/>
                <a:gd name="T5" fmla="*/ 0 h 68"/>
                <a:gd name="T6" fmla="*/ 46 w 46"/>
                <a:gd name="T7" fmla="*/ 63 h 68"/>
                <a:gd name="T8" fmla="*/ 39 w 46"/>
                <a:gd name="T9" fmla="*/ 68 h 68"/>
              </a:gdLst>
              <a:ahLst/>
              <a:cxnLst>
                <a:cxn ang="0">
                  <a:pos x="T0" y="T1"/>
                </a:cxn>
                <a:cxn ang="0">
                  <a:pos x="T2" y="T3"/>
                </a:cxn>
                <a:cxn ang="0">
                  <a:pos x="T4" y="T5"/>
                </a:cxn>
                <a:cxn ang="0">
                  <a:pos x="T6" y="T7"/>
                </a:cxn>
                <a:cxn ang="0">
                  <a:pos x="T8" y="T9"/>
                </a:cxn>
              </a:cxnLst>
              <a:rect l="0" t="0" r="r" b="b"/>
              <a:pathLst>
                <a:path w="46" h="68">
                  <a:moveTo>
                    <a:pt x="39" y="68"/>
                  </a:moveTo>
                  <a:lnTo>
                    <a:pt x="0" y="6"/>
                  </a:lnTo>
                  <a:lnTo>
                    <a:pt x="10" y="0"/>
                  </a:lnTo>
                  <a:lnTo>
                    <a:pt x="46" y="63"/>
                  </a:lnTo>
                  <a:lnTo>
                    <a:pt x="39" y="6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6" name="Freeform 56"/>
            <p:cNvSpPr>
              <a:spLocks/>
            </p:cNvSpPr>
            <p:nvPr/>
          </p:nvSpPr>
          <p:spPr bwMode="auto">
            <a:xfrm>
              <a:off x="3155" y="2438"/>
              <a:ext cx="45" cy="68"/>
            </a:xfrm>
            <a:custGeom>
              <a:avLst/>
              <a:gdLst>
                <a:gd name="T0" fmla="*/ 0 w 45"/>
                <a:gd name="T1" fmla="*/ 63 h 68"/>
                <a:gd name="T2" fmla="*/ 37 w 45"/>
                <a:gd name="T3" fmla="*/ 0 h 68"/>
                <a:gd name="T4" fmla="*/ 45 w 45"/>
                <a:gd name="T5" fmla="*/ 6 h 68"/>
                <a:gd name="T6" fmla="*/ 8 w 45"/>
                <a:gd name="T7" fmla="*/ 68 h 68"/>
                <a:gd name="T8" fmla="*/ 0 w 45"/>
                <a:gd name="T9" fmla="*/ 63 h 68"/>
              </a:gdLst>
              <a:ahLst/>
              <a:cxnLst>
                <a:cxn ang="0">
                  <a:pos x="T0" y="T1"/>
                </a:cxn>
                <a:cxn ang="0">
                  <a:pos x="T2" y="T3"/>
                </a:cxn>
                <a:cxn ang="0">
                  <a:pos x="T4" y="T5"/>
                </a:cxn>
                <a:cxn ang="0">
                  <a:pos x="T6" y="T7"/>
                </a:cxn>
                <a:cxn ang="0">
                  <a:pos x="T8" y="T9"/>
                </a:cxn>
              </a:cxnLst>
              <a:rect l="0" t="0" r="r" b="b"/>
              <a:pathLst>
                <a:path w="45" h="68">
                  <a:moveTo>
                    <a:pt x="0" y="63"/>
                  </a:moveTo>
                  <a:lnTo>
                    <a:pt x="37" y="0"/>
                  </a:lnTo>
                  <a:lnTo>
                    <a:pt x="45" y="6"/>
                  </a:lnTo>
                  <a:lnTo>
                    <a:pt x="8" y="68"/>
                  </a:lnTo>
                  <a:lnTo>
                    <a:pt x="0" y="6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7" name="Freeform 57"/>
            <p:cNvSpPr>
              <a:spLocks/>
            </p:cNvSpPr>
            <p:nvPr/>
          </p:nvSpPr>
          <p:spPr bwMode="auto">
            <a:xfrm>
              <a:off x="3090" y="2436"/>
              <a:ext cx="47" cy="70"/>
            </a:xfrm>
            <a:custGeom>
              <a:avLst/>
              <a:gdLst>
                <a:gd name="T0" fmla="*/ 0 w 47"/>
                <a:gd name="T1" fmla="*/ 65 h 70"/>
                <a:gd name="T2" fmla="*/ 37 w 47"/>
                <a:gd name="T3" fmla="*/ 0 h 70"/>
                <a:gd name="T4" fmla="*/ 47 w 47"/>
                <a:gd name="T5" fmla="*/ 8 h 70"/>
                <a:gd name="T6" fmla="*/ 8 w 47"/>
                <a:gd name="T7" fmla="*/ 70 h 70"/>
                <a:gd name="T8" fmla="*/ 0 w 47"/>
                <a:gd name="T9" fmla="*/ 65 h 70"/>
              </a:gdLst>
              <a:ahLst/>
              <a:cxnLst>
                <a:cxn ang="0">
                  <a:pos x="T0" y="T1"/>
                </a:cxn>
                <a:cxn ang="0">
                  <a:pos x="T2" y="T3"/>
                </a:cxn>
                <a:cxn ang="0">
                  <a:pos x="T4" y="T5"/>
                </a:cxn>
                <a:cxn ang="0">
                  <a:pos x="T6" y="T7"/>
                </a:cxn>
                <a:cxn ang="0">
                  <a:pos x="T8" y="T9"/>
                </a:cxn>
              </a:cxnLst>
              <a:rect l="0" t="0" r="r" b="b"/>
              <a:pathLst>
                <a:path w="47" h="70">
                  <a:moveTo>
                    <a:pt x="0" y="65"/>
                  </a:moveTo>
                  <a:lnTo>
                    <a:pt x="37" y="0"/>
                  </a:lnTo>
                  <a:lnTo>
                    <a:pt x="47" y="8"/>
                  </a:lnTo>
                  <a:lnTo>
                    <a:pt x="8" y="70"/>
                  </a:lnTo>
                  <a:lnTo>
                    <a:pt x="0" y="65"/>
                  </a:lnTo>
                  <a:close/>
                </a:path>
              </a:pathLst>
            </a:custGeom>
            <a:solidFill>
              <a:srgbClr val="1F1A17"/>
            </a:solidFill>
            <a:ln w="12700" cmpd="sng">
              <a:solidFill>
                <a:srgbClr val="000000"/>
              </a:solidFill>
              <a:round/>
              <a:headEnd/>
              <a:tailEnd/>
            </a:ln>
          </p:spPr>
          <p:txBody>
            <a:bodyPr/>
            <a:lstStyle/>
            <a:p>
              <a:endParaRPr lang="en-US"/>
            </a:p>
          </p:txBody>
        </p:sp>
        <p:sp>
          <p:nvSpPr>
            <p:cNvPr id="71738" name="Freeform 58"/>
            <p:cNvSpPr>
              <a:spLocks/>
            </p:cNvSpPr>
            <p:nvPr/>
          </p:nvSpPr>
          <p:spPr bwMode="auto">
            <a:xfrm>
              <a:off x="3057" y="2436"/>
              <a:ext cx="46" cy="70"/>
            </a:xfrm>
            <a:custGeom>
              <a:avLst/>
              <a:gdLst>
                <a:gd name="T0" fmla="*/ 10 w 46"/>
                <a:gd name="T1" fmla="*/ 0 h 70"/>
                <a:gd name="T2" fmla="*/ 46 w 46"/>
                <a:gd name="T3" fmla="*/ 65 h 70"/>
                <a:gd name="T4" fmla="*/ 36 w 46"/>
                <a:gd name="T5" fmla="*/ 70 h 70"/>
                <a:gd name="T6" fmla="*/ 0 w 46"/>
                <a:gd name="T7" fmla="*/ 8 h 70"/>
                <a:gd name="T8" fmla="*/ 10 w 46"/>
                <a:gd name="T9" fmla="*/ 0 h 70"/>
              </a:gdLst>
              <a:ahLst/>
              <a:cxnLst>
                <a:cxn ang="0">
                  <a:pos x="T0" y="T1"/>
                </a:cxn>
                <a:cxn ang="0">
                  <a:pos x="T2" y="T3"/>
                </a:cxn>
                <a:cxn ang="0">
                  <a:pos x="T4" y="T5"/>
                </a:cxn>
                <a:cxn ang="0">
                  <a:pos x="T6" y="T7"/>
                </a:cxn>
                <a:cxn ang="0">
                  <a:pos x="T8" y="T9"/>
                </a:cxn>
              </a:cxnLst>
              <a:rect l="0" t="0" r="r" b="b"/>
              <a:pathLst>
                <a:path w="46" h="70">
                  <a:moveTo>
                    <a:pt x="10" y="0"/>
                  </a:moveTo>
                  <a:lnTo>
                    <a:pt x="46" y="65"/>
                  </a:lnTo>
                  <a:lnTo>
                    <a:pt x="36" y="70"/>
                  </a:lnTo>
                  <a:lnTo>
                    <a:pt x="0" y="8"/>
                  </a:lnTo>
                  <a:lnTo>
                    <a:pt x="1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39" name="Freeform 59"/>
            <p:cNvSpPr>
              <a:spLocks/>
            </p:cNvSpPr>
            <p:nvPr/>
          </p:nvSpPr>
          <p:spPr bwMode="auto">
            <a:xfrm>
              <a:off x="3044" y="2436"/>
              <a:ext cx="28" cy="39"/>
            </a:xfrm>
            <a:custGeom>
              <a:avLst/>
              <a:gdLst>
                <a:gd name="T0" fmla="*/ 0 w 28"/>
                <a:gd name="T1" fmla="*/ 34 h 39"/>
                <a:gd name="T2" fmla="*/ 18 w 28"/>
                <a:gd name="T3" fmla="*/ 0 h 39"/>
                <a:gd name="T4" fmla="*/ 28 w 28"/>
                <a:gd name="T5" fmla="*/ 8 h 39"/>
                <a:gd name="T6" fmla="*/ 7 w 28"/>
                <a:gd name="T7" fmla="*/ 39 h 39"/>
                <a:gd name="T8" fmla="*/ 0 w 28"/>
                <a:gd name="T9" fmla="*/ 34 h 39"/>
              </a:gdLst>
              <a:ahLst/>
              <a:cxnLst>
                <a:cxn ang="0">
                  <a:pos x="T0" y="T1"/>
                </a:cxn>
                <a:cxn ang="0">
                  <a:pos x="T2" y="T3"/>
                </a:cxn>
                <a:cxn ang="0">
                  <a:pos x="T4" y="T5"/>
                </a:cxn>
                <a:cxn ang="0">
                  <a:pos x="T6" y="T7"/>
                </a:cxn>
                <a:cxn ang="0">
                  <a:pos x="T8" y="T9"/>
                </a:cxn>
              </a:cxnLst>
              <a:rect l="0" t="0" r="r" b="b"/>
              <a:pathLst>
                <a:path w="28" h="39">
                  <a:moveTo>
                    <a:pt x="0" y="34"/>
                  </a:moveTo>
                  <a:lnTo>
                    <a:pt x="18" y="0"/>
                  </a:lnTo>
                  <a:lnTo>
                    <a:pt x="28" y="8"/>
                  </a:lnTo>
                  <a:lnTo>
                    <a:pt x="7" y="39"/>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0" name="Freeform 60"/>
            <p:cNvSpPr>
              <a:spLocks/>
            </p:cNvSpPr>
            <p:nvPr/>
          </p:nvSpPr>
          <p:spPr bwMode="auto">
            <a:xfrm>
              <a:off x="3187" y="2438"/>
              <a:ext cx="28" cy="37"/>
            </a:xfrm>
            <a:custGeom>
              <a:avLst/>
              <a:gdLst>
                <a:gd name="T0" fmla="*/ 10 w 28"/>
                <a:gd name="T1" fmla="*/ 0 h 37"/>
                <a:gd name="T2" fmla="*/ 28 w 28"/>
                <a:gd name="T3" fmla="*/ 32 h 37"/>
                <a:gd name="T4" fmla="*/ 18 w 28"/>
                <a:gd name="T5" fmla="*/ 37 h 37"/>
                <a:gd name="T6" fmla="*/ 0 w 28"/>
                <a:gd name="T7" fmla="*/ 6 h 37"/>
                <a:gd name="T8" fmla="*/ 10 w 28"/>
                <a:gd name="T9" fmla="*/ 0 h 37"/>
              </a:gdLst>
              <a:ahLst/>
              <a:cxnLst>
                <a:cxn ang="0">
                  <a:pos x="T0" y="T1"/>
                </a:cxn>
                <a:cxn ang="0">
                  <a:pos x="T2" y="T3"/>
                </a:cxn>
                <a:cxn ang="0">
                  <a:pos x="T4" y="T5"/>
                </a:cxn>
                <a:cxn ang="0">
                  <a:pos x="T6" y="T7"/>
                </a:cxn>
                <a:cxn ang="0">
                  <a:pos x="T8" y="T9"/>
                </a:cxn>
              </a:cxnLst>
              <a:rect l="0" t="0" r="r" b="b"/>
              <a:pathLst>
                <a:path w="28" h="37">
                  <a:moveTo>
                    <a:pt x="10" y="0"/>
                  </a:moveTo>
                  <a:lnTo>
                    <a:pt x="28" y="32"/>
                  </a:lnTo>
                  <a:lnTo>
                    <a:pt x="18" y="37"/>
                  </a:lnTo>
                  <a:lnTo>
                    <a:pt x="0" y="6"/>
                  </a:lnTo>
                  <a:lnTo>
                    <a:pt x="1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1" name="Freeform 61"/>
            <p:cNvSpPr>
              <a:spLocks/>
            </p:cNvSpPr>
            <p:nvPr/>
          </p:nvSpPr>
          <p:spPr bwMode="auto">
            <a:xfrm>
              <a:off x="3205" y="2467"/>
              <a:ext cx="383" cy="13"/>
            </a:xfrm>
            <a:custGeom>
              <a:avLst/>
              <a:gdLst>
                <a:gd name="T0" fmla="*/ 0 w 383"/>
                <a:gd name="T1" fmla="*/ 0 h 13"/>
                <a:gd name="T2" fmla="*/ 383 w 383"/>
                <a:gd name="T3" fmla="*/ 3 h 13"/>
                <a:gd name="T4" fmla="*/ 383 w 383"/>
                <a:gd name="T5" fmla="*/ 13 h 13"/>
                <a:gd name="T6" fmla="*/ 0 w 383"/>
                <a:gd name="T7" fmla="*/ 11 h 13"/>
                <a:gd name="T8" fmla="*/ 0 w 383"/>
                <a:gd name="T9" fmla="*/ 0 h 13"/>
              </a:gdLst>
              <a:ahLst/>
              <a:cxnLst>
                <a:cxn ang="0">
                  <a:pos x="T0" y="T1"/>
                </a:cxn>
                <a:cxn ang="0">
                  <a:pos x="T2" y="T3"/>
                </a:cxn>
                <a:cxn ang="0">
                  <a:pos x="T4" y="T5"/>
                </a:cxn>
                <a:cxn ang="0">
                  <a:pos x="T6" y="T7"/>
                </a:cxn>
                <a:cxn ang="0">
                  <a:pos x="T8" y="T9"/>
                </a:cxn>
              </a:cxnLst>
              <a:rect l="0" t="0" r="r" b="b"/>
              <a:pathLst>
                <a:path w="383" h="13">
                  <a:moveTo>
                    <a:pt x="0" y="0"/>
                  </a:moveTo>
                  <a:lnTo>
                    <a:pt x="383" y="3"/>
                  </a:lnTo>
                  <a:lnTo>
                    <a:pt x="383" y="13"/>
                  </a:lnTo>
                  <a:lnTo>
                    <a:pt x="0" y="11"/>
                  </a:lnTo>
                  <a:lnTo>
                    <a:pt x="0" y="0"/>
                  </a:lnTo>
                  <a:close/>
                </a:path>
              </a:pathLst>
            </a:custGeom>
            <a:solidFill>
              <a:srgbClr val="1F1A17"/>
            </a:solidFill>
            <a:ln w="12700" cmpd="sng">
              <a:solidFill>
                <a:srgbClr val="000000"/>
              </a:solidFill>
              <a:round/>
              <a:headEnd/>
              <a:tailEnd/>
            </a:ln>
          </p:spPr>
          <p:txBody>
            <a:bodyPr/>
            <a:lstStyle/>
            <a:p>
              <a:endParaRPr lang="en-US"/>
            </a:p>
          </p:txBody>
        </p:sp>
        <p:sp>
          <p:nvSpPr>
            <p:cNvPr id="71742" name="Rectangle 62"/>
            <p:cNvSpPr>
              <a:spLocks noChangeArrowheads="1"/>
            </p:cNvSpPr>
            <p:nvPr/>
          </p:nvSpPr>
          <p:spPr bwMode="auto">
            <a:xfrm>
              <a:off x="2864" y="2467"/>
              <a:ext cx="187" cy="11"/>
            </a:xfrm>
            <a:prstGeom prst="rect">
              <a:avLst/>
            </a:prstGeom>
            <a:solidFill>
              <a:srgbClr val="1F1A17"/>
            </a:solidFill>
            <a:ln w="25400">
              <a:solidFill>
                <a:srgbClr val="000000"/>
              </a:solidFill>
              <a:miter lim="800000"/>
              <a:headEnd/>
              <a:tailEnd/>
            </a:ln>
          </p:spPr>
          <p:txBody>
            <a:bodyPr/>
            <a:lstStyle/>
            <a:p>
              <a:endParaRPr lang="en-US"/>
            </a:p>
          </p:txBody>
        </p:sp>
        <p:sp>
          <p:nvSpPr>
            <p:cNvPr id="71743" name="Freeform 63"/>
            <p:cNvSpPr>
              <a:spLocks/>
            </p:cNvSpPr>
            <p:nvPr/>
          </p:nvSpPr>
          <p:spPr bwMode="auto">
            <a:xfrm>
              <a:off x="3392" y="2459"/>
              <a:ext cx="26" cy="26"/>
            </a:xfrm>
            <a:custGeom>
              <a:avLst/>
              <a:gdLst>
                <a:gd name="T0" fmla="*/ 13 w 26"/>
                <a:gd name="T1" fmla="*/ 26 h 26"/>
                <a:gd name="T2" fmla="*/ 19 w 26"/>
                <a:gd name="T3" fmla="*/ 24 h 26"/>
                <a:gd name="T4" fmla="*/ 24 w 26"/>
                <a:gd name="T5" fmla="*/ 21 h 26"/>
                <a:gd name="T6" fmla="*/ 26 w 26"/>
                <a:gd name="T7" fmla="*/ 19 h 26"/>
                <a:gd name="T8" fmla="*/ 26 w 26"/>
                <a:gd name="T9" fmla="*/ 13 h 26"/>
                <a:gd name="T10" fmla="*/ 26 w 26"/>
                <a:gd name="T11" fmla="*/ 8 h 26"/>
                <a:gd name="T12" fmla="*/ 24 w 26"/>
                <a:gd name="T13" fmla="*/ 3 h 26"/>
                <a:gd name="T14" fmla="*/ 19 w 26"/>
                <a:gd name="T15" fmla="*/ 0 h 26"/>
                <a:gd name="T16" fmla="*/ 13 w 26"/>
                <a:gd name="T17" fmla="*/ 0 h 26"/>
                <a:gd name="T18" fmla="*/ 8 w 26"/>
                <a:gd name="T19" fmla="*/ 0 h 26"/>
                <a:gd name="T20" fmla="*/ 6 w 26"/>
                <a:gd name="T21" fmla="*/ 3 h 26"/>
                <a:gd name="T22" fmla="*/ 3 w 26"/>
                <a:gd name="T23" fmla="*/ 8 h 26"/>
                <a:gd name="T24" fmla="*/ 0 w 26"/>
                <a:gd name="T25" fmla="*/ 13 h 26"/>
                <a:gd name="T26" fmla="*/ 3 w 26"/>
                <a:gd name="T27" fmla="*/ 19 h 26"/>
                <a:gd name="T28" fmla="*/ 6 w 26"/>
                <a:gd name="T29" fmla="*/ 21 h 26"/>
                <a:gd name="T30" fmla="*/ 8 w 26"/>
                <a:gd name="T31" fmla="*/ 24 h 26"/>
                <a:gd name="T32" fmla="*/ 13 w 26"/>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13" y="26"/>
                  </a:moveTo>
                  <a:lnTo>
                    <a:pt x="19" y="24"/>
                  </a:lnTo>
                  <a:lnTo>
                    <a:pt x="24" y="21"/>
                  </a:lnTo>
                  <a:lnTo>
                    <a:pt x="26" y="19"/>
                  </a:lnTo>
                  <a:lnTo>
                    <a:pt x="26" y="13"/>
                  </a:lnTo>
                  <a:lnTo>
                    <a:pt x="26" y="8"/>
                  </a:lnTo>
                  <a:lnTo>
                    <a:pt x="24" y="3"/>
                  </a:lnTo>
                  <a:lnTo>
                    <a:pt x="19" y="0"/>
                  </a:lnTo>
                  <a:lnTo>
                    <a:pt x="13" y="0"/>
                  </a:lnTo>
                  <a:lnTo>
                    <a:pt x="8" y="0"/>
                  </a:lnTo>
                  <a:lnTo>
                    <a:pt x="6" y="3"/>
                  </a:lnTo>
                  <a:lnTo>
                    <a:pt x="3" y="8"/>
                  </a:lnTo>
                  <a:lnTo>
                    <a:pt x="0" y="13"/>
                  </a:lnTo>
                  <a:lnTo>
                    <a:pt x="3" y="19"/>
                  </a:lnTo>
                  <a:lnTo>
                    <a:pt x="6" y="21"/>
                  </a:lnTo>
                  <a:lnTo>
                    <a:pt x="8" y="24"/>
                  </a:lnTo>
                  <a:lnTo>
                    <a:pt x="13"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4" name="Freeform 64"/>
            <p:cNvSpPr>
              <a:spLocks noEditPoints="1"/>
            </p:cNvSpPr>
            <p:nvPr/>
          </p:nvSpPr>
          <p:spPr bwMode="auto">
            <a:xfrm>
              <a:off x="3387" y="2454"/>
              <a:ext cx="37" cy="37"/>
            </a:xfrm>
            <a:custGeom>
              <a:avLst/>
              <a:gdLst>
                <a:gd name="T0" fmla="*/ 18 w 37"/>
                <a:gd name="T1" fmla="*/ 26 h 37"/>
                <a:gd name="T2" fmla="*/ 18 w 37"/>
                <a:gd name="T3" fmla="*/ 37 h 37"/>
                <a:gd name="T4" fmla="*/ 18 w 37"/>
                <a:gd name="T5" fmla="*/ 26 h 37"/>
                <a:gd name="T6" fmla="*/ 24 w 37"/>
                <a:gd name="T7" fmla="*/ 24 h 37"/>
                <a:gd name="T8" fmla="*/ 26 w 37"/>
                <a:gd name="T9" fmla="*/ 34 h 37"/>
                <a:gd name="T10" fmla="*/ 18 w 37"/>
                <a:gd name="T11" fmla="*/ 26 h 37"/>
                <a:gd name="T12" fmla="*/ 24 w 37"/>
                <a:gd name="T13" fmla="*/ 24 h 37"/>
                <a:gd name="T14" fmla="*/ 24 w 37"/>
                <a:gd name="T15" fmla="*/ 24 h 37"/>
                <a:gd name="T16" fmla="*/ 26 w 37"/>
                <a:gd name="T17" fmla="*/ 21 h 37"/>
                <a:gd name="T18" fmla="*/ 37 w 37"/>
                <a:gd name="T19" fmla="*/ 18 h 37"/>
                <a:gd name="T20" fmla="*/ 31 w 37"/>
                <a:gd name="T21" fmla="*/ 31 h 37"/>
                <a:gd name="T22" fmla="*/ 26 w 37"/>
                <a:gd name="T23" fmla="*/ 18 h 37"/>
                <a:gd name="T24" fmla="*/ 37 w 37"/>
                <a:gd name="T25" fmla="*/ 18 h 37"/>
                <a:gd name="T26" fmla="*/ 26 w 37"/>
                <a:gd name="T27" fmla="*/ 18 h 37"/>
                <a:gd name="T28" fmla="*/ 26 w 37"/>
                <a:gd name="T29" fmla="*/ 18 h 37"/>
                <a:gd name="T30" fmla="*/ 37 w 37"/>
                <a:gd name="T31" fmla="*/ 18 h 37"/>
                <a:gd name="T32" fmla="*/ 26 w 37"/>
                <a:gd name="T33" fmla="*/ 18 h 37"/>
                <a:gd name="T34" fmla="*/ 24 w 37"/>
                <a:gd name="T35" fmla="*/ 13 h 37"/>
                <a:gd name="T36" fmla="*/ 37 w 37"/>
                <a:gd name="T37" fmla="*/ 11 h 37"/>
                <a:gd name="T38" fmla="*/ 26 w 37"/>
                <a:gd name="T39" fmla="*/ 18 h 37"/>
                <a:gd name="T40" fmla="*/ 21 w 37"/>
                <a:gd name="T41" fmla="*/ 11 h 37"/>
                <a:gd name="T42" fmla="*/ 18 w 37"/>
                <a:gd name="T43" fmla="*/ 0 h 37"/>
                <a:gd name="T44" fmla="*/ 31 w 37"/>
                <a:gd name="T45" fmla="*/ 5 h 37"/>
                <a:gd name="T46" fmla="*/ 18 w 37"/>
                <a:gd name="T47" fmla="*/ 11 h 37"/>
                <a:gd name="T48" fmla="*/ 18 w 37"/>
                <a:gd name="T49" fmla="*/ 0 h 37"/>
                <a:gd name="T50" fmla="*/ 18 w 37"/>
                <a:gd name="T51" fmla="*/ 11 h 37"/>
                <a:gd name="T52" fmla="*/ 18 w 37"/>
                <a:gd name="T53" fmla="*/ 11 h 37"/>
                <a:gd name="T54" fmla="*/ 18 w 37"/>
                <a:gd name="T55" fmla="*/ 0 h 37"/>
                <a:gd name="T56" fmla="*/ 18 w 37"/>
                <a:gd name="T57" fmla="*/ 11 h 37"/>
                <a:gd name="T58" fmla="*/ 13 w 37"/>
                <a:gd name="T59" fmla="*/ 13 h 37"/>
                <a:gd name="T60" fmla="*/ 13 w 37"/>
                <a:gd name="T61" fmla="*/ 0 h 37"/>
                <a:gd name="T62" fmla="*/ 18 w 37"/>
                <a:gd name="T63" fmla="*/ 11 h 37"/>
                <a:gd name="T64" fmla="*/ 13 w 37"/>
                <a:gd name="T65" fmla="*/ 16 h 37"/>
                <a:gd name="T66" fmla="*/ 0 w 37"/>
                <a:gd name="T67" fmla="*/ 18 h 37"/>
                <a:gd name="T68" fmla="*/ 5 w 37"/>
                <a:gd name="T69" fmla="*/ 5 h 37"/>
                <a:gd name="T70" fmla="*/ 11 w 37"/>
                <a:gd name="T71" fmla="*/ 18 h 37"/>
                <a:gd name="T72" fmla="*/ 0 w 37"/>
                <a:gd name="T73" fmla="*/ 18 h 37"/>
                <a:gd name="T74" fmla="*/ 11 w 37"/>
                <a:gd name="T75" fmla="*/ 18 h 37"/>
                <a:gd name="T76" fmla="*/ 11 w 37"/>
                <a:gd name="T77" fmla="*/ 18 h 37"/>
                <a:gd name="T78" fmla="*/ 0 w 37"/>
                <a:gd name="T79" fmla="*/ 18 h 37"/>
                <a:gd name="T80" fmla="*/ 11 w 37"/>
                <a:gd name="T81" fmla="*/ 18 h 37"/>
                <a:gd name="T82" fmla="*/ 13 w 37"/>
                <a:gd name="T83" fmla="*/ 24 h 37"/>
                <a:gd name="T84" fmla="*/ 3 w 37"/>
                <a:gd name="T85" fmla="*/ 24 h 37"/>
                <a:gd name="T86" fmla="*/ 11 w 37"/>
                <a:gd name="T87" fmla="*/ 18 h 37"/>
                <a:gd name="T88" fmla="*/ 16 w 37"/>
                <a:gd name="T89" fmla="*/ 24 h 37"/>
                <a:gd name="T90" fmla="*/ 18 w 37"/>
                <a:gd name="T91" fmla="*/ 37 h 37"/>
                <a:gd name="T92" fmla="*/ 5 w 37"/>
                <a:gd name="T93" fmla="*/ 31 h 37"/>
                <a:gd name="T94" fmla="*/ 18 w 37"/>
                <a:gd name="T95" fmla="*/ 26 h 37"/>
                <a:gd name="T96" fmla="*/ 18 w 37"/>
                <a:gd name="T97" fmla="*/ 37 h 37"/>
                <a:gd name="T98" fmla="*/ 18 w 37"/>
                <a:gd name="T99"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 h="37">
                  <a:moveTo>
                    <a:pt x="18" y="26"/>
                  </a:moveTo>
                  <a:lnTo>
                    <a:pt x="18" y="26"/>
                  </a:lnTo>
                  <a:lnTo>
                    <a:pt x="18" y="37"/>
                  </a:lnTo>
                  <a:lnTo>
                    <a:pt x="18" y="37"/>
                  </a:lnTo>
                  <a:lnTo>
                    <a:pt x="18" y="26"/>
                  </a:lnTo>
                  <a:close/>
                  <a:moveTo>
                    <a:pt x="18" y="26"/>
                  </a:moveTo>
                  <a:lnTo>
                    <a:pt x="21" y="24"/>
                  </a:lnTo>
                  <a:lnTo>
                    <a:pt x="24" y="24"/>
                  </a:lnTo>
                  <a:lnTo>
                    <a:pt x="31" y="31"/>
                  </a:lnTo>
                  <a:lnTo>
                    <a:pt x="26" y="34"/>
                  </a:lnTo>
                  <a:lnTo>
                    <a:pt x="18" y="37"/>
                  </a:lnTo>
                  <a:lnTo>
                    <a:pt x="18" y="26"/>
                  </a:lnTo>
                  <a:close/>
                  <a:moveTo>
                    <a:pt x="24" y="24"/>
                  </a:moveTo>
                  <a:lnTo>
                    <a:pt x="24" y="24"/>
                  </a:lnTo>
                  <a:lnTo>
                    <a:pt x="29" y="26"/>
                  </a:lnTo>
                  <a:lnTo>
                    <a:pt x="24" y="24"/>
                  </a:lnTo>
                  <a:close/>
                  <a:moveTo>
                    <a:pt x="24" y="24"/>
                  </a:moveTo>
                  <a:lnTo>
                    <a:pt x="26" y="21"/>
                  </a:lnTo>
                  <a:lnTo>
                    <a:pt x="26" y="18"/>
                  </a:lnTo>
                  <a:lnTo>
                    <a:pt x="37" y="18"/>
                  </a:lnTo>
                  <a:lnTo>
                    <a:pt x="37" y="24"/>
                  </a:lnTo>
                  <a:lnTo>
                    <a:pt x="31" y="31"/>
                  </a:lnTo>
                  <a:lnTo>
                    <a:pt x="24" y="24"/>
                  </a:lnTo>
                  <a:close/>
                  <a:moveTo>
                    <a:pt x="26" y="18"/>
                  </a:moveTo>
                  <a:lnTo>
                    <a:pt x="26" y="18"/>
                  </a:lnTo>
                  <a:lnTo>
                    <a:pt x="37" y="18"/>
                  </a:lnTo>
                  <a:lnTo>
                    <a:pt x="37" y="18"/>
                  </a:lnTo>
                  <a:lnTo>
                    <a:pt x="26" y="18"/>
                  </a:lnTo>
                  <a:close/>
                  <a:moveTo>
                    <a:pt x="26" y="18"/>
                  </a:moveTo>
                  <a:lnTo>
                    <a:pt x="26" y="18"/>
                  </a:lnTo>
                  <a:lnTo>
                    <a:pt x="37" y="18"/>
                  </a:lnTo>
                  <a:lnTo>
                    <a:pt x="37" y="18"/>
                  </a:lnTo>
                  <a:lnTo>
                    <a:pt x="26" y="18"/>
                  </a:lnTo>
                  <a:close/>
                  <a:moveTo>
                    <a:pt x="26" y="18"/>
                  </a:moveTo>
                  <a:lnTo>
                    <a:pt x="26" y="16"/>
                  </a:lnTo>
                  <a:lnTo>
                    <a:pt x="24" y="13"/>
                  </a:lnTo>
                  <a:lnTo>
                    <a:pt x="31" y="5"/>
                  </a:lnTo>
                  <a:lnTo>
                    <a:pt x="37" y="11"/>
                  </a:lnTo>
                  <a:lnTo>
                    <a:pt x="37" y="18"/>
                  </a:lnTo>
                  <a:lnTo>
                    <a:pt x="26" y="18"/>
                  </a:lnTo>
                  <a:close/>
                  <a:moveTo>
                    <a:pt x="24" y="13"/>
                  </a:moveTo>
                  <a:lnTo>
                    <a:pt x="21" y="11"/>
                  </a:lnTo>
                  <a:lnTo>
                    <a:pt x="18" y="11"/>
                  </a:lnTo>
                  <a:lnTo>
                    <a:pt x="18" y="0"/>
                  </a:lnTo>
                  <a:lnTo>
                    <a:pt x="26" y="0"/>
                  </a:lnTo>
                  <a:lnTo>
                    <a:pt x="31" y="5"/>
                  </a:lnTo>
                  <a:lnTo>
                    <a:pt x="24" y="13"/>
                  </a:lnTo>
                  <a:close/>
                  <a:moveTo>
                    <a:pt x="18" y="11"/>
                  </a:moveTo>
                  <a:lnTo>
                    <a:pt x="18" y="11"/>
                  </a:lnTo>
                  <a:lnTo>
                    <a:pt x="18" y="0"/>
                  </a:lnTo>
                  <a:lnTo>
                    <a:pt x="18" y="0"/>
                  </a:lnTo>
                  <a:lnTo>
                    <a:pt x="18" y="11"/>
                  </a:lnTo>
                  <a:close/>
                  <a:moveTo>
                    <a:pt x="18" y="11"/>
                  </a:moveTo>
                  <a:lnTo>
                    <a:pt x="18" y="11"/>
                  </a:lnTo>
                  <a:lnTo>
                    <a:pt x="18" y="0"/>
                  </a:lnTo>
                  <a:lnTo>
                    <a:pt x="18" y="0"/>
                  </a:lnTo>
                  <a:lnTo>
                    <a:pt x="18" y="11"/>
                  </a:lnTo>
                  <a:close/>
                  <a:moveTo>
                    <a:pt x="18" y="11"/>
                  </a:moveTo>
                  <a:lnTo>
                    <a:pt x="16" y="11"/>
                  </a:lnTo>
                  <a:lnTo>
                    <a:pt x="13" y="13"/>
                  </a:lnTo>
                  <a:lnTo>
                    <a:pt x="5" y="5"/>
                  </a:lnTo>
                  <a:lnTo>
                    <a:pt x="13" y="0"/>
                  </a:lnTo>
                  <a:lnTo>
                    <a:pt x="18" y="0"/>
                  </a:lnTo>
                  <a:lnTo>
                    <a:pt x="18" y="11"/>
                  </a:lnTo>
                  <a:close/>
                  <a:moveTo>
                    <a:pt x="13" y="13"/>
                  </a:moveTo>
                  <a:lnTo>
                    <a:pt x="13" y="16"/>
                  </a:lnTo>
                  <a:lnTo>
                    <a:pt x="11" y="18"/>
                  </a:lnTo>
                  <a:lnTo>
                    <a:pt x="0" y="18"/>
                  </a:lnTo>
                  <a:lnTo>
                    <a:pt x="3" y="11"/>
                  </a:lnTo>
                  <a:lnTo>
                    <a:pt x="5" y="5"/>
                  </a:lnTo>
                  <a:lnTo>
                    <a:pt x="13" y="13"/>
                  </a:lnTo>
                  <a:close/>
                  <a:moveTo>
                    <a:pt x="11" y="18"/>
                  </a:moveTo>
                  <a:lnTo>
                    <a:pt x="11" y="18"/>
                  </a:lnTo>
                  <a:lnTo>
                    <a:pt x="0" y="18"/>
                  </a:lnTo>
                  <a:lnTo>
                    <a:pt x="0" y="18"/>
                  </a:lnTo>
                  <a:lnTo>
                    <a:pt x="11" y="18"/>
                  </a:lnTo>
                  <a:close/>
                  <a:moveTo>
                    <a:pt x="11" y="18"/>
                  </a:moveTo>
                  <a:lnTo>
                    <a:pt x="11" y="18"/>
                  </a:lnTo>
                  <a:lnTo>
                    <a:pt x="0" y="18"/>
                  </a:lnTo>
                  <a:lnTo>
                    <a:pt x="0" y="18"/>
                  </a:lnTo>
                  <a:lnTo>
                    <a:pt x="11" y="18"/>
                  </a:lnTo>
                  <a:close/>
                  <a:moveTo>
                    <a:pt x="11" y="18"/>
                  </a:moveTo>
                  <a:lnTo>
                    <a:pt x="13" y="21"/>
                  </a:lnTo>
                  <a:lnTo>
                    <a:pt x="13" y="24"/>
                  </a:lnTo>
                  <a:lnTo>
                    <a:pt x="5" y="31"/>
                  </a:lnTo>
                  <a:lnTo>
                    <a:pt x="3" y="24"/>
                  </a:lnTo>
                  <a:lnTo>
                    <a:pt x="0" y="18"/>
                  </a:lnTo>
                  <a:lnTo>
                    <a:pt x="11" y="18"/>
                  </a:lnTo>
                  <a:close/>
                  <a:moveTo>
                    <a:pt x="13" y="24"/>
                  </a:moveTo>
                  <a:lnTo>
                    <a:pt x="16" y="24"/>
                  </a:lnTo>
                  <a:lnTo>
                    <a:pt x="18" y="26"/>
                  </a:lnTo>
                  <a:lnTo>
                    <a:pt x="18" y="37"/>
                  </a:lnTo>
                  <a:lnTo>
                    <a:pt x="13" y="34"/>
                  </a:lnTo>
                  <a:lnTo>
                    <a:pt x="5" y="31"/>
                  </a:lnTo>
                  <a:lnTo>
                    <a:pt x="13" y="24"/>
                  </a:lnTo>
                  <a:close/>
                  <a:moveTo>
                    <a:pt x="18" y="26"/>
                  </a:moveTo>
                  <a:lnTo>
                    <a:pt x="18" y="26"/>
                  </a:lnTo>
                  <a:lnTo>
                    <a:pt x="18" y="37"/>
                  </a:lnTo>
                  <a:lnTo>
                    <a:pt x="18" y="37"/>
                  </a:lnTo>
                  <a:lnTo>
                    <a:pt x="18"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5" name="Rectangle 65"/>
            <p:cNvSpPr>
              <a:spLocks noChangeArrowheads="1"/>
            </p:cNvSpPr>
            <p:nvPr/>
          </p:nvSpPr>
          <p:spPr bwMode="auto">
            <a:xfrm>
              <a:off x="4074" y="2083"/>
              <a:ext cx="11" cy="572"/>
            </a:xfrm>
            <a:prstGeom prst="rect">
              <a:avLst/>
            </a:prstGeom>
            <a:solidFill>
              <a:srgbClr val="1F1A17"/>
            </a:solidFill>
            <a:ln w="12700">
              <a:solidFill>
                <a:srgbClr val="000000"/>
              </a:solidFill>
              <a:miter lim="800000"/>
              <a:headEnd/>
              <a:tailEnd/>
            </a:ln>
          </p:spPr>
          <p:txBody>
            <a:bodyPr/>
            <a:lstStyle/>
            <a:p>
              <a:endParaRPr lang="en-US"/>
            </a:p>
          </p:txBody>
        </p:sp>
        <p:sp>
          <p:nvSpPr>
            <p:cNvPr id="71746" name="Freeform 66"/>
            <p:cNvSpPr>
              <a:spLocks/>
            </p:cNvSpPr>
            <p:nvPr/>
          </p:nvSpPr>
          <p:spPr bwMode="auto">
            <a:xfrm>
              <a:off x="4067" y="2639"/>
              <a:ext cx="26" cy="27"/>
            </a:xfrm>
            <a:custGeom>
              <a:avLst/>
              <a:gdLst>
                <a:gd name="T0" fmla="*/ 13 w 26"/>
                <a:gd name="T1" fmla="*/ 27 h 27"/>
                <a:gd name="T2" fmla="*/ 18 w 26"/>
                <a:gd name="T3" fmla="*/ 24 h 27"/>
                <a:gd name="T4" fmla="*/ 23 w 26"/>
                <a:gd name="T5" fmla="*/ 21 h 27"/>
                <a:gd name="T6" fmla="*/ 26 w 26"/>
                <a:gd name="T7" fmla="*/ 19 h 27"/>
                <a:gd name="T8" fmla="*/ 26 w 26"/>
                <a:gd name="T9" fmla="*/ 13 h 27"/>
                <a:gd name="T10" fmla="*/ 26 w 26"/>
                <a:gd name="T11" fmla="*/ 8 h 27"/>
                <a:gd name="T12" fmla="*/ 23 w 26"/>
                <a:gd name="T13" fmla="*/ 3 h 27"/>
                <a:gd name="T14" fmla="*/ 18 w 26"/>
                <a:gd name="T15" fmla="*/ 0 h 27"/>
                <a:gd name="T16" fmla="*/ 13 w 26"/>
                <a:gd name="T17" fmla="*/ 0 h 27"/>
                <a:gd name="T18" fmla="*/ 7 w 26"/>
                <a:gd name="T19" fmla="*/ 0 h 27"/>
                <a:gd name="T20" fmla="*/ 5 w 26"/>
                <a:gd name="T21" fmla="*/ 3 h 27"/>
                <a:gd name="T22" fmla="*/ 2 w 26"/>
                <a:gd name="T23" fmla="*/ 8 h 27"/>
                <a:gd name="T24" fmla="*/ 0 w 26"/>
                <a:gd name="T25" fmla="*/ 13 h 27"/>
                <a:gd name="T26" fmla="*/ 2 w 26"/>
                <a:gd name="T27" fmla="*/ 19 h 27"/>
                <a:gd name="T28" fmla="*/ 5 w 26"/>
                <a:gd name="T29" fmla="*/ 21 h 27"/>
                <a:gd name="T30" fmla="*/ 7 w 26"/>
                <a:gd name="T31" fmla="*/ 24 h 27"/>
                <a:gd name="T32" fmla="*/ 13 w 26"/>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13" y="27"/>
                  </a:moveTo>
                  <a:lnTo>
                    <a:pt x="18" y="24"/>
                  </a:lnTo>
                  <a:lnTo>
                    <a:pt x="23" y="21"/>
                  </a:lnTo>
                  <a:lnTo>
                    <a:pt x="26" y="19"/>
                  </a:lnTo>
                  <a:lnTo>
                    <a:pt x="26" y="13"/>
                  </a:lnTo>
                  <a:lnTo>
                    <a:pt x="26" y="8"/>
                  </a:lnTo>
                  <a:lnTo>
                    <a:pt x="23" y="3"/>
                  </a:lnTo>
                  <a:lnTo>
                    <a:pt x="18" y="0"/>
                  </a:lnTo>
                  <a:lnTo>
                    <a:pt x="13" y="0"/>
                  </a:lnTo>
                  <a:lnTo>
                    <a:pt x="7" y="0"/>
                  </a:lnTo>
                  <a:lnTo>
                    <a:pt x="5" y="3"/>
                  </a:lnTo>
                  <a:lnTo>
                    <a:pt x="2" y="8"/>
                  </a:lnTo>
                  <a:lnTo>
                    <a:pt x="0" y="13"/>
                  </a:lnTo>
                  <a:lnTo>
                    <a:pt x="2" y="19"/>
                  </a:lnTo>
                  <a:lnTo>
                    <a:pt x="5" y="21"/>
                  </a:lnTo>
                  <a:lnTo>
                    <a:pt x="7" y="24"/>
                  </a:lnTo>
                  <a:lnTo>
                    <a:pt x="13" y="2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7" name="Freeform 67"/>
            <p:cNvSpPr>
              <a:spLocks noEditPoints="1"/>
            </p:cNvSpPr>
            <p:nvPr/>
          </p:nvSpPr>
          <p:spPr bwMode="auto">
            <a:xfrm>
              <a:off x="4061" y="2634"/>
              <a:ext cx="37" cy="37"/>
            </a:xfrm>
            <a:custGeom>
              <a:avLst/>
              <a:gdLst>
                <a:gd name="T0" fmla="*/ 19 w 37"/>
                <a:gd name="T1" fmla="*/ 26 h 37"/>
                <a:gd name="T2" fmla="*/ 19 w 37"/>
                <a:gd name="T3" fmla="*/ 37 h 37"/>
                <a:gd name="T4" fmla="*/ 19 w 37"/>
                <a:gd name="T5" fmla="*/ 26 h 37"/>
                <a:gd name="T6" fmla="*/ 24 w 37"/>
                <a:gd name="T7" fmla="*/ 24 h 37"/>
                <a:gd name="T8" fmla="*/ 26 w 37"/>
                <a:gd name="T9" fmla="*/ 34 h 37"/>
                <a:gd name="T10" fmla="*/ 19 w 37"/>
                <a:gd name="T11" fmla="*/ 26 h 37"/>
                <a:gd name="T12" fmla="*/ 26 w 37"/>
                <a:gd name="T13" fmla="*/ 21 h 37"/>
                <a:gd name="T14" fmla="*/ 37 w 37"/>
                <a:gd name="T15" fmla="*/ 18 h 37"/>
                <a:gd name="T16" fmla="*/ 32 w 37"/>
                <a:gd name="T17" fmla="*/ 32 h 37"/>
                <a:gd name="T18" fmla="*/ 26 w 37"/>
                <a:gd name="T19" fmla="*/ 18 h 37"/>
                <a:gd name="T20" fmla="*/ 37 w 37"/>
                <a:gd name="T21" fmla="*/ 18 h 37"/>
                <a:gd name="T22" fmla="*/ 26 w 37"/>
                <a:gd name="T23" fmla="*/ 18 h 37"/>
                <a:gd name="T24" fmla="*/ 26 w 37"/>
                <a:gd name="T25" fmla="*/ 18 h 37"/>
                <a:gd name="T26" fmla="*/ 37 w 37"/>
                <a:gd name="T27" fmla="*/ 18 h 37"/>
                <a:gd name="T28" fmla="*/ 26 w 37"/>
                <a:gd name="T29" fmla="*/ 18 h 37"/>
                <a:gd name="T30" fmla="*/ 24 w 37"/>
                <a:gd name="T31" fmla="*/ 13 h 37"/>
                <a:gd name="T32" fmla="*/ 37 w 37"/>
                <a:gd name="T33" fmla="*/ 11 h 37"/>
                <a:gd name="T34" fmla="*/ 26 w 37"/>
                <a:gd name="T35" fmla="*/ 18 h 37"/>
                <a:gd name="T36" fmla="*/ 32 w 37"/>
                <a:gd name="T37" fmla="*/ 5 h 37"/>
                <a:gd name="T38" fmla="*/ 32 w 37"/>
                <a:gd name="T39" fmla="*/ 5 h 37"/>
                <a:gd name="T40" fmla="*/ 21 w 37"/>
                <a:gd name="T41" fmla="*/ 11 h 37"/>
                <a:gd name="T42" fmla="*/ 19 w 37"/>
                <a:gd name="T43" fmla="*/ 0 h 37"/>
                <a:gd name="T44" fmla="*/ 32 w 37"/>
                <a:gd name="T45" fmla="*/ 5 h 37"/>
                <a:gd name="T46" fmla="*/ 19 w 37"/>
                <a:gd name="T47" fmla="*/ 11 h 37"/>
                <a:gd name="T48" fmla="*/ 19 w 37"/>
                <a:gd name="T49" fmla="*/ 0 h 37"/>
                <a:gd name="T50" fmla="*/ 19 w 37"/>
                <a:gd name="T51" fmla="*/ 11 h 37"/>
                <a:gd name="T52" fmla="*/ 19 w 37"/>
                <a:gd name="T53" fmla="*/ 11 h 37"/>
                <a:gd name="T54" fmla="*/ 19 w 37"/>
                <a:gd name="T55" fmla="*/ 0 h 37"/>
                <a:gd name="T56" fmla="*/ 19 w 37"/>
                <a:gd name="T57" fmla="*/ 11 h 37"/>
                <a:gd name="T58" fmla="*/ 13 w 37"/>
                <a:gd name="T59" fmla="*/ 13 h 37"/>
                <a:gd name="T60" fmla="*/ 13 w 37"/>
                <a:gd name="T61" fmla="*/ 0 h 37"/>
                <a:gd name="T62" fmla="*/ 19 w 37"/>
                <a:gd name="T63" fmla="*/ 11 h 37"/>
                <a:gd name="T64" fmla="*/ 13 w 37"/>
                <a:gd name="T65" fmla="*/ 16 h 37"/>
                <a:gd name="T66" fmla="*/ 0 w 37"/>
                <a:gd name="T67" fmla="*/ 18 h 37"/>
                <a:gd name="T68" fmla="*/ 6 w 37"/>
                <a:gd name="T69" fmla="*/ 5 h 37"/>
                <a:gd name="T70" fmla="*/ 13 w 37"/>
                <a:gd name="T71" fmla="*/ 18 h 37"/>
                <a:gd name="T72" fmla="*/ 0 w 37"/>
                <a:gd name="T73" fmla="*/ 18 h 37"/>
                <a:gd name="T74" fmla="*/ 13 w 37"/>
                <a:gd name="T75" fmla="*/ 18 h 37"/>
                <a:gd name="T76" fmla="*/ 13 w 37"/>
                <a:gd name="T77" fmla="*/ 18 h 37"/>
                <a:gd name="T78" fmla="*/ 0 w 37"/>
                <a:gd name="T79" fmla="*/ 18 h 37"/>
                <a:gd name="T80" fmla="*/ 13 w 37"/>
                <a:gd name="T81" fmla="*/ 18 h 37"/>
                <a:gd name="T82" fmla="*/ 13 w 37"/>
                <a:gd name="T83" fmla="*/ 24 h 37"/>
                <a:gd name="T84" fmla="*/ 3 w 37"/>
                <a:gd name="T85" fmla="*/ 26 h 37"/>
                <a:gd name="T86" fmla="*/ 13 w 37"/>
                <a:gd name="T87" fmla="*/ 18 h 37"/>
                <a:gd name="T88" fmla="*/ 13 w 37"/>
                <a:gd name="T89" fmla="*/ 24 h 37"/>
                <a:gd name="T90" fmla="*/ 13 w 37"/>
                <a:gd name="T91" fmla="*/ 24 h 37"/>
                <a:gd name="T92" fmla="*/ 16 w 37"/>
                <a:gd name="T93" fmla="*/ 24 h 37"/>
                <a:gd name="T94" fmla="*/ 19 w 37"/>
                <a:gd name="T95" fmla="*/ 37 h 37"/>
                <a:gd name="T96" fmla="*/ 6 w 37"/>
                <a:gd name="T97" fmla="*/ 32 h 37"/>
                <a:gd name="T98" fmla="*/ 19 w 37"/>
                <a:gd name="T99" fmla="*/ 26 h 37"/>
                <a:gd name="T100" fmla="*/ 19 w 37"/>
                <a:gd name="T101" fmla="*/ 37 h 37"/>
                <a:gd name="T102" fmla="*/ 19 w 37"/>
                <a:gd name="T10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 h="37">
                  <a:moveTo>
                    <a:pt x="19" y="26"/>
                  </a:moveTo>
                  <a:lnTo>
                    <a:pt x="19" y="26"/>
                  </a:lnTo>
                  <a:lnTo>
                    <a:pt x="19" y="37"/>
                  </a:lnTo>
                  <a:lnTo>
                    <a:pt x="19" y="37"/>
                  </a:lnTo>
                  <a:lnTo>
                    <a:pt x="19" y="26"/>
                  </a:lnTo>
                  <a:close/>
                  <a:moveTo>
                    <a:pt x="19" y="26"/>
                  </a:moveTo>
                  <a:lnTo>
                    <a:pt x="21" y="24"/>
                  </a:lnTo>
                  <a:lnTo>
                    <a:pt x="24" y="24"/>
                  </a:lnTo>
                  <a:lnTo>
                    <a:pt x="32" y="32"/>
                  </a:lnTo>
                  <a:lnTo>
                    <a:pt x="26" y="34"/>
                  </a:lnTo>
                  <a:lnTo>
                    <a:pt x="19" y="37"/>
                  </a:lnTo>
                  <a:lnTo>
                    <a:pt x="19" y="26"/>
                  </a:lnTo>
                  <a:close/>
                  <a:moveTo>
                    <a:pt x="24" y="24"/>
                  </a:moveTo>
                  <a:lnTo>
                    <a:pt x="26" y="21"/>
                  </a:lnTo>
                  <a:lnTo>
                    <a:pt x="26" y="18"/>
                  </a:lnTo>
                  <a:lnTo>
                    <a:pt x="37" y="18"/>
                  </a:lnTo>
                  <a:lnTo>
                    <a:pt x="37" y="26"/>
                  </a:lnTo>
                  <a:lnTo>
                    <a:pt x="32" y="32"/>
                  </a:lnTo>
                  <a:lnTo>
                    <a:pt x="24" y="24"/>
                  </a:lnTo>
                  <a:close/>
                  <a:moveTo>
                    <a:pt x="26" y="18"/>
                  </a:moveTo>
                  <a:lnTo>
                    <a:pt x="26" y="18"/>
                  </a:lnTo>
                  <a:lnTo>
                    <a:pt x="37" y="18"/>
                  </a:lnTo>
                  <a:lnTo>
                    <a:pt x="37" y="18"/>
                  </a:lnTo>
                  <a:lnTo>
                    <a:pt x="26" y="18"/>
                  </a:lnTo>
                  <a:close/>
                  <a:moveTo>
                    <a:pt x="26" y="18"/>
                  </a:moveTo>
                  <a:lnTo>
                    <a:pt x="26" y="18"/>
                  </a:lnTo>
                  <a:lnTo>
                    <a:pt x="37" y="18"/>
                  </a:lnTo>
                  <a:lnTo>
                    <a:pt x="37" y="18"/>
                  </a:lnTo>
                  <a:lnTo>
                    <a:pt x="26" y="18"/>
                  </a:lnTo>
                  <a:close/>
                  <a:moveTo>
                    <a:pt x="26" y="18"/>
                  </a:moveTo>
                  <a:lnTo>
                    <a:pt x="26" y="16"/>
                  </a:lnTo>
                  <a:lnTo>
                    <a:pt x="24" y="13"/>
                  </a:lnTo>
                  <a:lnTo>
                    <a:pt x="32" y="5"/>
                  </a:lnTo>
                  <a:lnTo>
                    <a:pt x="37" y="11"/>
                  </a:lnTo>
                  <a:lnTo>
                    <a:pt x="37" y="18"/>
                  </a:lnTo>
                  <a:lnTo>
                    <a:pt x="26" y="18"/>
                  </a:lnTo>
                  <a:close/>
                  <a:moveTo>
                    <a:pt x="32" y="5"/>
                  </a:moveTo>
                  <a:lnTo>
                    <a:pt x="32" y="5"/>
                  </a:lnTo>
                  <a:lnTo>
                    <a:pt x="29" y="8"/>
                  </a:lnTo>
                  <a:lnTo>
                    <a:pt x="32" y="5"/>
                  </a:lnTo>
                  <a:close/>
                  <a:moveTo>
                    <a:pt x="24" y="13"/>
                  </a:moveTo>
                  <a:lnTo>
                    <a:pt x="21" y="11"/>
                  </a:lnTo>
                  <a:lnTo>
                    <a:pt x="19" y="11"/>
                  </a:lnTo>
                  <a:lnTo>
                    <a:pt x="19" y="0"/>
                  </a:lnTo>
                  <a:lnTo>
                    <a:pt x="26" y="0"/>
                  </a:lnTo>
                  <a:lnTo>
                    <a:pt x="32" y="5"/>
                  </a:lnTo>
                  <a:lnTo>
                    <a:pt x="24" y="13"/>
                  </a:lnTo>
                  <a:close/>
                  <a:moveTo>
                    <a:pt x="19" y="11"/>
                  </a:moveTo>
                  <a:lnTo>
                    <a:pt x="19" y="11"/>
                  </a:lnTo>
                  <a:lnTo>
                    <a:pt x="19" y="0"/>
                  </a:lnTo>
                  <a:lnTo>
                    <a:pt x="19" y="0"/>
                  </a:lnTo>
                  <a:lnTo>
                    <a:pt x="19" y="11"/>
                  </a:lnTo>
                  <a:close/>
                  <a:moveTo>
                    <a:pt x="19" y="11"/>
                  </a:moveTo>
                  <a:lnTo>
                    <a:pt x="19" y="11"/>
                  </a:lnTo>
                  <a:lnTo>
                    <a:pt x="19" y="0"/>
                  </a:lnTo>
                  <a:lnTo>
                    <a:pt x="19" y="0"/>
                  </a:lnTo>
                  <a:lnTo>
                    <a:pt x="19" y="11"/>
                  </a:lnTo>
                  <a:close/>
                  <a:moveTo>
                    <a:pt x="19" y="11"/>
                  </a:moveTo>
                  <a:lnTo>
                    <a:pt x="16" y="11"/>
                  </a:lnTo>
                  <a:lnTo>
                    <a:pt x="13" y="13"/>
                  </a:lnTo>
                  <a:lnTo>
                    <a:pt x="6" y="5"/>
                  </a:lnTo>
                  <a:lnTo>
                    <a:pt x="13" y="0"/>
                  </a:lnTo>
                  <a:lnTo>
                    <a:pt x="19" y="0"/>
                  </a:lnTo>
                  <a:lnTo>
                    <a:pt x="19" y="11"/>
                  </a:lnTo>
                  <a:close/>
                  <a:moveTo>
                    <a:pt x="13" y="13"/>
                  </a:moveTo>
                  <a:lnTo>
                    <a:pt x="13" y="16"/>
                  </a:lnTo>
                  <a:lnTo>
                    <a:pt x="13" y="18"/>
                  </a:lnTo>
                  <a:lnTo>
                    <a:pt x="0" y="18"/>
                  </a:lnTo>
                  <a:lnTo>
                    <a:pt x="3" y="11"/>
                  </a:lnTo>
                  <a:lnTo>
                    <a:pt x="6" y="5"/>
                  </a:lnTo>
                  <a:lnTo>
                    <a:pt x="13" y="13"/>
                  </a:lnTo>
                  <a:close/>
                  <a:moveTo>
                    <a:pt x="13" y="18"/>
                  </a:moveTo>
                  <a:lnTo>
                    <a:pt x="13" y="18"/>
                  </a:lnTo>
                  <a:lnTo>
                    <a:pt x="0" y="18"/>
                  </a:lnTo>
                  <a:lnTo>
                    <a:pt x="0" y="18"/>
                  </a:lnTo>
                  <a:lnTo>
                    <a:pt x="13" y="18"/>
                  </a:lnTo>
                  <a:close/>
                  <a:moveTo>
                    <a:pt x="13" y="18"/>
                  </a:moveTo>
                  <a:lnTo>
                    <a:pt x="13" y="18"/>
                  </a:lnTo>
                  <a:lnTo>
                    <a:pt x="0" y="18"/>
                  </a:lnTo>
                  <a:lnTo>
                    <a:pt x="0" y="18"/>
                  </a:lnTo>
                  <a:lnTo>
                    <a:pt x="13" y="18"/>
                  </a:lnTo>
                  <a:close/>
                  <a:moveTo>
                    <a:pt x="13" y="18"/>
                  </a:moveTo>
                  <a:lnTo>
                    <a:pt x="13" y="21"/>
                  </a:lnTo>
                  <a:lnTo>
                    <a:pt x="13" y="24"/>
                  </a:lnTo>
                  <a:lnTo>
                    <a:pt x="6" y="32"/>
                  </a:lnTo>
                  <a:lnTo>
                    <a:pt x="3" y="26"/>
                  </a:lnTo>
                  <a:lnTo>
                    <a:pt x="0" y="18"/>
                  </a:lnTo>
                  <a:lnTo>
                    <a:pt x="13" y="18"/>
                  </a:lnTo>
                  <a:close/>
                  <a:moveTo>
                    <a:pt x="13" y="24"/>
                  </a:moveTo>
                  <a:lnTo>
                    <a:pt x="13" y="24"/>
                  </a:lnTo>
                  <a:lnTo>
                    <a:pt x="11" y="26"/>
                  </a:lnTo>
                  <a:lnTo>
                    <a:pt x="13" y="24"/>
                  </a:lnTo>
                  <a:close/>
                  <a:moveTo>
                    <a:pt x="13" y="24"/>
                  </a:moveTo>
                  <a:lnTo>
                    <a:pt x="16" y="24"/>
                  </a:lnTo>
                  <a:lnTo>
                    <a:pt x="19" y="26"/>
                  </a:lnTo>
                  <a:lnTo>
                    <a:pt x="19" y="37"/>
                  </a:lnTo>
                  <a:lnTo>
                    <a:pt x="13" y="34"/>
                  </a:lnTo>
                  <a:lnTo>
                    <a:pt x="6" y="32"/>
                  </a:lnTo>
                  <a:lnTo>
                    <a:pt x="13" y="24"/>
                  </a:lnTo>
                  <a:close/>
                  <a:moveTo>
                    <a:pt x="19" y="26"/>
                  </a:moveTo>
                  <a:lnTo>
                    <a:pt x="19" y="26"/>
                  </a:lnTo>
                  <a:lnTo>
                    <a:pt x="19" y="37"/>
                  </a:lnTo>
                  <a:lnTo>
                    <a:pt x="19" y="37"/>
                  </a:lnTo>
                  <a:lnTo>
                    <a:pt x="19"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8" name="Freeform 68"/>
            <p:cNvSpPr>
              <a:spLocks noEditPoints="1"/>
            </p:cNvSpPr>
            <p:nvPr/>
          </p:nvSpPr>
          <p:spPr bwMode="auto">
            <a:xfrm>
              <a:off x="3403" y="2817"/>
              <a:ext cx="10" cy="397"/>
            </a:xfrm>
            <a:custGeom>
              <a:avLst/>
              <a:gdLst>
                <a:gd name="T0" fmla="*/ 0 w 10"/>
                <a:gd name="T1" fmla="*/ 397 h 397"/>
                <a:gd name="T2" fmla="*/ 0 w 10"/>
                <a:gd name="T3" fmla="*/ 39 h 397"/>
                <a:gd name="T4" fmla="*/ 10 w 10"/>
                <a:gd name="T5" fmla="*/ 39 h 397"/>
                <a:gd name="T6" fmla="*/ 10 w 10"/>
                <a:gd name="T7" fmla="*/ 397 h 397"/>
                <a:gd name="T8" fmla="*/ 0 w 10"/>
                <a:gd name="T9" fmla="*/ 397 h 397"/>
                <a:gd name="T10" fmla="*/ 0 w 10"/>
                <a:gd name="T11" fmla="*/ 39 h 397"/>
                <a:gd name="T12" fmla="*/ 0 w 10"/>
                <a:gd name="T13" fmla="*/ 18 h 397"/>
                <a:gd name="T14" fmla="*/ 10 w 10"/>
                <a:gd name="T15" fmla="*/ 18 h 397"/>
                <a:gd name="T16" fmla="*/ 10 w 10"/>
                <a:gd name="T17" fmla="*/ 39 h 397"/>
                <a:gd name="T18" fmla="*/ 0 w 10"/>
                <a:gd name="T19" fmla="*/ 39 h 397"/>
                <a:gd name="T20" fmla="*/ 0 w 10"/>
                <a:gd name="T21" fmla="*/ 18 h 397"/>
                <a:gd name="T22" fmla="*/ 0 w 10"/>
                <a:gd name="T23" fmla="*/ 16 h 397"/>
                <a:gd name="T24" fmla="*/ 10 w 10"/>
                <a:gd name="T25" fmla="*/ 16 h 397"/>
                <a:gd name="T26" fmla="*/ 10 w 10"/>
                <a:gd name="T27" fmla="*/ 18 h 397"/>
                <a:gd name="T28" fmla="*/ 0 w 10"/>
                <a:gd name="T29" fmla="*/ 18 h 397"/>
                <a:gd name="T30" fmla="*/ 0 w 10"/>
                <a:gd name="T31" fmla="*/ 16 h 397"/>
                <a:gd name="T32" fmla="*/ 0 w 10"/>
                <a:gd name="T33" fmla="*/ 10 h 397"/>
                <a:gd name="T34" fmla="*/ 10 w 10"/>
                <a:gd name="T35" fmla="*/ 10 h 397"/>
                <a:gd name="T36" fmla="*/ 10 w 10"/>
                <a:gd name="T37" fmla="*/ 16 h 397"/>
                <a:gd name="T38" fmla="*/ 0 w 10"/>
                <a:gd name="T39" fmla="*/ 16 h 397"/>
                <a:gd name="T40" fmla="*/ 0 w 10"/>
                <a:gd name="T41" fmla="*/ 10 h 397"/>
                <a:gd name="T42" fmla="*/ 0 w 10"/>
                <a:gd name="T43" fmla="*/ 0 h 397"/>
                <a:gd name="T44" fmla="*/ 10 w 10"/>
                <a:gd name="T45" fmla="*/ 0 h 397"/>
                <a:gd name="T46" fmla="*/ 10 w 10"/>
                <a:gd name="T47" fmla="*/ 10 h 397"/>
                <a:gd name="T48" fmla="*/ 0 w 10"/>
                <a:gd name="T49" fmla="*/ 10 h 397"/>
                <a:gd name="T50" fmla="*/ 0 w 10"/>
                <a:gd name="T51" fmla="*/ 0 h 397"/>
                <a:gd name="T52" fmla="*/ 10 w 10"/>
                <a:gd name="T53" fmla="*/ 0 h 397"/>
                <a:gd name="T54" fmla="*/ 5 w 10"/>
                <a:gd name="T55" fmla="*/ 0 h 397"/>
                <a:gd name="T56" fmla="*/ 0 w 10"/>
                <a:gd name="T57" fmla="*/ 0 h 397"/>
                <a:gd name="T58" fmla="*/ 10 w 10"/>
                <a:gd name="T59" fmla="*/ 0 h 397"/>
                <a:gd name="T60" fmla="*/ 10 w 10"/>
                <a:gd name="T61" fmla="*/ 3 h 397"/>
                <a:gd name="T62" fmla="*/ 0 w 10"/>
                <a:gd name="T63" fmla="*/ 3 h 397"/>
                <a:gd name="T64" fmla="*/ 0 w 10"/>
                <a:gd name="T65" fmla="*/ 0 h 397"/>
                <a:gd name="T66" fmla="*/ 10 w 10"/>
                <a:gd name="T6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 h="397">
                  <a:moveTo>
                    <a:pt x="0" y="397"/>
                  </a:moveTo>
                  <a:lnTo>
                    <a:pt x="0" y="39"/>
                  </a:lnTo>
                  <a:lnTo>
                    <a:pt x="10" y="39"/>
                  </a:lnTo>
                  <a:lnTo>
                    <a:pt x="10" y="397"/>
                  </a:lnTo>
                  <a:lnTo>
                    <a:pt x="0" y="397"/>
                  </a:lnTo>
                  <a:close/>
                  <a:moveTo>
                    <a:pt x="0" y="39"/>
                  </a:moveTo>
                  <a:lnTo>
                    <a:pt x="0" y="18"/>
                  </a:lnTo>
                  <a:lnTo>
                    <a:pt x="10" y="18"/>
                  </a:lnTo>
                  <a:lnTo>
                    <a:pt x="10" y="39"/>
                  </a:lnTo>
                  <a:lnTo>
                    <a:pt x="0" y="39"/>
                  </a:lnTo>
                  <a:close/>
                  <a:moveTo>
                    <a:pt x="0" y="18"/>
                  </a:moveTo>
                  <a:lnTo>
                    <a:pt x="0" y="16"/>
                  </a:lnTo>
                  <a:lnTo>
                    <a:pt x="10" y="16"/>
                  </a:lnTo>
                  <a:lnTo>
                    <a:pt x="10" y="18"/>
                  </a:lnTo>
                  <a:lnTo>
                    <a:pt x="0" y="18"/>
                  </a:lnTo>
                  <a:close/>
                  <a:moveTo>
                    <a:pt x="0" y="16"/>
                  </a:moveTo>
                  <a:lnTo>
                    <a:pt x="0" y="10"/>
                  </a:lnTo>
                  <a:lnTo>
                    <a:pt x="10" y="10"/>
                  </a:lnTo>
                  <a:lnTo>
                    <a:pt x="10" y="16"/>
                  </a:lnTo>
                  <a:lnTo>
                    <a:pt x="0" y="16"/>
                  </a:lnTo>
                  <a:close/>
                  <a:moveTo>
                    <a:pt x="0" y="10"/>
                  </a:moveTo>
                  <a:lnTo>
                    <a:pt x="0" y="0"/>
                  </a:lnTo>
                  <a:lnTo>
                    <a:pt x="10" y="0"/>
                  </a:lnTo>
                  <a:lnTo>
                    <a:pt x="10" y="10"/>
                  </a:lnTo>
                  <a:lnTo>
                    <a:pt x="0" y="10"/>
                  </a:lnTo>
                  <a:close/>
                  <a:moveTo>
                    <a:pt x="0" y="0"/>
                  </a:moveTo>
                  <a:lnTo>
                    <a:pt x="10" y="0"/>
                  </a:lnTo>
                  <a:lnTo>
                    <a:pt x="5" y="0"/>
                  </a:lnTo>
                  <a:lnTo>
                    <a:pt x="0" y="0"/>
                  </a:lnTo>
                  <a:close/>
                  <a:moveTo>
                    <a:pt x="10" y="0"/>
                  </a:moveTo>
                  <a:lnTo>
                    <a:pt x="10" y="3"/>
                  </a:lnTo>
                  <a:lnTo>
                    <a:pt x="0" y="3"/>
                  </a:lnTo>
                  <a:lnTo>
                    <a:pt x="0" y="0"/>
                  </a:lnTo>
                  <a:lnTo>
                    <a:pt x="10" y="0"/>
                  </a:lnTo>
                  <a:close/>
                </a:path>
              </a:pathLst>
            </a:custGeom>
            <a:solidFill>
              <a:srgbClr val="1F1A17"/>
            </a:solidFill>
            <a:ln w="12700" cmpd="sng">
              <a:solidFill>
                <a:srgbClr val="000000"/>
              </a:solidFill>
              <a:round/>
              <a:headEnd/>
              <a:tailEnd/>
            </a:ln>
          </p:spPr>
          <p:txBody>
            <a:bodyPr/>
            <a:lstStyle/>
            <a:p>
              <a:endParaRPr lang="en-US"/>
            </a:p>
          </p:txBody>
        </p:sp>
        <p:sp>
          <p:nvSpPr>
            <p:cNvPr id="71749" name="Freeform 69"/>
            <p:cNvSpPr>
              <a:spLocks noEditPoints="1"/>
            </p:cNvSpPr>
            <p:nvPr/>
          </p:nvSpPr>
          <p:spPr bwMode="auto">
            <a:xfrm>
              <a:off x="2231" y="2138"/>
              <a:ext cx="331" cy="658"/>
            </a:xfrm>
            <a:custGeom>
              <a:avLst/>
              <a:gdLst>
                <a:gd name="T0" fmla="*/ 0 w 331"/>
                <a:gd name="T1" fmla="*/ 653 h 658"/>
                <a:gd name="T2" fmla="*/ 0 w 331"/>
                <a:gd name="T3" fmla="*/ 13 h 658"/>
                <a:gd name="T4" fmla="*/ 11 w 331"/>
                <a:gd name="T5" fmla="*/ 13 h 658"/>
                <a:gd name="T6" fmla="*/ 11 w 331"/>
                <a:gd name="T7" fmla="*/ 653 h 658"/>
                <a:gd name="T8" fmla="*/ 0 w 331"/>
                <a:gd name="T9" fmla="*/ 653 h 658"/>
                <a:gd name="T10" fmla="*/ 0 w 331"/>
                <a:gd name="T11" fmla="*/ 13 h 658"/>
                <a:gd name="T12" fmla="*/ 0 w 331"/>
                <a:gd name="T13" fmla="*/ 0 h 658"/>
                <a:gd name="T14" fmla="*/ 8 w 331"/>
                <a:gd name="T15" fmla="*/ 11 h 658"/>
                <a:gd name="T16" fmla="*/ 5 w 331"/>
                <a:gd name="T17" fmla="*/ 13 h 658"/>
                <a:gd name="T18" fmla="*/ 0 w 331"/>
                <a:gd name="T19" fmla="*/ 13 h 658"/>
                <a:gd name="T20" fmla="*/ 8 w 331"/>
                <a:gd name="T21" fmla="*/ 11 h 658"/>
                <a:gd name="T22" fmla="*/ 328 w 331"/>
                <a:gd name="T23" fmla="*/ 329 h 658"/>
                <a:gd name="T24" fmla="*/ 320 w 331"/>
                <a:gd name="T25" fmla="*/ 337 h 658"/>
                <a:gd name="T26" fmla="*/ 0 w 331"/>
                <a:gd name="T27" fmla="*/ 16 h 658"/>
                <a:gd name="T28" fmla="*/ 8 w 331"/>
                <a:gd name="T29" fmla="*/ 11 h 658"/>
                <a:gd name="T30" fmla="*/ 328 w 331"/>
                <a:gd name="T31" fmla="*/ 329 h 658"/>
                <a:gd name="T32" fmla="*/ 331 w 331"/>
                <a:gd name="T33" fmla="*/ 334 h 658"/>
                <a:gd name="T34" fmla="*/ 328 w 331"/>
                <a:gd name="T35" fmla="*/ 337 h 658"/>
                <a:gd name="T36" fmla="*/ 323 w 331"/>
                <a:gd name="T37" fmla="*/ 334 h 658"/>
                <a:gd name="T38" fmla="*/ 328 w 331"/>
                <a:gd name="T39" fmla="*/ 329 h 658"/>
                <a:gd name="T40" fmla="*/ 328 w 331"/>
                <a:gd name="T41" fmla="*/ 337 h 658"/>
                <a:gd name="T42" fmla="*/ 8 w 331"/>
                <a:gd name="T43" fmla="*/ 658 h 658"/>
                <a:gd name="T44" fmla="*/ 0 w 331"/>
                <a:gd name="T45" fmla="*/ 650 h 658"/>
                <a:gd name="T46" fmla="*/ 320 w 331"/>
                <a:gd name="T47" fmla="*/ 329 h 658"/>
                <a:gd name="T48" fmla="*/ 328 w 331"/>
                <a:gd name="T49" fmla="*/ 337 h 658"/>
                <a:gd name="T50" fmla="*/ 8 w 331"/>
                <a:gd name="T51" fmla="*/ 658 h 658"/>
                <a:gd name="T52" fmla="*/ 0 w 331"/>
                <a:gd name="T53" fmla="*/ 653 h 658"/>
                <a:gd name="T54" fmla="*/ 5 w 331"/>
                <a:gd name="T55" fmla="*/ 653 h 658"/>
                <a:gd name="T56" fmla="*/ 8 w 331"/>
                <a:gd name="T57" fmla="*/ 65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1" h="658">
                  <a:moveTo>
                    <a:pt x="0" y="653"/>
                  </a:moveTo>
                  <a:lnTo>
                    <a:pt x="0" y="13"/>
                  </a:lnTo>
                  <a:lnTo>
                    <a:pt x="11" y="13"/>
                  </a:lnTo>
                  <a:lnTo>
                    <a:pt x="11" y="653"/>
                  </a:lnTo>
                  <a:lnTo>
                    <a:pt x="0" y="653"/>
                  </a:lnTo>
                  <a:close/>
                  <a:moveTo>
                    <a:pt x="0" y="13"/>
                  </a:moveTo>
                  <a:lnTo>
                    <a:pt x="0" y="0"/>
                  </a:lnTo>
                  <a:lnTo>
                    <a:pt x="8" y="11"/>
                  </a:lnTo>
                  <a:lnTo>
                    <a:pt x="5" y="13"/>
                  </a:lnTo>
                  <a:lnTo>
                    <a:pt x="0" y="13"/>
                  </a:lnTo>
                  <a:close/>
                  <a:moveTo>
                    <a:pt x="8" y="11"/>
                  </a:moveTo>
                  <a:lnTo>
                    <a:pt x="328" y="329"/>
                  </a:lnTo>
                  <a:lnTo>
                    <a:pt x="320" y="337"/>
                  </a:lnTo>
                  <a:lnTo>
                    <a:pt x="0" y="16"/>
                  </a:lnTo>
                  <a:lnTo>
                    <a:pt x="8" y="11"/>
                  </a:lnTo>
                  <a:close/>
                  <a:moveTo>
                    <a:pt x="328" y="329"/>
                  </a:moveTo>
                  <a:lnTo>
                    <a:pt x="331" y="334"/>
                  </a:lnTo>
                  <a:lnTo>
                    <a:pt x="328" y="337"/>
                  </a:lnTo>
                  <a:lnTo>
                    <a:pt x="323" y="334"/>
                  </a:lnTo>
                  <a:lnTo>
                    <a:pt x="328" y="329"/>
                  </a:lnTo>
                  <a:close/>
                  <a:moveTo>
                    <a:pt x="328" y="337"/>
                  </a:moveTo>
                  <a:lnTo>
                    <a:pt x="8" y="658"/>
                  </a:lnTo>
                  <a:lnTo>
                    <a:pt x="0" y="650"/>
                  </a:lnTo>
                  <a:lnTo>
                    <a:pt x="320" y="329"/>
                  </a:lnTo>
                  <a:lnTo>
                    <a:pt x="328" y="337"/>
                  </a:lnTo>
                  <a:close/>
                  <a:moveTo>
                    <a:pt x="8" y="658"/>
                  </a:moveTo>
                  <a:lnTo>
                    <a:pt x="0" y="653"/>
                  </a:lnTo>
                  <a:lnTo>
                    <a:pt x="5" y="653"/>
                  </a:lnTo>
                  <a:lnTo>
                    <a:pt x="8" y="658"/>
                  </a:lnTo>
                  <a:close/>
                </a:path>
              </a:pathLst>
            </a:custGeom>
            <a:solidFill>
              <a:srgbClr val="1F1A17"/>
            </a:solidFill>
            <a:ln w="12700" cmpd="sng">
              <a:solidFill>
                <a:srgbClr val="000000"/>
              </a:solidFill>
              <a:round/>
              <a:headEnd/>
              <a:tailEnd/>
            </a:ln>
          </p:spPr>
          <p:txBody>
            <a:bodyPr/>
            <a:lstStyle/>
            <a:p>
              <a:endParaRPr lang="en-US"/>
            </a:p>
          </p:txBody>
        </p:sp>
        <p:sp>
          <p:nvSpPr>
            <p:cNvPr id="71750" name="Rectangle 70"/>
            <p:cNvSpPr>
              <a:spLocks noChangeArrowheads="1"/>
            </p:cNvSpPr>
            <p:nvPr/>
          </p:nvSpPr>
          <p:spPr bwMode="auto">
            <a:xfrm>
              <a:off x="1362" y="2287"/>
              <a:ext cx="252" cy="10"/>
            </a:xfrm>
            <a:prstGeom prst="rect">
              <a:avLst/>
            </a:prstGeom>
            <a:solidFill>
              <a:srgbClr val="1F1A17"/>
            </a:solidFill>
            <a:ln w="12700">
              <a:solidFill>
                <a:srgbClr val="000000"/>
              </a:solidFill>
              <a:miter lim="800000"/>
              <a:headEnd/>
              <a:tailEnd/>
            </a:ln>
          </p:spPr>
          <p:txBody>
            <a:bodyPr/>
            <a:lstStyle/>
            <a:p>
              <a:endParaRPr lang="en-US"/>
            </a:p>
          </p:txBody>
        </p:sp>
        <p:sp>
          <p:nvSpPr>
            <p:cNvPr id="71751" name="Freeform 71"/>
            <p:cNvSpPr>
              <a:spLocks noEditPoints="1"/>
            </p:cNvSpPr>
            <p:nvPr/>
          </p:nvSpPr>
          <p:spPr bwMode="auto">
            <a:xfrm>
              <a:off x="1310" y="2261"/>
              <a:ext cx="60" cy="60"/>
            </a:xfrm>
            <a:custGeom>
              <a:avLst/>
              <a:gdLst>
                <a:gd name="T0" fmla="*/ 28 w 60"/>
                <a:gd name="T1" fmla="*/ 50 h 60"/>
                <a:gd name="T2" fmla="*/ 28 w 60"/>
                <a:gd name="T3" fmla="*/ 60 h 60"/>
                <a:gd name="T4" fmla="*/ 28 w 60"/>
                <a:gd name="T5" fmla="*/ 50 h 60"/>
                <a:gd name="T6" fmla="*/ 41 w 60"/>
                <a:gd name="T7" fmla="*/ 44 h 60"/>
                <a:gd name="T8" fmla="*/ 41 w 60"/>
                <a:gd name="T9" fmla="*/ 57 h 60"/>
                <a:gd name="T10" fmla="*/ 28 w 60"/>
                <a:gd name="T11" fmla="*/ 50 h 60"/>
                <a:gd name="T12" fmla="*/ 47 w 60"/>
                <a:gd name="T13" fmla="*/ 39 h 60"/>
                <a:gd name="T14" fmla="*/ 60 w 60"/>
                <a:gd name="T15" fmla="*/ 31 h 60"/>
                <a:gd name="T16" fmla="*/ 49 w 60"/>
                <a:gd name="T17" fmla="*/ 52 h 60"/>
                <a:gd name="T18" fmla="*/ 49 w 60"/>
                <a:gd name="T19" fmla="*/ 31 h 60"/>
                <a:gd name="T20" fmla="*/ 60 w 60"/>
                <a:gd name="T21" fmla="*/ 31 h 60"/>
                <a:gd name="T22" fmla="*/ 49 w 60"/>
                <a:gd name="T23" fmla="*/ 31 h 60"/>
                <a:gd name="T24" fmla="*/ 49 w 60"/>
                <a:gd name="T25" fmla="*/ 31 h 60"/>
                <a:gd name="T26" fmla="*/ 60 w 60"/>
                <a:gd name="T27" fmla="*/ 31 h 60"/>
                <a:gd name="T28" fmla="*/ 49 w 60"/>
                <a:gd name="T29" fmla="*/ 31 h 60"/>
                <a:gd name="T30" fmla="*/ 41 w 60"/>
                <a:gd name="T31" fmla="*/ 16 h 60"/>
                <a:gd name="T32" fmla="*/ 57 w 60"/>
                <a:gd name="T33" fmla="*/ 18 h 60"/>
                <a:gd name="T34" fmla="*/ 49 w 60"/>
                <a:gd name="T35" fmla="*/ 31 h 60"/>
                <a:gd name="T36" fmla="*/ 36 w 60"/>
                <a:gd name="T37" fmla="*/ 13 h 60"/>
                <a:gd name="T38" fmla="*/ 28 w 60"/>
                <a:gd name="T39" fmla="*/ 0 h 60"/>
                <a:gd name="T40" fmla="*/ 49 w 60"/>
                <a:gd name="T41" fmla="*/ 10 h 60"/>
                <a:gd name="T42" fmla="*/ 28 w 60"/>
                <a:gd name="T43" fmla="*/ 10 h 60"/>
                <a:gd name="T44" fmla="*/ 28 w 60"/>
                <a:gd name="T45" fmla="*/ 0 h 60"/>
                <a:gd name="T46" fmla="*/ 28 w 60"/>
                <a:gd name="T47" fmla="*/ 10 h 60"/>
                <a:gd name="T48" fmla="*/ 28 w 60"/>
                <a:gd name="T49" fmla="*/ 10 h 60"/>
                <a:gd name="T50" fmla="*/ 28 w 60"/>
                <a:gd name="T51" fmla="*/ 0 h 60"/>
                <a:gd name="T52" fmla="*/ 28 w 60"/>
                <a:gd name="T53" fmla="*/ 10 h 60"/>
                <a:gd name="T54" fmla="*/ 15 w 60"/>
                <a:gd name="T55" fmla="*/ 16 h 60"/>
                <a:gd name="T56" fmla="*/ 18 w 60"/>
                <a:gd name="T57" fmla="*/ 3 h 60"/>
                <a:gd name="T58" fmla="*/ 28 w 60"/>
                <a:gd name="T59" fmla="*/ 10 h 60"/>
                <a:gd name="T60" fmla="*/ 10 w 60"/>
                <a:gd name="T61" fmla="*/ 23 h 60"/>
                <a:gd name="T62" fmla="*/ 0 w 60"/>
                <a:gd name="T63" fmla="*/ 31 h 60"/>
                <a:gd name="T64" fmla="*/ 8 w 60"/>
                <a:gd name="T65" fmla="*/ 10 h 60"/>
                <a:gd name="T66" fmla="*/ 10 w 60"/>
                <a:gd name="T67" fmla="*/ 31 h 60"/>
                <a:gd name="T68" fmla="*/ 0 w 60"/>
                <a:gd name="T69" fmla="*/ 31 h 60"/>
                <a:gd name="T70" fmla="*/ 10 w 60"/>
                <a:gd name="T71" fmla="*/ 31 h 60"/>
                <a:gd name="T72" fmla="*/ 10 w 60"/>
                <a:gd name="T73" fmla="*/ 31 h 60"/>
                <a:gd name="T74" fmla="*/ 0 w 60"/>
                <a:gd name="T75" fmla="*/ 31 h 60"/>
                <a:gd name="T76" fmla="*/ 10 w 60"/>
                <a:gd name="T77" fmla="*/ 31 h 60"/>
                <a:gd name="T78" fmla="*/ 15 w 60"/>
                <a:gd name="T79" fmla="*/ 44 h 60"/>
                <a:gd name="T80" fmla="*/ 0 w 60"/>
                <a:gd name="T81" fmla="*/ 42 h 60"/>
                <a:gd name="T82" fmla="*/ 10 w 60"/>
                <a:gd name="T83" fmla="*/ 31 h 60"/>
                <a:gd name="T84" fmla="*/ 21 w 60"/>
                <a:gd name="T85" fmla="*/ 50 h 60"/>
                <a:gd name="T86" fmla="*/ 28 w 60"/>
                <a:gd name="T87" fmla="*/ 60 h 60"/>
                <a:gd name="T88" fmla="*/ 8 w 60"/>
                <a:gd name="T89" fmla="*/ 52 h 60"/>
                <a:gd name="T90" fmla="*/ 28 w 60"/>
                <a:gd name="T91" fmla="*/ 50 h 60"/>
                <a:gd name="T92" fmla="*/ 28 w 60"/>
                <a:gd name="T93" fmla="*/ 60 h 60"/>
                <a:gd name="T94" fmla="*/ 28 w 60"/>
                <a:gd name="T95"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60">
                  <a:moveTo>
                    <a:pt x="28" y="50"/>
                  </a:moveTo>
                  <a:lnTo>
                    <a:pt x="28" y="50"/>
                  </a:lnTo>
                  <a:lnTo>
                    <a:pt x="28" y="60"/>
                  </a:lnTo>
                  <a:lnTo>
                    <a:pt x="28" y="60"/>
                  </a:lnTo>
                  <a:lnTo>
                    <a:pt x="28" y="50"/>
                  </a:lnTo>
                  <a:close/>
                  <a:moveTo>
                    <a:pt x="28" y="50"/>
                  </a:moveTo>
                  <a:lnTo>
                    <a:pt x="36" y="50"/>
                  </a:lnTo>
                  <a:lnTo>
                    <a:pt x="41" y="44"/>
                  </a:lnTo>
                  <a:lnTo>
                    <a:pt x="49" y="52"/>
                  </a:lnTo>
                  <a:lnTo>
                    <a:pt x="41" y="57"/>
                  </a:lnTo>
                  <a:lnTo>
                    <a:pt x="28" y="60"/>
                  </a:lnTo>
                  <a:lnTo>
                    <a:pt x="28" y="50"/>
                  </a:lnTo>
                  <a:close/>
                  <a:moveTo>
                    <a:pt x="41" y="44"/>
                  </a:moveTo>
                  <a:lnTo>
                    <a:pt x="47" y="39"/>
                  </a:lnTo>
                  <a:lnTo>
                    <a:pt x="49" y="31"/>
                  </a:lnTo>
                  <a:lnTo>
                    <a:pt x="60" y="31"/>
                  </a:lnTo>
                  <a:lnTo>
                    <a:pt x="57" y="42"/>
                  </a:lnTo>
                  <a:lnTo>
                    <a:pt x="49" y="52"/>
                  </a:lnTo>
                  <a:lnTo>
                    <a:pt x="41" y="44"/>
                  </a:lnTo>
                  <a:close/>
                  <a:moveTo>
                    <a:pt x="49" y="31"/>
                  </a:moveTo>
                  <a:lnTo>
                    <a:pt x="49" y="31"/>
                  </a:lnTo>
                  <a:lnTo>
                    <a:pt x="60" y="31"/>
                  </a:lnTo>
                  <a:lnTo>
                    <a:pt x="60" y="31"/>
                  </a:lnTo>
                  <a:lnTo>
                    <a:pt x="49" y="31"/>
                  </a:lnTo>
                  <a:close/>
                  <a:moveTo>
                    <a:pt x="49" y="31"/>
                  </a:moveTo>
                  <a:lnTo>
                    <a:pt x="49" y="31"/>
                  </a:lnTo>
                  <a:lnTo>
                    <a:pt x="60" y="31"/>
                  </a:lnTo>
                  <a:lnTo>
                    <a:pt x="60" y="31"/>
                  </a:lnTo>
                  <a:lnTo>
                    <a:pt x="49" y="31"/>
                  </a:lnTo>
                  <a:close/>
                  <a:moveTo>
                    <a:pt x="49" y="31"/>
                  </a:moveTo>
                  <a:lnTo>
                    <a:pt x="47" y="23"/>
                  </a:lnTo>
                  <a:lnTo>
                    <a:pt x="41" y="16"/>
                  </a:lnTo>
                  <a:lnTo>
                    <a:pt x="49" y="10"/>
                  </a:lnTo>
                  <a:lnTo>
                    <a:pt x="57" y="18"/>
                  </a:lnTo>
                  <a:lnTo>
                    <a:pt x="60" y="31"/>
                  </a:lnTo>
                  <a:lnTo>
                    <a:pt x="49" y="31"/>
                  </a:lnTo>
                  <a:close/>
                  <a:moveTo>
                    <a:pt x="41" y="16"/>
                  </a:moveTo>
                  <a:lnTo>
                    <a:pt x="36" y="13"/>
                  </a:lnTo>
                  <a:lnTo>
                    <a:pt x="28" y="10"/>
                  </a:lnTo>
                  <a:lnTo>
                    <a:pt x="28" y="0"/>
                  </a:lnTo>
                  <a:lnTo>
                    <a:pt x="41" y="3"/>
                  </a:lnTo>
                  <a:lnTo>
                    <a:pt x="49" y="10"/>
                  </a:lnTo>
                  <a:lnTo>
                    <a:pt x="41" y="16"/>
                  </a:lnTo>
                  <a:close/>
                  <a:moveTo>
                    <a:pt x="28" y="10"/>
                  </a:moveTo>
                  <a:lnTo>
                    <a:pt x="28" y="10"/>
                  </a:lnTo>
                  <a:lnTo>
                    <a:pt x="28" y="0"/>
                  </a:lnTo>
                  <a:lnTo>
                    <a:pt x="28" y="0"/>
                  </a:lnTo>
                  <a:lnTo>
                    <a:pt x="28" y="10"/>
                  </a:lnTo>
                  <a:close/>
                  <a:moveTo>
                    <a:pt x="28" y="10"/>
                  </a:moveTo>
                  <a:lnTo>
                    <a:pt x="28" y="10"/>
                  </a:lnTo>
                  <a:lnTo>
                    <a:pt x="28" y="0"/>
                  </a:lnTo>
                  <a:lnTo>
                    <a:pt x="28" y="0"/>
                  </a:lnTo>
                  <a:lnTo>
                    <a:pt x="28" y="10"/>
                  </a:lnTo>
                  <a:close/>
                  <a:moveTo>
                    <a:pt x="28" y="10"/>
                  </a:moveTo>
                  <a:lnTo>
                    <a:pt x="21" y="13"/>
                  </a:lnTo>
                  <a:lnTo>
                    <a:pt x="15" y="16"/>
                  </a:lnTo>
                  <a:lnTo>
                    <a:pt x="8" y="10"/>
                  </a:lnTo>
                  <a:lnTo>
                    <a:pt x="18" y="3"/>
                  </a:lnTo>
                  <a:lnTo>
                    <a:pt x="28" y="0"/>
                  </a:lnTo>
                  <a:lnTo>
                    <a:pt x="28" y="10"/>
                  </a:lnTo>
                  <a:close/>
                  <a:moveTo>
                    <a:pt x="15" y="16"/>
                  </a:moveTo>
                  <a:lnTo>
                    <a:pt x="10" y="23"/>
                  </a:lnTo>
                  <a:lnTo>
                    <a:pt x="10" y="31"/>
                  </a:lnTo>
                  <a:lnTo>
                    <a:pt x="0" y="31"/>
                  </a:lnTo>
                  <a:lnTo>
                    <a:pt x="0" y="18"/>
                  </a:lnTo>
                  <a:lnTo>
                    <a:pt x="8" y="10"/>
                  </a:lnTo>
                  <a:lnTo>
                    <a:pt x="15" y="16"/>
                  </a:lnTo>
                  <a:close/>
                  <a:moveTo>
                    <a:pt x="10" y="31"/>
                  </a:moveTo>
                  <a:lnTo>
                    <a:pt x="10" y="31"/>
                  </a:lnTo>
                  <a:lnTo>
                    <a:pt x="0" y="31"/>
                  </a:lnTo>
                  <a:lnTo>
                    <a:pt x="0" y="31"/>
                  </a:lnTo>
                  <a:lnTo>
                    <a:pt x="10" y="31"/>
                  </a:lnTo>
                  <a:close/>
                  <a:moveTo>
                    <a:pt x="10" y="31"/>
                  </a:moveTo>
                  <a:lnTo>
                    <a:pt x="10" y="31"/>
                  </a:lnTo>
                  <a:lnTo>
                    <a:pt x="0" y="31"/>
                  </a:lnTo>
                  <a:lnTo>
                    <a:pt x="0" y="31"/>
                  </a:lnTo>
                  <a:lnTo>
                    <a:pt x="10" y="31"/>
                  </a:lnTo>
                  <a:close/>
                  <a:moveTo>
                    <a:pt x="10" y="31"/>
                  </a:moveTo>
                  <a:lnTo>
                    <a:pt x="10" y="39"/>
                  </a:lnTo>
                  <a:lnTo>
                    <a:pt x="15" y="44"/>
                  </a:lnTo>
                  <a:lnTo>
                    <a:pt x="8" y="52"/>
                  </a:lnTo>
                  <a:lnTo>
                    <a:pt x="0" y="42"/>
                  </a:lnTo>
                  <a:lnTo>
                    <a:pt x="0" y="31"/>
                  </a:lnTo>
                  <a:lnTo>
                    <a:pt x="10" y="31"/>
                  </a:lnTo>
                  <a:close/>
                  <a:moveTo>
                    <a:pt x="15" y="44"/>
                  </a:moveTo>
                  <a:lnTo>
                    <a:pt x="21" y="50"/>
                  </a:lnTo>
                  <a:lnTo>
                    <a:pt x="28" y="50"/>
                  </a:lnTo>
                  <a:lnTo>
                    <a:pt x="28" y="60"/>
                  </a:lnTo>
                  <a:lnTo>
                    <a:pt x="18" y="57"/>
                  </a:lnTo>
                  <a:lnTo>
                    <a:pt x="8" y="52"/>
                  </a:lnTo>
                  <a:lnTo>
                    <a:pt x="15" y="44"/>
                  </a:lnTo>
                  <a:close/>
                  <a:moveTo>
                    <a:pt x="28" y="50"/>
                  </a:moveTo>
                  <a:lnTo>
                    <a:pt x="28" y="50"/>
                  </a:lnTo>
                  <a:lnTo>
                    <a:pt x="28" y="60"/>
                  </a:lnTo>
                  <a:lnTo>
                    <a:pt x="28" y="60"/>
                  </a:lnTo>
                  <a:lnTo>
                    <a:pt x="28" y="5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2" name="Rectangle 72"/>
            <p:cNvSpPr>
              <a:spLocks noChangeArrowheads="1"/>
            </p:cNvSpPr>
            <p:nvPr/>
          </p:nvSpPr>
          <p:spPr bwMode="auto">
            <a:xfrm>
              <a:off x="2054" y="2634"/>
              <a:ext cx="188" cy="11"/>
            </a:xfrm>
            <a:prstGeom prst="rect">
              <a:avLst/>
            </a:prstGeom>
            <a:solidFill>
              <a:srgbClr val="1F1A17"/>
            </a:solidFill>
            <a:ln w="12700">
              <a:solidFill>
                <a:srgbClr val="000000"/>
              </a:solidFill>
              <a:miter lim="800000"/>
              <a:headEnd/>
              <a:tailEnd/>
            </a:ln>
          </p:spPr>
          <p:txBody>
            <a:bodyPr/>
            <a:lstStyle/>
            <a:p>
              <a:endParaRPr lang="en-US"/>
            </a:p>
          </p:txBody>
        </p:sp>
        <p:sp>
          <p:nvSpPr>
            <p:cNvPr id="71753" name="Rectangle 73"/>
            <p:cNvSpPr>
              <a:spLocks noChangeArrowheads="1"/>
            </p:cNvSpPr>
            <p:nvPr/>
          </p:nvSpPr>
          <p:spPr bwMode="auto">
            <a:xfrm>
              <a:off x="1354" y="3206"/>
              <a:ext cx="888" cy="10"/>
            </a:xfrm>
            <a:prstGeom prst="rect">
              <a:avLst/>
            </a:prstGeom>
            <a:solidFill>
              <a:srgbClr val="1F1A17"/>
            </a:solidFill>
            <a:ln w="12700">
              <a:solidFill>
                <a:srgbClr val="000000"/>
              </a:solidFill>
              <a:miter lim="800000"/>
              <a:headEnd/>
              <a:tailEnd/>
            </a:ln>
          </p:spPr>
          <p:txBody>
            <a:bodyPr/>
            <a:lstStyle/>
            <a:p>
              <a:endParaRPr lang="en-US"/>
            </a:p>
          </p:txBody>
        </p:sp>
        <p:sp>
          <p:nvSpPr>
            <p:cNvPr id="71754" name="Freeform 74"/>
            <p:cNvSpPr>
              <a:spLocks noEditPoints="1"/>
            </p:cNvSpPr>
            <p:nvPr/>
          </p:nvSpPr>
          <p:spPr bwMode="auto">
            <a:xfrm>
              <a:off x="1310" y="3182"/>
              <a:ext cx="60" cy="60"/>
            </a:xfrm>
            <a:custGeom>
              <a:avLst/>
              <a:gdLst>
                <a:gd name="T0" fmla="*/ 28 w 60"/>
                <a:gd name="T1" fmla="*/ 50 h 60"/>
                <a:gd name="T2" fmla="*/ 28 w 60"/>
                <a:gd name="T3" fmla="*/ 60 h 60"/>
                <a:gd name="T4" fmla="*/ 28 w 60"/>
                <a:gd name="T5" fmla="*/ 50 h 60"/>
                <a:gd name="T6" fmla="*/ 41 w 60"/>
                <a:gd name="T7" fmla="*/ 45 h 60"/>
                <a:gd name="T8" fmla="*/ 41 w 60"/>
                <a:gd name="T9" fmla="*/ 58 h 60"/>
                <a:gd name="T10" fmla="*/ 28 w 60"/>
                <a:gd name="T11" fmla="*/ 50 h 60"/>
                <a:gd name="T12" fmla="*/ 47 w 60"/>
                <a:gd name="T13" fmla="*/ 37 h 60"/>
                <a:gd name="T14" fmla="*/ 60 w 60"/>
                <a:gd name="T15" fmla="*/ 29 h 60"/>
                <a:gd name="T16" fmla="*/ 49 w 60"/>
                <a:gd name="T17" fmla="*/ 50 h 60"/>
                <a:gd name="T18" fmla="*/ 49 w 60"/>
                <a:gd name="T19" fmla="*/ 29 h 60"/>
                <a:gd name="T20" fmla="*/ 60 w 60"/>
                <a:gd name="T21" fmla="*/ 29 h 60"/>
                <a:gd name="T22" fmla="*/ 49 w 60"/>
                <a:gd name="T23" fmla="*/ 29 h 60"/>
                <a:gd name="T24" fmla="*/ 49 w 60"/>
                <a:gd name="T25" fmla="*/ 29 h 60"/>
                <a:gd name="T26" fmla="*/ 60 w 60"/>
                <a:gd name="T27" fmla="*/ 29 h 60"/>
                <a:gd name="T28" fmla="*/ 49 w 60"/>
                <a:gd name="T29" fmla="*/ 29 h 60"/>
                <a:gd name="T30" fmla="*/ 41 w 60"/>
                <a:gd name="T31" fmla="*/ 16 h 60"/>
                <a:gd name="T32" fmla="*/ 57 w 60"/>
                <a:gd name="T33" fmla="*/ 19 h 60"/>
                <a:gd name="T34" fmla="*/ 49 w 60"/>
                <a:gd name="T35" fmla="*/ 29 h 60"/>
                <a:gd name="T36" fmla="*/ 36 w 60"/>
                <a:gd name="T37" fmla="*/ 11 h 60"/>
                <a:gd name="T38" fmla="*/ 28 w 60"/>
                <a:gd name="T39" fmla="*/ 0 h 60"/>
                <a:gd name="T40" fmla="*/ 49 w 60"/>
                <a:gd name="T41" fmla="*/ 8 h 60"/>
                <a:gd name="T42" fmla="*/ 28 w 60"/>
                <a:gd name="T43" fmla="*/ 11 h 60"/>
                <a:gd name="T44" fmla="*/ 28 w 60"/>
                <a:gd name="T45" fmla="*/ 0 h 60"/>
                <a:gd name="T46" fmla="*/ 28 w 60"/>
                <a:gd name="T47" fmla="*/ 11 h 60"/>
                <a:gd name="T48" fmla="*/ 28 w 60"/>
                <a:gd name="T49" fmla="*/ 11 h 60"/>
                <a:gd name="T50" fmla="*/ 28 w 60"/>
                <a:gd name="T51" fmla="*/ 0 h 60"/>
                <a:gd name="T52" fmla="*/ 28 w 60"/>
                <a:gd name="T53" fmla="*/ 11 h 60"/>
                <a:gd name="T54" fmla="*/ 15 w 60"/>
                <a:gd name="T55" fmla="*/ 16 h 60"/>
                <a:gd name="T56" fmla="*/ 18 w 60"/>
                <a:gd name="T57" fmla="*/ 3 h 60"/>
                <a:gd name="T58" fmla="*/ 28 w 60"/>
                <a:gd name="T59" fmla="*/ 11 h 60"/>
                <a:gd name="T60" fmla="*/ 10 w 60"/>
                <a:gd name="T61" fmla="*/ 21 h 60"/>
                <a:gd name="T62" fmla="*/ 0 w 60"/>
                <a:gd name="T63" fmla="*/ 29 h 60"/>
                <a:gd name="T64" fmla="*/ 8 w 60"/>
                <a:gd name="T65" fmla="*/ 8 h 60"/>
                <a:gd name="T66" fmla="*/ 10 w 60"/>
                <a:gd name="T67" fmla="*/ 29 h 60"/>
                <a:gd name="T68" fmla="*/ 0 w 60"/>
                <a:gd name="T69" fmla="*/ 29 h 60"/>
                <a:gd name="T70" fmla="*/ 10 w 60"/>
                <a:gd name="T71" fmla="*/ 29 h 60"/>
                <a:gd name="T72" fmla="*/ 10 w 60"/>
                <a:gd name="T73" fmla="*/ 29 h 60"/>
                <a:gd name="T74" fmla="*/ 0 w 60"/>
                <a:gd name="T75" fmla="*/ 29 h 60"/>
                <a:gd name="T76" fmla="*/ 10 w 60"/>
                <a:gd name="T77" fmla="*/ 29 h 60"/>
                <a:gd name="T78" fmla="*/ 15 w 60"/>
                <a:gd name="T79" fmla="*/ 45 h 60"/>
                <a:gd name="T80" fmla="*/ 0 w 60"/>
                <a:gd name="T81" fmla="*/ 42 h 60"/>
                <a:gd name="T82" fmla="*/ 10 w 60"/>
                <a:gd name="T83" fmla="*/ 29 h 60"/>
                <a:gd name="T84" fmla="*/ 21 w 60"/>
                <a:gd name="T85" fmla="*/ 47 h 60"/>
                <a:gd name="T86" fmla="*/ 28 w 60"/>
                <a:gd name="T87" fmla="*/ 60 h 60"/>
                <a:gd name="T88" fmla="*/ 8 w 60"/>
                <a:gd name="T89" fmla="*/ 50 h 60"/>
                <a:gd name="T90" fmla="*/ 28 w 60"/>
                <a:gd name="T91" fmla="*/ 50 h 60"/>
                <a:gd name="T92" fmla="*/ 28 w 60"/>
                <a:gd name="T93" fmla="*/ 60 h 60"/>
                <a:gd name="T94" fmla="*/ 28 w 60"/>
                <a:gd name="T95"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60">
                  <a:moveTo>
                    <a:pt x="28" y="50"/>
                  </a:moveTo>
                  <a:lnTo>
                    <a:pt x="28" y="50"/>
                  </a:lnTo>
                  <a:lnTo>
                    <a:pt x="28" y="60"/>
                  </a:lnTo>
                  <a:lnTo>
                    <a:pt x="28" y="60"/>
                  </a:lnTo>
                  <a:lnTo>
                    <a:pt x="28" y="50"/>
                  </a:lnTo>
                  <a:close/>
                  <a:moveTo>
                    <a:pt x="28" y="50"/>
                  </a:moveTo>
                  <a:lnTo>
                    <a:pt x="36" y="47"/>
                  </a:lnTo>
                  <a:lnTo>
                    <a:pt x="41" y="45"/>
                  </a:lnTo>
                  <a:lnTo>
                    <a:pt x="49" y="50"/>
                  </a:lnTo>
                  <a:lnTo>
                    <a:pt x="41" y="58"/>
                  </a:lnTo>
                  <a:lnTo>
                    <a:pt x="28" y="60"/>
                  </a:lnTo>
                  <a:lnTo>
                    <a:pt x="28" y="50"/>
                  </a:lnTo>
                  <a:close/>
                  <a:moveTo>
                    <a:pt x="41" y="45"/>
                  </a:moveTo>
                  <a:lnTo>
                    <a:pt x="47" y="37"/>
                  </a:lnTo>
                  <a:lnTo>
                    <a:pt x="49" y="29"/>
                  </a:lnTo>
                  <a:lnTo>
                    <a:pt x="60" y="29"/>
                  </a:lnTo>
                  <a:lnTo>
                    <a:pt x="57" y="42"/>
                  </a:lnTo>
                  <a:lnTo>
                    <a:pt x="49" y="50"/>
                  </a:lnTo>
                  <a:lnTo>
                    <a:pt x="41" y="45"/>
                  </a:lnTo>
                  <a:close/>
                  <a:moveTo>
                    <a:pt x="49" y="29"/>
                  </a:moveTo>
                  <a:lnTo>
                    <a:pt x="49" y="29"/>
                  </a:lnTo>
                  <a:lnTo>
                    <a:pt x="60" y="29"/>
                  </a:lnTo>
                  <a:lnTo>
                    <a:pt x="60" y="29"/>
                  </a:lnTo>
                  <a:lnTo>
                    <a:pt x="49" y="29"/>
                  </a:lnTo>
                  <a:close/>
                  <a:moveTo>
                    <a:pt x="49" y="29"/>
                  </a:moveTo>
                  <a:lnTo>
                    <a:pt x="49" y="29"/>
                  </a:lnTo>
                  <a:lnTo>
                    <a:pt x="60" y="29"/>
                  </a:lnTo>
                  <a:lnTo>
                    <a:pt x="60" y="29"/>
                  </a:lnTo>
                  <a:lnTo>
                    <a:pt x="49" y="29"/>
                  </a:lnTo>
                  <a:close/>
                  <a:moveTo>
                    <a:pt x="49" y="29"/>
                  </a:moveTo>
                  <a:lnTo>
                    <a:pt x="47" y="21"/>
                  </a:lnTo>
                  <a:lnTo>
                    <a:pt x="41" y="16"/>
                  </a:lnTo>
                  <a:lnTo>
                    <a:pt x="49" y="8"/>
                  </a:lnTo>
                  <a:lnTo>
                    <a:pt x="57" y="19"/>
                  </a:lnTo>
                  <a:lnTo>
                    <a:pt x="60" y="29"/>
                  </a:lnTo>
                  <a:lnTo>
                    <a:pt x="49" y="29"/>
                  </a:lnTo>
                  <a:close/>
                  <a:moveTo>
                    <a:pt x="41" y="16"/>
                  </a:moveTo>
                  <a:lnTo>
                    <a:pt x="36" y="11"/>
                  </a:lnTo>
                  <a:lnTo>
                    <a:pt x="28" y="11"/>
                  </a:lnTo>
                  <a:lnTo>
                    <a:pt x="28" y="0"/>
                  </a:lnTo>
                  <a:lnTo>
                    <a:pt x="41" y="3"/>
                  </a:lnTo>
                  <a:lnTo>
                    <a:pt x="49" y="8"/>
                  </a:lnTo>
                  <a:lnTo>
                    <a:pt x="41" y="16"/>
                  </a:lnTo>
                  <a:close/>
                  <a:moveTo>
                    <a:pt x="28" y="11"/>
                  </a:moveTo>
                  <a:lnTo>
                    <a:pt x="28" y="11"/>
                  </a:lnTo>
                  <a:lnTo>
                    <a:pt x="28" y="0"/>
                  </a:lnTo>
                  <a:lnTo>
                    <a:pt x="28" y="0"/>
                  </a:lnTo>
                  <a:lnTo>
                    <a:pt x="28" y="11"/>
                  </a:lnTo>
                  <a:close/>
                  <a:moveTo>
                    <a:pt x="28" y="11"/>
                  </a:moveTo>
                  <a:lnTo>
                    <a:pt x="28" y="11"/>
                  </a:lnTo>
                  <a:lnTo>
                    <a:pt x="28" y="0"/>
                  </a:lnTo>
                  <a:lnTo>
                    <a:pt x="28" y="0"/>
                  </a:lnTo>
                  <a:lnTo>
                    <a:pt x="28" y="11"/>
                  </a:lnTo>
                  <a:close/>
                  <a:moveTo>
                    <a:pt x="28" y="11"/>
                  </a:moveTo>
                  <a:lnTo>
                    <a:pt x="21" y="11"/>
                  </a:lnTo>
                  <a:lnTo>
                    <a:pt x="15" y="16"/>
                  </a:lnTo>
                  <a:lnTo>
                    <a:pt x="8" y="8"/>
                  </a:lnTo>
                  <a:lnTo>
                    <a:pt x="18" y="3"/>
                  </a:lnTo>
                  <a:lnTo>
                    <a:pt x="28" y="0"/>
                  </a:lnTo>
                  <a:lnTo>
                    <a:pt x="28" y="11"/>
                  </a:lnTo>
                  <a:close/>
                  <a:moveTo>
                    <a:pt x="15" y="16"/>
                  </a:moveTo>
                  <a:lnTo>
                    <a:pt x="10" y="21"/>
                  </a:lnTo>
                  <a:lnTo>
                    <a:pt x="10" y="29"/>
                  </a:lnTo>
                  <a:lnTo>
                    <a:pt x="0" y="29"/>
                  </a:lnTo>
                  <a:lnTo>
                    <a:pt x="0" y="19"/>
                  </a:lnTo>
                  <a:lnTo>
                    <a:pt x="8" y="8"/>
                  </a:lnTo>
                  <a:lnTo>
                    <a:pt x="15" y="16"/>
                  </a:lnTo>
                  <a:close/>
                  <a:moveTo>
                    <a:pt x="10" y="29"/>
                  </a:moveTo>
                  <a:lnTo>
                    <a:pt x="10" y="29"/>
                  </a:lnTo>
                  <a:lnTo>
                    <a:pt x="0" y="29"/>
                  </a:lnTo>
                  <a:lnTo>
                    <a:pt x="0" y="29"/>
                  </a:lnTo>
                  <a:lnTo>
                    <a:pt x="10" y="29"/>
                  </a:lnTo>
                  <a:close/>
                  <a:moveTo>
                    <a:pt x="10" y="29"/>
                  </a:moveTo>
                  <a:lnTo>
                    <a:pt x="10" y="29"/>
                  </a:lnTo>
                  <a:lnTo>
                    <a:pt x="0" y="29"/>
                  </a:lnTo>
                  <a:lnTo>
                    <a:pt x="0" y="29"/>
                  </a:lnTo>
                  <a:lnTo>
                    <a:pt x="10" y="29"/>
                  </a:lnTo>
                  <a:close/>
                  <a:moveTo>
                    <a:pt x="10" y="29"/>
                  </a:moveTo>
                  <a:lnTo>
                    <a:pt x="10" y="37"/>
                  </a:lnTo>
                  <a:lnTo>
                    <a:pt x="15" y="45"/>
                  </a:lnTo>
                  <a:lnTo>
                    <a:pt x="8" y="50"/>
                  </a:lnTo>
                  <a:lnTo>
                    <a:pt x="0" y="42"/>
                  </a:lnTo>
                  <a:lnTo>
                    <a:pt x="0" y="29"/>
                  </a:lnTo>
                  <a:lnTo>
                    <a:pt x="10" y="29"/>
                  </a:lnTo>
                  <a:close/>
                  <a:moveTo>
                    <a:pt x="15" y="45"/>
                  </a:moveTo>
                  <a:lnTo>
                    <a:pt x="21" y="47"/>
                  </a:lnTo>
                  <a:lnTo>
                    <a:pt x="28" y="50"/>
                  </a:lnTo>
                  <a:lnTo>
                    <a:pt x="28" y="60"/>
                  </a:lnTo>
                  <a:lnTo>
                    <a:pt x="18" y="58"/>
                  </a:lnTo>
                  <a:lnTo>
                    <a:pt x="8" y="50"/>
                  </a:lnTo>
                  <a:lnTo>
                    <a:pt x="15" y="45"/>
                  </a:lnTo>
                  <a:close/>
                  <a:moveTo>
                    <a:pt x="28" y="50"/>
                  </a:moveTo>
                  <a:lnTo>
                    <a:pt x="28" y="50"/>
                  </a:lnTo>
                  <a:lnTo>
                    <a:pt x="28" y="60"/>
                  </a:lnTo>
                  <a:lnTo>
                    <a:pt x="28" y="60"/>
                  </a:lnTo>
                  <a:lnTo>
                    <a:pt x="28" y="5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5" name="Rectangle 75"/>
            <p:cNvSpPr>
              <a:spLocks noChangeArrowheads="1"/>
            </p:cNvSpPr>
            <p:nvPr/>
          </p:nvSpPr>
          <p:spPr bwMode="auto">
            <a:xfrm>
              <a:off x="2234" y="3206"/>
              <a:ext cx="718" cy="10"/>
            </a:xfrm>
            <a:prstGeom prst="rect">
              <a:avLst/>
            </a:prstGeom>
            <a:solidFill>
              <a:srgbClr val="1F1A17"/>
            </a:solidFill>
            <a:ln w="12700">
              <a:solidFill>
                <a:srgbClr val="000000"/>
              </a:solidFill>
              <a:miter lim="800000"/>
              <a:headEnd/>
              <a:tailEnd/>
            </a:ln>
          </p:spPr>
          <p:txBody>
            <a:bodyPr/>
            <a:lstStyle/>
            <a:p>
              <a:endParaRPr lang="en-US"/>
            </a:p>
          </p:txBody>
        </p:sp>
        <p:sp>
          <p:nvSpPr>
            <p:cNvPr id="71756" name="Rectangle 76"/>
            <p:cNvSpPr>
              <a:spLocks noChangeArrowheads="1"/>
            </p:cNvSpPr>
            <p:nvPr/>
          </p:nvSpPr>
          <p:spPr bwMode="auto">
            <a:xfrm>
              <a:off x="2568" y="2464"/>
              <a:ext cx="398" cy="11"/>
            </a:xfrm>
            <a:prstGeom prst="rect">
              <a:avLst/>
            </a:prstGeom>
            <a:solidFill>
              <a:srgbClr val="1F1A17"/>
            </a:solidFill>
            <a:ln w="25400">
              <a:solidFill>
                <a:srgbClr val="000000"/>
              </a:solidFill>
              <a:miter lim="800000"/>
              <a:headEnd/>
              <a:tailEnd/>
            </a:ln>
          </p:spPr>
          <p:txBody>
            <a:bodyPr/>
            <a:lstStyle/>
            <a:p>
              <a:endParaRPr lang="en-US"/>
            </a:p>
          </p:txBody>
        </p:sp>
        <p:sp>
          <p:nvSpPr>
            <p:cNvPr id="71757" name="Freeform 77"/>
            <p:cNvSpPr>
              <a:spLocks/>
            </p:cNvSpPr>
            <p:nvPr/>
          </p:nvSpPr>
          <p:spPr bwMode="auto">
            <a:xfrm>
              <a:off x="2252" y="2574"/>
              <a:ext cx="102" cy="105"/>
            </a:xfrm>
            <a:custGeom>
              <a:avLst/>
              <a:gdLst>
                <a:gd name="T0" fmla="*/ 55 w 102"/>
                <a:gd name="T1" fmla="*/ 0 h 105"/>
                <a:gd name="T2" fmla="*/ 55 w 102"/>
                <a:gd name="T3" fmla="*/ 47 h 105"/>
                <a:gd name="T4" fmla="*/ 102 w 102"/>
                <a:gd name="T5" fmla="*/ 47 h 105"/>
                <a:gd name="T6" fmla="*/ 102 w 102"/>
                <a:gd name="T7" fmla="*/ 58 h 105"/>
                <a:gd name="T8" fmla="*/ 55 w 102"/>
                <a:gd name="T9" fmla="*/ 58 h 105"/>
                <a:gd name="T10" fmla="*/ 55 w 102"/>
                <a:gd name="T11" fmla="*/ 105 h 105"/>
                <a:gd name="T12" fmla="*/ 47 w 102"/>
                <a:gd name="T13" fmla="*/ 105 h 105"/>
                <a:gd name="T14" fmla="*/ 47 w 102"/>
                <a:gd name="T15" fmla="*/ 58 h 105"/>
                <a:gd name="T16" fmla="*/ 0 w 102"/>
                <a:gd name="T17" fmla="*/ 58 h 105"/>
                <a:gd name="T18" fmla="*/ 0 w 102"/>
                <a:gd name="T19" fmla="*/ 47 h 105"/>
                <a:gd name="T20" fmla="*/ 47 w 102"/>
                <a:gd name="T21" fmla="*/ 47 h 105"/>
                <a:gd name="T22" fmla="*/ 47 w 102"/>
                <a:gd name="T23" fmla="*/ 0 h 105"/>
                <a:gd name="T24" fmla="*/ 55 w 102"/>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5">
                  <a:moveTo>
                    <a:pt x="55" y="0"/>
                  </a:moveTo>
                  <a:lnTo>
                    <a:pt x="55" y="47"/>
                  </a:lnTo>
                  <a:lnTo>
                    <a:pt x="102" y="47"/>
                  </a:lnTo>
                  <a:lnTo>
                    <a:pt x="102" y="58"/>
                  </a:lnTo>
                  <a:lnTo>
                    <a:pt x="55" y="58"/>
                  </a:lnTo>
                  <a:lnTo>
                    <a:pt x="55" y="105"/>
                  </a:lnTo>
                  <a:lnTo>
                    <a:pt x="47" y="105"/>
                  </a:lnTo>
                  <a:lnTo>
                    <a:pt x="47" y="58"/>
                  </a:lnTo>
                  <a:lnTo>
                    <a:pt x="0" y="58"/>
                  </a:lnTo>
                  <a:lnTo>
                    <a:pt x="0" y="47"/>
                  </a:lnTo>
                  <a:lnTo>
                    <a:pt x="47" y="47"/>
                  </a:lnTo>
                  <a:lnTo>
                    <a:pt x="47" y="0"/>
                  </a:lnTo>
                  <a:lnTo>
                    <a:pt x="5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8" name="Freeform 78"/>
            <p:cNvSpPr>
              <a:spLocks noEditPoints="1"/>
            </p:cNvSpPr>
            <p:nvPr/>
          </p:nvSpPr>
          <p:spPr bwMode="auto">
            <a:xfrm>
              <a:off x="2247" y="2569"/>
              <a:ext cx="112" cy="115"/>
            </a:xfrm>
            <a:custGeom>
              <a:avLst/>
              <a:gdLst>
                <a:gd name="T0" fmla="*/ 65 w 112"/>
                <a:gd name="T1" fmla="*/ 52 h 115"/>
                <a:gd name="T2" fmla="*/ 55 w 112"/>
                <a:gd name="T3" fmla="*/ 5 h 115"/>
                <a:gd name="T4" fmla="*/ 60 w 112"/>
                <a:gd name="T5" fmla="*/ 60 h 115"/>
                <a:gd name="T6" fmla="*/ 55 w 112"/>
                <a:gd name="T7" fmla="*/ 52 h 115"/>
                <a:gd name="T8" fmla="*/ 60 w 112"/>
                <a:gd name="T9" fmla="*/ 60 h 115"/>
                <a:gd name="T10" fmla="*/ 107 w 112"/>
                <a:gd name="T11" fmla="*/ 47 h 115"/>
                <a:gd name="T12" fmla="*/ 60 w 112"/>
                <a:gd name="T13" fmla="*/ 60 h 115"/>
                <a:gd name="T14" fmla="*/ 107 w 112"/>
                <a:gd name="T15" fmla="*/ 47 h 115"/>
                <a:gd name="T16" fmla="*/ 112 w 112"/>
                <a:gd name="T17" fmla="*/ 52 h 115"/>
                <a:gd name="T18" fmla="*/ 107 w 112"/>
                <a:gd name="T19" fmla="*/ 47 h 115"/>
                <a:gd name="T20" fmla="*/ 112 w 112"/>
                <a:gd name="T21" fmla="*/ 63 h 115"/>
                <a:gd name="T22" fmla="*/ 101 w 112"/>
                <a:gd name="T23" fmla="*/ 52 h 115"/>
                <a:gd name="T24" fmla="*/ 112 w 112"/>
                <a:gd name="T25" fmla="*/ 63 h 115"/>
                <a:gd name="T26" fmla="*/ 107 w 112"/>
                <a:gd name="T27" fmla="*/ 68 h 115"/>
                <a:gd name="T28" fmla="*/ 112 w 112"/>
                <a:gd name="T29" fmla="*/ 63 h 115"/>
                <a:gd name="T30" fmla="*/ 60 w 112"/>
                <a:gd name="T31" fmla="*/ 68 h 115"/>
                <a:gd name="T32" fmla="*/ 107 w 112"/>
                <a:gd name="T33" fmla="*/ 57 h 115"/>
                <a:gd name="T34" fmla="*/ 55 w 112"/>
                <a:gd name="T35" fmla="*/ 63 h 115"/>
                <a:gd name="T36" fmla="*/ 60 w 112"/>
                <a:gd name="T37" fmla="*/ 57 h 115"/>
                <a:gd name="T38" fmla="*/ 55 w 112"/>
                <a:gd name="T39" fmla="*/ 63 h 115"/>
                <a:gd name="T40" fmla="*/ 65 w 112"/>
                <a:gd name="T41" fmla="*/ 110 h 115"/>
                <a:gd name="T42" fmla="*/ 55 w 112"/>
                <a:gd name="T43" fmla="*/ 63 h 115"/>
                <a:gd name="T44" fmla="*/ 65 w 112"/>
                <a:gd name="T45" fmla="*/ 110 h 115"/>
                <a:gd name="T46" fmla="*/ 60 w 112"/>
                <a:gd name="T47" fmla="*/ 115 h 115"/>
                <a:gd name="T48" fmla="*/ 65 w 112"/>
                <a:gd name="T49" fmla="*/ 110 h 115"/>
                <a:gd name="T50" fmla="*/ 52 w 112"/>
                <a:gd name="T51" fmla="*/ 115 h 115"/>
                <a:gd name="T52" fmla="*/ 60 w 112"/>
                <a:gd name="T53" fmla="*/ 104 h 115"/>
                <a:gd name="T54" fmla="*/ 52 w 112"/>
                <a:gd name="T55" fmla="*/ 115 h 115"/>
                <a:gd name="T56" fmla="*/ 47 w 112"/>
                <a:gd name="T57" fmla="*/ 110 h 115"/>
                <a:gd name="T58" fmla="*/ 52 w 112"/>
                <a:gd name="T59" fmla="*/ 115 h 115"/>
                <a:gd name="T60" fmla="*/ 47 w 112"/>
                <a:gd name="T61" fmla="*/ 63 h 115"/>
                <a:gd name="T62" fmla="*/ 57 w 112"/>
                <a:gd name="T63" fmla="*/ 110 h 115"/>
                <a:gd name="T64" fmla="*/ 52 w 112"/>
                <a:gd name="T65" fmla="*/ 57 h 115"/>
                <a:gd name="T66" fmla="*/ 57 w 112"/>
                <a:gd name="T67" fmla="*/ 63 h 115"/>
                <a:gd name="T68" fmla="*/ 52 w 112"/>
                <a:gd name="T69" fmla="*/ 57 h 115"/>
                <a:gd name="T70" fmla="*/ 5 w 112"/>
                <a:gd name="T71" fmla="*/ 68 h 115"/>
                <a:gd name="T72" fmla="*/ 52 w 112"/>
                <a:gd name="T73" fmla="*/ 57 h 115"/>
                <a:gd name="T74" fmla="*/ 5 w 112"/>
                <a:gd name="T75" fmla="*/ 68 h 115"/>
                <a:gd name="T76" fmla="*/ 0 w 112"/>
                <a:gd name="T77" fmla="*/ 63 h 115"/>
                <a:gd name="T78" fmla="*/ 5 w 112"/>
                <a:gd name="T79" fmla="*/ 68 h 115"/>
                <a:gd name="T80" fmla="*/ 0 w 112"/>
                <a:gd name="T81" fmla="*/ 52 h 115"/>
                <a:gd name="T82" fmla="*/ 10 w 112"/>
                <a:gd name="T83" fmla="*/ 63 h 115"/>
                <a:gd name="T84" fmla="*/ 0 w 112"/>
                <a:gd name="T85" fmla="*/ 52 h 115"/>
                <a:gd name="T86" fmla="*/ 5 w 112"/>
                <a:gd name="T87" fmla="*/ 47 h 115"/>
                <a:gd name="T88" fmla="*/ 0 w 112"/>
                <a:gd name="T89" fmla="*/ 52 h 115"/>
                <a:gd name="T90" fmla="*/ 52 w 112"/>
                <a:gd name="T91" fmla="*/ 47 h 115"/>
                <a:gd name="T92" fmla="*/ 5 w 112"/>
                <a:gd name="T93" fmla="*/ 60 h 115"/>
                <a:gd name="T94" fmla="*/ 57 w 112"/>
                <a:gd name="T95" fmla="*/ 52 h 115"/>
                <a:gd name="T96" fmla="*/ 52 w 112"/>
                <a:gd name="T97" fmla="*/ 60 h 115"/>
                <a:gd name="T98" fmla="*/ 57 w 112"/>
                <a:gd name="T99" fmla="*/ 52 h 115"/>
                <a:gd name="T100" fmla="*/ 47 w 112"/>
                <a:gd name="T101" fmla="*/ 5 h 115"/>
                <a:gd name="T102" fmla="*/ 57 w 112"/>
                <a:gd name="T103" fmla="*/ 52 h 115"/>
                <a:gd name="T104" fmla="*/ 47 w 112"/>
                <a:gd name="T105" fmla="*/ 5 h 115"/>
                <a:gd name="T106" fmla="*/ 52 w 112"/>
                <a:gd name="T107" fmla="*/ 0 h 115"/>
                <a:gd name="T108" fmla="*/ 47 w 112"/>
                <a:gd name="T109" fmla="*/ 5 h 115"/>
                <a:gd name="T110" fmla="*/ 60 w 112"/>
                <a:gd name="T111" fmla="*/ 0 h 115"/>
                <a:gd name="T112" fmla="*/ 52 w 112"/>
                <a:gd name="T113" fmla="*/ 10 h 115"/>
                <a:gd name="T114" fmla="*/ 60 w 112"/>
                <a:gd name="T115" fmla="*/ 0 h 115"/>
                <a:gd name="T116" fmla="*/ 65 w 112"/>
                <a:gd name="T117" fmla="*/ 5 h 115"/>
                <a:gd name="T118" fmla="*/ 60 w 112"/>
                <a:gd name="T1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5">
                  <a:moveTo>
                    <a:pt x="65" y="5"/>
                  </a:moveTo>
                  <a:lnTo>
                    <a:pt x="65" y="52"/>
                  </a:lnTo>
                  <a:lnTo>
                    <a:pt x="55" y="52"/>
                  </a:lnTo>
                  <a:lnTo>
                    <a:pt x="55" y="5"/>
                  </a:lnTo>
                  <a:lnTo>
                    <a:pt x="65" y="5"/>
                  </a:lnTo>
                  <a:close/>
                  <a:moveTo>
                    <a:pt x="60" y="60"/>
                  </a:moveTo>
                  <a:lnTo>
                    <a:pt x="55" y="60"/>
                  </a:lnTo>
                  <a:lnTo>
                    <a:pt x="55" y="52"/>
                  </a:lnTo>
                  <a:lnTo>
                    <a:pt x="60" y="52"/>
                  </a:lnTo>
                  <a:lnTo>
                    <a:pt x="60" y="60"/>
                  </a:lnTo>
                  <a:close/>
                  <a:moveTo>
                    <a:pt x="60" y="47"/>
                  </a:moveTo>
                  <a:lnTo>
                    <a:pt x="107" y="47"/>
                  </a:lnTo>
                  <a:lnTo>
                    <a:pt x="107" y="60"/>
                  </a:lnTo>
                  <a:lnTo>
                    <a:pt x="60" y="60"/>
                  </a:lnTo>
                  <a:lnTo>
                    <a:pt x="60" y="47"/>
                  </a:lnTo>
                  <a:close/>
                  <a:moveTo>
                    <a:pt x="107" y="47"/>
                  </a:moveTo>
                  <a:lnTo>
                    <a:pt x="112" y="47"/>
                  </a:lnTo>
                  <a:lnTo>
                    <a:pt x="112" y="52"/>
                  </a:lnTo>
                  <a:lnTo>
                    <a:pt x="107" y="52"/>
                  </a:lnTo>
                  <a:lnTo>
                    <a:pt x="107" y="47"/>
                  </a:lnTo>
                  <a:close/>
                  <a:moveTo>
                    <a:pt x="112" y="52"/>
                  </a:moveTo>
                  <a:lnTo>
                    <a:pt x="112" y="63"/>
                  </a:lnTo>
                  <a:lnTo>
                    <a:pt x="101" y="63"/>
                  </a:lnTo>
                  <a:lnTo>
                    <a:pt x="101" y="52"/>
                  </a:lnTo>
                  <a:lnTo>
                    <a:pt x="112" y="52"/>
                  </a:lnTo>
                  <a:close/>
                  <a:moveTo>
                    <a:pt x="112" y="63"/>
                  </a:moveTo>
                  <a:lnTo>
                    <a:pt x="112" y="68"/>
                  </a:lnTo>
                  <a:lnTo>
                    <a:pt x="107" y="68"/>
                  </a:lnTo>
                  <a:lnTo>
                    <a:pt x="107" y="63"/>
                  </a:lnTo>
                  <a:lnTo>
                    <a:pt x="112" y="63"/>
                  </a:lnTo>
                  <a:close/>
                  <a:moveTo>
                    <a:pt x="107" y="68"/>
                  </a:moveTo>
                  <a:lnTo>
                    <a:pt x="60" y="68"/>
                  </a:lnTo>
                  <a:lnTo>
                    <a:pt x="60" y="57"/>
                  </a:lnTo>
                  <a:lnTo>
                    <a:pt x="107" y="57"/>
                  </a:lnTo>
                  <a:lnTo>
                    <a:pt x="107" y="68"/>
                  </a:lnTo>
                  <a:close/>
                  <a:moveTo>
                    <a:pt x="55" y="63"/>
                  </a:moveTo>
                  <a:lnTo>
                    <a:pt x="55" y="57"/>
                  </a:lnTo>
                  <a:lnTo>
                    <a:pt x="60" y="57"/>
                  </a:lnTo>
                  <a:lnTo>
                    <a:pt x="60" y="63"/>
                  </a:lnTo>
                  <a:lnTo>
                    <a:pt x="55" y="63"/>
                  </a:lnTo>
                  <a:close/>
                  <a:moveTo>
                    <a:pt x="65" y="63"/>
                  </a:moveTo>
                  <a:lnTo>
                    <a:pt x="65" y="110"/>
                  </a:lnTo>
                  <a:lnTo>
                    <a:pt x="55" y="110"/>
                  </a:lnTo>
                  <a:lnTo>
                    <a:pt x="55" y="63"/>
                  </a:lnTo>
                  <a:lnTo>
                    <a:pt x="65" y="63"/>
                  </a:lnTo>
                  <a:close/>
                  <a:moveTo>
                    <a:pt x="65" y="110"/>
                  </a:moveTo>
                  <a:lnTo>
                    <a:pt x="65" y="115"/>
                  </a:lnTo>
                  <a:lnTo>
                    <a:pt x="60" y="115"/>
                  </a:lnTo>
                  <a:lnTo>
                    <a:pt x="60" y="110"/>
                  </a:lnTo>
                  <a:lnTo>
                    <a:pt x="65" y="110"/>
                  </a:lnTo>
                  <a:close/>
                  <a:moveTo>
                    <a:pt x="60" y="115"/>
                  </a:moveTo>
                  <a:lnTo>
                    <a:pt x="52" y="115"/>
                  </a:lnTo>
                  <a:lnTo>
                    <a:pt x="52" y="104"/>
                  </a:lnTo>
                  <a:lnTo>
                    <a:pt x="60" y="104"/>
                  </a:lnTo>
                  <a:lnTo>
                    <a:pt x="60" y="115"/>
                  </a:lnTo>
                  <a:close/>
                  <a:moveTo>
                    <a:pt x="52" y="115"/>
                  </a:moveTo>
                  <a:lnTo>
                    <a:pt x="47" y="115"/>
                  </a:lnTo>
                  <a:lnTo>
                    <a:pt x="47" y="110"/>
                  </a:lnTo>
                  <a:lnTo>
                    <a:pt x="52" y="110"/>
                  </a:lnTo>
                  <a:lnTo>
                    <a:pt x="52" y="115"/>
                  </a:lnTo>
                  <a:close/>
                  <a:moveTo>
                    <a:pt x="47" y="110"/>
                  </a:moveTo>
                  <a:lnTo>
                    <a:pt x="47" y="63"/>
                  </a:lnTo>
                  <a:lnTo>
                    <a:pt x="57" y="63"/>
                  </a:lnTo>
                  <a:lnTo>
                    <a:pt x="57" y="110"/>
                  </a:lnTo>
                  <a:lnTo>
                    <a:pt x="47" y="110"/>
                  </a:lnTo>
                  <a:close/>
                  <a:moveTo>
                    <a:pt x="52" y="57"/>
                  </a:moveTo>
                  <a:lnTo>
                    <a:pt x="57" y="57"/>
                  </a:lnTo>
                  <a:lnTo>
                    <a:pt x="57" y="63"/>
                  </a:lnTo>
                  <a:lnTo>
                    <a:pt x="52" y="63"/>
                  </a:lnTo>
                  <a:lnTo>
                    <a:pt x="52" y="57"/>
                  </a:lnTo>
                  <a:close/>
                  <a:moveTo>
                    <a:pt x="52" y="68"/>
                  </a:moveTo>
                  <a:lnTo>
                    <a:pt x="5" y="68"/>
                  </a:lnTo>
                  <a:lnTo>
                    <a:pt x="5" y="57"/>
                  </a:lnTo>
                  <a:lnTo>
                    <a:pt x="52" y="57"/>
                  </a:lnTo>
                  <a:lnTo>
                    <a:pt x="52" y="68"/>
                  </a:lnTo>
                  <a:close/>
                  <a:moveTo>
                    <a:pt x="5" y="68"/>
                  </a:moveTo>
                  <a:lnTo>
                    <a:pt x="0" y="68"/>
                  </a:lnTo>
                  <a:lnTo>
                    <a:pt x="0" y="63"/>
                  </a:lnTo>
                  <a:lnTo>
                    <a:pt x="5" y="63"/>
                  </a:lnTo>
                  <a:lnTo>
                    <a:pt x="5" y="68"/>
                  </a:lnTo>
                  <a:close/>
                  <a:moveTo>
                    <a:pt x="0" y="63"/>
                  </a:moveTo>
                  <a:lnTo>
                    <a:pt x="0" y="52"/>
                  </a:lnTo>
                  <a:lnTo>
                    <a:pt x="10" y="52"/>
                  </a:lnTo>
                  <a:lnTo>
                    <a:pt x="10" y="63"/>
                  </a:lnTo>
                  <a:lnTo>
                    <a:pt x="0" y="63"/>
                  </a:lnTo>
                  <a:close/>
                  <a:moveTo>
                    <a:pt x="0" y="52"/>
                  </a:moveTo>
                  <a:lnTo>
                    <a:pt x="0" y="47"/>
                  </a:lnTo>
                  <a:lnTo>
                    <a:pt x="5" y="47"/>
                  </a:lnTo>
                  <a:lnTo>
                    <a:pt x="5" y="52"/>
                  </a:lnTo>
                  <a:lnTo>
                    <a:pt x="0" y="52"/>
                  </a:lnTo>
                  <a:close/>
                  <a:moveTo>
                    <a:pt x="5" y="47"/>
                  </a:moveTo>
                  <a:lnTo>
                    <a:pt x="52" y="47"/>
                  </a:lnTo>
                  <a:lnTo>
                    <a:pt x="52" y="60"/>
                  </a:lnTo>
                  <a:lnTo>
                    <a:pt x="5" y="60"/>
                  </a:lnTo>
                  <a:lnTo>
                    <a:pt x="5" y="47"/>
                  </a:lnTo>
                  <a:close/>
                  <a:moveTo>
                    <a:pt x="57" y="52"/>
                  </a:moveTo>
                  <a:lnTo>
                    <a:pt x="57" y="60"/>
                  </a:lnTo>
                  <a:lnTo>
                    <a:pt x="52" y="60"/>
                  </a:lnTo>
                  <a:lnTo>
                    <a:pt x="52" y="52"/>
                  </a:lnTo>
                  <a:lnTo>
                    <a:pt x="57" y="52"/>
                  </a:lnTo>
                  <a:close/>
                  <a:moveTo>
                    <a:pt x="47" y="52"/>
                  </a:moveTo>
                  <a:lnTo>
                    <a:pt x="47" y="5"/>
                  </a:lnTo>
                  <a:lnTo>
                    <a:pt x="57" y="5"/>
                  </a:lnTo>
                  <a:lnTo>
                    <a:pt x="57" y="52"/>
                  </a:lnTo>
                  <a:lnTo>
                    <a:pt x="47" y="52"/>
                  </a:lnTo>
                  <a:close/>
                  <a:moveTo>
                    <a:pt x="47" y="5"/>
                  </a:moveTo>
                  <a:lnTo>
                    <a:pt x="47" y="0"/>
                  </a:lnTo>
                  <a:lnTo>
                    <a:pt x="52" y="0"/>
                  </a:lnTo>
                  <a:lnTo>
                    <a:pt x="52" y="5"/>
                  </a:lnTo>
                  <a:lnTo>
                    <a:pt x="47" y="5"/>
                  </a:lnTo>
                  <a:close/>
                  <a:moveTo>
                    <a:pt x="52" y="0"/>
                  </a:moveTo>
                  <a:lnTo>
                    <a:pt x="60" y="0"/>
                  </a:lnTo>
                  <a:lnTo>
                    <a:pt x="60" y="10"/>
                  </a:lnTo>
                  <a:lnTo>
                    <a:pt x="52" y="10"/>
                  </a:lnTo>
                  <a:lnTo>
                    <a:pt x="52" y="0"/>
                  </a:lnTo>
                  <a:close/>
                  <a:moveTo>
                    <a:pt x="60" y="0"/>
                  </a:moveTo>
                  <a:lnTo>
                    <a:pt x="65" y="0"/>
                  </a:lnTo>
                  <a:lnTo>
                    <a:pt x="65" y="5"/>
                  </a:lnTo>
                  <a:lnTo>
                    <a:pt x="60" y="5"/>
                  </a:lnTo>
                  <a:lnTo>
                    <a:pt x="6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9" name="Rectangle 79"/>
            <p:cNvSpPr>
              <a:spLocks noChangeArrowheads="1"/>
            </p:cNvSpPr>
            <p:nvPr/>
          </p:nvSpPr>
          <p:spPr bwMode="auto">
            <a:xfrm>
              <a:off x="2257" y="2313"/>
              <a:ext cx="89"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60" name="Freeform 80"/>
            <p:cNvSpPr>
              <a:spLocks noEditPoints="1"/>
            </p:cNvSpPr>
            <p:nvPr/>
          </p:nvSpPr>
          <p:spPr bwMode="auto">
            <a:xfrm>
              <a:off x="2252" y="2308"/>
              <a:ext cx="99" cy="18"/>
            </a:xfrm>
            <a:custGeom>
              <a:avLst/>
              <a:gdLst>
                <a:gd name="T0" fmla="*/ 99 w 99"/>
                <a:gd name="T1" fmla="*/ 5 h 18"/>
                <a:gd name="T2" fmla="*/ 99 w 99"/>
                <a:gd name="T3" fmla="*/ 13 h 18"/>
                <a:gd name="T4" fmla="*/ 89 w 99"/>
                <a:gd name="T5" fmla="*/ 13 h 18"/>
                <a:gd name="T6" fmla="*/ 89 w 99"/>
                <a:gd name="T7" fmla="*/ 5 h 18"/>
                <a:gd name="T8" fmla="*/ 99 w 99"/>
                <a:gd name="T9" fmla="*/ 5 h 18"/>
                <a:gd name="T10" fmla="*/ 99 w 99"/>
                <a:gd name="T11" fmla="*/ 13 h 18"/>
                <a:gd name="T12" fmla="*/ 99 w 99"/>
                <a:gd name="T13" fmla="*/ 18 h 18"/>
                <a:gd name="T14" fmla="*/ 94 w 99"/>
                <a:gd name="T15" fmla="*/ 18 h 18"/>
                <a:gd name="T16" fmla="*/ 94 w 99"/>
                <a:gd name="T17" fmla="*/ 13 h 18"/>
                <a:gd name="T18" fmla="*/ 99 w 99"/>
                <a:gd name="T19" fmla="*/ 13 h 18"/>
                <a:gd name="T20" fmla="*/ 94 w 99"/>
                <a:gd name="T21" fmla="*/ 18 h 18"/>
                <a:gd name="T22" fmla="*/ 5 w 99"/>
                <a:gd name="T23" fmla="*/ 18 h 18"/>
                <a:gd name="T24" fmla="*/ 5 w 99"/>
                <a:gd name="T25" fmla="*/ 8 h 18"/>
                <a:gd name="T26" fmla="*/ 94 w 99"/>
                <a:gd name="T27" fmla="*/ 8 h 18"/>
                <a:gd name="T28" fmla="*/ 94 w 99"/>
                <a:gd name="T29" fmla="*/ 18 h 18"/>
                <a:gd name="T30" fmla="*/ 5 w 99"/>
                <a:gd name="T31" fmla="*/ 18 h 18"/>
                <a:gd name="T32" fmla="*/ 0 w 99"/>
                <a:gd name="T33" fmla="*/ 18 h 18"/>
                <a:gd name="T34" fmla="*/ 0 w 99"/>
                <a:gd name="T35" fmla="*/ 13 h 18"/>
                <a:gd name="T36" fmla="*/ 5 w 99"/>
                <a:gd name="T37" fmla="*/ 13 h 18"/>
                <a:gd name="T38" fmla="*/ 5 w 99"/>
                <a:gd name="T39" fmla="*/ 18 h 18"/>
                <a:gd name="T40" fmla="*/ 0 w 99"/>
                <a:gd name="T41" fmla="*/ 13 h 18"/>
                <a:gd name="T42" fmla="*/ 0 w 99"/>
                <a:gd name="T43" fmla="*/ 5 h 18"/>
                <a:gd name="T44" fmla="*/ 11 w 99"/>
                <a:gd name="T45" fmla="*/ 5 h 18"/>
                <a:gd name="T46" fmla="*/ 11 w 99"/>
                <a:gd name="T47" fmla="*/ 13 h 18"/>
                <a:gd name="T48" fmla="*/ 0 w 99"/>
                <a:gd name="T49" fmla="*/ 13 h 18"/>
                <a:gd name="T50" fmla="*/ 0 w 99"/>
                <a:gd name="T51" fmla="*/ 5 h 18"/>
                <a:gd name="T52" fmla="*/ 0 w 99"/>
                <a:gd name="T53" fmla="*/ 0 h 18"/>
                <a:gd name="T54" fmla="*/ 5 w 99"/>
                <a:gd name="T55" fmla="*/ 0 h 18"/>
                <a:gd name="T56" fmla="*/ 5 w 99"/>
                <a:gd name="T57" fmla="*/ 5 h 18"/>
                <a:gd name="T58" fmla="*/ 0 w 99"/>
                <a:gd name="T59" fmla="*/ 5 h 18"/>
                <a:gd name="T60" fmla="*/ 5 w 99"/>
                <a:gd name="T61" fmla="*/ 0 h 18"/>
                <a:gd name="T62" fmla="*/ 94 w 99"/>
                <a:gd name="T63" fmla="*/ 0 h 18"/>
                <a:gd name="T64" fmla="*/ 94 w 99"/>
                <a:gd name="T65" fmla="*/ 10 h 18"/>
                <a:gd name="T66" fmla="*/ 5 w 99"/>
                <a:gd name="T67" fmla="*/ 10 h 18"/>
                <a:gd name="T68" fmla="*/ 5 w 99"/>
                <a:gd name="T69" fmla="*/ 0 h 18"/>
                <a:gd name="T70" fmla="*/ 94 w 99"/>
                <a:gd name="T71" fmla="*/ 0 h 18"/>
                <a:gd name="T72" fmla="*/ 99 w 99"/>
                <a:gd name="T73" fmla="*/ 0 h 18"/>
                <a:gd name="T74" fmla="*/ 99 w 99"/>
                <a:gd name="T75" fmla="*/ 5 h 18"/>
                <a:gd name="T76" fmla="*/ 94 w 99"/>
                <a:gd name="T77" fmla="*/ 5 h 18"/>
                <a:gd name="T78" fmla="*/ 94 w 99"/>
                <a:gd name="T7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8">
                  <a:moveTo>
                    <a:pt x="99" y="5"/>
                  </a:moveTo>
                  <a:lnTo>
                    <a:pt x="99" y="13"/>
                  </a:lnTo>
                  <a:lnTo>
                    <a:pt x="89" y="13"/>
                  </a:lnTo>
                  <a:lnTo>
                    <a:pt x="89" y="5"/>
                  </a:lnTo>
                  <a:lnTo>
                    <a:pt x="99" y="5"/>
                  </a:lnTo>
                  <a:close/>
                  <a:moveTo>
                    <a:pt x="99" y="13"/>
                  </a:moveTo>
                  <a:lnTo>
                    <a:pt x="99" y="18"/>
                  </a:lnTo>
                  <a:lnTo>
                    <a:pt x="94" y="18"/>
                  </a:lnTo>
                  <a:lnTo>
                    <a:pt x="94" y="13"/>
                  </a:lnTo>
                  <a:lnTo>
                    <a:pt x="99" y="13"/>
                  </a:lnTo>
                  <a:close/>
                  <a:moveTo>
                    <a:pt x="94" y="18"/>
                  </a:moveTo>
                  <a:lnTo>
                    <a:pt x="5" y="18"/>
                  </a:lnTo>
                  <a:lnTo>
                    <a:pt x="5" y="8"/>
                  </a:lnTo>
                  <a:lnTo>
                    <a:pt x="94" y="8"/>
                  </a:lnTo>
                  <a:lnTo>
                    <a:pt x="94" y="18"/>
                  </a:lnTo>
                  <a:close/>
                  <a:moveTo>
                    <a:pt x="5" y="18"/>
                  </a:moveTo>
                  <a:lnTo>
                    <a:pt x="0" y="18"/>
                  </a:lnTo>
                  <a:lnTo>
                    <a:pt x="0" y="13"/>
                  </a:lnTo>
                  <a:lnTo>
                    <a:pt x="5" y="13"/>
                  </a:lnTo>
                  <a:lnTo>
                    <a:pt x="5" y="18"/>
                  </a:lnTo>
                  <a:close/>
                  <a:moveTo>
                    <a:pt x="0" y="13"/>
                  </a:moveTo>
                  <a:lnTo>
                    <a:pt x="0" y="5"/>
                  </a:lnTo>
                  <a:lnTo>
                    <a:pt x="11" y="5"/>
                  </a:lnTo>
                  <a:lnTo>
                    <a:pt x="11" y="13"/>
                  </a:lnTo>
                  <a:lnTo>
                    <a:pt x="0" y="13"/>
                  </a:lnTo>
                  <a:close/>
                  <a:moveTo>
                    <a:pt x="0" y="5"/>
                  </a:moveTo>
                  <a:lnTo>
                    <a:pt x="0" y="0"/>
                  </a:lnTo>
                  <a:lnTo>
                    <a:pt x="5" y="0"/>
                  </a:lnTo>
                  <a:lnTo>
                    <a:pt x="5" y="5"/>
                  </a:lnTo>
                  <a:lnTo>
                    <a:pt x="0" y="5"/>
                  </a:lnTo>
                  <a:close/>
                  <a:moveTo>
                    <a:pt x="5" y="0"/>
                  </a:moveTo>
                  <a:lnTo>
                    <a:pt x="94" y="0"/>
                  </a:lnTo>
                  <a:lnTo>
                    <a:pt x="94" y="10"/>
                  </a:lnTo>
                  <a:lnTo>
                    <a:pt x="5" y="10"/>
                  </a:lnTo>
                  <a:lnTo>
                    <a:pt x="5" y="0"/>
                  </a:lnTo>
                  <a:close/>
                  <a:moveTo>
                    <a:pt x="94" y="0"/>
                  </a:moveTo>
                  <a:lnTo>
                    <a:pt x="99" y="0"/>
                  </a:lnTo>
                  <a:lnTo>
                    <a:pt x="99" y="5"/>
                  </a:lnTo>
                  <a:lnTo>
                    <a:pt x="94" y="5"/>
                  </a:lnTo>
                  <a:lnTo>
                    <a:pt x="9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1" name="Rectangle 81"/>
            <p:cNvSpPr>
              <a:spLocks noChangeArrowheads="1"/>
            </p:cNvSpPr>
            <p:nvPr/>
          </p:nvSpPr>
          <p:spPr bwMode="auto">
            <a:xfrm>
              <a:off x="1984" y="3344"/>
              <a:ext cx="143" cy="1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62" name="Rectangle 82"/>
            <p:cNvSpPr>
              <a:spLocks noChangeArrowheads="1"/>
            </p:cNvSpPr>
            <p:nvPr/>
          </p:nvSpPr>
          <p:spPr bwMode="auto">
            <a:xfrm>
              <a:off x="2007" y="3378"/>
              <a:ext cx="94" cy="11"/>
            </a:xfrm>
            <a:prstGeom prst="rect">
              <a:avLst/>
            </a:prstGeom>
            <a:solidFill>
              <a:srgbClr val="1F1A17"/>
            </a:solidFill>
            <a:ln w="12700">
              <a:solidFill>
                <a:srgbClr val="000000"/>
              </a:solidFill>
              <a:miter lim="800000"/>
              <a:headEnd/>
              <a:tailEnd/>
            </a:ln>
          </p:spPr>
          <p:txBody>
            <a:bodyPr/>
            <a:lstStyle/>
            <a:p>
              <a:endParaRPr lang="en-US"/>
            </a:p>
          </p:txBody>
        </p:sp>
        <p:sp>
          <p:nvSpPr>
            <p:cNvPr id="71763" name="Rectangle 83"/>
            <p:cNvSpPr>
              <a:spLocks noChangeArrowheads="1"/>
            </p:cNvSpPr>
            <p:nvPr/>
          </p:nvSpPr>
          <p:spPr bwMode="auto">
            <a:xfrm>
              <a:off x="2039" y="3409"/>
              <a:ext cx="28" cy="13"/>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64" name="Rectangle 84"/>
            <p:cNvSpPr>
              <a:spLocks noChangeArrowheads="1"/>
            </p:cNvSpPr>
            <p:nvPr/>
          </p:nvSpPr>
          <p:spPr bwMode="auto">
            <a:xfrm>
              <a:off x="2049" y="3208"/>
              <a:ext cx="13" cy="141"/>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65" name="Freeform 85"/>
            <p:cNvSpPr>
              <a:spLocks/>
            </p:cNvSpPr>
            <p:nvPr/>
          </p:nvSpPr>
          <p:spPr bwMode="auto">
            <a:xfrm>
              <a:off x="2044" y="3198"/>
              <a:ext cx="23" cy="26"/>
            </a:xfrm>
            <a:custGeom>
              <a:avLst/>
              <a:gdLst>
                <a:gd name="T0" fmla="*/ 13 w 23"/>
                <a:gd name="T1" fmla="*/ 26 h 26"/>
                <a:gd name="T2" fmla="*/ 15 w 23"/>
                <a:gd name="T3" fmla="*/ 26 h 26"/>
                <a:gd name="T4" fmla="*/ 21 w 23"/>
                <a:gd name="T5" fmla="*/ 23 h 26"/>
                <a:gd name="T6" fmla="*/ 23 w 23"/>
                <a:gd name="T7" fmla="*/ 18 h 26"/>
                <a:gd name="T8" fmla="*/ 23 w 23"/>
                <a:gd name="T9" fmla="*/ 13 h 26"/>
                <a:gd name="T10" fmla="*/ 23 w 23"/>
                <a:gd name="T11" fmla="*/ 8 h 26"/>
                <a:gd name="T12" fmla="*/ 21 w 23"/>
                <a:gd name="T13" fmla="*/ 5 h 26"/>
                <a:gd name="T14" fmla="*/ 15 w 23"/>
                <a:gd name="T15" fmla="*/ 3 h 26"/>
                <a:gd name="T16" fmla="*/ 13 w 23"/>
                <a:gd name="T17" fmla="*/ 0 h 26"/>
                <a:gd name="T18" fmla="*/ 8 w 23"/>
                <a:gd name="T19" fmla="*/ 3 h 26"/>
                <a:gd name="T20" fmla="*/ 2 w 23"/>
                <a:gd name="T21" fmla="*/ 5 h 26"/>
                <a:gd name="T22" fmla="*/ 0 w 23"/>
                <a:gd name="T23" fmla="*/ 8 h 26"/>
                <a:gd name="T24" fmla="*/ 0 w 23"/>
                <a:gd name="T25" fmla="*/ 13 h 26"/>
                <a:gd name="T26" fmla="*/ 0 w 23"/>
                <a:gd name="T27" fmla="*/ 18 h 26"/>
                <a:gd name="T28" fmla="*/ 2 w 23"/>
                <a:gd name="T29" fmla="*/ 23 h 26"/>
                <a:gd name="T30" fmla="*/ 8 w 23"/>
                <a:gd name="T31" fmla="*/ 26 h 26"/>
                <a:gd name="T32" fmla="*/ 13 w 23"/>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6">
                  <a:moveTo>
                    <a:pt x="13" y="26"/>
                  </a:moveTo>
                  <a:lnTo>
                    <a:pt x="15" y="26"/>
                  </a:lnTo>
                  <a:lnTo>
                    <a:pt x="21" y="23"/>
                  </a:lnTo>
                  <a:lnTo>
                    <a:pt x="23" y="18"/>
                  </a:lnTo>
                  <a:lnTo>
                    <a:pt x="23" y="13"/>
                  </a:lnTo>
                  <a:lnTo>
                    <a:pt x="23" y="8"/>
                  </a:lnTo>
                  <a:lnTo>
                    <a:pt x="21" y="5"/>
                  </a:lnTo>
                  <a:lnTo>
                    <a:pt x="15" y="3"/>
                  </a:lnTo>
                  <a:lnTo>
                    <a:pt x="13" y="0"/>
                  </a:lnTo>
                  <a:lnTo>
                    <a:pt x="8" y="3"/>
                  </a:lnTo>
                  <a:lnTo>
                    <a:pt x="2" y="5"/>
                  </a:lnTo>
                  <a:lnTo>
                    <a:pt x="0" y="8"/>
                  </a:lnTo>
                  <a:lnTo>
                    <a:pt x="0" y="13"/>
                  </a:lnTo>
                  <a:lnTo>
                    <a:pt x="0" y="18"/>
                  </a:lnTo>
                  <a:lnTo>
                    <a:pt x="2" y="23"/>
                  </a:lnTo>
                  <a:lnTo>
                    <a:pt x="8" y="26"/>
                  </a:lnTo>
                  <a:lnTo>
                    <a:pt x="13"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6" name="Freeform 86"/>
            <p:cNvSpPr>
              <a:spLocks noEditPoints="1"/>
            </p:cNvSpPr>
            <p:nvPr/>
          </p:nvSpPr>
          <p:spPr bwMode="auto">
            <a:xfrm>
              <a:off x="2039" y="3193"/>
              <a:ext cx="33" cy="36"/>
            </a:xfrm>
            <a:custGeom>
              <a:avLst/>
              <a:gdLst>
                <a:gd name="T0" fmla="*/ 18 w 33"/>
                <a:gd name="T1" fmla="*/ 26 h 36"/>
                <a:gd name="T2" fmla="*/ 18 w 33"/>
                <a:gd name="T3" fmla="*/ 36 h 36"/>
                <a:gd name="T4" fmla="*/ 18 w 33"/>
                <a:gd name="T5" fmla="*/ 26 h 36"/>
                <a:gd name="T6" fmla="*/ 20 w 33"/>
                <a:gd name="T7" fmla="*/ 23 h 36"/>
                <a:gd name="T8" fmla="*/ 23 w 33"/>
                <a:gd name="T9" fmla="*/ 36 h 36"/>
                <a:gd name="T10" fmla="*/ 18 w 33"/>
                <a:gd name="T11" fmla="*/ 26 h 36"/>
                <a:gd name="T12" fmla="*/ 23 w 33"/>
                <a:gd name="T13" fmla="*/ 21 h 36"/>
                <a:gd name="T14" fmla="*/ 33 w 33"/>
                <a:gd name="T15" fmla="*/ 18 h 36"/>
                <a:gd name="T16" fmla="*/ 28 w 33"/>
                <a:gd name="T17" fmla="*/ 31 h 36"/>
                <a:gd name="T18" fmla="*/ 23 w 33"/>
                <a:gd name="T19" fmla="*/ 18 h 36"/>
                <a:gd name="T20" fmla="*/ 33 w 33"/>
                <a:gd name="T21" fmla="*/ 18 h 36"/>
                <a:gd name="T22" fmla="*/ 23 w 33"/>
                <a:gd name="T23" fmla="*/ 18 h 36"/>
                <a:gd name="T24" fmla="*/ 23 w 33"/>
                <a:gd name="T25" fmla="*/ 18 h 36"/>
                <a:gd name="T26" fmla="*/ 33 w 33"/>
                <a:gd name="T27" fmla="*/ 18 h 36"/>
                <a:gd name="T28" fmla="*/ 23 w 33"/>
                <a:gd name="T29" fmla="*/ 18 h 36"/>
                <a:gd name="T30" fmla="*/ 20 w 33"/>
                <a:gd name="T31" fmla="*/ 13 h 36"/>
                <a:gd name="T32" fmla="*/ 33 w 33"/>
                <a:gd name="T33" fmla="*/ 13 h 36"/>
                <a:gd name="T34" fmla="*/ 23 w 33"/>
                <a:gd name="T35" fmla="*/ 18 h 36"/>
                <a:gd name="T36" fmla="*/ 20 w 33"/>
                <a:gd name="T37" fmla="*/ 13 h 36"/>
                <a:gd name="T38" fmla="*/ 18 w 33"/>
                <a:gd name="T39" fmla="*/ 0 h 36"/>
                <a:gd name="T40" fmla="*/ 28 w 33"/>
                <a:gd name="T41" fmla="*/ 5 h 36"/>
                <a:gd name="T42" fmla="*/ 18 w 33"/>
                <a:gd name="T43" fmla="*/ 13 h 36"/>
                <a:gd name="T44" fmla="*/ 18 w 33"/>
                <a:gd name="T45" fmla="*/ 0 h 36"/>
                <a:gd name="T46" fmla="*/ 18 w 33"/>
                <a:gd name="T47" fmla="*/ 13 h 36"/>
                <a:gd name="T48" fmla="*/ 15 w 33"/>
                <a:gd name="T49" fmla="*/ 13 h 36"/>
                <a:gd name="T50" fmla="*/ 18 w 33"/>
                <a:gd name="T51" fmla="*/ 0 h 36"/>
                <a:gd name="T52" fmla="*/ 15 w 33"/>
                <a:gd name="T53" fmla="*/ 13 h 36"/>
                <a:gd name="T54" fmla="*/ 13 w 33"/>
                <a:gd name="T55" fmla="*/ 13 h 36"/>
                <a:gd name="T56" fmla="*/ 10 w 33"/>
                <a:gd name="T57" fmla="*/ 2 h 36"/>
                <a:gd name="T58" fmla="*/ 15 w 33"/>
                <a:gd name="T59" fmla="*/ 13 h 36"/>
                <a:gd name="T60" fmla="*/ 13 w 33"/>
                <a:gd name="T61" fmla="*/ 13 h 36"/>
                <a:gd name="T62" fmla="*/ 13 w 33"/>
                <a:gd name="T63" fmla="*/ 13 h 36"/>
                <a:gd name="T64" fmla="*/ 10 w 33"/>
                <a:gd name="T65" fmla="*/ 15 h 36"/>
                <a:gd name="T66" fmla="*/ 0 w 33"/>
                <a:gd name="T67" fmla="*/ 18 h 36"/>
                <a:gd name="T68" fmla="*/ 5 w 33"/>
                <a:gd name="T69" fmla="*/ 5 h 36"/>
                <a:gd name="T70" fmla="*/ 10 w 33"/>
                <a:gd name="T71" fmla="*/ 18 h 36"/>
                <a:gd name="T72" fmla="*/ 0 w 33"/>
                <a:gd name="T73" fmla="*/ 18 h 36"/>
                <a:gd name="T74" fmla="*/ 10 w 33"/>
                <a:gd name="T75" fmla="*/ 18 h 36"/>
                <a:gd name="T76" fmla="*/ 10 w 33"/>
                <a:gd name="T77" fmla="*/ 18 h 36"/>
                <a:gd name="T78" fmla="*/ 0 w 33"/>
                <a:gd name="T79" fmla="*/ 18 h 36"/>
                <a:gd name="T80" fmla="*/ 10 w 33"/>
                <a:gd name="T81" fmla="*/ 18 h 36"/>
                <a:gd name="T82" fmla="*/ 13 w 33"/>
                <a:gd name="T83" fmla="*/ 23 h 36"/>
                <a:gd name="T84" fmla="*/ 0 w 33"/>
                <a:gd name="T85" fmla="*/ 26 h 36"/>
                <a:gd name="T86" fmla="*/ 10 w 33"/>
                <a:gd name="T87" fmla="*/ 18 h 36"/>
                <a:gd name="T88" fmla="*/ 13 w 33"/>
                <a:gd name="T89" fmla="*/ 26 h 36"/>
                <a:gd name="T90" fmla="*/ 15 w 33"/>
                <a:gd name="T91" fmla="*/ 36 h 36"/>
                <a:gd name="T92" fmla="*/ 5 w 33"/>
                <a:gd name="T93" fmla="*/ 31 h 36"/>
                <a:gd name="T94" fmla="*/ 15 w 33"/>
                <a:gd name="T95" fmla="*/ 26 h 36"/>
                <a:gd name="T96" fmla="*/ 18 w 33"/>
                <a:gd name="T97" fmla="*/ 36 h 36"/>
                <a:gd name="T98" fmla="*/ 15 w 33"/>
                <a:gd name="T9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36">
                  <a:moveTo>
                    <a:pt x="18" y="26"/>
                  </a:moveTo>
                  <a:lnTo>
                    <a:pt x="18" y="26"/>
                  </a:lnTo>
                  <a:lnTo>
                    <a:pt x="18" y="36"/>
                  </a:lnTo>
                  <a:lnTo>
                    <a:pt x="18" y="36"/>
                  </a:lnTo>
                  <a:lnTo>
                    <a:pt x="18" y="26"/>
                  </a:lnTo>
                  <a:close/>
                  <a:moveTo>
                    <a:pt x="18" y="26"/>
                  </a:moveTo>
                  <a:lnTo>
                    <a:pt x="20" y="26"/>
                  </a:lnTo>
                  <a:lnTo>
                    <a:pt x="20" y="23"/>
                  </a:lnTo>
                  <a:lnTo>
                    <a:pt x="28" y="31"/>
                  </a:lnTo>
                  <a:lnTo>
                    <a:pt x="23" y="36"/>
                  </a:lnTo>
                  <a:lnTo>
                    <a:pt x="18" y="36"/>
                  </a:lnTo>
                  <a:lnTo>
                    <a:pt x="18" y="26"/>
                  </a:lnTo>
                  <a:close/>
                  <a:moveTo>
                    <a:pt x="20" y="23"/>
                  </a:moveTo>
                  <a:lnTo>
                    <a:pt x="23" y="21"/>
                  </a:lnTo>
                  <a:lnTo>
                    <a:pt x="23" y="18"/>
                  </a:lnTo>
                  <a:lnTo>
                    <a:pt x="33" y="18"/>
                  </a:lnTo>
                  <a:lnTo>
                    <a:pt x="33" y="26"/>
                  </a:lnTo>
                  <a:lnTo>
                    <a:pt x="28" y="31"/>
                  </a:lnTo>
                  <a:lnTo>
                    <a:pt x="20" y="23"/>
                  </a:lnTo>
                  <a:close/>
                  <a:moveTo>
                    <a:pt x="23" y="18"/>
                  </a:moveTo>
                  <a:lnTo>
                    <a:pt x="23" y="18"/>
                  </a:lnTo>
                  <a:lnTo>
                    <a:pt x="33" y="18"/>
                  </a:lnTo>
                  <a:lnTo>
                    <a:pt x="33" y="18"/>
                  </a:lnTo>
                  <a:lnTo>
                    <a:pt x="23" y="18"/>
                  </a:lnTo>
                  <a:close/>
                  <a:moveTo>
                    <a:pt x="23" y="18"/>
                  </a:moveTo>
                  <a:lnTo>
                    <a:pt x="23" y="18"/>
                  </a:lnTo>
                  <a:lnTo>
                    <a:pt x="33" y="18"/>
                  </a:lnTo>
                  <a:lnTo>
                    <a:pt x="33" y="18"/>
                  </a:lnTo>
                  <a:lnTo>
                    <a:pt x="23" y="18"/>
                  </a:lnTo>
                  <a:close/>
                  <a:moveTo>
                    <a:pt x="23" y="18"/>
                  </a:moveTo>
                  <a:lnTo>
                    <a:pt x="23" y="15"/>
                  </a:lnTo>
                  <a:lnTo>
                    <a:pt x="20" y="13"/>
                  </a:lnTo>
                  <a:lnTo>
                    <a:pt x="28" y="5"/>
                  </a:lnTo>
                  <a:lnTo>
                    <a:pt x="33" y="13"/>
                  </a:lnTo>
                  <a:lnTo>
                    <a:pt x="33" y="18"/>
                  </a:lnTo>
                  <a:lnTo>
                    <a:pt x="23" y="18"/>
                  </a:lnTo>
                  <a:close/>
                  <a:moveTo>
                    <a:pt x="20" y="13"/>
                  </a:moveTo>
                  <a:lnTo>
                    <a:pt x="20" y="13"/>
                  </a:lnTo>
                  <a:lnTo>
                    <a:pt x="18" y="13"/>
                  </a:lnTo>
                  <a:lnTo>
                    <a:pt x="18" y="0"/>
                  </a:lnTo>
                  <a:lnTo>
                    <a:pt x="23" y="2"/>
                  </a:lnTo>
                  <a:lnTo>
                    <a:pt x="28" y="5"/>
                  </a:lnTo>
                  <a:lnTo>
                    <a:pt x="20" y="13"/>
                  </a:lnTo>
                  <a:close/>
                  <a:moveTo>
                    <a:pt x="18" y="13"/>
                  </a:moveTo>
                  <a:lnTo>
                    <a:pt x="18" y="13"/>
                  </a:lnTo>
                  <a:lnTo>
                    <a:pt x="18" y="0"/>
                  </a:lnTo>
                  <a:lnTo>
                    <a:pt x="18" y="0"/>
                  </a:lnTo>
                  <a:lnTo>
                    <a:pt x="18" y="13"/>
                  </a:lnTo>
                  <a:close/>
                  <a:moveTo>
                    <a:pt x="18" y="13"/>
                  </a:moveTo>
                  <a:lnTo>
                    <a:pt x="15" y="13"/>
                  </a:lnTo>
                  <a:lnTo>
                    <a:pt x="15" y="0"/>
                  </a:lnTo>
                  <a:lnTo>
                    <a:pt x="18" y="0"/>
                  </a:lnTo>
                  <a:lnTo>
                    <a:pt x="18" y="13"/>
                  </a:lnTo>
                  <a:close/>
                  <a:moveTo>
                    <a:pt x="15" y="13"/>
                  </a:moveTo>
                  <a:lnTo>
                    <a:pt x="13" y="13"/>
                  </a:lnTo>
                  <a:lnTo>
                    <a:pt x="13" y="13"/>
                  </a:lnTo>
                  <a:lnTo>
                    <a:pt x="5" y="5"/>
                  </a:lnTo>
                  <a:lnTo>
                    <a:pt x="10" y="2"/>
                  </a:lnTo>
                  <a:lnTo>
                    <a:pt x="15" y="0"/>
                  </a:lnTo>
                  <a:lnTo>
                    <a:pt x="15" y="13"/>
                  </a:lnTo>
                  <a:close/>
                  <a:moveTo>
                    <a:pt x="13" y="13"/>
                  </a:moveTo>
                  <a:lnTo>
                    <a:pt x="13" y="13"/>
                  </a:lnTo>
                  <a:lnTo>
                    <a:pt x="7" y="10"/>
                  </a:lnTo>
                  <a:lnTo>
                    <a:pt x="13" y="13"/>
                  </a:lnTo>
                  <a:close/>
                  <a:moveTo>
                    <a:pt x="13" y="13"/>
                  </a:moveTo>
                  <a:lnTo>
                    <a:pt x="10" y="15"/>
                  </a:lnTo>
                  <a:lnTo>
                    <a:pt x="10" y="18"/>
                  </a:lnTo>
                  <a:lnTo>
                    <a:pt x="0" y="18"/>
                  </a:lnTo>
                  <a:lnTo>
                    <a:pt x="0" y="13"/>
                  </a:lnTo>
                  <a:lnTo>
                    <a:pt x="5" y="5"/>
                  </a:lnTo>
                  <a:lnTo>
                    <a:pt x="13" y="13"/>
                  </a:lnTo>
                  <a:close/>
                  <a:moveTo>
                    <a:pt x="10" y="18"/>
                  </a:moveTo>
                  <a:lnTo>
                    <a:pt x="10" y="18"/>
                  </a:lnTo>
                  <a:lnTo>
                    <a:pt x="0" y="18"/>
                  </a:lnTo>
                  <a:lnTo>
                    <a:pt x="0" y="18"/>
                  </a:lnTo>
                  <a:lnTo>
                    <a:pt x="10" y="18"/>
                  </a:lnTo>
                  <a:close/>
                  <a:moveTo>
                    <a:pt x="10" y="18"/>
                  </a:moveTo>
                  <a:lnTo>
                    <a:pt x="10" y="18"/>
                  </a:lnTo>
                  <a:lnTo>
                    <a:pt x="0" y="18"/>
                  </a:lnTo>
                  <a:lnTo>
                    <a:pt x="0" y="18"/>
                  </a:lnTo>
                  <a:lnTo>
                    <a:pt x="10" y="18"/>
                  </a:lnTo>
                  <a:close/>
                  <a:moveTo>
                    <a:pt x="10" y="18"/>
                  </a:moveTo>
                  <a:lnTo>
                    <a:pt x="10" y="21"/>
                  </a:lnTo>
                  <a:lnTo>
                    <a:pt x="13" y="23"/>
                  </a:lnTo>
                  <a:lnTo>
                    <a:pt x="5" y="31"/>
                  </a:lnTo>
                  <a:lnTo>
                    <a:pt x="0" y="26"/>
                  </a:lnTo>
                  <a:lnTo>
                    <a:pt x="0" y="18"/>
                  </a:lnTo>
                  <a:lnTo>
                    <a:pt x="10" y="18"/>
                  </a:lnTo>
                  <a:close/>
                  <a:moveTo>
                    <a:pt x="13" y="23"/>
                  </a:moveTo>
                  <a:lnTo>
                    <a:pt x="13" y="26"/>
                  </a:lnTo>
                  <a:lnTo>
                    <a:pt x="15" y="26"/>
                  </a:lnTo>
                  <a:lnTo>
                    <a:pt x="15" y="36"/>
                  </a:lnTo>
                  <a:lnTo>
                    <a:pt x="10" y="36"/>
                  </a:lnTo>
                  <a:lnTo>
                    <a:pt x="5" y="31"/>
                  </a:lnTo>
                  <a:lnTo>
                    <a:pt x="13" y="23"/>
                  </a:lnTo>
                  <a:close/>
                  <a:moveTo>
                    <a:pt x="15" y="26"/>
                  </a:moveTo>
                  <a:lnTo>
                    <a:pt x="18" y="26"/>
                  </a:lnTo>
                  <a:lnTo>
                    <a:pt x="18" y="36"/>
                  </a:lnTo>
                  <a:lnTo>
                    <a:pt x="15" y="36"/>
                  </a:lnTo>
                  <a:lnTo>
                    <a:pt x="15"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7" name="Freeform 87"/>
            <p:cNvSpPr>
              <a:spLocks/>
            </p:cNvSpPr>
            <p:nvPr/>
          </p:nvSpPr>
          <p:spPr bwMode="auto">
            <a:xfrm>
              <a:off x="2369" y="1869"/>
              <a:ext cx="47" cy="68"/>
            </a:xfrm>
            <a:custGeom>
              <a:avLst/>
              <a:gdLst>
                <a:gd name="T0" fmla="*/ 37 w 47"/>
                <a:gd name="T1" fmla="*/ 68 h 68"/>
                <a:gd name="T2" fmla="*/ 0 w 47"/>
                <a:gd name="T3" fmla="*/ 6 h 68"/>
                <a:gd name="T4" fmla="*/ 8 w 47"/>
                <a:gd name="T5" fmla="*/ 0 h 68"/>
                <a:gd name="T6" fmla="*/ 47 w 47"/>
                <a:gd name="T7" fmla="*/ 63 h 68"/>
                <a:gd name="T8" fmla="*/ 37 w 47"/>
                <a:gd name="T9" fmla="*/ 68 h 68"/>
              </a:gdLst>
              <a:ahLst/>
              <a:cxnLst>
                <a:cxn ang="0">
                  <a:pos x="T0" y="T1"/>
                </a:cxn>
                <a:cxn ang="0">
                  <a:pos x="T2" y="T3"/>
                </a:cxn>
                <a:cxn ang="0">
                  <a:pos x="T4" y="T5"/>
                </a:cxn>
                <a:cxn ang="0">
                  <a:pos x="T6" y="T7"/>
                </a:cxn>
                <a:cxn ang="0">
                  <a:pos x="T8" y="T9"/>
                </a:cxn>
              </a:cxnLst>
              <a:rect l="0" t="0" r="r" b="b"/>
              <a:pathLst>
                <a:path w="47" h="68">
                  <a:moveTo>
                    <a:pt x="37" y="68"/>
                  </a:moveTo>
                  <a:lnTo>
                    <a:pt x="0" y="6"/>
                  </a:lnTo>
                  <a:lnTo>
                    <a:pt x="8" y="0"/>
                  </a:lnTo>
                  <a:lnTo>
                    <a:pt x="47" y="63"/>
                  </a:lnTo>
                  <a:lnTo>
                    <a:pt x="37" y="68"/>
                  </a:lnTo>
                  <a:close/>
                </a:path>
              </a:pathLst>
            </a:custGeom>
            <a:solidFill>
              <a:srgbClr val="1F1A17"/>
            </a:solidFill>
            <a:ln w="12700" cmpd="sng">
              <a:solidFill>
                <a:srgbClr val="000000"/>
              </a:solidFill>
              <a:round/>
              <a:headEnd/>
              <a:tailEnd/>
            </a:ln>
          </p:spPr>
          <p:txBody>
            <a:bodyPr/>
            <a:lstStyle/>
            <a:p>
              <a:endParaRPr lang="en-US"/>
            </a:p>
          </p:txBody>
        </p:sp>
        <p:sp>
          <p:nvSpPr>
            <p:cNvPr id="71768" name="Freeform 88"/>
            <p:cNvSpPr>
              <a:spLocks/>
            </p:cNvSpPr>
            <p:nvPr/>
          </p:nvSpPr>
          <p:spPr bwMode="auto">
            <a:xfrm>
              <a:off x="2401" y="1869"/>
              <a:ext cx="46" cy="68"/>
            </a:xfrm>
            <a:custGeom>
              <a:avLst/>
              <a:gdLst>
                <a:gd name="T0" fmla="*/ 0 w 46"/>
                <a:gd name="T1" fmla="*/ 63 h 68"/>
                <a:gd name="T2" fmla="*/ 36 w 46"/>
                <a:gd name="T3" fmla="*/ 0 h 68"/>
                <a:gd name="T4" fmla="*/ 46 w 46"/>
                <a:gd name="T5" fmla="*/ 6 h 68"/>
                <a:gd name="T6" fmla="*/ 10 w 46"/>
                <a:gd name="T7" fmla="*/ 68 h 68"/>
                <a:gd name="T8" fmla="*/ 0 w 46"/>
                <a:gd name="T9" fmla="*/ 63 h 68"/>
              </a:gdLst>
              <a:ahLst/>
              <a:cxnLst>
                <a:cxn ang="0">
                  <a:pos x="T0" y="T1"/>
                </a:cxn>
                <a:cxn ang="0">
                  <a:pos x="T2" y="T3"/>
                </a:cxn>
                <a:cxn ang="0">
                  <a:pos x="T4" y="T5"/>
                </a:cxn>
                <a:cxn ang="0">
                  <a:pos x="T6" y="T7"/>
                </a:cxn>
                <a:cxn ang="0">
                  <a:pos x="T8" y="T9"/>
                </a:cxn>
              </a:cxnLst>
              <a:rect l="0" t="0" r="r" b="b"/>
              <a:pathLst>
                <a:path w="46" h="68">
                  <a:moveTo>
                    <a:pt x="0" y="63"/>
                  </a:moveTo>
                  <a:lnTo>
                    <a:pt x="36" y="0"/>
                  </a:lnTo>
                  <a:lnTo>
                    <a:pt x="46" y="6"/>
                  </a:lnTo>
                  <a:lnTo>
                    <a:pt x="10" y="68"/>
                  </a:lnTo>
                  <a:lnTo>
                    <a:pt x="0" y="6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9" name="Freeform 89"/>
            <p:cNvSpPr>
              <a:spLocks/>
            </p:cNvSpPr>
            <p:nvPr/>
          </p:nvSpPr>
          <p:spPr bwMode="auto">
            <a:xfrm>
              <a:off x="2335" y="1867"/>
              <a:ext cx="47" cy="70"/>
            </a:xfrm>
            <a:custGeom>
              <a:avLst/>
              <a:gdLst>
                <a:gd name="T0" fmla="*/ 0 w 47"/>
                <a:gd name="T1" fmla="*/ 65 h 70"/>
                <a:gd name="T2" fmla="*/ 37 w 47"/>
                <a:gd name="T3" fmla="*/ 0 h 70"/>
                <a:gd name="T4" fmla="*/ 47 w 47"/>
                <a:gd name="T5" fmla="*/ 8 h 70"/>
                <a:gd name="T6" fmla="*/ 11 w 47"/>
                <a:gd name="T7" fmla="*/ 70 h 70"/>
                <a:gd name="T8" fmla="*/ 0 w 47"/>
                <a:gd name="T9" fmla="*/ 65 h 70"/>
              </a:gdLst>
              <a:ahLst/>
              <a:cxnLst>
                <a:cxn ang="0">
                  <a:pos x="T0" y="T1"/>
                </a:cxn>
                <a:cxn ang="0">
                  <a:pos x="T2" y="T3"/>
                </a:cxn>
                <a:cxn ang="0">
                  <a:pos x="T4" y="T5"/>
                </a:cxn>
                <a:cxn ang="0">
                  <a:pos x="T6" y="T7"/>
                </a:cxn>
                <a:cxn ang="0">
                  <a:pos x="T8" y="T9"/>
                </a:cxn>
              </a:cxnLst>
              <a:rect l="0" t="0" r="r" b="b"/>
              <a:pathLst>
                <a:path w="47" h="70">
                  <a:moveTo>
                    <a:pt x="0" y="65"/>
                  </a:moveTo>
                  <a:lnTo>
                    <a:pt x="37" y="0"/>
                  </a:lnTo>
                  <a:lnTo>
                    <a:pt x="47" y="8"/>
                  </a:lnTo>
                  <a:lnTo>
                    <a:pt x="11" y="70"/>
                  </a:lnTo>
                  <a:lnTo>
                    <a:pt x="0" y="6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0" name="Freeform 90"/>
            <p:cNvSpPr>
              <a:spLocks/>
            </p:cNvSpPr>
            <p:nvPr/>
          </p:nvSpPr>
          <p:spPr bwMode="auto">
            <a:xfrm>
              <a:off x="2304" y="1867"/>
              <a:ext cx="47" cy="70"/>
            </a:xfrm>
            <a:custGeom>
              <a:avLst/>
              <a:gdLst>
                <a:gd name="T0" fmla="*/ 8 w 47"/>
                <a:gd name="T1" fmla="*/ 0 h 70"/>
                <a:gd name="T2" fmla="*/ 47 w 47"/>
                <a:gd name="T3" fmla="*/ 65 h 70"/>
                <a:gd name="T4" fmla="*/ 37 w 47"/>
                <a:gd name="T5" fmla="*/ 70 h 70"/>
                <a:gd name="T6" fmla="*/ 0 w 47"/>
                <a:gd name="T7" fmla="*/ 8 h 70"/>
                <a:gd name="T8" fmla="*/ 8 w 47"/>
                <a:gd name="T9" fmla="*/ 0 h 70"/>
              </a:gdLst>
              <a:ahLst/>
              <a:cxnLst>
                <a:cxn ang="0">
                  <a:pos x="T0" y="T1"/>
                </a:cxn>
                <a:cxn ang="0">
                  <a:pos x="T2" y="T3"/>
                </a:cxn>
                <a:cxn ang="0">
                  <a:pos x="T4" y="T5"/>
                </a:cxn>
                <a:cxn ang="0">
                  <a:pos x="T6" y="T7"/>
                </a:cxn>
                <a:cxn ang="0">
                  <a:pos x="T8" y="T9"/>
                </a:cxn>
              </a:cxnLst>
              <a:rect l="0" t="0" r="r" b="b"/>
              <a:pathLst>
                <a:path w="47" h="70">
                  <a:moveTo>
                    <a:pt x="8" y="0"/>
                  </a:moveTo>
                  <a:lnTo>
                    <a:pt x="47" y="65"/>
                  </a:lnTo>
                  <a:lnTo>
                    <a:pt x="37" y="70"/>
                  </a:lnTo>
                  <a:lnTo>
                    <a:pt x="0" y="8"/>
                  </a:lnTo>
                  <a:lnTo>
                    <a:pt x="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1" name="Freeform 91"/>
            <p:cNvSpPr>
              <a:spLocks/>
            </p:cNvSpPr>
            <p:nvPr/>
          </p:nvSpPr>
          <p:spPr bwMode="auto">
            <a:xfrm>
              <a:off x="2289" y="1867"/>
              <a:ext cx="28" cy="39"/>
            </a:xfrm>
            <a:custGeom>
              <a:avLst/>
              <a:gdLst>
                <a:gd name="T0" fmla="*/ 0 w 28"/>
                <a:gd name="T1" fmla="*/ 34 h 39"/>
                <a:gd name="T2" fmla="*/ 18 w 28"/>
                <a:gd name="T3" fmla="*/ 0 h 39"/>
                <a:gd name="T4" fmla="*/ 28 w 28"/>
                <a:gd name="T5" fmla="*/ 8 h 39"/>
                <a:gd name="T6" fmla="*/ 10 w 28"/>
                <a:gd name="T7" fmla="*/ 39 h 39"/>
                <a:gd name="T8" fmla="*/ 0 w 28"/>
                <a:gd name="T9" fmla="*/ 34 h 39"/>
              </a:gdLst>
              <a:ahLst/>
              <a:cxnLst>
                <a:cxn ang="0">
                  <a:pos x="T0" y="T1"/>
                </a:cxn>
                <a:cxn ang="0">
                  <a:pos x="T2" y="T3"/>
                </a:cxn>
                <a:cxn ang="0">
                  <a:pos x="T4" y="T5"/>
                </a:cxn>
                <a:cxn ang="0">
                  <a:pos x="T6" y="T7"/>
                </a:cxn>
                <a:cxn ang="0">
                  <a:pos x="T8" y="T9"/>
                </a:cxn>
              </a:cxnLst>
              <a:rect l="0" t="0" r="r" b="b"/>
              <a:pathLst>
                <a:path w="28" h="39">
                  <a:moveTo>
                    <a:pt x="0" y="34"/>
                  </a:moveTo>
                  <a:lnTo>
                    <a:pt x="18" y="0"/>
                  </a:lnTo>
                  <a:lnTo>
                    <a:pt x="28" y="8"/>
                  </a:lnTo>
                  <a:lnTo>
                    <a:pt x="10" y="39"/>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2" name="Freeform 92"/>
            <p:cNvSpPr>
              <a:spLocks/>
            </p:cNvSpPr>
            <p:nvPr/>
          </p:nvSpPr>
          <p:spPr bwMode="auto">
            <a:xfrm>
              <a:off x="2434" y="1869"/>
              <a:ext cx="26" cy="37"/>
            </a:xfrm>
            <a:custGeom>
              <a:avLst/>
              <a:gdLst>
                <a:gd name="T0" fmla="*/ 8 w 26"/>
                <a:gd name="T1" fmla="*/ 0 h 37"/>
                <a:gd name="T2" fmla="*/ 26 w 26"/>
                <a:gd name="T3" fmla="*/ 32 h 37"/>
                <a:gd name="T4" fmla="*/ 16 w 26"/>
                <a:gd name="T5" fmla="*/ 37 h 37"/>
                <a:gd name="T6" fmla="*/ 0 w 26"/>
                <a:gd name="T7" fmla="*/ 6 h 37"/>
                <a:gd name="T8" fmla="*/ 8 w 26"/>
                <a:gd name="T9" fmla="*/ 0 h 37"/>
              </a:gdLst>
              <a:ahLst/>
              <a:cxnLst>
                <a:cxn ang="0">
                  <a:pos x="T0" y="T1"/>
                </a:cxn>
                <a:cxn ang="0">
                  <a:pos x="T2" y="T3"/>
                </a:cxn>
                <a:cxn ang="0">
                  <a:pos x="T4" y="T5"/>
                </a:cxn>
                <a:cxn ang="0">
                  <a:pos x="T6" y="T7"/>
                </a:cxn>
                <a:cxn ang="0">
                  <a:pos x="T8" y="T9"/>
                </a:cxn>
              </a:cxnLst>
              <a:rect l="0" t="0" r="r" b="b"/>
              <a:pathLst>
                <a:path w="26" h="37">
                  <a:moveTo>
                    <a:pt x="8" y="0"/>
                  </a:moveTo>
                  <a:lnTo>
                    <a:pt x="26" y="32"/>
                  </a:lnTo>
                  <a:lnTo>
                    <a:pt x="16" y="37"/>
                  </a:lnTo>
                  <a:lnTo>
                    <a:pt x="0" y="6"/>
                  </a:lnTo>
                  <a:lnTo>
                    <a:pt x="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3" name="Freeform 93"/>
            <p:cNvSpPr>
              <a:spLocks/>
            </p:cNvSpPr>
            <p:nvPr/>
          </p:nvSpPr>
          <p:spPr bwMode="auto">
            <a:xfrm>
              <a:off x="2460" y="1898"/>
              <a:ext cx="269" cy="13"/>
            </a:xfrm>
            <a:custGeom>
              <a:avLst/>
              <a:gdLst>
                <a:gd name="T0" fmla="*/ 0 w 269"/>
                <a:gd name="T1" fmla="*/ 0 h 13"/>
                <a:gd name="T2" fmla="*/ 269 w 269"/>
                <a:gd name="T3" fmla="*/ 3 h 13"/>
                <a:gd name="T4" fmla="*/ 269 w 269"/>
                <a:gd name="T5" fmla="*/ 13 h 13"/>
                <a:gd name="T6" fmla="*/ 0 w 269"/>
                <a:gd name="T7" fmla="*/ 11 h 13"/>
                <a:gd name="T8" fmla="*/ 0 w 269"/>
                <a:gd name="T9" fmla="*/ 0 h 13"/>
              </a:gdLst>
              <a:ahLst/>
              <a:cxnLst>
                <a:cxn ang="0">
                  <a:pos x="T0" y="T1"/>
                </a:cxn>
                <a:cxn ang="0">
                  <a:pos x="T2" y="T3"/>
                </a:cxn>
                <a:cxn ang="0">
                  <a:pos x="T4" y="T5"/>
                </a:cxn>
                <a:cxn ang="0">
                  <a:pos x="T6" y="T7"/>
                </a:cxn>
                <a:cxn ang="0">
                  <a:pos x="T8" y="T9"/>
                </a:cxn>
              </a:cxnLst>
              <a:rect l="0" t="0" r="r" b="b"/>
              <a:pathLst>
                <a:path w="269" h="13">
                  <a:moveTo>
                    <a:pt x="0" y="0"/>
                  </a:moveTo>
                  <a:lnTo>
                    <a:pt x="269" y="3"/>
                  </a:lnTo>
                  <a:lnTo>
                    <a:pt x="269" y="13"/>
                  </a:lnTo>
                  <a:lnTo>
                    <a:pt x="0" y="11"/>
                  </a:lnTo>
                  <a:lnTo>
                    <a:pt x="0" y="0"/>
                  </a:lnTo>
                  <a:close/>
                </a:path>
              </a:pathLst>
            </a:custGeom>
            <a:solidFill>
              <a:srgbClr val="1F1A17"/>
            </a:solidFill>
            <a:ln w="12700" cmpd="sng">
              <a:solidFill>
                <a:srgbClr val="000000"/>
              </a:solidFill>
              <a:round/>
              <a:headEnd/>
              <a:tailEnd/>
            </a:ln>
          </p:spPr>
          <p:txBody>
            <a:bodyPr/>
            <a:lstStyle/>
            <a:p>
              <a:endParaRPr lang="en-US"/>
            </a:p>
          </p:txBody>
        </p:sp>
        <p:sp>
          <p:nvSpPr>
            <p:cNvPr id="71774" name="Freeform 94"/>
            <p:cNvSpPr>
              <a:spLocks noEditPoints="1"/>
            </p:cNvSpPr>
            <p:nvPr/>
          </p:nvSpPr>
          <p:spPr bwMode="auto">
            <a:xfrm>
              <a:off x="2046" y="1898"/>
              <a:ext cx="248" cy="399"/>
            </a:xfrm>
            <a:custGeom>
              <a:avLst/>
              <a:gdLst>
                <a:gd name="T0" fmla="*/ 248 w 248"/>
                <a:gd name="T1" fmla="*/ 13 h 399"/>
                <a:gd name="T2" fmla="*/ 6 w 248"/>
                <a:gd name="T3" fmla="*/ 11 h 399"/>
                <a:gd name="T4" fmla="*/ 6 w 248"/>
                <a:gd name="T5" fmla="*/ 0 h 399"/>
                <a:gd name="T6" fmla="*/ 248 w 248"/>
                <a:gd name="T7" fmla="*/ 3 h 399"/>
                <a:gd name="T8" fmla="*/ 248 w 248"/>
                <a:gd name="T9" fmla="*/ 13 h 399"/>
                <a:gd name="T10" fmla="*/ 0 w 248"/>
                <a:gd name="T11" fmla="*/ 5 h 399"/>
                <a:gd name="T12" fmla="*/ 0 w 248"/>
                <a:gd name="T13" fmla="*/ 0 h 399"/>
                <a:gd name="T14" fmla="*/ 6 w 248"/>
                <a:gd name="T15" fmla="*/ 0 h 399"/>
                <a:gd name="T16" fmla="*/ 6 w 248"/>
                <a:gd name="T17" fmla="*/ 5 h 399"/>
                <a:gd name="T18" fmla="*/ 0 w 248"/>
                <a:gd name="T19" fmla="*/ 5 h 399"/>
                <a:gd name="T20" fmla="*/ 11 w 248"/>
                <a:gd name="T21" fmla="*/ 5 h 399"/>
                <a:gd name="T22" fmla="*/ 11 w 248"/>
                <a:gd name="T23" fmla="*/ 399 h 399"/>
                <a:gd name="T24" fmla="*/ 0 w 248"/>
                <a:gd name="T25" fmla="*/ 399 h 399"/>
                <a:gd name="T26" fmla="*/ 0 w 248"/>
                <a:gd name="T27" fmla="*/ 5 h 399"/>
                <a:gd name="T28" fmla="*/ 11 w 248"/>
                <a:gd name="T29" fmla="*/ 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 h="399">
                  <a:moveTo>
                    <a:pt x="248" y="13"/>
                  </a:moveTo>
                  <a:lnTo>
                    <a:pt x="6" y="11"/>
                  </a:lnTo>
                  <a:lnTo>
                    <a:pt x="6" y="0"/>
                  </a:lnTo>
                  <a:lnTo>
                    <a:pt x="248" y="3"/>
                  </a:lnTo>
                  <a:lnTo>
                    <a:pt x="248" y="13"/>
                  </a:lnTo>
                  <a:close/>
                  <a:moveTo>
                    <a:pt x="0" y="5"/>
                  </a:moveTo>
                  <a:lnTo>
                    <a:pt x="0" y="0"/>
                  </a:lnTo>
                  <a:lnTo>
                    <a:pt x="6" y="0"/>
                  </a:lnTo>
                  <a:lnTo>
                    <a:pt x="6" y="5"/>
                  </a:lnTo>
                  <a:lnTo>
                    <a:pt x="0" y="5"/>
                  </a:lnTo>
                  <a:close/>
                  <a:moveTo>
                    <a:pt x="11" y="5"/>
                  </a:moveTo>
                  <a:lnTo>
                    <a:pt x="11" y="399"/>
                  </a:lnTo>
                  <a:lnTo>
                    <a:pt x="0" y="399"/>
                  </a:lnTo>
                  <a:lnTo>
                    <a:pt x="0" y="5"/>
                  </a:lnTo>
                  <a:lnTo>
                    <a:pt x="11" y="5"/>
                  </a:lnTo>
                  <a:close/>
                </a:path>
              </a:pathLst>
            </a:custGeom>
            <a:solidFill>
              <a:srgbClr val="1F1A17"/>
            </a:solidFill>
            <a:ln w="12700" cmpd="sng">
              <a:solidFill>
                <a:srgbClr val="000000"/>
              </a:solidFill>
              <a:round/>
              <a:headEnd/>
              <a:tailEnd/>
            </a:ln>
          </p:spPr>
          <p:txBody>
            <a:bodyPr/>
            <a:lstStyle/>
            <a:p>
              <a:endParaRPr lang="en-US"/>
            </a:p>
          </p:txBody>
        </p:sp>
        <p:sp>
          <p:nvSpPr>
            <p:cNvPr id="71775" name="Freeform 95"/>
            <p:cNvSpPr>
              <a:spLocks/>
            </p:cNvSpPr>
            <p:nvPr/>
          </p:nvSpPr>
          <p:spPr bwMode="auto">
            <a:xfrm>
              <a:off x="1770" y="2258"/>
              <a:ext cx="45" cy="68"/>
            </a:xfrm>
            <a:custGeom>
              <a:avLst/>
              <a:gdLst>
                <a:gd name="T0" fmla="*/ 37 w 45"/>
                <a:gd name="T1" fmla="*/ 68 h 68"/>
                <a:gd name="T2" fmla="*/ 0 w 45"/>
                <a:gd name="T3" fmla="*/ 6 h 68"/>
                <a:gd name="T4" fmla="*/ 8 w 45"/>
                <a:gd name="T5" fmla="*/ 0 h 68"/>
                <a:gd name="T6" fmla="*/ 45 w 45"/>
                <a:gd name="T7" fmla="*/ 63 h 68"/>
                <a:gd name="T8" fmla="*/ 37 w 45"/>
                <a:gd name="T9" fmla="*/ 68 h 68"/>
              </a:gdLst>
              <a:ahLst/>
              <a:cxnLst>
                <a:cxn ang="0">
                  <a:pos x="T0" y="T1"/>
                </a:cxn>
                <a:cxn ang="0">
                  <a:pos x="T2" y="T3"/>
                </a:cxn>
                <a:cxn ang="0">
                  <a:pos x="T4" y="T5"/>
                </a:cxn>
                <a:cxn ang="0">
                  <a:pos x="T6" y="T7"/>
                </a:cxn>
                <a:cxn ang="0">
                  <a:pos x="T8" y="T9"/>
                </a:cxn>
              </a:cxnLst>
              <a:rect l="0" t="0" r="r" b="b"/>
              <a:pathLst>
                <a:path w="45" h="68">
                  <a:moveTo>
                    <a:pt x="37" y="68"/>
                  </a:moveTo>
                  <a:lnTo>
                    <a:pt x="0" y="6"/>
                  </a:lnTo>
                  <a:lnTo>
                    <a:pt x="8" y="0"/>
                  </a:lnTo>
                  <a:lnTo>
                    <a:pt x="45" y="63"/>
                  </a:lnTo>
                  <a:lnTo>
                    <a:pt x="37" y="6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6" name="Freeform 96"/>
            <p:cNvSpPr>
              <a:spLocks/>
            </p:cNvSpPr>
            <p:nvPr/>
          </p:nvSpPr>
          <p:spPr bwMode="auto">
            <a:xfrm>
              <a:off x="1802" y="2258"/>
              <a:ext cx="47" cy="68"/>
            </a:xfrm>
            <a:custGeom>
              <a:avLst/>
              <a:gdLst>
                <a:gd name="T0" fmla="*/ 0 w 47"/>
                <a:gd name="T1" fmla="*/ 63 h 68"/>
                <a:gd name="T2" fmla="*/ 36 w 47"/>
                <a:gd name="T3" fmla="*/ 0 h 68"/>
                <a:gd name="T4" fmla="*/ 47 w 47"/>
                <a:gd name="T5" fmla="*/ 6 h 68"/>
                <a:gd name="T6" fmla="*/ 8 w 47"/>
                <a:gd name="T7" fmla="*/ 68 h 68"/>
                <a:gd name="T8" fmla="*/ 0 w 47"/>
                <a:gd name="T9" fmla="*/ 63 h 68"/>
              </a:gdLst>
              <a:ahLst/>
              <a:cxnLst>
                <a:cxn ang="0">
                  <a:pos x="T0" y="T1"/>
                </a:cxn>
                <a:cxn ang="0">
                  <a:pos x="T2" y="T3"/>
                </a:cxn>
                <a:cxn ang="0">
                  <a:pos x="T4" y="T5"/>
                </a:cxn>
                <a:cxn ang="0">
                  <a:pos x="T6" y="T7"/>
                </a:cxn>
                <a:cxn ang="0">
                  <a:pos x="T8" y="T9"/>
                </a:cxn>
              </a:cxnLst>
              <a:rect l="0" t="0" r="r" b="b"/>
              <a:pathLst>
                <a:path w="47" h="68">
                  <a:moveTo>
                    <a:pt x="0" y="63"/>
                  </a:moveTo>
                  <a:lnTo>
                    <a:pt x="36" y="0"/>
                  </a:lnTo>
                  <a:lnTo>
                    <a:pt x="47" y="6"/>
                  </a:lnTo>
                  <a:lnTo>
                    <a:pt x="8" y="68"/>
                  </a:lnTo>
                  <a:lnTo>
                    <a:pt x="0" y="6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7" name="Freeform 97"/>
            <p:cNvSpPr>
              <a:spLocks/>
            </p:cNvSpPr>
            <p:nvPr/>
          </p:nvSpPr>
          <p:spPr bwMode="auto">
            <a:xfrm>
              <a:off x="1737" y="2256"/>
              <a:ext cx="47" cy="70"/>
            </a:xfrm>
            <a:custGeom>
              <a:avLst/>
              <a:gdLst>
                <a:gd name="T0" fmla="*/ 0 w 47"/>
                <a:gd name="T1" fmla="*/ 65 h 70"/>
                <a:gd name="T2" fmla="*/ 36 w 47"/>
                <a:gd name="T3" fmla="*/ 0 h 70"/>
                <a:gd name="T4" fmla="*/ 47 w 47"/>
                <a:gd name="T5" fmla="*/ 5 h 70"/>
                <a:gd name="T6" fmla="*/ 10 w 47"/>
                <a:gd name="T7" fmla="*/ 70 h 70"/>
                <a:gd name="T8" fmla="*/ 0 w 47"/>
                <a:gd name="T9" fmla="*/ 65 h 70"/>
              </a:gdLst>
              <a:ahLst/>
              <a:cxnLst>
                <a:cxn ang="0">
                  <a:pos x="T0" y="T1"/>
                </a:cxn>
                <a:cxn ang="0">
                  <a:pos x="T2" y="T3"/>
                </a:cxn>
                <a:cxn ang="0">
                  <a:pos x="T4" y="T5"/>
                </a:cxn>
                <a:cxn ang="0">
                  <a:pos x="T6" y="T7"/>
                </a:cxn>
                <a:cxn ang="0">
                  <a:pos x="T8" y="T9"/>
                </a:cxn>
              </a:cxnLst>
              <a:rect l="0" t="0" r="r" b="b"/>
              <a:pathLst>
                <a:path w="47" h="70">
                  <a:moveTo>
                    <a:pt x="0" y="65"/>
                  </a:moveTo>
                  <a:lnTo>
                    <a:pt x="36" y="0"/>
                  </a:lnTo>
                  <a:lnTo>
                    <a:pt x="47" y="5"/>
                  </a:lnTo>
                  <a:lnTo>
                    <a:pt x="10" y="70"/>
                  </a:lnTo>
                  <a:lnTo>
                    <a:pt x="0" y="6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8" name="Freeform 98"/>
            <p:cNvSpPr>
              <a:spLocks/>
            </p:cNvSpPr>
            <p:nvPr/>
          </p:nvSpPr>
          <p:spPr bwMode="auto">
            <a:xfrm>
              <a:off x="1703" y="2256"/>
              <a:ext cx="47" cy="70"/>
            </a:xfrm>
            <a:custGeom>
              <a:avLst/>
              <a:gdLst>
                <a:gd name="T0" fmla="*/ 10 w 47"/>
                <a:gd name="T1" fmla="*/ 0 h 70"/>
                <a:gd name="T2" fmla="*/ 47 w 47"/>
                <a:gd name="T3" fmla="*/ 65 h 70"/>
                <a:gd name="T4" fmla="*/ 39 w 47"/>
                <a:gd name="T5" fmla="*/ 70 h 70"/>
                <a:gd name="T6" fmla="*/ 0 w 47"/>
                <a:gd name="T7" fmla="*/ 5 h 70"/>
                <a:gd name="T8" fmla="*/ 10 w 47"/>
                <a:gd name="T9" fmla="*/ 0 h 70"/>
              </a:gdLst>
              <a:ahLst/>
              <a:cxnLst>
                <a:cxn ang="0">
                  <a:pos x="T0" y="T1"/>
                </a:cxn>
                <a:cxn ang="0">
                  <a:pos x="T2" y="T3"/>
                </a:cxn>
                <a:cxn ang="0">
                  <a:pos x="T4" y="T5"/>
                </a:cxn>
                <a:cxn ang="0">
                  <a:pos x="T6" y="T7"/>
                </a:cxn>
                <a:cxn ang="0">
                  <a:pos x="T8" y="T9"/>
                </a:cxn>
              </a:cxnLst>
              <a:rect l="0" t="0" r="r" b="b"/>
              <a:pathLst>
                <a:path w="47" h="70">
                  <a:moveTo>
                    <a:pt x="10" y="0"/>
                  </a:moveTo>
                  <a:lnTo>
                    <a:pt x="47" y="65"/>
                  </a:lnTo>
                  <a:lnTo>
                    <a:pt x="39" y="70"/>
                  </a:lnTo>
                  <a:lnTo>
                    <a:pt x="0" y="5"/>
                  </a:lnTo>
                  <a:lnTo>
                    <a:pt x="1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9" name="Freeform 99"/>
            <p:cNvSpPr>
              <a:spLocks/>
            </p:cNvSpPr>
            <p:nvPr/>
          </p:nvSpPr>
          <p:spPr bwMode="auto">
            <a:xfrm>
              <a:off x="1690" y="2256"/>
              <a:ext cx="28" cy="39"/>
            </a:xfrm>
            <a:custGeom>
              <a:avLst/>
              <a:gdLst>
                <a:gd name="T0" fmla="*/ 0 w 28"/>
                <a:gd name="T1" fmla="*/ 34 h 39"/>
                <a:gd name="T2" fmla="*/ 18 w 28"/>
                <a:gd name="T3" fmla="*/ 0 h 39"/>
                <a:gd name="T4" fmla="*/ 28 w 28"/>
                <a:gd name="T5" fmla="*/ 5 h 39"/>
                <a:gd name="T6" fmla="*/ 10 w 28"/>
                <a:gd name="T7" fmla="*/ 39 h 39"/>
                <a:gd name="T8" fmla="*/ 0 w 28"/>
                <a:gd name="T9" fmla="*/ 34 h 39"/>
              </a:gdLst>
              <a:ahLst/>
              <a:cxnLst>
                <a:cxn ang="0">
                  <a:pos x="T0" y="T1"/>
                </a:cxn>
                <a:cxn ang="0">
                  <a:pos x="T2" y="T3"/>
                </a:cxn>
                <a:cxn ang="0">
                  <a:pos x="T4" y="T5"/>
                </a:cxn>
                <a:cxn ang="0">
                  <a:pos x="T6" y="T7"/>
                </a:cxn>
                <a:cxn ang="0">
                  <a:pos x="T8" y="T9"/>
                </a:cxn>
              </a:cxnLst>
              <a:rect l="0" t="0" r="r" b="b"/>
              <a:pathLst>
                <a:path w="28" h="39">
                  <a:moveTo>
                    <a:pt x="0" y="34"/>
                  </a:moveTo>
                  <a:lnTo>
                    <a:pt x="18" y="0"/>
                  </a:lnTo>
                  <a:lnTo>
                    <a:pt x="28" y="5"/>
                  </a:lnTo>
                  <a:lnTo>
                    <a:pt x="10" y="39"/>
                  </a:lnTo>
                  <a:lnTo>
                    <a:pt x="0" y="34"/>
                  </a:lnTo>
                  <a:close/>
                </a:path>
              </a:pathLst>
            </a:custGeom>
            <a:solidFill>
              <a:srgbClr val="1F1A17"/>
            </a:solidFill>
            <a:ln w="12700" cmpd="sng">
              <a:solidFill>
                <a:srgbClr val="000000"/>
              </a:solidFill>
              <a:round/>
              <a:headEnd/>
              <a:tailEnd/>
            </a:ln>
          </p:spPr>
          <p:txBody>
            <a:bodyPr/>
            <a:lstStyle/>
            <a:p>
              <a:endParaRPr lang="en-US"/>
            </a:p>
          </p:txBody>
        </p:sp>
        <p:sp>
          <p:nvSpPr>
            <p:cNvPr id="71780" name="Freeform 100"/>
            <p:cNvSpPr>
              <a:spLocks/>
            </p:cNvSpPr>
            <p:nvPr/>
          </p:nvSpPr>
          <p:spPr bwMode="auto">
            <a:xfrm>
              <a:off x="1833" y="2258"/>
              <a:ext cx="29" cy="37"/>
            </a:xfrm>
            <a:custGeom>
              <a:avLst/>
              <a:gdLst>
                <a:gd name="T0" fmla="*/ 10 w 29"/>
                <a:gd name="T1" fmla="*/ 0 h 37"/>
                <a:gd name="T2" fmla="*/ 29 w 29"/>
                <a:gd name="T3" fmla="*/ 32 h 37"/>
                <a:gd name="T4" fmla="*/ 18 w 29"/>
                <a:gd name="T5" fmla="*/ 37 h 37"/>
                <a:gd name="T6" fmla="*/ 0 w 29"/>
                <a:gd name="T7" fmla="*/ 6 h 37"/>
                <a:gd name="T8" fmla="*/ 10 w 29"/>
                <a:gd name="T9" fmla="*/ 0 h 37"/>
              </a:gdLst>
              <a:ahLst/>
              <a:cxnLst>
                <a:cxn ang="0">
                  <a:pos x="T0" y="T1"/>
                </a:cxn>
                <a:cxn ang="0">
                  <a:pos x="T2" y="T3"/>
                </a:cxn>
                <a:cxn ang="0">
                  <a:pos x="T4" y="T5"/>
                </a:cxn>
                <a:cxn ang="0">
                  <a:pos x="T6" y="T7"/>
                </a:cxn>
                <a:cxn ang="0">
                  <a:pos x="T8" y="T9"/>
                </a:cxn>
              </a:cxnLst>
              <a:rect l="0" t="0" r="r" b="b"/>
              <a:pathLst>
                <a:path w="29" h="37">
                  <a:moveTo>
                    <a:pt x="10" y="0"/>
                  </a:moveTo>
                  <a:lnTo>
                    <a:pt x="29" y="32"/>
                  </a:lnTo>
                  <a:lnTo>
                    <a:pt x="18" y="37"/>
                  </a:lnTo>
                  <a:lnTo>
                    <a:pt x="0" y="6"/>
                  </a:lnTo>
                  <a:lnTo>
                    <a:pt x="1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1" name="Rectangle 101"/>
            <p:cNvSpPr>
              <a:spLocks noChangeArrowheads="1"/>
            </p:cNvSpPr>
            <p:nvPr/>
          </p:nvSpPr>
          <p:spPr bwMode="auto">
            <a:xfrm>
              <a:off x="1851" y="2287"/>
              <a:ext cx="383" cy="10"/>
            </a:xfrm>
            <a:prstGeom prst="rect">
              <a:avLst/>
            </a:prstGeom>
            <a:solidFill>
              <a:srgbClr val="1F1A17"/>
            </a:solidFill>
            <a:ln w="12700">
              <a:solidFill>
                <a:srgbClr val="000000"/>
              </a:solidFill>
              <a:miter lim="800000"/>
              <a:headEnd/>
              <a:tailEnd/>
            </a:ln>
          </p:spPr>
          <p:txBody>
            <a:bodyPr/>
            <a:lstStyle/>
            <a:p>
              <a:endParaRPr lang="en-US"/>
            </a:p>
          </p:txBody>
        </p:sp>
        <p:sp>
          <p:nvSpPr>
            <p:cNvPr id="71782" name="Rectangle 102"/>
            <p:cNvSpPr>
              <a:spLocks noChangeArrowheads="1"/>
            </p:cNvSpPr>
            <p:nvPr/>
          </p:nvSpPr>
          <p:spPr bwMode="auto">
            <a:xfrm>
              <a:off x="1510" y="2287"/>
              <a:ext cx="188" cy="10"/>
            </a:xfrm>
            <a:prstGeom prst="rect">
              <a:avLst/>
            </a:prstGeom>
            <a:solidFill>
              <a:srgbClr val="1F1A17"/>
            </a:solidFill>
            <a:ln w="12700">
              <a:solidFill>
                <a:srgbClr val="000000"/>
              </a:solidFill>
              <a:miter lim="800000"/>
              <a:headEnd/>
              <a:tailEnd/>
            </a:ln>
          </p:spPr>
          <p:txBody>
            <a:bodyPr/>
            <a:lstStyle/>
            <a:p>
              <a:endParaRPr lang="en-US"/>
            </a:p>
          </p:txBody>
        </p:sp>
        <p:sp>
          <p:nvSpPr>
            <p:cNvPr id="71783" name="Freeform 103"/>
            <p:cNvSpPr>
              <a:spLocks/>
            </p:cNvSpPr>
            <p:nvPr/>
          </p:nvSpPr>
          <p:spPr bwMode="auto">
            <a:xfrm>
              <a:off x="2039" y="2279"/>
              <a:ext cx="26" cy="24"/>
            </a:xfrm>
            <a:custGeom>
              <a:avLst/>
              <a:gdLst>
                <a:gd name="T0" fmla="*/ 13 w 26"/>
                <a:gd name="T1" fmla="*/ 24 h 24"/>
                <a:gd name="T2" fmla="*/ 18 w 26"/>
                <a:gd name="T3" fmla="*/ 24 h 24"/>
                <a:gd name="T4" fmla="*/ 23 w 26"/>
                <a:gd name="T5" fmla="*/ 21 h 24"/>
                <a:gd name="T6" fmla="*/ 26 w 26"/>
                <a:gd name="T7" fmla="*/ 16 h 24"/>
                <a:gd name="T8" fmla="*/ 26 w 26"/>
                <a:gd name="T9" fmla="*/ 11 h 24"/>
                <a:gd name="T10" fmla="*/ 26 w 26"/>
                <a:gd name="T11" fmla="*/ 8 h 24"/>
                <a:gd name="T12" fmla="*/ 23 w 26"/>
                <a:gd name="T13" fmla="*/ 3 h 24"/>
                <a:gd name="T14" fmla="*/ 18 w 26"/>
                <a:gd name="T15" fmla="*/ 0 h 24"/>
                <a:gd name="T16" fmla="*/ 13 w 26"/>
                <a:gd name="T17" fmla="*/ 0 h 24"/>
                <a:gd name="T18" fmla="*/ 7 w 26"/>
                <a:gd name="T19" fmla="*/ 0 h 24"/>
                <a:gd name="T20" fmla="*/ 5 w 26"/>
                <a:gd name="T21" fmla="*/ 3 h 24"/>
                <a:gd name="T22" fmla="*/ 2 w 26"/>
                <a:gd name="T23" fmla="*/ 8 h 24"/>
                <a:gd name="T24" fmla="*/ 0 w 26"/>
                <a:gd name="T25" fmla="*/ 11 h 24"/>
                <a:gd name="T26" fmla="*/ 2 w 26"/>
                <a:gd name="T27" fmla="*/ 16 h 24"/>
                <a:gd name="T28" fmla="*/ 5 w 26"/>
                <a:gd name="T29" fmla="*/ 21 h 24"/>
                <a:gd name="T30" fmla="*/ 7 w 26"/>
                <a:gd name="T31" fmla="*/ 24 h 24"/>
                <a:gd name="T32" fmla="*/ 13 w 2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4">
                  <a:moveTo>
                    <a:pt x="13" y="24"/>
                  </a:moveTo>
                  <a:lnTo>
                    <a:pt x="18" y="24"/>
                  </a:lnTo>
                  <a:lnTo>
                    <a:pt x="23" y="21"/>
                  </a:lnTo>
                  <a:lnTo>
                    <a:pt x="26" y="16"/>
                  </a:lnTo>
                  <a:lnTo>
                    <a:pt x="26" y="11"/>
                  </a:lnTo>
                  <a:lnTo>
                    <a:pt x="26" y="8"/>
                  </a:lnTo>
                  <a:lnTo>
                    <a:pt x="23" y="3"/>
                  </a:lnTo>
                  <a:lnTo>
                    <a:pt x="18" y="0"/>
                  </a:lnTo>
                  <a:lnTo>
                    <a:pt x="13" y="0"/>
                  </a:lnTo>
                  <a:lnTo>
                    <a:pt x="7" y="0"/>
                  </a:lnTo>
                  <a:lnTo>
                    <a:pt x="5" y="3"/>
                  </a:lnTo>
                  <a:lnTo>
                    <a:pt x="2" y="8"/>
                  </a:lnTo>
                  <a:lnTo>
                    <a:pt x="0" y="11"/>
                  </a:lnTo>
                  <a:lnTo>
                    <a:pt x="2" y="16"/>
                  </a:lnTo>
                  <a:lnTo>
                    <a:pt x="5" y="21"/>
                  </a:lnTo>
                  <a:lnTo>
                    <a:pt x="7" y="24"/>
                  </a:lnTo>
                  <a:lnTo>
                    <a:pt x="13"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4" name="Freeform 104"/>
            <p:cNvSpPr>
              <a:spLocks noEditPoints="1"/>
            </p:cNvSpPr>
            <p:nvPr/>
          </p:nvSpPr>
          <p:spPr bwMode="auto">
            <a:xfrm>
              <a:off x="2033" y="2274"/>
              <a:ext cx="37" cy="34"/>
            </a:xfrm>
            <a:custGeom>
              <a:avLst/>
              <a:gdLst>
                <a:gd name="T0" fmla="*/ 19 w 37"/>
                <a:gd name="T1" fmla="*/ 23 h 34"/>
                <a:gd name="T2" fmla="*/ 19 w 37"/>
                <a:gd name="T3" fmla="*/ 34 h 34"/>
                <a:gd name="T4" fmla="*/ 19 w 37"/>
                <a:gd name="T5" fmla="*/ 23 h 34"/>
                <a:gd name="T6" fmla="*/ 24 w 37"/>
                <a:gd name="T7" fmla="*/ 21 h 34"/>
                <a:gd name="T8" fmla="*/ 26 w 37"/>
                <a:gd name="T9" fmla="*/ 34 h 34"/>
                <a:gd name="T10" fmla="*/ 19 w 37"/>
                <a:gd name="T11" fmla="*/ 23 h 34"/>
                <a:gd name="T12" fmla="*/ 26 w 37"/>
                <a:gd name="T13" fmla="*/ 21 h 34"/>
                <a:gd name="T14" fmla="*/ 37 w 37"/>
                <a:gd name="T15" fmla="*/ 18 h 34"/>
                <a:gd name="T16" fmla="*/ 32 w 37"/>
                <a:gd name="T17" fmla="*/ 29 h 34"/>
                <a:gd name="T18" fmla="*/ 26 w 37"/>
                <a:gd name="T19" fmla="*/ 18 h 34"/>
                <a:gd name="T20" fmla="*/ 37 w 37"/>
                <a:gd name="T21" fmla="*/ 16 h 34"/>
                <a:gd name="T22" fmla="*/ 26 w 37"/>
                <a:gd name="T23" fmla="*/ 18 h 34"/>
                <a:gd name="T24" fmla="*/ 26 w 37"/>
                <a:gd name="T25" fmla="*/ 16 h 34"/>
                <a:gd name="T26" fmla="*/ 37 w 37"/>
                <a:gd name="T27" fmla="*/ 16 h 34"/>
                <a:gd name="T28" fmla="*/ 26 w 37"/>
                <a:gd name="T29" fmla="*/ 16 h 34"/>
                <a:gd name="T30" fmla="*/ 24 w 37"/>
                <a:gd name="T31" fmla="*/ 13 h 34"/>
                <a:gd name="T32" fmla="*/ 37 w 37"/>
                <a:gd name="T33" fmla="*/ 10 h 34"/>
                <a:gd name="T34" fmla="*/ 26 w 37"/>
                <a:gd name="T35" fmla="*/ 16 h 34"/>
                <a:gd name="T36" fmla="*/ 24 w 37"/>
                <a:gd name="T37" fmla="*/ 13 h 34"/>
                <a:gd name="T38" fmla="*/ 24 w 37"/>
                <a:gd name="T39" fmla="*/ 13 h 34"/>
                <a:gd name="T40" fmla="*/ 21 w 37"/>
                <a:gd name="T41" fmla="*/ 10 h 34"/>
                <a:gd name="T42" fmla="*/ 19 w 37"/>
                <a:gd name="T43" fmla="*/ 0 h 34"/>
                <a:gd name="T44" fmla="*/ 32 w 37"/>
                <a:gd name="T45" fmla="*/ 5 h 34"/>
                <a:gd name="T46" fmla="*/ 19 w 37"/>
                <a:gd name="T47" fmla="*/ 10 h 34"/>
                <a:gd name="T48" fmla="*/ 19 w 37"/>
                <a:gd name="T49" fmla="*/ 0 h 34"/>
                <a:gd name="T50" fmla="*/ 19 w 37"/>
                <a:gd name="T51" fmla="*/ 10 h 34"/>
                <a:gd name="T52" fmla="*/ 19 w 37"/>
                <a:gd name="T53" fmla="*/ 10 h 34"/>
                <a:gd name="T54" fmla="*/ 19 w 37"/>
                <a:gd name="T55" fmla="*/ 0 h 34"/>
                <a:gd name="T56" fmla="*/ 19 w 37"/>
                <a:gd name="T57" fmla="*/ 10 h 34"/>
                <a:gd name="T58" fmla="*/ 13 w 37"/>
                <a:gd name="T59" fmla="*/ 13 h 34"/>
                <a:gd name="T60" fmla="*/ 13 w 37"/>
                <a:gd name="T61" fmla="*/ 0 h 34"/>
                <a:gd name="T62" fmla="*/ 19 w 37"/>
                <a:gd name="T63" fmla="*/ 10 h 34"/>
                <a:gd name="T64" fmla="*/ 13 w 37"/>
                <a:gd name="T65" fmla="*/ 13 h 34"/>
                <a:gd name="T66" fmla="*/ 0 w 37"/>
                <a:gd name="T67" fmla="*/ 16 h 34"/>
                <a:gd name="T68" fmla="*/ 6 w 37"/>
                <a:gd name="T69" fmla="*/ 5 h 34"/>
                <a:gd name="T70" fmla="*/ 13 w 37"/>
                <a:gd name="T71" fmla="*/ 16 h 34"/>
                <a:gd name="T72" fmla="*/ 0 w 37"/>
                <a:gd name="T73" fmla="*/ 16 h 34"/>
                <a:gd name="T74" fmla="*/ 13 w 37"/>
                <a:gd name="T75" fmla="*/ 16 h 34"/>
                <a:gd name="T76" fmla="*/ 13 w 37"/>
                <a:gd name="T77" fmla="*/ 18 h 34"/>
                <a:gd name="T78" fmla="*/ 0 w 37"/>
                <a:gd name="T79" fmla="*/ 16 h 34"/>
                <a:gd name="T80" fmla="*/ 13 w 37"/>
                <a:gd name="T81" fmla="*/ 18 h 34"/>
                <a:gd name="T82" fmla="*/ 13 w 37"/>
                <a:gd name="T83" fmla="*/ 21 h 34"/>
                <a:gd name="T84" fmla="*/ 3 w 37"/>
                <a:gd name="T85" fmla="*/ 23 h 34"/>
                <a:gd name="T86" fmla="*/ 13 w 37"/>
                <a:gd name="T87" fmla="*/ 18 h 34"/>
                <a:gd name="T88" fmla="*/ 16 w 37"/>
                <a:gd name="T89" fmla="*/ 23 h 34"/>
                <a:gd name="T90" fmla="*/ 19 w 37"/>
                <a:gd name="T91" fmla="*/ 34 h 34"/>
                <a:gd name="T92" fmla="*/ 6 w 37"/>
                <a:gd name="T93" fmla="*/ 29 h 34"/>
                <a:gd name="T94" fmla="*/ 19 w 37"/>
                <a:gd name="T95" fmla="*/ 23 h 34"/>
                <a:gd name="T96" fmla="*/ 19 w 37"/>
                <a:gd name="T97" fmla="*/ 34 h 34"/>
                <a:gd name="T98" fmla="*/ 19 w 37"/>
                <a:gd name="T9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 h="34">
                  <a:moveTo>
                    <a:pt x="19" y="23"/>
                  </a:moveTo>
                  <a:lnTo>
                    <a:pt x="19" y="23"/>
                  </a:lnTo>
                  <a:lnTo>
                    <a:pt x="19" y="34"/>
                  </a:lnTo>
                  <a:lnTo>
                    <a:pt x="19" y="34"/>
                  </a:lnTo>
                  <a:lnTo>
                    <a:pt x="19" y="23"/>
                  </a:lnTo>
                  <a:close/>
                  <a:moveTo>
                    <a:pt x="19" y="23"/>
                  </a:moveTo>
                  <a:lnTo>
                    <a:pt x="21" y="23"/>
                  </a:lnTo>
                  <a:lnTo>
                    <a:pt x="24" y="21"/>
                  </a:lnTo>
                  <a:lnTo>
                    <a:pt x="32" y="29"/>
                  </a:lnTo>
                  <a:lnTo>
                    <a:pt x="26" y="34"/>
                  </a:lnTo>
                  <a:lnTo>
                    <a:pt x="19" y="34"/>
                  </a:lnTo>
                  <a:lnTo>
                    <a:pt x="19" y="23"/>
                  </a:lnTo>
                  <a:close/>
                  <a:moveTo>
                    <a:pt x="24" y="21"/>
                  </a:moveTo>
                  <a:lnTo>
                    <a:pt x="26" y="21"/>
                  </a:lnTo>
                  <a:lnTo>
                    <a:pt x="26" y="18"/>
                  </a:lnTo>
                  <a:lnTo>
                    <a:pt x="37" y="18"/>
                  </a:lnTo>
                  <a:lnTo>
                    <a:pt x="37" y="23"/>
                  </a:lnTo>
                  <a:lnTo>
                    <a:pt x="32" y="29"/>
                  </a:lnTo>
                  <a:lnTo>
                    <a:pt x="24" y="21"/>
                  </a:lnTo>
                  <a:close/>
                  <a:moveTo>
                    <a:pt x="26" y="18"/>
                  </a:moveTo>
                  <a:lnTo>
                    <a:pt x="26" y="16"/>
                  </a:lnTo>
                  <a:lnTo>
                    <a:pt x="37" y="16"/>
                  </a:lnTo>
                  <a:lnTo>
                    <a:pt x="37" y="18"/>
                  </a:lnTo>
                  <a:lnTo>
                    <a:pt x="26" y="18"/>
                  </a:lnTo>
                  <a:close/>
                  <a:moveTo>
                    <a:pt x="26" y="16"/>
                  </a:moveTo>
                  <a:lnTo>
                    <a:pt x="26" y="16"/>
                  </a:lnTo>
                  <a:lnTo>
                    <a:pt x="37" y="16"/>
                  </a:lnTo>
                  <a:lnTo>
                    <a:pt x="37" y="16"/>
                  </a:lnTo>
                  <a:lnTo>
                    <a:pt x="26" y="16"/>
                  </a:lnTo>
                  <a:close/>
                  <a:moveTo>
                    <a:pt x="26" y="16"/>
                  </a:moveTo>
                  <a:lnTo>
                    <a:pt x="26" y="13"/>
                  </a:lnTo>
                  <a:lnTo>
                    <a:pt x="24" y="13"/>
                  </a:lnTo>
                  <a:lnTo>
                    <a:pt x="32" y="5"/>
                  </a:lnTo>
                  <a:lnTo>
                    <a:pt x="37" y="10"/>
                  </a:lnTo>
                  <a:lnTo>
                    <a:pt x="37" y="16"/>
                  </a:lnTo>
                  <a:lnTo>
                    <a:pt x="26" y="16"/>
                  </a:lnTo>
                  <a:close/>
                  <a:moveTo>
                    <a:pt x="24" y="13"/>
                  </a:moveTo>
                  <a:lnTo>
                    <a:pt x="24" y="13"/>
                  </a:lnTo>
                  <a:lnTo>
                    <a:pt x="29" y="8"/>
                  </a:lnTo>
                  <a:lnTo>
                    <a:pt x="24" y="13"/>
                  </a:lnTo>
                  <a:close/>
                  <a:moveTo>
                    <a:pt x="24" y="13"/>
                  </a:moveTo>
                  <a:lnTo>
                    <a:pt x="21" y="10"/>
                  </a:lnTo>
                  <a:lnTo>
                    <a:pt x="19" y="10"/>
                  </a:lnTo>
                  <a:lnTo>
                    <a:pt x="19" y="0"/>
                  </a:lnTo>
                  <a:lnTo>
                    <a:pt x="26" y="0"/>
                  </a:lnTo>
                  <a:lnTo>
                    <a:pt x="32" y="5"/>
                  </a:lnTo>
                  <a:lnTo>
                    <a:pt x="24" y="13"/>
                  </a:lnTo>
                  <a:close/>
                  <a:moveTo>
                    <a:pt x="19" y="10"/>
                  </a:moveTo>
                  <a:lnTo>
                    <a:pt x="19" y="10"/>
                  </a:lnTo>
                  <a:lnTo>
                    <a:pt x="19" y="0"/>
                  </a:lnTo>
                  <a:lnTo>
                    <a:pt x="19" y="0"/>
                  </a:lnTo>
                  <a:lnTo>
                    <a:pt x="19" y="10"/>
                  </a:lnTo>
                  <a:close/>
                  <a:moveTo>
                    <a:pt x="19" y="10"/>
                  </a:moveTo>
                  <a:lnTo>
                    <a:pt x="19" y="10"/>
                  </a:lnTo>
                  <a:lnTo>
                    <a:pt x="19" y="0"/>
                  </a:lnTo>
                  <a:lnTo>
                    <a:pt x="19" y="0"/>
                  </a:lnTo>
                  <a:lnTo>
                    <a:pt x="19" y="10"/>
                  </a:lnTo>
                  <a:close/>
                  <a:moveTo>
                    <a:pt x="19" y="10"/>
                  </a:moveTo>
                  <a:lnTo>
                    <a:pt x="16" y="10"/>
                  </a:lnTo>
                  <a:lnTo>
                    <a:pt x="13" y="13"/>
                  </a:lnTo>
                  <a:lnTo>
                    <a:pt x="6" y="5"/>
                  </a:lnTo>
                  <a:lnTo>
                    <a:pt x="13" y="0"/>
                  </a:lnTo>
                  <a:lnTo>
                    <a:pt x="19" y="0"/>
                  </a:lnTo>
                  <a:lnTo>
                    <a:pt x="19" y="10"/>
                  </a:lnTo>
                  <a:close/>
                  <a:moveTo>
                    <a:pt x="13" y="13"/>
                  </a:moveTo>
                  <a:lnTo>
                    <a:pt x="13" y="13"/>
                  </a:lnTo>
                  <a:lnTo>
                    <a:pt x="13" y="16"/>
                  </a:lnTo>
                  <a:lnTo>
                    <a:pt x="0" y="16"/>
                  </a:lnTo>
                  <a:lnTo>
                    <a:pt x="3" y="10"/>
                  </a:lnTo>
                  <a:lnTo>
                    <a:pt x="6" y="5"/>
                  </a:lnTo>
                  <a:lnTo>
                    <a:pt x="13" y="13"/>
                  </a:lnTo>
                  <a:close/>
                  <a:moveTo>
                    <a:pt x="13" y="16"/>
                  </a:moveTo>
                  <a:lnTo>
                    <a:pt x="13" y="16"/>
                  </a:lnTo>
                  <a:lnTo>
                    <a:pt x="0" y="16"/>
                  </a:lnTo>
                  <a:lnTo>
                    <a:pt x="0" y="16"/>
                  </a:lnTo>
                  <a:lnTo>
                    <a:pt x="13" y="16"/>
                  </a:lnTo>
                  <a:close/>
                  <a:moveTo>
                    <a:pt x="13" y="16"/>
                  </a:moveTo>
                  <a:lnTo>
                    <a:pt x="13" y="18"/>
                  </a:lnTo>
                  <a:lnTo>
                    <a:pt x="0" y="18"/>
                  </a:lnTo>
                  <a:lnTo>
                    <a:pt x="0" y="16"/>
                  </a:lnTo>
                  <a:lnTo>
                    <a:pt x="13" y="16"/>
                  </a:lnTo>
                  <a:close/>
                  <a:moveTo>
                    <a:pt x="13" y="18"/>
                  </a:moveTo>
                  <a:lnTo>
                    <a:pt x="13" y="21"/>
                  </a:lnTo>
                  <a:lnTo>
                    <a:pt x="13" y="21"/>
                  </a:lnTo>
                  <a:lnTo>
                    <a:pt x="6" y="29"/>
                  </a:lnTo>
                  <a:lnTo>
                    <a:pt x="3" y="23"/>
                  </a:lnTo>
                  <a:lnTo>
                    <a:pt x="0" y="18"/>
                  </a:lnTo>
                  <a:lnTo>
                    <a:pt x="13" y="18"/>
                  </a:lnTo>
                  <a:close/>
                  <a:moveTo>
                    <a:pt x="13" y="21"/>
                  </a:moveTo>
                  <a:lnTo>
                    <a:pt x="16" y="23"/>
                  </a:lnTo>
                  <a:lnTo>
                    <a:pt x="19" y="23"/>
                  </a:lnTo>
                  <a:lnTo>
                    <a:pt x="19" y="34"/>
                  </a:lnTo>
                  <a:lnTo>
                    <a:pt x="13" y="34"/>
                  </a:lnTo>
                  <a:lnTo>
                    <a:pt x="6" y="29"/>
                  </a:lnTo>
                  <a:lnTo>
                    <a:pt x="13" y="21"/>
                  </a:lnTo>
                  <a:close/>
                  <a:moveTo>
                    <a:pt x="19" y="23"/>
                  </a:moveTo>
                  <a:lnTo>
                    <a:pt x="19" y="23"/>
                  </a:lnTo>
                  <a:lnTo>
                    <a:pt x="19" y="34"/>
                  </a:lnTo>
                  <a:lnTo>
                    <a:pt x="19" y="34"/>
                  </a:lnTo>
                  <a:lnTo>
                    <a:pt x="19"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5" name="Rectangle 105"/>
            <p:cNvSpPr>
              <a:spLocks noChangeArrowheads="1"/>
            </p:cNvSpPr>
            <p:nvPr/>
          </p:nvSpPr>
          <p:spPr bwMode="auto">
            <a:xfrm>
              <a:off x="2721" y="1903"/>
              <a:ext cx="10" cy="569"/>
            </a:xfrm>
            <a:prstGeom prst="rect">
              <a:avLst/>
            </a:prstGeom>
            <a:solidFill>
              <a:srgbClr val="1F1A17"/>
            </a:solidFill>
            <a:ln w="12700">
              <a:solidFill>
                <a:srgbClr val="000000"/>
              </a:solidFill>
              <a:miter lim="800000"/>
              <a:headEnd/>
              <a:tailEnd/>
            </a:ln>
          </p:spPr>
          <p:txBody>
            <a:bodyPr/>
            <a:lstStyle/>
            <a:p>
              <a:endParaRPr lang="en-US"/>
            </a:p>
          </p:txBody>
        </p:sp>
        <p:sp>
          <p:nvSpPr>
            <p:cNvPr id="71786" name="Freeform 106"/>
            <p:cNvSpPr>
              <a:spLocks/>
            </p:cNvSpPr>
            <p:nvPr/>
          </p:nvSpPr>
          <p:spPr bwMode="auto">
            <a:xfrm>
              <a:off x="2716" y="2459"/>
              <a:ext cx="23" cy="26"/>
            </a:xfrm>
            <a:custGeom>
              <a:avLst/>
              <a:gdLst>
                <a:gd name="T0" fmla="*/ 10 w 23"/>
                <a:gd name="T1" fmla="*/ 26 h 26"/>
                <a:gd name="T2" fmla="*/ 15 w 23"/>
                <a:gd name="T3" fmla="*/ 24 h 26"/>
                <a:gd name="T4" fmla="*/ 20 w 23"/>
                <a:gd name="T5" fmla="*/ 21 h 26"/>
                <a:gd name="T6" fmla="*/ 23 w 23"/>
                <a:gd name="T7" fmla="*/ 19 h 26"/>
                <a:gd name="T8" fmla="*/ 23 w 23"/>
                <a:gd name="T9" fmla="*/ 13 h 26"/>
                <a:gd name="T10" fmla="*/ 23 w 23"/>
                <a:gd name="T11" fmla="*/ 8 h 26"/>
                <a:gd name="T12" fmla="*/ 20 w 23"/>
                <a:gd name="T13" fmla="*/ 3 h 26"/>
                <a:gd name="T14" fmla="*/ 15 w 23"/>
                <a:gd name="T15" fmla="*/ 0 h 26"/>
                <a:gd name="T16" fmla="*/ 10 w 23"/>
                <a:gd name="T17" fmla="*/ 0 h 26"/>
                <a:gd name="T18" fmla="*/ 7 w 23"/>
                <a:gd name="T19" fmla="*/ 0 h 26"/>
                <a:gd name="T20" fmla="*/ 2 w 23"/>
                <a:gd name="T21" fmla="*/ 3 h 26"/>
                <a:gd name="T22" fmla="*/ 0 w 23"/>
                <a:gd name="T23" fmla="*/ 8 h 26"/>
                <a:gd name="T24" fmla="*/ 0 w 23"/>
                <a:gd name="T25" fmla="*/ 13 h 26"/>
                <a:gd name="T26" fmla="*/ 0 w 23"/>
                <a:gd name="T27" fmla="*/ 19 h 26"/>
                <a:gd name="T28" fmla="*/ 2 w 23"/>
                <a:gd name="T29" fmla="*/ 21 h 26"/>
                <a:gd name="T30" fmla="*/ 7 w 23"/>
                <a:gd name="T31" fmla="*/ 24 h 26"/>
                <a:gd name="T32" fmla="*/ 10 w 23"/>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6">
                  <a:moveTo>
                    <a:pt x="10" y="26"/>
                  </a:moveTo>
                  <a:lnTo>
                    <a:pt x="15" y="24"/>
                  </a:lnTo>
                  <a:lnTo>
                    <a:pt x="20" y="21"/>
                  </a:lnTo>
                  <a:lnTo>
                    <a:pt x="23" y="19"/>
                  </a:lnTo>
                  <a:lnTo>
                    <a:pt x="23" y="13"/>
                  </a:lnTo>
                  <a:lnTo>
                    <a:pt x="23" y="8"/>
                  </a:lnTo>
                  <a:lnTo>
                    <a:pt x="20" y="3"/>
                  </a:lnTo>
                  <a:lnTo>
                    <a:pt x="15" y="0"/>
                  </a:lnTo>
                  <a:lnTo>
                    <a:pt x="10" y="0"/>
                  </a:lnTo>
                  <a:lnTo>
                    <a:pt x="7" y="0"/>
                  </a:lnTo>
                  <a:lnTo>
                    <a:pt x="2" y="3"/>
                  </a:lnTo>
                  <a:lnTo>
                    <a:pt x="0" y="8"/>
                  </a:lnTo>
                  <a:lnTo>
                    <a:pt x="0" y="13"/>
                  </a:lnTo>
                  <a:lnTo>
                    <a:pt x="0" y="19"/>
                  </a:lnTo>
                  <a:lnTo>
                    <a:pt x="2" y="21"/>
                  </a:lnTo>
                  <a:lnTo>
                    <a:pt x="7" y="24"/>
                  </a:lnTo>
                  <a:lnTo>
                    <a:pt x="1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7" name="Freeform 107"/>
            <p:cNvSpPr>
              <a:spLocks noEditPoints="1"/>
            </p:cNvSpPr>
            <p:nvPr/>
          </p:nvSpPr>
          <p:spPr bwMode="auto">
            <a:xfrm>
              <a:off x="2710" y="2454"/>
              <a:ext cx="34" cy="37"/>
            </a:xfrm>
            <a:custGeom>
              <a:avLst/>
              <a:gdLst>
                <a:gd name="T0" fmla="*/ 16 w 34"/>
                <a:gd name="T1" fmla="*/ 24 h 37"/>
                <a:gd name="T2" fmla="*/ 16 w 34"/>
                <a:gd name="T3" fmla="*/ 37 h 37"/>
                <a:gd name="T4" fmla="*/ 16 w 34"/>
                <a:gd name="T5" fmla="*/ 24 h 37"/>
                <a:gd name="T6" fmla="*/ 21 w 34"/>
                <a:gd name="T7" fmla="*/ 24 h 37"/>
                <a:gd name="T8" fmla="*/ 24 w 34"/>
                <a:gd name="T9" fmla="*/ 34 h 37"/>
                <a:gd name="T10" fmla="*/ 16 w 34"/>
                <a:gd name="T11" fmla="*/ 24 h 37"/>
                <a:gd name="T12" fmla="*/ 24 w 34"/>
                <a:gd name="T13" fmla="*/ 21 h 37"/>
                <a:gd name="T14" fmla="*/ 34 w 34"/>
                <a:gd name="T15" fmla="*/ 18 h 37"/>
                <a:gd name="T16" fmla="*/ 29 w 34"/>
                <a:gd name="T17" fmla="*/ 31 h 37"/>
                <a:gd name="T18" fmla="*/ 24 w 34"/>
                <a:gd name="T19" fmla="*/ 18 h 37"/>
                <a:gd name="T20" fmla="*/ 34 w 34"/>
                <a:gd name="T21" fmla="*/ 18 h 37"/>
                <a:gd name="T22" fmla="*/ 24 w 34"/>
                <a:gd name="T23" fmla="*/ 18 h 37"/>
                <a:gd name="T24" fmla="*/ 24 w 34"/>
                <a:gd name="T25" fmla="*/ 18 h 37"/>
                <a:gd name="T26" fmla="*/ 34 w 34"/>
                <a:gd name="T27" fmla="*/ 18 h 37"/>
                <a:gd name="T28" fmla="*/ 24 w 34"/>
                <a:gd name="T29" fmla="*/ 18 h 37"/>
                <a:gd name="T30" fmla="*/ 21 w 34"/>
                <a:gd name="T31" fmla="*/ 13 h 37"/>
                <a:gd name="T32" fmla="*/ 34 w 34"/>
                <a:gd name="T33" fmla="*/ 11 h 37"/>
                <a:gd name="T34" fmla="*/ 24 w 34"/>
                <a:gd name="T35" fmla="*/ 18 h 37"/>
                <a:gd name="T36" fmla="*/ 21 w 34"/>
                <a:gd name="T37" fmla="*/ 13 h 37"/>
                <a:gd name="T38" fmla="*/ 21 w 34"/>
                <a:gd name="T39" fmla="*/ 13 h 37"/>
                <a:gd name="T40" fmla="*/ 21 w 34"/>
                <a:gd name="T41" fmla="*/ 11 h 37"/>
                <a:gd name="T42" fmla="*/ 19 w 34"/>
                <a:gd name="T43" fmla="*/ 0 h 37"/>
                <a:gd name="T44" fmla="*/ 29 w 34"/>
                <a:gd name="T45" fmla="*/ 5 h 37"/>
                <a:gd name="T46" fmla="*/ 19 w 34"/>
                <a:gd name="T47" fmla="*/ 11 h 37"/>
                <a:gd name="T48" fmla="*/ 16 w 34"/>
                <a:gd name="T49" fmla="*/ 0 h 37"/>
                <a:gd name="T50" fmla="*/ 19 w 34"/>
                <a:gd name="T51" fmla="*/ 11 h 37"/>
                <a:gd name="T52" fmla="*/ 16 w 34"/>
                <a:gd name="T53" fmla="*/ 11 h 37"/>
                <a:gd name="T54" fmla="*/ 16 w 34"/>
                <a:gd name="T55" fmla="*/ 0 h 37"/>
                <a:gd name="T56" fmla="*/ 16 w 34"/>
                <a:gd name="T57" fmla="*/ 11 h 37"/>
                <a:gd name="T58" fmla="*/ 11 w 34"/>
                <a:gd name="T59" fmla="*/ 13 h 37"/>
                <a:gd name="T60" fmla="*/ 11 w 34"/>
                <a:gd name="T61" fmla="*/ 0 h 37"/>
                <a:gd name="T62" fmla="*/ 16 w 34"/>
                <a:gd name="T63" fmla="*/ 11 h 37"/>
                <a:gd name="T64" fmla="*/ 11 w 34"/>
                <a:gd name="T65" fmla="*/ 16 h 37"/>
                <a:gd name="T66" fmla="*/ 0 w 34"/>
                <a:gd name="T67" fmla="*/ 18 h 37"/>
                <a:gd name="T68" fmla="*/ 6 w 34"/>
                <a:gd name="T69" fmla="*/ 5 h 37"/>
                <a:gd name="T70" fmla="*/ 11 w 34"/>
                <a:gd name="T71" fmla="*/ 18 h 37"/>
                <a:gd name="T72" fmla="*/ 0 w 34"/>
                <a:gd name="T73" fmla="*/ 18 h 37"/>
                <a:gd name="T74" fmla="*/ 11 w 34"/>
                <a:gd name="T75" fmla="*/ 18 h 37"/>
                <a:gd name="T76" fmla="*/ 11 w 34"/>
                <a:gd name="T77" fmla="*/ 18 h 37"/>
                <a:gd name="T78" fmla="*/ 0 w 34"/>
                <a:gd name="T79" fmla="*/ 18 h 37"/>
                <a:gd name="T80" fmla="*/ 11 w 34"/>
                <a:gd name="T81" fmla="*/ 18 h 37"/>
                <a:gd name="T82" fmla="*/ 11 w 34"/>
                <a:gd name="T83" fmla="*/ 24 h 37"/>
                <a:gd name="T84" fmla="*/ 0 w 34"/>
                <a:gd name="T85" fmla="*/ 24 h 37"/>
                <a:gd name="T86" fmla="*/ 11 w 34"/>
                <a:gd name="T87" fmla="*/ 18 h 37"/>
                <a:gd name="T88" fmla="*/ 13 w 34"/>
                <a:gd name="T89" fmla="*/ 24 h 37"/>
                <a:gd name="T90" fmla="*/ 16 w 34"/>
                <a:gd name="T91" fmla="*/ 37 h 37"/>
                <a:gd name="T92" fmla="*/ 6 w 34"/>
                <a:gd name="T93" fmla="*/ 31 h 37"/>
                <a:gd name="T94" fmla="*/ 16 w 34"/>
                <a:gd name="T95" fmla="*/ 24 h 37"/>
                <a:gd name="T96" fmla="*/ 16 w 34"/>
                <a:gd name="T97" fmla="*/ 37 h 37"/>
                <a:gd name="T98" fmla="*/ 16 w 34"/>
                <a:gd name="T99"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37">
                  <a:moveTo>
                    <a:pt x="16" y="24"/>
                  </a:moveTo>
                  <a:lnTo>
                    <a:pt x="16" y="24"/>
                  </a:lnTo>
                  <a:lnTo>
                    <a:pt x="16" y="37"/>
                  </a:lnTo>
                  <a:lnTo>
                    <a:pt x="16" y="37"/>
                  </a:lnTo>
                  <a:lnTo>
                    <a:pt x="16" y="24"/>
                  </a:lnTo>
                  <a:close/>
                  <a:moveTo>
                    <a:pt x="16" y="24"/>
                  </a:moveTo>
                  <a:lnTo>
                    <a:pt x="21" y="24"/>
                  </a:lnTo>
                  <a:lnTo>
                    <a:pt x="21" y="24"/>
                  </a:lnTo>
                  <a:lnTo>
                    <a:pt x="29" y="31"/>
                  </a:lnTo>
                  <a:lnTo>
                    <a:pt x="24" y="34"/>
                  </a:lnTo>
                  <a:lnTo>
                    <a:pt x="16" y="37"/>
                  </a:lnTo>
                  <a:lnTo>
                    <a:pt x="16" y="24"/>
                  </a:lnTo>
                  <a:close/>
                  <a:moveTo>
                    <a:pt x="21" y="24"/>
                  </a:moveTo>
                  <a:lnTo>
                    <a:pt x="24" y="21"/>
                  </a:lnTo>
                  <a:lnTo>
                    <a:pt x="24" y="18"/>
                  </a:lnTo>
                  <a:lnTo>
                    <a:pt x="34" y="18"/>
                  </a:lnTo>
                  <a:lnTo>
                    <a:pt x="34" y="24"/>
                  </a:lnTo>
                  <a:lnTo>
                    <a:pt x="29" y="31"/>
                  </a:lnTo>
                  <a:lnTo>
                    <a:pt x="21" y="24"/>
                  </a:lnTo>
                  <a:close/>
                  <a:moveTo>
                    <a:pt x="24" y="18"/>
                  </a:moveTo>
                  <a:lnTo>
                    <a:pt x="24" y="18"/>
                  </a:lnTo>
                  <a:lnTo>
                    <a:pt x="34" y="18"/>
                  </a:lnTo>
                  <a:lnTo>
                    <a:pt x="34" y="18"/>
                  </a:lnTo>
                  <a:lnTo>
                    <a:pt x="24" y="18"/>
                  </a:lnTo>
                  <a:close/>
                  <a:moveTo>
                    <a:pt x="24" y="18"/>
                  </a:moveTo>
                  <a:lnTo>
                    <a:pt x="24" y="18"/>
                  </a:lnTo>
                  <a:lnTo>
                    <a:pt x="34" y="18"/>
                  </a:lnTo>
                  <a:lnTo>
                    <a:pt x="34" y="18"/>
                  </a:lnTo>
                  <a:lnTo>
                    <a:pt x="24" y="18"/>
                  </a:lnTo>
                  <a:close/>
                  <a:moveTo>
                    <a:pt x="24" y="18"/>
                  </a:moveTo>
                  <a:lnTo>
                    <a:pt x="24" y="16"/>
                  </a:lnTo>
                  <a:lnTo>
                    <a:pt x="21" y="13"/>
                  </a:lnTo>
                  <a:lnTo>
                    <a:pt x="29" y="5"/>
                  </a:lnTo>
                  <a:lnTo>
                    <a:pt x="34" y="11"/>
                  </a:lnTo>
                  <a:lnTo>
                    <a:pt x="34" y="18"/>
                  </a:lnTo>
                  <a:lnTo>
                    <a:pt x="24" y="18"/>
                  </a:lnTo>
                  <a:close/>
                  <a:moveTo>
                    <a:pt x="21" y="13"/>
                  </a:moveTo>
                  <a:lnTo>
                    <a:pt x="21" y="13"/>
                  </a:lnTo>
                  <a:lnTo>
                    <a:pt x="26" y="8"/>
                  </a:lnTo>
                  <a:lnTo>
                    <a:pt x="21" y="13"/>
                  </a:lnTo>
                  <a:close/>
                  <a:moveTo>
                    <a:pt x="21" y="13"/>
                  </a:moveTo>
                  <a:lnTo>
                    <a:pt x="21" y="11"/>
                  </a:lnTo>
                  <a:lnTo>
                    <a:pt x="19" y="11"/>
                  </a:lnTo>
                  <a:lnTo>
                    <a:pt x="19" y="0"/>
                  </a:lnTo>
                  <a:lnTo>
                    <a:pt x="24" y="0"/>
                  </a:lnTo>
                  <a:lnTo>
                    <a:pt x="29" y="5"/>
                  </a:lnTo>
                  <a:lnTo>
                    <a:pt x="21" y="13"/>
                  </a:lnTo>
                  <a:close/>
                  <a:moveTo>
                    <a:pt x="19" y="11"/>
                  </a:moveTo>
                  <a:lnTo>
                    <a:pt x="16" y="11"/>
                  </a:lnTo>
                  <a:lnTo>
                    <a:pt x="16" y="0"/>
                  </a:lnTo>
                  <a:lnTo>
                    <a:pt x="19" y="0"/>
                  </a:lnTo>
                  <a:lnTo>
                    <a:pt x="19" y="11"/>
                  </a:lnTo>
                  <a:close/>
                  <a:moveTo>
                    <a:pt x="16" y="11"/>
                  </a:moveTo>
                  <a:lnTo>
                    <a:pt x="16" y="11"/>
                  </a:lnTo>
                  <a:lnTo>
                    <a:pt x="16" y="0"/>
                  </a:lnTo>
                  <a:lnTo>
                    <a:pt x="16" y="0"/>
                  </a:lnTo>
                  <a:lnTo>
                    <a:pt x="16" y="11"/>
                  </a:lnTo>
                  <a:close/>
                  <a:moveTo>
                    <a:pt x="16" y="11"/>
                  </a:moveTo>
                  <a:lnTo>
                    <a:pt x="13" y="11"/>
                  </a:lnTo>
                  <a:lnTo>
                    <a:pt x="11" y="13"/>
                  </a:lnTo>
                  <a:lnTo>
                    <a:pt x="6" y="5"/>
                  </a:lnTo>
                  <a:lnTo>
                    <a:pt x="11" y="0"/>
                  </a:lnTo>
                  <a:lnTo>
                    <a:pt x="16" y="0"/>
                  </a:lnTo>
                  <a:lnTo>
                    <a:pt x="16" y="11"/>
                  </a:lnTo>
                  <a:close/>
                  <a:moveTo>
                    <a:pt x="11" y="13"/>
                  </a:moveTo>
                  <a:lnTo>
                    <a:pt x="11" y="16"/>
                  </a:lnTo>
                  <a:lnTo>
                    <a:pt x="11" y="18"/>
                  </a:lnTo>
                  <a:lnTo>
                    <a:pt x="0" y="18"/>
                  </a:lnTo>
                  <a:lnTo>
                    <a:pt x="0" y="11"/>
                  </a:lnTo>
                  <a:lnTo>
                    <a:pt x="6" y="5"/>
                  </a:lnTo>
                  <a:lnTo>
                    <a:pt x="11" y="13"/>
                  </a:lnTo>
                  <a:close/>
                  <a:moveTo>
                    <a:pt x="11" y="18"/>
                  </a:moveTo>
                  <a:lnTo>
                    <a:pt x="11" y="18"/>
                  </a:lnTo>
                  <a:lnTo>
                    <a:pt x="0" y="18"/>
                  </a:lnTo>
                  <a:lnTo>
                    <a:pt x="0" y="18"/>
                  </a:lnTo>
                  <a:lnTo>
                    <a:pt x="11" y="18"/>
                  </a:lnTo>
                  <a:close/>
                  <a:moveTo>
                    <a:pt x="11" y="18"/>
                  </a:moveTo>
                  <a:lnTo>
                    <a:pt x="11" y="18"/>
                  </a:lnTo>
                  <a:lnTo>
                    <a:pt x="0" y="18"/>
                  </a:lnTo>
                  <a:lnTo>
                    <a:pt x="0" y="18"/>
                  </a:lnTo>
                  <a:lnTo>
                    <a:pt x="11" y="18"/>
                  </a:lnTo>
                  <a:close/>
                  <a:moveTo>
                    <a:pt x="11" y="18"/>
                  </a:moveTo>
                  <a:lnTo>
                    <a:pt x="11" y="21"/>
                  </a:lnTo>
                  <a:lnTo>
                    <a:pt x="11" y="24"/>
                  </a:lnTo>
                  <a:lnTo>
                    <a:pt x="6" y="31"/>
                  </a:lnTo>
                  <a:lnTo>
                    <a:pt x="0" y="24"/>
                  </a:lnTo>
                  <a:lnTo>
                    <a:pt x="0" y="18"/>
                  </a:lnTo>
                  <a:lnTo>
                    <a:pt x="11" y="18"/>
                  </a:lnTo>
                  <a:close/>
                  <a:moveTo>
                    <a:pt x="11" y="24"/>
                  </a:moveTo>
                  <a:lnTo>
                    <a:pt x="13" y="24"/>
                  </a:lnTo>
                  <a:lnTo>
                    <a:pt x="16" y="24"/>
                  </a:lnTo>
                  <a:lnTo>
                    <a:pt x="16" y="37"/>
                  </a:lnTo>
                  <a:lnTo>
                    <a:pt x="11" y="34"/>
                  </a:lnTo>
                  <a:lnTo>
                    <a:pt x="6" y="31"/>
                  </a:lnTo>
                  <a:lnTo>
                    <a:pt x="11" y="24"/>
                  </a:lnTo>
                  <a:close/>
                  <a:moveTo>
                    <a:pt x="16" y="24"/>
                  </a:moveTo>
                  <a:lnTo>
                    <a:pt x="16" y="24"/>
                  </a:lnTo>
                  <a:lnTo>
                    <a:pt x="16" y="37"/>
                  </a:lnTo>
                  <a:lnTo>
                    <a:pt x="16" y="37"/>
                  </a:lnTo>
                  <a:lnTo>
                    <a:pt x="16"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8" name="Freeform 108"/>
            <p:cNvSpPr>
              <a:spLocks noEditPoints="1"/>
            </p:cNvSpPr>
            <p:nvPr/>
          </p:nvSpPr>
          <p:spPr bwMode="auto">
            <a:xfrm>
              <a:off x="2049" y="2637"/>
              <a:ext cx="13" cy="561"/>
            </a:xfrm>
            <a:custGeom>
              <a:avLst/>
              <a:gdLst>
                <a:gd name="T0" fmla="*/ 0 w 13"/>
                <a:gd name="T1" fmla="*/ 561 h 561"/>
                <a:gd name="T2" fmla="*/ 0 w 13"/>
                <a:gd name="T3" fmla="*/ 52 h 561"/>
                <a:gd name="T4" fmla="*/ 13 w 13"/>
                <a:gd name="T5" fmla="*/ 52 h 561"/>
                <a:gd name="T6" fmla="*/ 13 w 13"/>
                <a:gd name="T7" fmla="*/ 561 h 561"/>
                <a:gd name="T8" fmla="*/ 0 w 13"/>
                <a:gd name="T9" fmla="*/ 561 h 561"/>
                <a:gd name="T10" fmla="*/ 0 w 13"/>
                <a:gd name="T11" fmla="*/ 52 h 561"/>
                <a:gd name="T12" fmla="*/ 0 w 13"/>
                <a:gd name="T13" fmla="*/ 26 h 561"/>
                <a:gd name="T14" fmla="*/ 13 w 13"/>
                <a:gd name="T15" fmla="*/ 26 h 561"/>
                <a:gd name="T16" fmla="*/ 13 w 13"/>
                <a:gd name="T17" fmla="*/ 52 h 561"/>
                <a:gd name="T18" fmla="*/ 0 w 13"/>
                <a:gd name="T19" fmla="*/ 52 h 561"/>
                <a:gd name="T20" fmla="*/ 0 w 13"/>
                <a:gd name="T21" fmla="*/ 26 h 561"/>
                <a:gd name="T22" fmla="*/ 0 w 13"/>
                <a:gd name="T23" fmla="*/ 21 h 561"/>
                <a:gd name="T24" fmla="*/ 13 w 13"/>
                <a:gd name="T25" fmla="*/ 21 h 561"/>
                <a:gd name="T26" fmla="*/ 13 w 13"/>
                <a:gd name="T27" fmla="*/ 26 h 561"/>
                <a:gd name="T28" fmla="*/ 0 w 13"/>
                <a:gd name="T29" fmla="*/ 26 h 561"/>
                <a:gd name="T30" fmla="*/ 0 w 13"/>
                <a:gd name="T31" fmla="*/ 21 h 561"/>
                <a:gd name="T32" fmla="*/ 0 w 13"/>
                <a:gd name="T33" fmla="*/ 15 h 561"/>
                <a:gd name="T34" fmla="*/ 13 w 13"/>
                <a:gd name="T35" fmla="*/ 15 h 561"/>
                <a:gd name="T36" fmla="*/ 13 w 13"/>
                <a:gd name="T37" fmla="*/ 21 h 561"/>
                <a:gd name="T38" fmla="*/ 0 w 13"/>
                <a:gd name="T39" fmla="*/ 21 h 561"/>
                <a:gd name="T40" fmla="*/ 0 w 13"/>
                <a:gd name="T41" fmla="*/ 15 h 561"/>
                <a:gd name="T42" fmla="*/ 0 w 13"/>
                <a:gd name="T43" fmla="*/ 0 h 561"/>
                <a:gd name="T44" fmla="*/ 13 w 13"/>
                <a:gd name="T45" fmla="*/ 0 h 561"/>
                <a:gd name="T46" fmla="*/ 13 w 13"/>
                <a:gd name="T47" fmla="*/ 15 h 561"/>
                <a:gd name="T48" fmla="*/ 0 w 13"/>
                <a:gd name="T49" fmla="*/ 15 h 561"/>
                <a:gd name="T50" fmla="*/ 0 w 13"/>
                <a:gd name="T51" fmla="*/ 0 h 561"/>
                <a:gd name="T52" fmla="*/ 13 w 13"/>
                <a:gd name="T53" fmla="*/ 0 h 561"/>
                <a:gd name="T54" fmla="*/ 8 w 13"/>
                <a:gd name="T55" fmla="*/ 0 h 561"/>
                <a:gd name="T56" fmla="*/ 0 w 13"/>
                <a:gd name="T57" fmla="*/ 0 h 561"/>
                <a:gd name="T58" fmla="*/ 13 w 13"/>
                <a:gd name="T59" fmla="*/ 0 h 561"/>
                <a:gd name="T60" fmla="*/ 13 w 13"/>
                <a:gd name="T61" fmla="*/ 5 h 561"/>
                <a:gd name="T62" fmla="*/ 0 w 13"/>
                <a:gd name="T63" fmla="*/ 5 h 561"/>
                <a:gd name="T64" fmla="*/ 0 w 13"/>
                <a:gd name="T65" fmla="*/ 0 h 561"/>
                <a:gd name="T66" fmla="*/ 13 w 13"/>
                <a:gd name="T6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 h="561">
                  <a:moveTo>
                    <a:pt x="0" y="561"/>
                  </a:moveTo>
                  <a:lnTo>
                    <a:pt x="0" y="52"/>
                  </a:lnTo>
                  <a:lnTo>
                    <a:pt x="13" y="52"/>
                  </a:lnTo>
                  <a:lnTo>
                    <a:pt x="13" y="561"/>
                  </a:lnTo>
                  <a:lnTo>
                    <a:pt x="0" y="561"/>
                  </a:lnTo>
                  <a:close/>
                  <a:moveTo>
                    <a:pt x="0" y="52"/>
                  </a:moveTo>
                  <a:lnTo>
                    <a:pt x="0" y="26"/>
                  </a:lnTo>
                  <a:lnTo>
                    <a:pt x="13" y="26"/>
                  </a:lnTo>
                  <a:lnTo>
                    <a:pt x="13" y="52"/>
                  </a:lnTo>
                  <a:lnTo>
                    <a:pt x="0" y="52"/>
                  </a:lnTo>
                  <a:close/>
                  <a:moveTo>
                    <a:pt x="0" y="26"/>
                  </a:moveTo>
                  <a:lnTo>
                    <a:pt x="0" y="21"/>
                  </a:lnTo>
                  <a:lnTo>
                    <a:pt x="13" y="21"/>
                  </a:lnTo>
                  <a:lnTo>
                    <a:pt x="13" y="26"/>
                  </a:lnTo>
                  <a:lnTo>
                    <a:pt x="0" y="26"/>
                  </a:lnTo>
                  <a:close/>
                  <a:moveTo>
                    <a:pt x="0" y="21"/>
                  </a:moveTo>
                  <a:lnTo>
                    <a:pt x="0" y="15"/>
                  </a:lnTo>
                  <a:lnTo>
                    <a:pt x="13" y="15"/>
                  </a:lnTo>
                  <a:lnTo>
                    <a:pt x="13" y="21"/>
                  </a:lnTo>
                  <a:lnTo>
                    <a:pt x="0" y="21"/>
                  </a:lnTo>
                  <a:close/>
                  <a:moveTo>
                    <a:pt x="0" y="15"/>
                  </a:moveTo>
                  <a:lnTo>
                    <a:pt x="0" y="0"/>
                  </a:lnTo>
                  <a:lnTo>
                    <a:pt x="13" y="0"/>
                  </a:lnTo>
                  <a:lnTo>
                    <a:pt x="13" y="15"/>
                  </a:lnTo>
                  <a:lnTo>
                    <a:pt x="0" y="15"/>
                  </a:lnTo>
                  <a:close/>
                  <a:moveTo>
                    <a:pt x="0" y="0"/>
                  </a:moveTo>
                  <a:lnTo>
                    <a:pt x="13" y="0"/>
                  </a:lnTo>
                  <a:lnTo>
                    <a:pt x="8" y="0"/>
                  </a:lnTo>
                  <a:lnTo>
                    <a:pt x="0" y="0"/>
                  </a:lnTo>
                  <a:close/>
                  <a:moveTo>
                    <a:pt x="13" y="0"/>
                  </a:moveTo>
                  <a:lnTo>
                    <a:pt x="13" y="5"/>
                  </a:lnTo>
                  <a:lnTo>
                    <a:pt x="0" y="5"/>
                  </a:lnTo>
                  <a:lnTo>
                    <a:pt x="0" y="0"/>
                  </a:lnTo>
                  <a:lnTo>
                    <a:pt x="13" y="0"/>
                  </a:lnTo>
                  <a:close/>
                </a:path>
              </a:pathLst>
            </a:custGeom>
            <a:solidFill>
              <a:srgbClr val="1F1A17"/>
            </a:solidFill>
            <a:ln w="12700" cmpd="sng">
              <a:solidFill>
                <a:srgbClr val="000000"/>
              </a:solidFill>
              <a:round/>
              <a:headEnd/>
              <a:tailEnd/>
            </a:ln>
          </p:spPr>
          <p:txBody>
            <a:bodyPr/>
            <a:lstStyle/>
            <a:p>
              <a:endParaRPr lang="en-US"/>
            </a:p>
          </p:txBody>
        </p:sp>
        <p:sp>
          <p:nvSpPr>
            <p:cNvPr id="71790" name="Rectangle 110"/>
            <p:cNvSpPr>
              <a:spLocks noChangeArrowheads="1"/>
            </p:cNvSpPr>
            <p:nvPr/>
          </p:nvSpPr>
          <p:spPr bwMode="auto">
            <a:xfrm>
              <a:off x="1212" y="2625"/>
              <a:ext cx="2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e(t)</a:t>
              </a:r>
              <a:endParaRPr lang="en-US"/>
            </a:p>
          </p:txBody>
        </p:sp>
        <p:sp>
          <p:nvSpPr>
            <p:cNvPr id="71791" name="Rectangle 111"/>
            <p:cNvSpPr>
              <a:spLocks noChangeArrowheads="1"/>
            </p:cNvSpPr>
            <p:nvPr/>
          </p:nvSpPr>
          <p:spPr bwMode="auto">
            <a:xfrm>
              <a:off x="1427" y="2690"/>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71792" name="Rectangle 112"/>
            <p:cNvSpPr>
              <a:spLocks noChangeArrowheads="1"/>
            </p:cNvSpPr>
            <p:nvPr/>
          </p:nvSpPr>
          <p:spPr bwMode="auto">
            <a:xfrm>
              <a:off x="4228" y="2818"/>
              <a:ext cx="22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u(t)</a:t>
              </a:r>
              <a:endParaRPr lang="en-US"/>
            </a:p>
          </p:txBody>
        </p:sp>
        <p:sp>
          <p:nvSpPr>
            <p:cNvPr id="71793" name="Rectangle 113"/>
            <p:cNvSpPr>
              <a:spLocks noChangeArrowheads="1"/>
            </p:cNvSpPr>
            <p:nvPr/>
          </p:nvSpPr>
          <p:spPr bwMode="auto">
            <a:xfrm>
              <a:off x="4451" y="2882"/>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sp>
          <p:nvSpPr>
            <p:cNvPr id="71794" name="Rectangle 114"/>
            <p:cNvSpPr>
              <a:spLocks noChangeArrowheads="1"/>
            </p:cNvSpPr>
            <p:nvPr/>
          </p:nvSpPr>
          <p:spPr bwMode="auto">
            <a:xfrm>
              <a:off x="2702" y="2518"/>
              <a:ext cx="8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000000"/>
                  </a:solidFill>
                </a:rPr>
                <a:t>A</a:t>
              </a:r>
              <a:endParaRPr lang="en-US"/>
            </a:p>
          </p:txBody>
        </p:sp>
        <p:sp>
          <p:nvSpPr>
            <p:cNvPr id="71795" name="Rectangle 115"/>
            <p:cNvSpPr>
              <a:spLocks noChangeArrowheads="1"/>
            </p:cNvSpPr>
            <p:nvPr/>
          </p:nvSpPr>
          <p:spPr bwMode="auto">
            <a:xfrm>
              <a:off x="2666" y="2430"/>
              <a:ext cx="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rPr>
                <a:t> </a:t>
              </a:r>
              <a:endParaRPr lang="en-US"/>
            </a:p>
          </p:txBody>
        </p:sp>
      </p:grpSp>
    </p:spTree>
    <p:extLst>
      <p:ext uri="{BB962C8B-B14F-4D97-AF65-F5344CB8AC3E}">
        <p14:creationId xmlns:p14="http://schemas.microsoft.com/office/powerpoint/2010/main" val="476205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l"/>
            <a:r>
              <a:rPr lang="en-US">
                <a:latin typeface="Times New Roman" panose="02020603050405020304" pitchFamily="18" charset="0"/>
              </a:rPr>
              <a:t>Contoh kontroler mekanik</a:t>
            </a:r>
          </a:p>
        </p:txBody>
      </p:sp>
      <p:sp>
        <p:nvSpPr>
          <p:cNvPr id="72707"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0000FF"/>
                </a:solidFill>
                <a:latin typeface="Times New Roman" panose="02020603050405020304" pitchFamily="18" charset="0"/>
              </a:rPr>
              <a:t>James Watt Flyball Governor</a:t>
            </a:r>
            <a:r>
              <a:rPr lang="sv-SE"/>
              <a:t> </a:t>
            </a:r>
            <a:endParaRPr lang="en-US"/>
          </a:p>
        </p:txBody>
      </p:sp>
      <p:sp>
        <p:nvSpPr>
          <p:cNvPr id="7270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0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271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2815" name="Picture 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101" y="2387600"/>
            <a:ext cx="460692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930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US">
                <a:latin typeface="Times New Roman" panose="02020603050405020304" pitchFamily="18" charset="0"/>
              </a:rPr>
              <a:t>Contoh kontroler hidrolik</a:t>
            </a:r>
          </a:p>
        </p:txBody>
      </p:sp>
      <p:sp>
        <p:nvSpPr>
          <p:cNvPr id="73731"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0000FF"/>
                </a:solidFill>
                <a:latin typeface="Times New Roman" panose="02020603050405020304" pitchFamily="18" charset="0"/>
              </a:rPr>
              <a:t>Kontroler proporsional hidrolik</a:t>
            </a:r>
            <a:r>
              <a:rPr lang="en-US"/>
              <a:t> </a:t>
            </a:r>
          </a:p>
        </p:txBody>
      </p:sp>
      <p:sp>
        <p:nvSpPr>
          <p:cNvPr id="73732"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733"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734"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735"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736"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3737"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738"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3840" name="Picture 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1" y="2590801"/>
            <a:ext cx="4589463"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71597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a:r>
              <a:rPr lang="en-US">
                <a:latin typeface="Times New Roman" panose="02020603050405020304" pitchFamily="18" charset="0"/>
              </a:rPr>
              <a:t>Contoh kontroler pneumatik</a:t>
            </a:r>
          </a:p>
        </p:txBody>
      </p:sp>
      <p:sp>
        <p:nvSpPr>
          <p:cNvPr id="74755"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0000FF"/>
                </a:solidFill>
                <a:latin typeface="Times New Roman" panose="02020603050405020304" pitchFamily="18" charset="0"/>
              </a:rPr>
              <a:t>Kontroler proporsional pneumatik</a:t>
            </a:r>
            <a:r>
              <a:rPr lang="en-US"/>
              <a:t> </a:t>
            </a:r>
          </a:p>
        </p:txBody>
      </p:sp>
      <p:sp>
        <p:nvSpPr>
          <p:cNvPr id="7475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75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758"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75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760"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4761"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76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4765"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1" y="2286000"/>
            <a:ext cx="6399213"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16149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solidFill>
                  <a:schemeClr val="tx1"/>
                </a:solidFill>
                <a:latin typeface="Times New Roman" panose="02020603050405020304" pitchFamily="18" charset="0"/>
              </a:rPr>
              <a:t>Ringkasan</a:t>
            </a:r>
          </a:p>
        </p:txBody>
      </p:sp>
      <p:sp>
        <p:nvSpPr>
          <p:cNvPr id="60419" name="Rectangle 3"/>
          <p:cNvSpPr>
            <a:spLocks noGrp="1" noChangeArrowheads="1"/>
          </p:cNvSpPr>
          <p:nvPr>
            <p:ph type="body" idx="1"/>
          </p:nvPr>
        </p:nvSpPr>
        <p:spPr>
          <a:xfrm>
            <a:off x="1981200" y="1600200"/>
            <a:ext cx="8229600" cy="2743200"/>
          </a:xfrm>
        </p:spPr>
        <p:txBody>
          <a:bodyPr/>
          <a:lstStyle/>
          <a:p>
            <a:pPr marL="457200" indent="-457200">
              <a:buFontTx/>
              <a:buAutoNum type="arabicPeriod"/>
              <a:tabLst>
                <a:tab pos="635000" algn="l"/>
              </a:tabLst>
            </a:pPr>
            <a:r>
              <a:rPr lang="sv-SE">
                <a:latin typeface="Times New Roman" panose="02020603050405020304" pitchFamily="18" charset="0"/>
              </a:rPr>
              <a:t>Pada sistem pengaturan, kontroler berfungsi menghasilkan sinyal kontrol</a:t>
            </a:r>
            <a:endParaRPr lang="en-US">
              <a:latin typeface="Times New Roman" panose="02020603050405020304" pitchFamily="18" charset="0"/>
            </a:endParaRPr>
          </a:p>
          <a:p>
            <a:pPr marL="457200" indent="-457200">
              <a:buFontTx/>
              <a:buAutoNum type="arabicPeriod"/>
              <a:tabLst>
                <a:tab pos="635000" algn="l"/>
              </a:tabLst>
            </a:pPr>
            <a:r>
              <a:rPr lang="sv-SE">
                <a:latin typeface="Times New Roman" panose="02020603050405020304" pitchFamily="18" charset="0"/>
              </a:rPr>
              <a:t>Kontroler dapat diklasifikasikan berdasarkan letaknya dalam sistem pengaturan, fungsinya, periodanya, dan sumber daya (energi) serta tipe komponen yang digunakan.</a:t>
            </a:r>
          </a:p>
        </p:txBody>
      </p:sp>
      <p:sp>
        <p:nvSpPr>
          <p:cNvPr id="60421" name="Rectangle 5"/>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0423" name="Rectangle 7"/>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206604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130426"/>
            <a:ext cx="7772400" cy="1470025"/>
          </a:xfrm>
        </p:spPr>
        <p:txBody>
          <a:bodyPr anchor="ctr"/>
          <a:lstStyle/>
          <a:p>
            <a:r>
              <a:rPr lang="en-US" sz="4400">
                <a:latin typeface="Times New Roman" panose="02020603050405020304" pitchFamily="18" charset="0"/>
              </a:rPr>
              <a:t>Aktuator</a:t>
            </a:r>
          </a:p>
        </p:txBody>
      </p:sp>
      <p:sp>
        <p:nvSpPr>
          <p:cNvPr id="2051" name="Rectangle 3"/>
          <p:cNvSpPr>
            <a:spLocks noGrp="1" noChangeArrowheads="1"/>
          </p:cNvSpPr>
          <p:nvPr>
            <p:ph type="subTitle" idx="1"/>
          </p:nvPr>
        </p:nvSpPr>
        <p:spPr>
          <a:xfrm>
            <a:off x="2895600" y="3886200"/>
            <a:ext cx="6400800" cy="1752600"/>
          </a:xfrm>
        </p:spPr>
        <p:txBody>
          <a:bodyPr/>
          <a:lstStyle/>
          <a:p>
            <a:endParaRPr lang="en-US" sz="3200"/>
          </a:p>
        </p:txBody>
      </p:sp>
    </p:spTree>
    <p:extLst>
      <p:ext uri="{BB962C8B-B14F-4D97-AF65-F5344CB8AC3E}">
        <p14:creationId xmlns:p14="http://schemas.microsoft.com/office/powerpoint/2010/main" val="1745097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2057400" y="533400"/>
            <a:ext cx="8001000" cy="685800"/>
          </a:xfrm>
        </p:spPr>
        <p:txBody>
          <a:bodyPr>
            <a:normAutofit fontScale="90000"/>
          </a:bodyPr>
          <a:lstStyle/>
          <a:p>
            <a:pPr algn="ctr"/>
            <a:r>
              <a:rPr lang="en-US" sz="4400" b="1">
                <a:latin typeface="Times New Roman" panose="02020603050405020304" pitchFamily="18" charset="0"/>
              </a:rPr>
              <a:t>Pengantar</a:t>
            </a:r>
          </a:p>
        </p:txBody>
      </p:sp>
      <p:sp>
        <p:nvSpPr>
          <p:cNvPr id="101379" name="Rectangle 3"/>
          <p:cNvSpPr>
            <a:spLocks noGrp="1" noChangeArrowheads="1"/>
          </p:cNvSpPr>
          <p:nvPr>
            <p:ph type="subTitle" idx="1"/>
          </p:nvPr>
        </p:nvSpPr>
        <p:spPr>
          <a:xfrm>
            <a:off x="2130426" y="1752600"/>
            <a:ext cx="8004175" cy="4267200"/>
          </a:xfrm>
        </p:spPr>
        <p:txBody>
          <a:bodyPr/>
          <a:lstStyle/>
          <a:p>
            <a:pPr algn="just">
              <a:buClr>
                <a:schemeClr val="hlink"/>
              </a:buClr>
              <a:buSzTx/>
            </a:pPr>
            <a:r>
              <a:rPr lang="en-US" sz="3200">
                <a:latin typeface="Times New Roman" panose="02020603050405020304" pitchFamily="18" charset="0"/>
              </a:rPr>
              <a:t>Dalam bahasan ini akan dijelaskan tentang error detektor sebagai salah satu komponen dalam sistem pengaturan : apakah fungsi error detektor, klasifikasi error detektor maupun implementasi rangkaiannya secara fisik dalam sistem pengatur an</a:t>
            </a:r>
          </a:p>
        </p:txBody>
      </p:sp>
    </p:spTree>
    <p:extLst>
      <p:ext uri="{BB962C8B-B14F-4D97-AF65-F5344CB8AC3E}">
        <p14:creationId xmlns:p14="http://schemas.microsoft.com/office/powerpoint/2010/main" val="354583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atin typeface="Times New Roman" panose="02020603050405020304" pitchFamily="18" charset="0"/>
              </a:rPr>
              <a:t>Pengantar</a:t>
            </a:r>
          </a:p>
        </p:txBody>
      </p:sp>
      <p:sp>
        <p:nvSpPr>
          <p:cNvPr id="15363" name="Rectangle 3"/>
          <p:cNvSpPr>
            <a:spLocks noGrp="1" noChangeArrowheads="1"/>
          </p:cNvSpPr>
          <p:nvPr>
            <p:ph type="body" idx="1"/>
          </p:nvPr>
        </p:nvSpPr>
        <p:spPr>
          <a:xfrm>
            <a:off x="1981200" y="1600200"/>
            <a:ext cx="8229600" cy="3352800"/>
          </a:xfrm>
        </p:spPr>
        <p:txBody>
          <a:bodyPr/>
          <a:lstStyle/>
          <a:p>
            <a:pPr>
              <a:buClr>
                <a:schemeClr val="tx1"/>
              </a:buClr>
              <a:tabLst>
                <a:tab pos="342900" algn="l"/>
              </a:tabLst>
            </a:pPr>
            <a:r>
              <a:rPr lang="sv-SE">
                <a:latin typeface="Times New Roman" panose="02020603050405020304" pitchFamily="18" charset="0"/>
              </a:rPr>
              <a:t>Pada sistem pengaturan, kebanyakan sinyal kontrol yang dihasilkan oleh kotroler tidak cukup kuat dayanya untuk mendrive plan sehingga diperlukan aktuator.</a:t>
            </a:r>
            <a:r>
              <a:rPr lang="en-US"/>
              <a:t> </a:t>
            </a:r>
            <a:endParaRPr lang="en-US" sz="4000"/>
          </a:p>
          <a:p>
            <a:pPr>
              <a:buClr>
                <a:schemeClr val="tx1"/>
              </a:buClr>
              <a:tabLst>
                <a:tab pos="342900" algn="l"/>
              </a:tabLst>
            </a:pPr>
            <a:r>
              <a:rPr lang="sv-SE">
                <a:latin typeface="Times New Roman" panose="02020603050405020304" pitchFamily="18" charset="0"/>
              </a:rPr>
              <a:t>Pada bagian ini akan dijelaskan tentang aktuator termasuk fungsinya dalam sistem pengaturan dan klasifikasi aktuator berdasarkan daya yang dihasilkan.</a:t>
            </a:r>
          </a:p>
        </p:txBody>
      </p:sp>
    </p:spTree>
    <p:extLst>
      <p:ext uri="{BB962C8B-B14F-4D97-AF65-F5344CB8AC3E}">
        <p14:creationId xmlns:p14="http://schemas.microsoft.com/office/powerpoint/2010/main" val="2128934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Fungsi</a:t>
            </a:r>
          </a:p>
        </p:txBody>
      </p:sp>
      <p:sp>
        <p:nvSpPr>
          <p:cNvPr id="61443" name="Rectangle 3"/>
          <p:cNvSpPr>
            <a:spLocks noGrp="1" noChangeArrowheads="1"/>
          </p:cNvSpPr>
          <p:nvPr>
            <p:ph type="subTitle" idx="1"/>
          </p:nvPr>
        </p:nvSpPr>
        <p:spPr>
          <a:xfrm>
            <a:off x="2130426" y="1752600"/>
            <a:ext cx="7927975" cy="2438400"/>
          </a:xfrm>
        </p:spPr>
        <p:txBody>
          <a:bodyPr/>
          <a:lstStyle/>
          <a:p>
            <a:pPr marL="344488" indent="-344488" algn="l">
              <a:buClr>
                <a:schemeClr val="tx1"/>
              </a:buClr>
              <a:buFontTx/>
              <a:buChar char="•"/>
            </a:pPr>
            <a:r>
              <a:rPr lang="sv-SE" sz="2800">
                <a:latin typeface="Times New Roman" panose="02020603050405020304" pitchFamily="18" charset="0"/>
              </a:rPr>
              <a:t>Merupakan komponen penguat dan pengkonversi daya</a:t>
            </a:r>
            <a:r>
              <a:rPr lang="en-US" sz="3200"/>
              <a:t> </a:t>
            </a:r>
          </a:p>
          <a:p>
            <a:pPr marL="344488" indent="-344488" algn="just">
              <a:buClr>
                <a:schemeClr val="tx1"/>
              </a:buClr>
              <a:buFontTx/>
              <a:buChar char="•"/>
            </a:pPr>
            <a:r>
              <a:rPr lang="sv-SE" sz="2800">
                <a:latin typeface="Times New Roman" panose="02020603050405020304" pitchFamily="18" charset="0"/>
              </a:rPr>
              <a:t>Menguatkan sinyal kontrol menjadi sinyal baru dengan daya yang besar dan sesuai dengan daya yang dibutuhkan oleh plant.</a:t>
            </a:r>
            <a:endParaRPr lang="en-US" sz="2800">
              <a:latin typeface="Times New Roman" panose="02020603050405020304" pitchFamily="18" charset="0"/>
            </a:endParaRPr>
          </a:p>
        </p:txBody>
      </p:sp>
      <p:pic>
        <p:nvPicPr>
          <p:cNvPr id="61467" name="Picture 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4343401"/>
            <a:ext cx="7486650" cy="190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93635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Klasifikasi</a:t>
            </a:r>
          </a:p>
        </p:txBody>
      </p:sp>
      <p:sp>
        <p:nvSpPr>
          <p:cNvPr id="65539" name="Rectangle 3"/>
          <p:cNvSpPr>
            <a:spLocks noGrp="1" noChangeArrowheads="1"/>
          </p:cNvSpPr>
          <p:nvPr>
            <p:ph type="subTitle" idx="1"/>
          </p:nvPr>
        </p:nvSpPr>
        <p:spPr>
          <a:xfrm>
            <a:off x="2130426" y="1752600"/>
            <a:ext cx="7775575" cy="520700"/>
          </a:xfrm>
        </p:spPr>
        <p:txBody>
          <a:bodyPr/>
          <a:lstStyle/>
          <a:p>
            <a:pPr marL="344488" indent="-344488" algn="just">
              <a:buClr>
                <a:schemeClr val="tx1"/>
              </a:buClr>
            </a:pPr>
            <a:r>
              <a:rPr lang="sv-SE">
                <a:latin typeface="Times New Roman" panose="02020603050405020304" pitchFamily="18" charset="0"/>
              </a:rPr>
              <a:t>Klasifikasi aktuator berdasarkan </a:t>
            </a:r>
            <a:r>
              <a:rPr lang="sv-SE" i="1">
                <a:latin typeface="Times New Roman" panose="02020603050405020304" pitchFamily="18" charset="0"/>
              </a:rPr>
              <a:t>daya yang dihasilkan</a:t>
            </a:r>
            <a:r>
              <a:rPr lang="sv-SE">
                <a:latin typeface="Times New Roman" panose="02020603050405020304" pitchFamily="18" charset="0"/>
              </a:rPr>
              <a:t> :</a:t>
            </a:r>
            <a:endParaRPr lang="en-US" b="1">
              <a:latin typeface="Times New Roman" panose="02020603050405020304" pitchFamily="18" charset="0"/>
            </a:endParaRPr>
          </a:p>
        </p:txBody>
      </p:sp>
      <p:grpSp>
        <p:nvGrpSpPr>
          <p:cNvPr id="65580" name="Group 44"/>
          <p:cNvGrpSpPr>
            <a:grpSpLocks/>
          </p:cNvGrpSpPr>
          <p:nvPr/>
        </p:nvGrpSpPr>
        <p:grpSpPr bwMode="auto">
          <a:xfrm>
            <a:off x="2743200" y="2667000"/>
            <a:ext cx="5410200" cy="3022600"/>
            <a:chOff x="768" y="1680"/>
            <a:chExt cx="3408" cy="1904"/>
          </a:xfrm>
        </p:grpSpPr>
        <p:sp>
          <p:nvSpPr>
            <p:cNvPr id="65569" name="Rectangle 33"/>
            <p:cNvSpPr>
              <a:spLocks noChangeArrowheads="1"/>
            </p:cNvSpPr>
            <p:nvPr/>
          </p:nvSpPr>
          <p:spPr bwMode="auto">
            <a:xfrm>
              <a:off x="2464" y="1680"/>
              <a:ext cx="1472"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Aktuator elektrik</a:t>
              </a:r>
            </a:p>
          </p:txBody>
        </p:sp>
        <p:sp>
          <p:nvSpPr>
            <p:cNvPr id="65570" name="Line 34"/>
            <p:cNvSpPr>
              <a:spLocks noChangeShapeType="1"/>
            </p:cNvSpPr>
            <p:nvPr/>
          </p:nvSpPr>
          <p:spPr bwMode="auto">
            <a:xfrm flipV="1">
              <a:off x="1912" y="2615"/>
              <a:ext cx="1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1" name="Line 35"/>
            <p:cNvSpPr>
              <a:spLocks noChangeShapeType="1"/>
            </p:cNvSpPr>
            <p:nvPr/>
          </p:nvSpPr>
          <p:spPr bwMode="auto">
            <a:xfrm>
              <a:off x="2096" y="1809"/>
              <a:ext cx="0" cy="164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2" name="Line 36"/>
            <p:cNvSpPr>
              <a:spLocks noChangeShapeType="1"/>
            </p:cNvSpPr>
            <p:nvPr/>
          </p:nvSpPr>
          <p:spPr bwMode="auto">
            <a:xfrm flipV="1">
              <a:off x="2099" y="1823"/>
              <a:ext cx="38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3" name="Rectangle 37"/>
            <p:cNvSpPr>
              <a:spLocks noChangeArrowheads="1"/>
            </p:cNvSpPr>
            <p:nvPr/>
          </p:nvSpPr>
          <p:spPr bwMode="auto">
            <a:xfrm>
              <a:off x="768" y="2439"/>
              <a:ext cx="1128"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t>Aktuator</a:t>
              </a:r>
            </a:p>
          </p:txBody>
        </p:sp>
        <p:sp>
          <p:nvSpPr>
            <p:cNvPr id="65574" name="Rectangle 38"/>
            <p:cNvSpPr>
              <a:spLocks noChangeArrowheads="1"/>
            </p:cNvSpPr>
            <p:nvPr/>
          </p:nvSpPr>
          <p:spPr bwMode="auto">
            <a:xfrm>
              <a:off x="2466" y="2236"/>
              <a:ext cx="1470"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Aktuator mekanik</a:t>
              </a:r>
            </a:p>
          </p:txBody>
        </p:sp>
        <p:sp>
          <p:nvSpPr>
            <p:cNvPr id="65575" name="Rectangle 39"/>
            <p:cNvSpPr>
              <a:spLocks noChangeArrowheads="1"/>
            </p:cNvSpPr>
            <p:nvPr/>
          </p:nvSpPr>
          <p:spPr bwMode="auto">
            <a:xfrm>
              <a:off x="2482" y="2764"/>
              <a:ext cx="1454"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Aktuator hidrolik</a:t>
              </a:r>
            </a:p>
          </p:txBody>
        </p:sp>
        <p:sp>
          <p:nvSpPr>
            <p:cNvPr id="65576" name="Rectangle 40"/>
            <p:cNvSpPr>
              <a:spLocks noChangeArrowheads="1"/>
            </p:cNvSpPr>
            <p:nvPr/>
          </p:nvSpPr>
          <p:spPr bwMode="auto">
            <a:xfrm>
              <a:off x="2470" y="3294"/>
              <a:ext cx="1706" cy="29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200"/>
                <a:t>Aktuator pneumatik</a:t>
              </a:r>
            </a:p>
          </p:txBody>
        </p:sp>
        <p:sp>
          <p:nvSpPr>
            <p:cNvPr id="65577" name="Line 41"/>
            <p:cNvSpPr>
              <a:spLocks noChangeShapeType="1"/>
            </p:cNvSpPr>
            <p:nvPr/>
          </p:nvSpPr>
          <p:spPr bwMode="auto">
            <a:xfrm flipV="1">
              <a:off x="2107" y="2384"/>
              <a:ext cx="36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8" name="Line 42"/>
            <p:cNvSpPr>
              <a:spLocks noChangeShapeType="1"/>
            </p:cNvSpPr>
            <p:nvPr/>
          </p:nvSpPr>
          <p:spPr bwMode="auto">
            <a:xfrm flipV="1">
              <a:off x="2083" y="2912"/>
              <a:ext cx="38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9" name="Line 43"/>
            <p:cNvSpPr>
              <a:spLocks noChangeShapeType="1"/>
            </p:cNvSpPr>
            <p:nvPr/>
          </p:nvSpPr>
          <p:spPr bwMode="auto">
            <a:xfrm flipV="1">
              <a:off x="2107" y="3447"/>
              <a:ext cx="37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85310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82" name="Group 22"/>
          <p:cNvGrpSpPr>
            <a:grpSpLocks/>
          </p:cNvGrpSpPr>
          <p:nvPr/>
        </p:nvGrpSpPr>
        <p:grpSpPr bwMode="auto">
          <a:xfrm>
            <a:off x="3289300" y="3924301"/>
            <a:ext cx="6159500" cy="2449513"/>
            <a:chOff x="1112" y="2472"/>
            <a:chExt cx="3880" cy="1543"/>
          </a:xfrm>
        </p:grpSpPr>
        <p:pic>
          <p:nvPicPr>
            <p:cNvPr id="66579" name="Picture 19" descr="selenoida"/>
            <p:cNvPicPr>
              <a:picLocks noChangeAspect="1" noChangeArrowheads="1"/>
            </p:cNvPicPr>
            <p:nvPr/>
          </p:nvPicPr>
          <p:blipFill>
            <a:blip r:embed="rId2">
              <a:lum bright="24000" contrast="-18000"/>
              <a:extLst>
                <a:ext uri="{28A0092B-C50C-407E-A947-70E740481C1C}">
                  <a14:useLocalDpi xmlns:a14="http://schemas.microsoft.com/office/drawing/2010/main" val="0"/>
                </a:ext>
              </a:extLst>
            </a:blip>
            <a:srcRect/>
            <a:stretch>
              <a:fillRect/>
            </a:stretch>
          </p:blipFill>
          <p:spPr bwMode="auto">
            <a:xfrm>
              <a:off x="1112" y="2472"/>
              <a:ext cx="3230" cy="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0" name="Rectangle 20"/>
            <p:cNvSpPr>
              <a:spLocks noChangeArrowheads="1"/>
            </p:cNvSpPr>
            <p:nvPr/>
          </p:nvSpPr>
          <p:spPr bwMode="auto">
            <a:xfrm>
              <a:off x="3480" y="3512"/>
              <a:ext cx="1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200"/>
                <a:t>gambar </a:t>
              </a:r>
              <a:r>
                <a:rPr lang="en-US" sz="2200" i="1"/>
                <a:t>selenoid</a:t>
              </a:r>
              <a:endParaRPr lang="en-US" sz="2200"/>
            </a:p>
          </p:txBody>
        </p:sp>
      </p:grpSp>
      <p:sp>
        <p:nvSpPr>
          <p:cNvPr id="66562" name="Rectangle 2"/>
          <p:cNvSpPr>
            <a:spLocks noGrp="1" noChangeArrowheads="1"/>
          </p:cNvSpPr>
          <p:nvPr>
            <p:ph type="title"/>
          </p:nvPr>
        </p:nvSpPr>
        <p:spPr/>
        <p:txBody>
          <a:bodyPr/>
          <a:lstStyle/>
          <a:p>
            <a:pPr algn="l"/>
            <a:r>
              <a:rPr lang="en-US">
                <a:latin typeface="Times New Roman" panose="02020603050405020304" pitchFamily="18" charset="0"/>
              </a:rPr>
              <a:t>Contoh aktuator elektrik (1)</a:t>
            </a:r>
          </a:p>
        </p:txBody>
      </p:sp>
      <p:sp>
        <p:nvSpPr>
          <p:cNvPr id="66563" name="Rectangle 3"/>
          <p:cNvSpPr>
            <a:spLocks noGrp="1" noChangeArrowheads="1"/>
          </p:cNvSpPr>
          <p:nvPr>
            <p:ph type="body" sz="half" idx="1"/>
          </p:nvPr>
        </p:nvSpPr>
        <p:spPr>
          <a:xfrm>
            <a:off x="1981200" y="1600200"/>
            <a:ext cx="8216900" cy="2438400"/>
          </a:xfrm>
        </p:spPr>
        <p:txBody>
          <a:bodyPr/>
          <a:lstStyle/>
          <a:p>
            <a:pPr marL="457200" indent="-457200">
              <a:buFontTx/>
              <a:buAutoNum type="arabicPeriod"/>
            </a:pPr>
            <a:r>
              <a:rPr lang="sv-SE" b="1">
                <a:solidFill>
                  <a:srgbClr val="0000FF"/>
                </a:solidFill>
                <a:latin typeface="Times New Roman" panose="02020603050405020304" pitchFamily="18" charset="0"/>
              </a:rPr>
              <a:t>Selenoid</a:t>
            </a:r>
          </a:p>
          <a:p>
            <a:pPr marL="914400" lvl="1" indent="-342900">
              <a:buFontTx/>
              <a:buChar char="•"/>
            </a:pPr>
            <a:r>
              <a:rPr lang="sv-SE">
                <a:latin typeface="Times New Roman" panose="02020603050405020304" pitchFamily="18" charset="0"/>
              </a:rPr>
              <a:t>Mengubah sinyal elektrik menjadi gerakan mekanik, biasanya rectilinear</a:t>
            </a:r>
            <a:r>
              <a:rPr lang="en-US">
                <a:latin typeface="Times New Roman" panose="02020603050405020304" pitchFamily="18" charset="0"/>
              </a:rPr>
              <a:t>.</a:t>
            </a:r>
          </a:p>
          <a:p>
            <a:pPr marL="914400" lvl="1" indent="-342900">
              <a:buFontTx/>
              <a:buChar char="•"/>
            </a:pPr>
            <a:r>
              <a:rPr lang="sv-SE">
                <a:latin typeface="Times New Roman" panose="02020603050405020304" pitchFamily="18" charset="0"/>
              </a:rPr>
              <a:t>Terdiri dari coil dan plunger (berkedudukan bebas)</a:t>
            </a:r>
            <a:endParaRPr lang="en-US">
              <a:latin typeface="Times New Roman" panose="02020603050405020304" pitchFamily="18" charset="0"/>
            </a:endParaRPr>
          </a:p>
        </p:txBody>
      </p:sp>
      <p:sp>
        <p:nvSpPr>
          <p:cNvPr id="6656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6656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71" name="Rectangle 11"/>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4068365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p:txBody>
          <a:bodyPr/>
          <a:lstStyle/>
          <a:p>
            <a:pPr algn="l"/>
            <a:r>
              <a:rPr lang="en-US">
                <a:latin typeface="Times New Roman" panose="02020603050405020304" pitchFamily="18" charset="0"/>
              </a:rPr>
              <a:t>Contoh aktuator elektrik (2)</a:t>
            </a:r>
          </a:p>
        </p:txBody>
      </p:sp>
      <p:sp>
        <p:nvSpPr>
          <p:cNvPr id="75782" name="Rectangle 6"/>
          <p:cNvSpPr>
            <a:spLocks noGrp="1" noChangeArrowheads="1"/>
          </p:cNvSpPr>
          <p:nvPr>
            <p:ph type="body" sz="half" idx="1"/>
          </p:nvPr>
        </p:nvSpPr>
        <p:spPr>
          <a:xfrm>
            <a:off x="1981200" y="1600200"/>
            <a:ext cx="8216900" cy="4330700"/>
          </a:xfrm>
        </p:spPr>
        <p:txBody>
          <a:bodyPr/>
          <a:lstStyle/>
          <a:p>
            <a:pPr marL="457200" indent="-457200">
              <a:buNone/>
            </a:pPr>
            <a:r>
              <a:rPr lang="sv-SE" b="1">
                <a:solidFill>
                  <a:srgbClr val="0000FF"/>
                </a:solidFill>
                <a:latin typeface="Times New Roman" panose="02020603050405020304" pitchFamily="18" charset="0"/>
              </a:rPr>
              <a:t>2. Konverter DC ke DC</a:t>
            </a:r>
            <a:r>
              <a:rPr lang="en-US"/>
              <a:t> </a:t>
            </a:r>
            <a:endParaRPr lang="sv-SE" b="1">
              <a:solidFill>
                <a:srgbClr val="0000FF"/>
              </a:solidFill>
              <a:latin typeface="Times New Roman" panose="02020603050405020304" pitchFamily="18" charset="0"/>
            </a:endParaRPr>
          </a:p>
          <a:p>
            <a:pPr marL="914400" lvl="1" indent="-342900">
              <a:buFontTx/>
              <a:buChar char="•"/>
            </a:pPr>
            <a:r>
              <a:rPr lang="sv-SE">
                <a:latin typeface="Times New Roman" panose="02020603050405020304" pitchFamily="18" charset="0"/>
              </a:rPr>
              <a:t>Umumnya disebut </a:t>
            </a:r>
            <a:r>
              <a:rPr lang="sv-SE" i="1">
                <a:latin typeface="Times New Roman" panose="02020603050405020304" pitchFamily="18" charset="0"/>
              </a:rPr>
              <a:t>dc chopper</a:t>
            </a:r>
            <a:r>
              <a:rPr lang="en-US">
                <a:latin typeface="Times New Roman" panose="02020603050405020304" pitchFamily="18" charset="0"/>
              </a:rPr>
              <a:t>.</a:t>
            </a:r>
          </a:p>
          <a:p>
            <a:pPr marL="914400" lvl="1" indent="-342900">
              <a:buFontTx/>
              <a:buChar char="•"/>
            </a:pPr>
            <a:r>
              <a:rPr lang="sv-SE">
                <a:latin typeface="Times New Roman" panose="02020603050405020304" pitchFamily="18" charset="0"/>
              </a:rPr>
              <a:t>Diaplikasikan pada rangkaian muatan dengan mengenalkan satu atau lebih thyristor antara rangkaian muatan dan sumber dc.</a:t>
            </a:r>
            <a:r>
              <a:rPr lang="en-US">
                <a:latin typeface="Times New Roman" panose="02020603050405020304" pitchFamily="18" charset="0"/>
              </a:rPr>
              <a:t> </a:t>
            </a:r>
          </a:p>
          <a:p>
            <a:pPr marL="914400" lvl="1" indent="-342900">
              <a:buFontTx/>
              <a:buChar char="•"/>
            </a:pPr>
            <a:r>
              <a:rPr lang="sv-SE">
                <a:latin typeface="Times New Roman" panose="02020603050405020304" pitchFamily="18" charset="0"/>
              </a:rPr>
              <a:t>Digunakan pada drive-drive dc kecepatan variabel, bertujuan menghilangkan limbah energi dalam bentuk panas yang dihasilkan saat menyalakan dan mengendalikan tahanan</a:t>
            </a:r>
            <a:r>
              <a:rPr lang="sv-SE"/>
              <a:t>.</a:t>
            </a:r>
            <a:endParaRPr lang="en-US"/>
          </a:p>
        </p:txBody>
      </p:sp>
      <p:sp>
        <p:nvSpPr>
          <p:cNvPr id="75783"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4" name="Rectangle 8"/>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5" name="Rectangle 9"/>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6" name="Rectangle 10"/>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7" name="Rectangle 11"/>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5788"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9" name="Rectangle 13"/>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839380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a:latin typeface="Times New Roman" panose="02020603050405020304" pitchFamily="18" charset="0"/>
              </a:rPr>
              <a:t>Rangkaian Chopper</a:t>
            </a:r>
          </a:p>
        </p:txBody>
      </p:sp>
      <p:sp>
        <p:nvSpPr>
          <p:cNvPr id="71683" name="Rectangle 3"/>
          <p:cNvSpPr>
            <a:spLocks noGrp="1" noChangeArrowheads="1"/>
          </p:cNvSpPr>
          <p:nvPr>
            <p:ph type="body" sz="half" idx="1"/>
          </p:nvPr>
        </p:nvSpPr>
        <p:spPr>
          <a:xfrm>
            <a:off x="1981200" y="4419600"/>
            <a:ext cx="8216900" cy="1676400"/>
          </a:xfrm>
        </p:spPr>
        <p:txBody>
          <a:bodyPr/>
          <a:lstStyle/>
          <a:p>
            <a:r>
              <a:rPr lang="en-US">
                <a:latin typeface="Times New Roman" panose="02020603050405020304" pitchFamily="18" charset="0"/>
              </a:rPr>
              <a:t>V</a:t>
            </a:r>
            <a:r>
              <a:rPr lang="en-US" baseline="-25000">
                <a:latin typeface="Times New Roman" panose="02020603050405020304" pitchFamily="18" charset="0"/>
              </a:rPr>
              <a:t>o</a:t>
            </a:r>
            <a:r>
              <a:rPr lang="en-US">
                <a:latin typeface="Times New Roman" panose="02020603050405020304" pitchFamily="18" charset="0"/>
              </a:rPr>
              <a:t> maupun I</a:t>
            </a:r>
            <a:r>
              <a:rPr lang="en-US" baseline="-25000">
                <a:latin typeface="Times New Roman" panose="02020603050405020304" pitchFamily="18" charset="0"/>
              </a:rPr>
              <a:t>o</a:t>
            </a:r>
            <a:r>
              <a:rPr lang="en-US">
                <a:latin typeface="Times New Roman" panose="02020603050405020304" pitchFamily="18" charset="0"/>
              </a:rPr>
              <a:t> bermuatan positip</a:t>
            </a:r>
            <a:r>
              <a:rPr lang="en-US"/>
              <a:t> </a:t>
            </a:r>
          </a:p>
          <a:p>
            <a:r>
              <a:rPr lang="id-ID">
                <a:latin typeface="Times New Roman" panose="02020603050405020304" pitchFamily="18" charset="0"/>
              </a:rPr>
              <a:t>Simbol thyristor ditandai dengan lingkaran yang dapat dihidupkan dan dimatikan</a:t>
            </a:r>
            <a:r>
              <a:rPr lang="en-US"/>
              <a:t> </a:t>
            </a:r>
          </a:p>
        </p:txBody>
      </p:sp>
      <p:sp>
        <p:nvSpPr>
          <p:cNvPr id="7168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168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90"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1797" name="Picture 117" descr="03"/>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2465388" y="1943101"/>
            <a:ext cx="7440612"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703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l"/>
            <a:r>
              <a:rPr lang="en-US">
                <a:latin typeface="Times New Roman" panose="02020603050405020304" pitchFamily="18" charset="0"/>
              </a:rPr>
              <a:t>Pengoperasian Chopper</a:t>
            </a:r>
          </a:p>
        </p:txBody>
      </p:sp>
      <p:sp>
        <p:nvSpPr>
          <p:cNvPr id="72707"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FF3300"/>
                </a:solidFill>
                <a:latin typeface="Times New Roman" panose="02020603050405020304" pitchFamily="18" charset="0"/>
              </a:rPr>
              <a:t>Kemungkinan 1 :</a:t>
            </a:r>
            <a:r>
              <a:rPr lang="sv-SE"/>
              <a:t> </a:t>
            </a:r>
            <a:endParaRPr lang="en-US"/>
          </a:p>
        </p:txBody>
      </p:sp>
      <p:sp>
        <p:nvSpPr>
          <p:cNvPr id="7270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0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271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71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2816" name="Picture 112" descr="04"/>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2654300" y="2451100"/>
            <a:ext cx="63436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985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l"/>
            <a:r>
              <a:rPr lang="en-US">
                <a:latin typeface="Times New Roman" panose="02020603050405020304" pitchFamily="18" charset="0"/>
              </a:rPr>
              <a:t>Pengoperasian Chopper</a:t>
            </a:r>
          </a:p>
        </p:txBody>
      </p:sp>
      <p:sp>
        <p:nvSpPr>
          <p:cNvPr id="77827" name="Rectangle 3"/>
          <p:cNvSpPr>
            <a:spLocks noGrp="1" noChangeArrowheads="1"/>
          </p:cNvSpPr>
          <p:nvPr>
            <p:ph type="body" sz="half" idx="1"/>
          </p:nvPr>
        </p:nvSpPr>
        <p:spPr>
          <a:xfrm>
            <a:off x="1981200" y="1600201"/>
            <a:ext cx="8216900" cy="487363"/>
          </a:xfrm>
        </p:spPr>
        <p:txBody>
          <a:bodyPr/>
          <a:lstStyle/>
          <a:p>
            <a:pPr>
              <a:buFontTx/>
              <a:buNone/>
            </a:pPr>
            <a:r>
              <a:rPr lang="sv-SE" b="1">
                <a:solidFill>
                  <a:srgbClr val="FF3300"/>
                </a:solidFill>
                <a:latin typeface="Times New Roman" panose="02020603050405020304" pitchFamily="18" charset="0"/>
              </a:rPr>
              <a:t>Kemungkinan 2 :</a:t>
            </a:r>
            <a:r>
              <a:rPr lang="sv-SE"/>
              <a:t> </a:t>
            </a:r>
            <a:endParaRPr lang="en-US"/>
          </a:p>
        </p:txBody>
      </p:sp>
      <p:sp>
        <p:nvSpPr>
          <p:cNvPr id="7782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82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83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83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83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783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83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7836" name="Picture 12"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590800"/>
            <a:ext cx="63341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4537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l"/>
            <a:r>
              <a:rPr lang="en-US">
                <a:latin typeface="Times New Roman" panose="02020603050405020304" pitchFamily="18" charset="0"/>
              </a:rPr>
              <a:t>Contoh aktuator elektrik (3)</a:t>
            </a:r>
          </a:p>
        </p:txBody>
      </p:sp>
      <p:sp>
        <p:nvSpPr>
          <p:cNvPr id="78851" name="Rectangle 3"/>
          <p:cNvSpPr>
            <a:spLocks noGrp="1" noChangeArrowheads="1"/>
          </p:cNvSpPr>
          <p:nvPr>
            <p:ph type="body" sz="half" idx="1"/>
          </p:nvPr>
        </p:nvSpPr>
        <p:spPr>
          <a:xfrm>
            <a:off x="1981200" y="1600200"/>
            <a:ext cx="8216900" cy="1104900"/>
          </a:xfrm>
        </p:spPr>
        <p:txBody>
          <a:bodyPr/>
          <a:lstStyle/>
          <a:p>
            <a:pPr marL="457200" indent="-457200">
              <a:buNone/>
            </a:pPr>
            <a:r>
              <a:rPr lang="sv-SE" b="1">
                <a:solidFill>
                  <a:srgbClr val="0000FF"/>
                </a:solidFill>
                <a:latin typeface="Times New Roman" panose="02020603050405020304" pitchFamily="18" charset="0"/>
              </a:rPr>
              <a:t>3. </a:t>
            </a:r>
            <a:r>
              <a:rPr lang="id-ID" b="1">
                <a:solidFill>
                  <a:srgbClr val="0000FF"/>
                </a:solidFill>
                <a:latin typeface="Times New Roman" panose="02020603050405020304" pitchFamily="18" charset="0"/>
              </a:rPr>
              <a:t>Konverter DC ke AC (Inverter)</a:t>
            </a:r>
            <a:r>
              <a:rPr lang="en-US"/>
              <a:t> </a:t>
            </a:r>
            <a:endParaRPr lang="sv-SE" b="1">
              <a:solidFill>
                <a:srgbClr val="0000FF"/>
              </a:solidFill>
              <a:latin typeface="Times New Roman" panose="02020603050405020304" pitchFamily="18" charset="0"/>
            </a:endParaRPr>
          </a:p>
          <a:p>
            <a:pPr marL="457200" indent="-457200">
              <a:buNone/>
            </a:pPr>
            <a:r>
              <a:rPr lang="sv-SE" b="1">
                <a:solidFill>
                  <a:srgbClr val="0000FF"/>
                </a:solidFill>
                <a:latin typeface="Times New Roman" panose="02020603050405020304" pitchFamily="18" charset="0"/>
              </a:rPr>
              <a:t>    </a:t>
            </a:r>
            <a:r>
              <a:rPr lang="en-US">
                <a:latin typeface="Times New Roman" panose="02020603050405020304" pitchFamily="18" charset="0"/>
              </a:rPr>
              <a:t>Contoh : </a:t>
            </a:r>
            <a:r>
              <a:rPr lang="id-ID">
                <a:latin typeface="Times New Roman" panose="02020603050405020304" pitchFamily="18" charset="0"/>
              </a:rPr>
              <a:t>penguat </a:t>
            </a:r>
            <a:r>
              <a:rPr lang="id-ID" i="1">
                <a:latin typeface="Times New Roman" panose="02020603050405020304" pitchFamily="18" charset="0"/>
              </a:rPr>
              <a:t>push-pull</a:t>
            </a:r>
            <a:r>
              <a:rPr lang="id-ID"/>
              <a:t> </a:t>
            </a:r>
            <a:endParaRPr lang="en-US">
              <a:latin typeface="Times New Roman" panose="02020603050405020304" pitchFamily="18" charset="0"/>
            </a:endParaRPr>
          </a:p>
        </p:txBody>
      </p:sp>
      <p:sp>
        <p:nvSpPr>
          <p:cNvPr id="78852"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853"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854"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855"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856"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8857"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858"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886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3086100"/>
            <a:ext cx="5494338" cy="306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704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l"/>
            <a:r>
              <a:rPr lang="en-US">
                <a:latin typeface="Times New Roman" panose="02020603050405020304" pitchFamily="18" charset="0"/>
              </a:rPr>
              <a:t>Contoh aktuator mekanik</a:t>
            </a:r>
          </a:p>
        </p:txBody>
      </p:sp>
      <p:sp>
        <p:nvSpPr>
          <p:cNvPr id="79875" name="Rectangle 3"/>
          <p:cNvSpPr>
            <a:spLocks noGrp="1" noChangeArrowheads="1"/>
          </p:cNvSpPr>
          <p:nvPr>
            <p:ph type="body" sz="half" idx="1"/>
          </p:nvPr>
        </p:nvSpPr>
        <p:spPr>
          <a:xfrm>
            <a:off x="1981200" y="1600200"/>
            <a:ext cx="8216900" cy="2844800"/>
          </a:xfrm>
        </p:spPr>
        <p:txBody>
          <a:bodyPr/>
          <a:lstStyle/>
          <a:p>
            <a:pPr marL="0" indent="0">
              <a:buNone/>
            </a:pPr>
            <a:r>
              <a:rPr lang="sv-SE" b="1">
                <a:solidFill>
                  <a:srgbClr val="0000FF"/>
                </a:solidFill>
                <a:latin typeface="Times New Roman" panose="02020603050405020304" pitchFamily="18" charset="0"/>
              </a:rPr>
              <a:t>Motor DC</a:t>
            </a:r>
            <a:r>
              <a:rPr lang="en-US"/>
              <a:t> </a:t>
            </a:r>
            <a:endParaRPr lang="sv-SE" b="1">
              <a:solidFill>
                <a:srgbClr val="0000FF"/>
              </a:solidFill>
              <a:latin typeface="Times New Roman" panose="02020603050405020304" pitchFamily="18" charset="0"/>
            </a:endParaRPr>
          </a:p>
          <a:p>
            <a:pPr lvl="1" indent="-342900">
              <a:buFontTx/>
              <a:buChar char="•"/>
            </a:pPr>
            <a:r>
              <a:rPr lang="en-US">
                <a:latin typeface="Times New Roman" panose="02020603050405020304" pitchFamily="18" charset="0"/>
              </a:rPr>
              <a:t>M</a:t>
            </a:r>
            <a:r>
              <a:rPr lang="id-ID">
                <a:latin typeface="Times New Roman" panose="02020603050405020304" pitchFamily="18" charset="0"/>
              </a:rPr>
              <a:t>engubah energi listrik </a:t>
            </a:r>
            <a:r>
              <a:rPr lang="en-US">
                <a:latin typeface="Times New Roman" panose="02020603050405020304" pitchFamily="18" charset="0"/>
              </a:rPr>
              <a:t>(</a:t>
            </a:r>
            <a:r>
              <a:rPr lang="id-ID">
                <a:latin typeface="Times New Roman" panose="02020603050405020304" pitchFamily="18" charset="0"/>
              </a:rPr>
              <a:t>tegangan</a:t>
            </a:r>
            <a:r>
              <a:rPr lang="en-US">
                <a:latin typeface="Times New Roman" panose="02020603050405020304" pitchFamily="18" charset="0"/>
              </a:rPr>
              <a:t>)</a:t>
            </a:r>
            <a:r>
              <a:rPr lang="id-ID">
                <a:latin typeface="Times New Roman" panose="02020603050405020304" pitchFamily="18" charset="0"/>
              </a:rPr>
              <a:t> menjadi energi mekanik </a:t>
            </a:r>
            <a:r>
              <a:rPr lang="en-US">
                <a:latin typeface="Times New Roman" panose="02020603050405020304" pitchFamily="18" charset="0"/>
              </a:rPr>
              <a:t>(putaran)</a:t>
            </a:r>
          </a:p>
          <a:p>
            <a:pPr lvl="1" indent="-342900">
              <a:buFontTx/>
              <a:buChar char="•"/>
            </a:pPr>
            <a:r>
              <a:rPr lang="en-US">
                <a:latin typeface="Times New Roman" panose="02020603050405020304" pitchFamily="18" charset="0"/>
              </a:rPr>
              <a:t>Diagram skematik motor dc penguat medan konstan :</a:t>
            </a:r>
          </a:p>
        </p:txBody>
      </p:sp>
      <p:sp>
        <p:nvSpPr>
          <p:cNvPr id="7987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87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878"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87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880"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9881"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88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79978" name="Picture 1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4076700"/>
            <a:ext cx="5969000" cy="247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89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2057400" y="533400"/>
            <a:ext cx="8001000" cy="762000"/>
          </a:xfrm>
        </p:spPr>
        <p:txBody>
          <a:bodyPr/>
          <a:lstStyle/>
          <a:p>
            <a:pPr algn="ctr"/>
            <a:r>
              <a:rPr lang="en-US" sz="4400" b="1">
                <a:latin typeface="Times New Roman" panose="02020603050405020304" pitchFamily="18" charset="0"/>
              </a:rPr>
              <a:t>Fungsi</a:t>
            </a:r>
          </a:p>
        </p:txBody>
      </p:sp>
      <p:sp>
        <p:nvSpPr>
          <p:cNvPr id="102403" name="Rectangle 3"/>
          <p:cNvSpPr>
            <a:spLocks noGrp="1" noChangeArrowheads="1"/>
          </p:cNvSpPr>
          <p:nvPr>
            <p:ph type="subTitle" idx="1"/>
          </p:nvPr>
        </p:nvSpPr>
        <p:spPr>
          <a:xfrm>
            <a:off x="2130426" y="1752600"/>
            <a:ext cx="7927975" cy="1530350"/>
          </a:xfrm>
        </p:spPr>
        <p:txBody>
          <a:bodyPr/>
          <a:lstStyle/>
          <a:p>
            <a:pPr marL="344488" indent="-344488">
              <a:buClr>
                <a:schemeClr val="tx1"/>
              </a:buClr>
              <a:buFontTx/>
              <a:buChar char="•"/>
            </a:pPr>
            <a:r>
              <a:rPr lang="sv-SE">
                <a:latin typeface="Times New Roman" panose="02020603050405020304" pitchFamily="18" charset="0"/>
              </a:rPr>
              <a:t>Membandingkan sinyal keluaran sebenarnya atau sinyal keluaran terukur dengan sinyal ma sukan acuan (setpoint)</a:t>
            </a:r>
            <a:endParaRPr lang="en-US" b="1"/>
          </a:p>
        </p:txBody>
      </p:sp>
      <p:grpSp>
        <p:nvGrpSpPr>
          <p:cNvPr id="102428" name="Group 28"/>
          <p:cNvGrpSpPr>
            <a:grpSpLocks/>
          </p:cNvGrpSpPr>
          <p:nvPr/>
        </p:nvGrpSpPr>
        <p:grpSpPr bwMode="auto">
          <a:xfrm>
            <a:off x="2057400" y="3733800"/>
            <a:ext cx="8229600" cy="2071688"/>
            <a:chOff x="336" y="2352"/>
            <a:chExt cx="5184" cy="1305"/>
          </a:xfrm>
        </p:grpSpPr>
        <p:sp>
          <p:nvSpPr>
            <p:cNvPr id="102405" name="Rectangle 5"/>
            <p:cNvSpPr>
              <a:spLocks noChangeArrowheads="1"/>
            </p:cNvSpPr>
            <p:nvPr/>
          </p:nvSpPr>
          <p:spPr bwMode="auto">
            <a:xfrm>
              <a:off x="336" y="2456"/>
              <a:ext cx="51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en-US" sz="2200">
                  <a:solidFill>
                    <a:srgbClr val="FF3300"/>
                  </a:solidFill>
                </a:rPr>
                <a:t>R(s)</a:t>
              </a:r>
            </a:p>
          </p:txBody>
        </p:sp>
        <p:sp>
          <p:nvSpPr>
            <p:cNvPr id="102406" name="Line 6"/>
            <p:cNvSpPr>
              <a:spLocks noChangeShapeType="1"/>
            </p:cNvSpPr>
            <p:nvPr/>
          </p:nvSpPr>
          <p:spPr bwMode="auto">
            <a:xfrm>
              <a:off x="2827" y="2661"/>
              <a:ext cx="2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07" name="Rectangle 7"/>
            <p:cNvSpPr>
              <a:spLocks noChangeArrowheads="1"/>
            </p:cNvSpPr>
            <p:nvPr/>
          </p:nvSpPr>
          <p:spPr bwMode="auto">
            <a:xfrm>
              <a:off x="2656" y="3177"/>
              <a:ext cx="1152" cy="4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CC00CC"/>
                  </a:solidFill>
                </a14:hiddenFill>
              </a:ext>
            </a:extLst>
          </p:spPr>
          <p:txBody>
            <a:bodyPr/>
            <a:lstStyle/>
            <a:p>
              <a:pPr algn="ctr" eaLnBrk="0" hangingPunct="0"/>
              <a:r>
                <a:rPr lang="en-US" b="1"/>
                <a:t>Sensor / Elemen ukur</a:t>
              </a:r>
              <a:endParaRPr lang="en-US"/>
            </a:p>
          </p:txBody>
        </p:sp>
        <p:sp>
          <p:nvSpPr>
            <p:cNvPr id="102408" name="Oval 8"/>
            <p:cNvSpPr>
              <a:spLocks noChangeArrowheads="1"/>
            </p:cNvSpPr>
            <p:nvPr/>
          </p:nvSpPr>
          <p:spPr bwMode="auto">
            <a:xfrm>
              <a:off x="1114" y="2458"/>
              <a:ext cx="385" cy="386"/>
            </a:xfrm>
            <a:prstGeom prst="ellipse">
              <a:avLst/>
            </a:prstGeom>
            <a:solidFill>
              <a:srgbClr val="FFFF00"/>
            </a:solidFill>
            <a:ln w="9525">
              <a:solidFill>
                <a:schemeClr val="tx1"/>
              </a:solidFill>
              <a:round/>
              <a:headEnd/>
              <a:tailEnd/>
            </a:ln>
          </p:spPr>
          <p:txBody>
            <a:bodyPr/>
            <a:lstStyle/>
            <a:p>
              <a:pPr algn="ctr" eaLnBrk="0" hangingPunct="0"/>
              <a:r>
                <a:rPr lang="en-US">
                  <a:sym typeface="Symbol" panose="05050102010706020507" pitchFamily="18" charset="2"/>
                </a:rPr>
                <a:t></a:t>
              </a:r>
              <a:endParaRPr lang="en-US"/>
            </a:p>
          </p:txBody>
        </p:sp>
        <p:sp>
          <p:nvSpPr>
            <p:cNvPr id="102409" name="Rectangle 9"/>
            <p:cNvSpPr>
              <a:spLocks noChangeArrowheads="1"/>
            </p:cNvSpPr>
            <p:nvPr/>
          </p:nvSpPr>
          <p:spPr bwMode="auto">
            <a:xfrm>
              <a:off x="1998" y="2471"/>
              <a:ext cx="834" cy="36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339966"/>
                  </a:solidFill>
                </a14:hiddenFill>
              </a:ext>
            </a:extLst>
          </p:spPr>
          <p:txBody>
            <a:bodyPr/>
            <a:lstStyle/>
            <a:p>
              <a:pPr lvl="1" algn="just" eaLnBrk="0" hangingPunct="0"/>
              <a:endParaRPr lang="en-US" sz="300" b="1">
                <a:solidFill>
                  <a:srgbClr val="3366FF"/>
                </a:solidFill>
              </a:endParaRPr>
            </a:p>
            <a:p>
              <a:pPr algn="ctr" eaLnBrk="0" hangingPunct="0"/>
              <a:r>
                <a:rPr lang="en-US" b="1"/>
                <a:t>Kontroler</a:t>
              </a:r>
              <a:endParaRPr lang="en-US"/>
            </a:p>
          </p:txBody>
        </p:sp>
        <p:sp>
          <p:nvSpPr>
            <p:cNvPr id="102410" name="Rectangle 10"/>
            <p:cNvSpPr>
              <a:spLocks noChangeArrowheads="1"/>
            </p:cNvSpPr>
            <p:nvPr/>
          </p:nvSpPr>
          <p:spPr bwMode="auto">
            <a:xfrm>
              <a:off x="4078" y="2482"/>
              <a:ext cx="532"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3366FF"/>
                  </a:solidFill>
                </a14:hiddenFill>
              </a:ext>
            </a:extLst>
          </p:spPr>
          <p:txBody>
            <a:bodyPr/>
            <a:lstStyle/>
            <a:p>
              <a:pPr lvl="1" algn="just" eaLnBrk="0" hangingPunct="0"/>
              <a:endParaRPr lang="en-US" sz="300" b="1">
                <a:solidFill>
                  <a:srgbClr val="3366FF"/>
                </a:solidFill>
              </a:endParaRPr>
            </a:p>
            <a:p>
              <a:pPr algn="ctr" eaLnBrk="0" hangingPunct="0"/>
              <a:r>
                <a:rPr lang="en-US" sz="1200" b="1"/>
                <a:t> </a:t>
              </a:r>
              <a:r>
                <a:rPr lang="en-US" b="1"/>
                <a:t>Plant</a:t>
              </a:r>
              <a:endParaRPr lang="en-US"/>
            </a:p>
          </p:txBody>
        </p:sp>
        <p:sp>
          <p:nvSpPr>
            <p:cNvPr id="102412" name="Line 12"/>
            <p:cNvSpPr>
              <a:spLocks noChangeShapeType="1"/>
            </p:cNvSpPr>
            <p:nvPr/>
          </p:nvSpPr>
          <p:spPr bwMode="auto">
            <a:xfrm>
              <a:off x="1490" y="2644"/>
              <a:ext cx="51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2413" name="Group 13"/>
            <p:cNvGrpSpPr>
              <a:grpSpLocks/>
            </p:cNvGrpSpPr>
            <p:nvPr/>
          </p:nvGrpSpPr>
          <p:grpSpPr bwMode="auto">
            <a:xfrm>
              <a:off x="3828" y="2679"/>
              <a:ext cx="955" cy="733"/>
              <a:chOff x="3701" y="1971"/>
              <a:chExt cx="955" cy="733"/>
            </a:xfrm>
          </p:grpSpPr>
          <p:sp>
            <p:nvSpPr>
              <p:cNvPr id="102414" name="Line 14"/>
              <p:cNvSpPr>
                <a:spLocks noChangeShapeType="1"/>
              </p:cNvSpPr>
              <p:nvPr/>
            </p:nvSpPr>
            <p:spPr bwMode="auto">
              <a:xfrm>
                <a:off x="4656" y="1971"/>
                <a:ext cx="0" cy="7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5" name="Line 15"/>
              <p:cNvSpPr>
                <a:spLocks noChangeShapeType="1"/>
              </p:cNvSpPr>
              <p:nvPr/>
            </p:nvSpPr>
            <p:spPr bwMode="auto">
              <a:xfrm flipH="1">
                <a:off x="3701" y="2704"/>
                <a:ext cx="95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2416" name="Group 16"/>
            <p:cNvGrpSpPr>
              <a:grpSpLocks/>
            </p:cNvGrpSpPr>
            <p:nvPr/>
          </p:nvGrpSpPr>
          <p:grpSpPr bwMode="auto">
            <a:xfrm>
              <a:off x="1296" y="2838"/>
              <a:ext cx="1354" cy="582"/>
              <a:chOff x="1628" y="2130"/>
              <a:chExt cx="1095" cy="582"/>
            </a:xfrm>
          </p:grpSpPr>
          <p:sp>
            <p:nvSpPr>
              <p:cNvPr id="102417" name="Line 17"/>
              <p:cNvSpPr>
                <a:spLocks noChangeShapeType="1"/>
              </p:cNvSpPr>
              <p:nvPr/>
            </p:nvSpPr>
            <p:spPr bwMode="auto">
              <a:xfrm flipH="1">
                <a:off x="1628" y="2704"/>
                <a:ext cx="10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8" name="Line 18"/>
              <p:cNvSpPr>
                <a:spLocks noChangeShapeType="1"/>
              </p:cNvSpPr>
              <p:nvPr/>
            </p:nvSpPr>
            <p:spPr bwMode="auto">
              <a:xfrm flipV="1">
                <a:off x="1631" y="2130"/>
                <a:ext cx="0" cy="58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2419" name="Rectangle 19"/>
            <p:cNvSpPr>
              <a:spLocks noChangeArrowheads="1"/>
            </p:cNvSpPr>
            <p:nvPr/>
          </p:nvSpPr>
          <p:spPr bwMode="auto">
            <a:xfrm>
              <a:off x="907" y="2374"/>
              <a:ext cx="24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eaLnBrk="0" hangingPunct="0"/>
              <a:r>
                <a:rPr lang="en-US" sz="2400" b="1"/>
                <a:t>+</a:t>
              </a:r>
              <a:endParaRPr lang="en-US" sz="2400"/>
            </a:p>
          </p:txBody>
        </p:sp>
        <p:sp>
          <p:nvSpPr>
            <p:cNvPr id="102420" name="Rectangle 20"/>
            <p:cNvSpPr>
              <a:spLocks noChangeArrowheads="1"/>
            </p:cNvSpPr>
            <p:nvPr/>
          </p:nvSpPr>
          <p:spPr bwMode="auto">
            <a:xfrm>
              <a:off x="1015" y="2747"/>
              <a:ext cx="24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2400" b="1"/>
                <a:t>-</a:t>
              </a:r>
              <a:endParaRPr lang="en-US" sz="2400"/>
            </a:p>
          </p:txBody>
        </p:sp>
        <p:sp>
          <p:nvSpPr>
            <p:cNvPr id="102421" name="Rectangle 21"/>
            <p:cNvSpPr>
              <a:spLocks noChangeArrowheads="1"/>
            </p:cNvSpPr>
            <p:nvPr/>
          </p:nvSpPr>
          <p:spPr bwMode="auto">
            <a:xfrm>
              <a:off x="3072" y="2474"/>
              <a:ext cx="768" cy="36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339966"/>
                  </a:solidFill>
                </a14:hiddenFill>
              </a:ext>
            </a:extLst>
          </p:spPr>
          <p:txBody>
            <a:bodyPr/>
            <a:lstStyle/>
            <a:p>
              <a:pPr lvl="1" algn="just" eaLnBrk="0" hangingPunct="0"/>
              <a:endParaRPr lang="en-US" sz="300" b="1">
                <a:solidFill>
                  <a:srgbClr val="3366FF"/>
                </a:solidFill>
              </a:endParaRPr>
            </a:p>
            <a:p>
              <a:pPr algn="ctr" eaLnBrk="0" hangingPunct="0"/>
              <a:r>
                <a:rPr lang="en-US" b="1"/>
                <a:t>Aktuator</a:t>
              </a:r>
              <a:endParaRPr lang="en-US"/>
            </a:p>
          </p:txBody>
        </p:sp>
        <p:sp>
          <p:nvSpPr>
            <p:cNvPr id="102422" name="Line 22"/>
            <p:cNvSpPr>
              <a:spLocks noChangeShapeType="1"/>
            </p:cNvSpPr>
            <p:nvPr/>
          </p:nvSpPr>
          <p:spPr bwMode="auto">
            <a:xfrm>
              <a:off x="3828" y="2652"/>
              <a:ext cx="2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23" name="Line 23"/>
            <p:cNvSpPr>
              <a:spLocks noChangeShapeType="1"/>
            </p:cNvSpPr>
            <p:nvPr/>
          </p:nvSpPr>
          <p:spPr bwMode="auto">
            <a:xfrm>
              <a:off x="4632" y="2663"/>
              <a:ext cx="40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24" name="Line 24"/>
            <p:cNvSpPr>
              <a:spLocks noChangeShapeType="1"/>
            </p:cNvSpPr>
            <p:nvPr/>
          </p:nvSpPr>
          <p:spPr bwMode="auto">
            <a:xfrm>
              <a:off x="824" y="2644"/>
              <a:ext cx="2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25" name="Rectangle 25"/>
            <p:cNvSpPr>
              <a:spLocks noChangeArrowheads="1"/>
            </p:cNvSpPr>
            <p:nvPr/>
          </p:nvSpPr>
          <p:spPr bwMode="auto">
            <a:xfrm>
              <a:off x="5005" y="2496"/>
              <a:ext cx="5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en-US" sz="2200">
                  <a:solidFill>
                    <a:srgbClr val="FF3300"/>
                  </a:solidFill>
                </a:rPr>
                <a:t>C(s)</a:t>
              </a:r>
            </a:p>
          </p:txBody>
        </p:sp>
        <p:sp>
          <p:nvSpPr>
            <p:cNvPr id="102426" name="Rectangle 26"/>
            <p:cNvSpPr>
              <a:spLocks noChangeArrowheads="1"/>
            </p:cNvSpPr>
            <p:nvPr/>
          </p:nvSpPr>
          <p:spPr bwMode="auto">
            <a:xfrm>
              <a:off x="1680" y="312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en-US" sz="2200">
                  <a:solidFill>
                    <a:srgbClr val="FF3300"/>
                  </a:solidFill>
                </a:rPr>
                <a:t>C*(s)</a:t>
              </a:r>
            </a:p>
          </p:txBody>
        </p:sp>
        <p:sp>
          <p:nvSpPr>
            <p:cNvPr id="102427" name="Rectangle 27"/>
            <p:cNvSpPr>
              <a:spLocks noChangeArrowheads="1"/>
            </p:cNvSpPr>
            <p:nvPr/>
          </p:nvSpPr>
          <p:spPr bwMode="auto">
            <a:xfrm>
              <a:off x="1492" y="235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en-US" sz="2200">
                  <a:solidFill>
                    <a:srgbClr val="FF3300"/>
                  </a:solidFill>
                </a:rPr>
                <a:t>E(s)</a:t>
              </a:r>
            </a:p>
          </p:txBody>
        </p:sp>
      </p:grpSp>
    </p:spTree>
    <p:extLst>
      <p:ext uri="{BB962C8B-B14F-4D97-AF65-F5344CB8AC3E}">
        <p14:creationId xmlns:p14="http://schemas.microsoft.com/office/powerpoint/2010/main" val="3198962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l"/>
            <a:r>
              <a:rPr lang="en-US">
                <a:latin typeface="Times New Roman" panose="02020603050405020304" pitchFamily="18" charset="0"/>
              </a:rPr>
              <a:t>Prinsip kerja motor dc</a:t>
            </a:r>
          </a:p>
        </p:txBody>
      </p:sp>
      <p:sp>
        <p:nvSpPr>
          <p:cNvPr id="80900"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901"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902"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903"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904"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80905"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906"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80909"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1" y="2209800"/>
            <a:ext cx="6837363" cy="36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7874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atin typeface="Times New Roman" panose="02020603050405020304" pitchFamily="18" charset="0"/>
              </a:rPr>
              <a:t>Aktuator pneumatik</a:t>
            </a:r>
          </a:p>
        </p:txBody>
      </p:sp>
      <p:sp>
        <p:nvSpPr>
          <p:cNvPr id="81923" name="Rectangle 3"/>
          <p:cNvSpPr>
            <a:spLocks noGrp="1" noChangeArrowheads="1"/>
          </p:cNvSpPr>
          <p:nvPr>
            <p:ph type="body" idx="1"/>
          </p:nvPr>
        </p:nvSpPr>
        <p:spPr>
          <a:xfrm>
            <a:off x="1981200" y="1600200"/>
            <a:ext cx="8229600" cy="1943100"/>
          </a:xfrm>
        </p:spPr>
        <p:txBody>
          <a:bodyPr>
            <a:normAutofit fontScale="92500"/>
          </a:bodyPr>
          <a:lstStyle/>
          <a:p>
            <a:pPr>
              <a:buClr>
                <a:schemeClr val="tx1"/>
              </a:buClr>
              <a:tabLst>
                <a:tab pos="342900" algn="l"/>
              </a:tabLst>
            </a:pPr>
            <a:r>
              <a:rPr lang="en-US">
                <a:latin typeface="Times New Roman" panose="02020603050405020304" pitchFamily="18" charset="0"/>
              </a:rPr>
              <a:t>M</a:t>
            </a:r>
            <a:r>
              <a:rPr lang="id-ID">
                <a:latin typeface="Times New Roman" panose="02020603050405020304" pitchFamily="18" charset="0"/>
              </a:rPr>
              <a:t>entranslasikan sinyal kontrol menjadi suatu gaya atau torsi yang besar untuk memanipulasi elemen kontrol.</a:t>
            </a:r>
            <a:r>
              <a:rPr lang="en-US">
                <a:latin typeface="Times New Roman" panose="02020603050405020304" pitchFamily="18" charset="0"/>
              </a:rPr>
              <a:t> </a:t>
            </a:r>
          </a:p>
          <a:p>
            <a:pPr>
              <a:tabLst>
                <a:tab pos="342900" algn="l"/>
              </a:tabLst>
            </a:pPr>
            <a:r>
              <a:rPr lang="sv-SE">
                <a:latin typeface="Times New Roman" panose="02020603050405020304" pitchFamily="18" charset="0"/>
              </a:rPr>
              <a:t>Prinsip kerjanya berdasarkan konsep tekanan.</a:t>
            </a:r>
            <a:endParaRPr lang="en-US">
              <a:latin typeface="Times New Roman" panose="02020603050405020304" pitchFamily="18" charset="0"/>
            </a:endParaRPr>
          </a:p>
          <a:p>
            <a:pPr>
              <a:buNone/>
              <a:tabLst>
                <a:tab pos="342900" algn="l"/>
              </a:tabLst>
            </a:pPr>
            <a:r>
              <a:rPr lang="sv-SE"/>
              <a:t>			</a:t>
            </a:r>
          </a:p>
        </p:txBody>
      </p:sp>
      <p:sp>
        <p:nvSpPr>
          <p:cNvPr id="81925" name="Rectangle 5"/>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81924" name="Object 4"/>
          <p:cNvGraphicFramePr>
            <a:graphicFrameLocks noChangeAspect="1"/>
          </p:cNvGraphicFramePr>
          <p:nvPr/>
        </p:nvGraphicFramePr>
        <p:xfrm>
          <a:off x="3162300" y="3606801"/>
          <a:ext cx="2020888" cy="430213"/>
        </p:xfrm>
        <a:graphic>
          <a:graphicData uri="http://schemas.openxmlformats.org/presentationml/2006/ole">
            <mc:AlternateContent xmlns:mc="http://schemas.openxmlformats.org/markup-compatibility/2006">
              <mc:Choice xmlns:v="urn:schemas-microsoft-com:vml" Requires="v">
                <p:oleObj spid="_x0000_s11271" name="Equation" r:id="rId3" imgW="1028254" imgH="215806" progId="Equation.3">
                  <p:embed/>
                </p:oleObj>
              </mc:Choice>
              <mc:Fallback>
                <p:oleObj name="Equation" r:id="rId3" imgW="1028254"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3606801"/>
                        <a:ext cx="202088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Rectangle 6"/>
          <p:cNvSpPr>
            <a:spLocks noChangeArrowheads="1"/>
          </p:cNvSpPr>
          <p:nvPr/>
        </p:nvSpPr>
        <p:spPr bwMode="auto">
          <a:xfrm>
            <a:off x="1981200" y="4076700"/>
            <a:ext cx="82296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tabLst>
                <a:tab pos="342900" algn="l"/>
              </a:tabLst>
              <a:defRPr sz="3200">
                <a:solidFill>
                  <a:schemeClr val="tx1"/>
                </a:solidFill>
                <a:latin typeface="Arial" panose="020B0604020202020204" pitchFamily="34" charset="0"/>
              </a:defRPr>
            </a:lvl1pPr>
            <a:lvl2pPr marL="742950" indent="-285750">
              <a:spcBef>
                <a:spcPct val="20000"/>
              </a:spcBef>
              <a:buChar char="–"/>
              <a:tabLst>
                <a:tab pos="342900" algn="l"/>
              </a:tabLst>
              <a:defRPr sz="2800">
                <a:solidFill>
                  <a:schemeClr val="tx1"/>
                </a:solidFill>
                <a:latin typeface="Arial" panose="020B0604020202020204" pitchFamily="34" charset="0"/>
              </a:defRPr>
            </a:lvl2pPr>
            <a:lvl3pPr marL="1143000" indent="-228600">
              <a:spcBef>
                <a:spcPct val="20000"/>
              </a:spcBef>
              <a:buChar char="•"/>
              <a:tabLst>
                <a:tab pos="342900" algn="l"/>
              </a:tabLst>
              <a:defRPr sz="2400">
                <a:solidFill>
                  <a:schemeClr val="tx1"/>
                </a:solidFill>
                <a:latin typeface="Arial" panose="020B0604020202020204" pitchFamily="34" charset="0"/>
              </a:defRPr>
            </a:lvl3pPr>
            <a:lvl4pPr marL="1600200" indent="-228600">
              <a:spcBef>
                <a:spcPct val="20000"/>
              </a:spcBef>
              <a:buChar char="–"/>
              <a:tabLst>
                <a:tab pos="342900" algn="l"/>
              </a:tabLst>
              <a:defRPr sz="2000">
                <a:solidFill>
                  <a:schemeClr val="tx1"/>
                </a:solidFill>
                <a:latin typeface="Arial" panose="020B0604020202020204" pitchFamily="34" charset="0"/>
              </a:defRPr>
            </a:lvl4pPr>
            <a:lvl5pPr marL="2057400" indent="-228600">
              <a:spcBef>
                <a:spcPct val="20000"/>
              </a:spcBef>
              <a:buChar char="»"/>
              <a:tabLst>
                <a:tab pos="342900" algn="l"/>
              </a:tabLst>
              <a:defRPr sz="2000">
                <a:solidFill>
                  <a:schemeClr val="tx1"/>
                </a:solidFill>
                <a:latin typeface="Arial" panose="020B0604020202020204" pitchFamily="34" charset="0"/>
              </a:defRPr>
            </a:lvl5pPr>
            <a:lvl6pPr marL="2514600" indent="-228600" fontAlgn="base">
              <a:spcBef>
                <a:spcPct val="20000"/>
              </a:spcBef>
              <a:spcAft>
                <a:spcPct val="0"/>
              </a:spcAft>
              <a:buChar char="»"/>
              <a:tabLst>
                <a:tab pos="342900" algn="l"/>
              </a:tabLst>
              <a:defRPr sz="2000">
                <a:solidFill>
                  <a:schemeClr val="tx1"/>
                </a:solidFill>
                <a:latin typeface="Arial" panose="020B0604020202020204" pitchFamily="34" charset="0"/>
              </a:defRPr>
            </a:lvl6pPr>
            <a:lvl7pPr marL="2971800" indent="-228600" fontAlgn="base">
              <a:spcBef>
                <a:spcPct val="20000"/>
              </a:spcBef>
              <a:spcAft>
                <a:spcPct val="0"/>
              </a:spcAft>
              <a:buChar char="»"/>
              <a:tabLst>
                <a:tab pos="342900" algn="l"/>
              </a:tabLst>
              <a:defRPr sz="2000">
                <a:solidFill>
                  <a:schemeClr val="tx1"/>
                </a:solidFill>
                <a:latin typeface="Arial" panose="020B0604020202020204" pitchFamily="34" charset="0"/>
              </a:defRPr>
            </a:lvl7pPr>
            <a:lvl8pPr marL="3429000" indent="-228600" fontAlgn="base">
              <a:spcBef>
                <a:spcPct val="20000"/>
              </a:spcBef>
              <a:spcAft>
                <a:spcPct val="0"/>
              </a:spcAft>
              <a:buChar char="»"/>
              <a:tabLst>
                <a:tab pos="342900" algn="l"/>
              </a:tabLst>
              <a:defRPr sz="2000">
                <a:solidFill>
                  <a:schemeClr val="tx1"/>
                </a:solidFill>
                <a:latin typeface="Arial" panose="020B0604020202020204" pitchFamily="34" charset="0"/>
              </a:defRPr>
            </a:lvl8pPr>
            <a:lvl9pPr marL="3886200" indent="-228600" fontAlgn="base">
              <a:spcBef>
                <a:spcPct val="20000"/>
              </a:spcBef>
              <a:spcAft>
                <a:spcPct val="0"/>
              </a:spcAft>
              <a:buChar char="»"/>
              <a:tabLst>
                <a:tab pos="342900" algn="l"/>
              </a:tabLst>
              <a:defRPr sz="2000">
                <a:solidFill>
                  <a:schemeClr val="tx1"/>
                </a:solidFill>
                <a:latin typeface="Arial" panose="020B0604020202020204" pitchFamily="34" charset="0"/>
              </a:defRPr>
            </a:lvl9pPr>
          </a:lstStyle>
          <a:p>
            <a:pPr>
              <a:buClr>
                <a:schemeClr val="tx1"/>
              </a:buClr>
            </a:pPr>
            <a:r>
              <a:rPr lang="sv-SE" sz="2800">
                <a:latin typeface="Times New Roman" panose="02020603050405020304" pitchFamily="18" charset="0"/>
              </a:rPr>
              <a:t>Biasanya aktuator pneumatik dilengkapi dengan valve kontrol.</a:t>
            </a:r>
            <a:r>
              <a:rPr lang="en-US" sz="2800">
                <a:latin typeface="Times New Roman" panose="02020603050405020304" pitchFamily="18" charset="0"/>
              </a:rPr>
              <a:t> </a:t>
            </a:r>
            <a:r>
              <a:rPr lang="sv-SE" sz="2800">
                <a:latin typeface="Times New Roman" panose="02020603050405020304" pitchFamily="18" charset="0"/>
              </a:rPr>
              <a:t>	</a:t>
            </a:r>
            <a:r>
              <a:rPr lang="sv-SE"/>
              <a:t>		</a:t>
            </a:r>
          </a:p>
        </p:txBody>
      </p:sp>
    </p:spTree>
    <p:extLst>
      <p:ext uri="{BB962C8B-B14F-4D97-AF65-F5344CB8AC3E}">
        <p14:creationId xmlns:p14="http://schemas.microsoft.com/office/powerpoint/2010/main" val="31461990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l"/>
            <a:r>
              <a:rPr lang="sv-SE" i="1">
                <a:latin typeface="Times New Roman" panose="02020603050405020304" pitchFamily="18" charset="0"/>
              </a:rPr>
              <a:t>Direct Pneumatic Actuator</a:t>
            </a:r>
            <a:r>
              <a:rPr lang="en-US"/>
              <a:t> </a:t>
            </a:r>
          </a:p>
        </p:txBody>
      </p:sp>
      <p:sp>
        <p:nvSpPr>
          <p:cNvPr id="8294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4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5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5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5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8295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5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82957" name="Picture 13" descr="pneumatic"/>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2654300" y="2146300"/>
            <a:ext cx="7539038"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35010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5" name="Picture 7" descr="Image-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895600"/>
            <a:ext cx="46164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0" name="Rectangle 2"/>
          <p:cNvSpPr>
            <a:spLocks noGrp="1" noChangeArrowheads="1"/>
          </p:cNvSpPr>
          <p:nvPr>
            <p:ph type="title"/>
          </p:nvPr>
        </p:nvSpPr>
        <p:spPr/>
        <p:txBody>
          <a:bodyPr/>
          <a:lstStyle/>
          <a:p>
            <a:r>
              <a:rPr lang="en-US">
                <a:latin typeface="Times New Roman" panose="02020603050405020304" pitchFamily="18" charset="0"/>
              </a:rPr>
              <a:t>Aktuator hidrolik</a:t>
            </a:r>
          </a:p>
        </p:txBody>
      </p:sp>
      <p:sp>
        <p:nvSpPr>
          <p:cNvPr id="83971" name="Rectangle 3"/>
          <p:cNvSpPr>
            <a:spLocks noGrp="1" noChangeArrowheads="1"/>
          </p:cNvSpPr>
          <p:nvPr>
            <p:ph type="body" idx="1"/>
          </p:nvPr>
        </p:nvSpPr>
        <p:spPr>
          <a:xfrm>
            <a:off x="1981200" y="1600200"/>
            <a:ext cx="8229600" cy="1447800"/>
          </a:xfrm>
        </p:spPr>
        <p:txBody>
          <a:bodyPr/>
          <a:lstStyle/>
          <a:p>
            <a:pPr>
              <a:buClr>
                <a:schemeClr val="tx1"/>
              </a:buClr>
              <a:tabLst>
                <a:tab pos="342900" algn="l"/>
              </a:tabLst>
            </a:pPr>
            <a:r>
              <a:rPr lang="sv-SE">
                <a:latin typeface="Times New Roman" panose="02020603050405020304" pitchFamily="18" charset="0"/>
              </a:rPr>
              <a:t>Aktuator hidrolik menggunakan fluida yang </a:t>
            </a:r>
            <a:r>
              <a:rPr lang="sv-SE" i="1">
                <a:latin typeface="Times New Roman" panose="02020603050405020304" pitchFamily="18" charset="0"/>
              </a:rPr>
              <a:t>incompressible</a:t>
            </a:r>
          </a:p>
          <a:p>
            <a:pPr>
              <a:buClr>
                <a:schemeClr val="tx1"/>
              </a:buClr>
              <a:tabLst>
                <a:tab pos="342900" algn="l"/>
              </a:tabLst>
            </a:pPr>
            <a:r>
              <a:rPr lang="sv-SE">
                <a:latin typeface="Times New Roman" panose="02020603050405020304" pitchFamily="18" charset="0"/>
              </a:rPr>
              <a:t>Prinsip kerja :</a:t>
            </a:r>
            <a:endParaRPr lang="sv-SE"/>
          </a:p>
        </p:txBody>
      </p:sp>
      <p:sp>
        <p:nvSpPr>
          <p:cNvPr id="83972" name="Rectangle 4"/>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689268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p:txBody>
          <a:bodyPr/>
          <a:lstStyle/>
          <a:p>
            <a:endParaRPr lang="en-US">
              <a:latin typeface="Times New Roman" panose="02020603050405020304" pitchFamily="18" charset="0"/>
            </a:endParaRPr>
          </a:p>
        </p:txBody>
      </p:sp>
      <p:sp>
        <p:nvSpPr>
          <p:cNvPr id="84996" name="Rectangle 4"/>
          <p:cNvSpPr>
            <a:spLocks noGrp="1" noChangeArrowheads="1"/>
          </p:cNvSpPr>
          <p:nvPr>
            <p:ph type="body" idx="1"/>
          </p:nvPr>
        </p:nvSpPr>
        <p:spPr>
          <a:xfrm>
            <a:off x="1981200" y="1600200"/>
            <a:ext cx="8229600" cy="1600200"/>
          </a:xfrm>
        </p:spPr>
        <p:txBody>
          <a:bodyPr/>
          <a:lstStyle/>
          <a:p>
            <a:pPr algn="just">
              <a:buClr>
                <a:schemeClr val="tx1"/>
              </a:buClr>
              <a:tabLst>
                <a:tab pos="342900" algn="l"/>
              </a:tabLst>
            </a:pPr>
            <a:r>
              <a:rPr lang="sv-SE">
                <a:latin typeface="Times New Roman" panose="02020603050405020304" pitchFamily="18" charset="0"/>
              </a:rPr>
              <a:t>Aktuator hidrolik</a:t>
            </a:r>
            <a:r>
              <a:rPr lang="sv-SE" i="1">
                <a:latin typeface="Times New Roman" panose="02020603050405020304" pitchFamily="18" charset="0"/>
              </a:rPr>
              <a:t> </a:t>
            </a:r>
            <a:r>
              <a:rPr lang="sv-SE">
                <a:latin typeface="Times New Roman" panose="02020603050405020304" pitchFamily="18" charset="0"/>
              </a:rPr>
              <a:t>mengubah gaya kecil F</a:t>
            </a:r>
            <a:r>
              <a:rPr lang="sv-SE" baseline="-25000">
                <a:latin typeface="Times New Roman" panose="02020603050405020304" pitchFamily="18" charset="0"/>
              </a:rPr>
              <a:t>in</a:t>
            </a:r>
            <a:r>
              <a:rPr lang="sv-SE">
                <a:latin typeface="Times New Roman" panose="02020603050405020304" pitchFamily="18" charset="0"/>
              </a:rPr>
              <a:t> menjadi gaya yang diperbesar F</a:t>
            </a:r>
            <a:r>
              <a:rPr lang="sv-SE" baseline="-25000">
                <a:latin typeface="Times New Roman" panose="02020603050405020304" pitchFamily="18" charset="0"/>
              </a:rPr>
              <a:t>out</a:t>
            </a:r>
          </a:p>
          <a:p>
            <a:pPr algn="just">
              <a:buClr>
                <a:schemeClr val="tx1"/>
              </a:buClr>
              <a:tabLst>
                <a:tab pos="342900" algn="l"/>
              </a:tabLst>
            </a:pPr>
            <a:r>
              <a:rPr lang="fi-FI">
                <a:latin typeface="Times New Roman" panose="02020603050405020304" pitchFamily="18" charset="0"/>
              </a:rPr>
              <a:t>Tekanan hidrolik</a:t>
            </a:r>
            <a:r>
              <a:rPr lang="en-US"/>
              <a:t> </a:t>
            </a:r>
            <a:r>
              <a:rPr lang="sv-SE">
                <a:latin typeface="Times New Roman" panose="02020603050405020304" pitchFamily="18" charset="0"/>
              </a:rPr>
              <a:t>:</a:t>
            </a:r>
          </a:p>
        </p:txBody>
      </p:sp>
      <p:sp>
        <p:nvSpPr>
          <p:cNvPr id="84997" name="Rectangle 5"/>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499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84998" name="Object 6"/>
          <p:cNvGraphicFramePr>
            <a:graphicFrameLocks noChangeAspect="1"/>
          </p:cNvGraphicFramePr>
          <p:nvPr/>
        </p:nvGraphicFramePr>
        <p:xfrm>
          <a:off x="4724400" y="3200401"/>
          <a:ext cx="1206500" cy="885825"/>
        </p:xfrm>
        <a:graphic>
          <a:graphicData uri="http://schemas.openxmlformats.org/presentationml/2006/ole">
            <mc:AlternateContent xmlns:mc="http://schemas.openxmlformats.org/markup-compatibility/2006">
              <mc:Choice xmlns:v="urn:schemas-microsoft-com:vml" Requires="v">
                <p:oleObj spid="_x0000_s12300" name="Equation" r:id="rId3" imgW="609336" imgH="444307" progId="Equation.3">
                  <p:embed/>
                </p:oleObj>
              </mc:Choice>
              <mc:Fallback>
                <p:oleObj name="Equation" r:id="rId3" imgW="609336"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200401"/>
                        <a:ext cx="12065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0" name="Rectangle 8"/>
          <p:cNvSpPr>
            <a:spLocks noChangeArrowheads="1"/>
          </p:cNvSpPr>
          <p:nvPr/>
        </p:nvSpPr>
        <p:spPr bwMode="auto">
          <a:xfrm>
            <a:off x="1981200" y="4191000"/>
            <a:ext cx="822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tabLst>
                <a:tab pos="342900" algn="l"/>
              </a:tabLst>
              <a:defRPr sz="3200">
                <a:solidFill>
                  <a:schemeClr val="tx1"/>
                </a:solidFill>
                <a:latin typeface="Arial" panose="020B0604020202020204" pitchFamily="34" charset="0"/>
              </a:defRPr>
            </a:lvl1pPr>
            <a:lvl2pPr marL="742950" indent="-285750">
              <a:spcBef>
                <a:spcPct val="20000"/>
              </a:spcBef>
              <a:buChar char="–"/>
              <a:tabLst>
                <a:tab pos="342900" algn="l"/>
              </a:tabLst>
              <a:defRPr sz="2800">
                <a:solidFill>
                  <a:schemeClr val="tx1"/>
                </a:solidFill>
                <a:latin typeface="Arial" panose="020B0604020202020204" pitchFamily="34" charset="0"/>
              </a:defRPr>
            </a:lvl2pPr>
            <a:lvl3pPr marL="1143000" indent="-228600">
              <a:spcBef>
                <a:spcPct val="20000"/>
              </a:spcBef>
              <a:buChar char="•"/>
              <a:tabLst>
                <a:tab pos="342900" algn="l"/>
              </a:tabLst>
              <a:defRPr sz="2400">
                <a:solidFill>
                  <a:schemeClr val="tx1"/>
                </a:solidFill>
                <a:latin typeface="Arial" panose="020B0604020202020204" pitchFamily="34" charset="0"/>
              </a:defRPr>
            </a:lvl3pPr>
            <a:lvl4pPr marL="1600200" indent="-228600">
              <a:spcBef>
                <a:spcPct val="20000"/>
              </a:spcBef>
              <a:buChar char="–"/>
              <a:tabLst>
                <a:tab pos="342900" algn="l"/>
              </a:tabLst>
              <a:defRPr sz="2000">
                <a:solidFill>
                  <a:schemeClr val="tx1"/>
                </a:solidFill>
                <a:latin typeface="Arial" panose="020B0604020202020204" pitchFamily="34" charset="0"/>
              </a:defRPr>
            </a:lvl4pPr>
            <a:lvl5pPr marL="2057400" indent="-228600">
              <a:spcBef>
                <a:spcPct val="20000"/>
              </a:spcBef>
              <a:buChar char="»"/>
              <a:tabLst>
                <a:tab pos="342900" algn="l"/>
              </a:tabLst>
              <a:defRPr sz="2000">
                <a:solidFill>
                  <a:schemeClr val="tx1"/>
                </a:solidFill>
                <a:latin typeface="Arial" panose="020B0604020202020204" pitchFamily="34" charset="0"/>
              </a:defRPr>
            </a:lvl5pPr>
            <a:lvl6pPr marL="2514600" indent="-228600" fontAlgn="base">
              <a:spcBef>
                <a:spcPct val="20000"/>
              </a:spcBef>
              <a:spcAft>
                <a:spcPct val="0"/>
              </a:spcAft>
              <a:buChar char="»"/>
              <a:tabLst>
                <a:tab pos="342900" algn="l"/>
              </a:tabLst>
              <a:defRPr sz="2000">
                <a:solidFill>
                  <a:schemeClr val="tx1"/>
                </a:solidFill>
                <a:latin typeface="Arial" panose="020B0604020202020204" pitchFamily="34" charset="0"/>
              </a:defRPr>
            </a:lvl6pPr>
            <a:lvl7pPr marL="2971800" indent="-228600" fontAlgn="base">
              <a:spcBef>
                <a:spcPct val="20000"/>
              </a:spcBef>
              <a:spcAft>
                <a:spcPct val="0"/>
              </a:spcAft>
              <a:buChar char="»"/>
              <a:tabLst>
                <a:tab pos="342900" algn="l"/>
              </a:tabLst>
              <a:defRPr sz="2000">
                <a:solidFill>
                  <a:schemeClr val="tx1"/>
                </a:solidFill>
                <a:latin typeface="Arial" panose="020B0604020202020204" pitchFamily="34" charset="0"/>
              </a:defRPr>
            </a:lvl7pPr>
            <a:lvl8pPr marL="3429000" indent="-228600" fontAlgn="base">
              <a:spcBef>
                <a:spcPct val="20000"/>
              </a:spcBef>
              <a:spcAft>
                <a:spcPct val="0"/>
              </a:spcAft>
              <a:buChar char="»"/>
              <a:tabLst>
                <a:tab pos="342900" algn="l"/>
              </a:tabLst>
              <a:defRPr sz="2000">
                <a:solidFill>
                  <a:schemeClr val="tx1"/>
                </a:solidFill>
                <a:latin typeface="Arial" panose="020B0604020202020204" pitchFamily="34" charset="0"/>
              </a:defRPr>
            </a:lvl8pPr>
            <a:lvl9pPr marL="3886200" indent="-228600" fontAlgn="base">
              <a:spcBef>
                <a:spcPct val="20000"/>
              </a:spcBef>
              <a:spcAft>
                <a:spcPct val="0"/>
              </a:spcAft>
              <a:buChar char="»"/>
              <a:tabLst>
                <a:tab pos="342900" algn="l"/>
              </a:tabLst>
              <a:defRPr sz="2000">
                <a:solidFill>
                  <a:schemeClr val="tx1"/>
                </a:solidFill>
                <a:latin typeface="Arial" panose="020B0604020202020204" pitchFamily="34" charset="0"/>
              </a:defRPr>
            </a:lvl9pPr>
          </a:lstStyle>
          <a:p>
            <a:pPr algn="just">
              <a:buClr>
                <a:schemeClr val="tx1"/>
              </a:buClr>
            </a:pPr>
            <a:r>
              <a:rPr lang="en-US" sz="2800">
                <a:latin typeface="Times New Roman" panose="02020603050405020304" pitchFamily="18" charset="0"/>
              </a:rPr>
              <a:t>Gaya yang dihasilkan pada </a:t>
            </a:r>
            <a:r>
              <a:rPr lang="en-US" sz="2800" i="1">
                <a:latin typeface="Times New Roman" panose="02020603050405020304" pitchFamily="18" charset="0"/>
              </a:rPr>
              <a:t>working piston </a:t>
            </a:r>
            <a:r>
              <a:rPr lang="en-US" sz="2800">
                <a:latin typeface="Times New Roman" panose="02020603050405020304" pitchFamily="18" charset="0"/>
              </a:rPr>
              <a:t>:</a:t>
            </a:r>
            <a:endParaRPr lang="sv-SE" sz="2800">
              <a:latin typeface="Times New Roman" panose="02020603050405020304" pitchFamily="18" charset="0"/>
            </a:endParaRPr>
          </a:p>
        </p:txBody>
      </p:sp>
      <p:sp>
        <p:nvSpPr>
          <p:cNvPr id="85003" name="Rectangle 11"/>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85002" name="Object 10"/>
          <p:cNvGraphicFramePr>
            <a:graphicFrameLocks noChangeAspect="1"/>
          </p:cNvGraphicFramePr>
          <p:nvPr/>
        </p:nvGraphicFramePr>
        <p:xfrm>
          <a:off x="4787900" y="4876800"/>
          <a:ext cx="1600200" cy="457200"/>
        </p:xfrm>
        <a:graphic>
          <a:graphicData uri="http://schemas.openxmlformats.org/presentationml/2006/ole">
            <mc:AlternateContent xmlns:mc="http://schemas.openxmlformats.org/markup-compatibility/2006">
              <mc:Choice xmlns:v="urn:schemas-microsoft-com:vml" Requires="v">
                <p:oleObj spid="_x0000_s12301" name="Equation" r:id="rId5" imgW="800100" imgH="228600" progId="Equation.3">
                  <p:embed/>
                </p:oleObj>
              </mc:Choice>
              <mc:Fallback>
                <p:oleObj name="Equation" r:id="rId5" imgW="800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4876800"/>
                        <a:ext cx="160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7791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solidFill>
                  <a:schemeClr val="tx1"/>
                </a:solidFill>
                <a:latin typeface="Times New Roman" panose="02020603050405020304" pitchFamily="18" charset="0"/>
              </a:rPr>
              <a:t>Ringkasan</a:t>
            </a:r>
          </a:p>
        </p:txBody>
      </p:sp>
      <p:sp>
        <p:nvSpPr>
          <p:cNvPr id="60419" name="Rectangle 3"/>
          <p:cNvSpPr>
            <a:spLocks noGrp="1" noChangeArrowheads="1"/>
          </p:cNvSpPr>
          <p:nvPr>
            <p:ph type="body" idx="1"/>
          </p:nvPr>
        </p:nvSpPr>
        <p:spPr>
          <a:xfrm>
            <a:off x="1981200" y="1600200"/>
            <a:ext cx="8229600" cy="3733800"/>
          </a:xfrm>
        </p:spPr>
        <p:txBody>
          <a:bodyPr/>
          <a:lstStyle/>
          <a:p>
            <a:pPr marL="533400" indent="-533400">
              <a:buFontTx/>
              <a:buAutoNum type="arabicPeriod"/>
              <a:tabLst>
                <a:tab pos="635000" algn="l"/>
              </a:tabLst>
            </a:pPr>
            <a:r>
              <a:rPr lang="en-US">
                <a:latin typeface="Times New Roman" panose="02020603050405020304" pitchFamily="18" charset="0"/>
              </a:rPr>
              <a:t>Pada sistem pengaturan, aktuator berfungsi untuk menguatkan sinyal kontrol yang berasal dari kontroler menjadi sinyal baru dengan daya yang besar dan sesuai dengan daya yang dibutuhkan oleh plant.</a:t>
            </a:r>
          </a:p>
          <a:p>
            <a:pPr marL="533400" indent="-533400">
              <a:buFontTx/>
              <a:buAutoNum type="arabicPeriod"/>
              <a:tabLst>
                <a:tab pos="635000" algn="l"/>
              </a:tabLst>
            </a:pPr>
            <a:r>
              <a:rPr lang="sv-SE">
                <a:latin typeface="Times New Roman" panose="02020603050405020304" pitchFamily="18" charset="0"/>
              </a:rPr>
              <a:t>Berdasarkan daya yang dihasilkan, aktuator dapat diklasifikasikan menjadi aktuator elektrik, aktuator mekanik, aktuator pneumatik dan aktuator hidrolik</a:t>
            </a:r>
          </a:p>
        </p:txBody>
      </p:sp>
      <p:sp>
        <p:nvSpPr>
          <p:cNvPr id="60421" name="Rectangle 5"/>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0423" name="Rectangle 7"/>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638840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130426"/>
            <a:ext cx="7772400" cy="1470025"/>
          </a:xfrm>
        </p:spPr>
        <p:txBody>
          <a:bodyPr anchor="ctr"/>
          <a:lstStyle/>
          <a:p>
            <a:r>
              <a:rPr lang="en-US" sz="4400">
                <a:latin typeface="Times New Roman" panose="02020603050405020304" pitchFamily="18" charset="0"/>
              </a:rPr>
              <a:t>Sensor dan Tranduser</a:t>
            </a:r>
          </a:p>
        </p:txBody>
      </p:sp>
      <p:sp>
        <p:nvSpPr>
          <p:cNvPr id="2051" name="Rectangle 3"/>
          <p:cNvSpPr>
            <a:spLocks noGrp="1" noChangeArrowheads="1"/>
          </p:cNvSpPr>
          <p:nvPr>
            <p:ph type="subTitle" idx="1"/>
          </p:nvPr>
        </p:nvSpPr>
        <p:spPr>
          <a:xfrm>
            <a:off x="2895600" y="3886200"/>
            <a:ext cx="6400800" cy="1752600"/>
          </a:xfrm>
        </p:spPr>
        <p:txBody>
          <a:bodyPr/>
          <a:lstStyle/>
          <a:p>
            <a:endParaRPr lang="en-US" sz="3200"/>
          </a:p>
        </p:txBody>
      </p:sp>
    </p:spTree>
    <p:extLst>
      <p:ext uri="{BB962C8B-B14F-4D97-AF65-F5344CB8AC3E}">
        <p14:creationId xmlns:p14="http://schemas.microsoft.com/office/powerpoint/2010/main" val="20254812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atin typeface="Times New Roman" panose="02020603050405020304" pitchFamily="18" charset="0"/>
              </a:rPr>
              <a:t>Pengantar</a:t>
            </a:r>
          </a:p>
        </p:txBody>
      </p:sp>
      <p:sp>
        <p:nvSpPr>
          <p:cNvPr id="15363" name="Rectangle 3"/>
          <p:cNvSpPr>
            <a:spLocks noGrp="1" noChangeArrowheads="1"/>
          </p:cNvSpPr>
          <p:nvPr>
            <p:ph type="body" idx="1"/>
          </p:nvPr>
        </p:nvSpPr>
        <p:spPr>
          <a:xfrm>
            <a:off x="1981200" y="1600200"/>
            <a:ext cx="8229600" cy="4572000"/>
          </a:xfrm>
        </p:spPr>
        <p:txBody>
          <a:bodyPr/>
          <a:lstStyle/>
          <a:p>
            <a:pPr>
              <a:buClr>
                <a:schemeClr val="tx1"/>
              </a:buClr>
              <a:tabLst>
                <a:tab pos="342900" algn="l"/>
              </a:tabLst>
            </a:pPr>
            <a:r>
              <a:rPr lang="sv-SE">
                <a:latin typeface="Times New Roman" panose="02020603050405020304" pitchFamily="18" charset="0"/>
              </a:rPr>
              <a:t>Pada sistem pengaturan loop tertutup, terkadang bentuk energi dari sinyal keluaran plant tidak sama dengan bentuk energi dari sinyal masukan sehingga tidak dapat dibandingkan, oleh karena itu diperlukan sensor atau tranduser untuk mengubah bentuk energi sinyal keluaran menjadi sama dengan bentuk energi sinyal masukan acuan.</a:t>
            </a:r>
          </a:p>
          <a:p>
            <a:pPr>
              <a:buClr>
                <a:schemeClr val="tx1"/>
              </a:buClr>
              <a:tabLst>
                <a:tab pos="342900" algn="l"/>
              </a:tabLst>
            </a:pPr>
            <a:r>
              <a:rPr lang="sv-SE">
                <a:latin typeface="Times New Roman" panose="02020603050405020304" pitchFamily="18" charset="0"/>
              </a:rPr>
              <a:t>Pada bagian ini akan dijelaskan tentang sensor dan tranduser termasuk fungsinya dalam sistem pengaturan dan klasifikasi tranduser dan sensor berdasarkan bentuk energi sinyal terukur.</a:t>
            </a:r>
            <a:r>
              <a:rPr lang="sv-SE"/>
              <a:t> </a:t>
            </a:r>
          </a:p>
        </p:txBody>
      </p:sp>
    </p:spTree>
    <p:extLst>
      <p:ext uri="{BB962C8B-B14F-4D97-AF65-F5344CB8AC3E}">
        <p14:creationId xmlns:p14="http://schemas.microsoft.com/office/powerpoint/2010/main" val="38354826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Fungsi</a:t>
            </a:r>
          </a:p>
        </p:txBody>
      </p:sp>
      <p:sp>
        <p:nvSpPr>
          <p:cNvPr id="61443" name="Rectangle 3"/>
          <p:cNvSpPr>
            <a:spLocks noGrp="1" noChangeArrowheads="1"/>
          </p:cNvSpPr>
          <p:nvPr>
            <p:ph type="subTitle" idx="1"/>
          </p:nvPr>
        </p:nvSpPr>
        <p:spPr>
          <a:xfrm>
            <a:off x="2130426" y="1752600"/>
            <a:ext cx="7927975" cy="4419600"/>
          </a:xfrm>
        </p:spPr>
        <p:txBody>
          <a:bodyPr/>
          <a:lstStyle/>
          <a:p>
            <a:pPr marL="344488" indent="-344488" algn="l">
              <a:buClr>
                <a:schemeClr val="tx1"/>
              </a:buClr>
              <a:buFontTx/>
              <a:buChar char="•"/>
            </a:pPr>
            <a:r>
              <a:rPr lang="sv-SE" sz="2800">
                <a:latin typeface="Times New Roman" panose="02020603050405020304" pitchFamily="18" charset="0"/>
              </a:rPr>
              <a:t>Tranduser</a:t>
            </a:r>
            <a:r>
              <a:rPr lang="en-US" sz="3200"/>
              <a:t> </a:t>
            </a:r>
            <a:r>
              <a:rPr lang="sv-SE" sz="2800">
                <a:latin typeface="Times New Roman" panose="02020603050405020304" pitchFamily="18" charset="0"/>
              </a:rPr>
              <a:t>mentransformasikan suatu sinyal dari bentuk energi yang satu menjadi bentuk energi yang lain atau dari besaran fisik yang satu menjadi besaran fisik yang lain.</a:t>
            </a:r>
            <a:r>
              <a:rPr lang="en-US" sz="2800">
                <a:latin typeface="Times New Roman" panose="02020603050405020304" pitchFamily="18" charset="0"/>
              </a:rPr>
              <a:t> </a:t>
            </a:r>
          </a:p>
          <a:p>
            <a:pPr marL="344488" indent="-344488" algn="l">
              <a:buClr>
                <a:schemeClr val="tx1"/>
              </a:buClr>
              <a:buFontTx/>
              <a:buChar char="•"/>
            </a:pPr>
            <a:r>
              <a:rPr lang="sv-SE" sz="2800">
                <a:latin typeface="Times New Roman" panose="02020603050405020304" pitchFamily="18" charset="0"/>
              </a:rPr>
              <a:t>Keluaran tranduser : sinyal listrik</a:t>
            </a:r>
            <a:r>
              <a:rPr lang="en-US" sz="3200"/>
              <a:t> </a:t>
            </a:r>
            <a:r>
              <a:rPr lang="en-US" sz="2800">
                <a:latin typeface="Times New Roman" panose="02020603050405020304" pitchFamily="18" charset="0"/>
              </a:rPr>
              <a:t>(</a:t>
            </a:r>
            <a:r>
              <a:rPr lang="sv-SE" sz="2800">
                <a:latin typeface="Times New Roman" panose="02020603050405020304" pitchFamily="18" charset="0"/>
              </a:rPr>
              <a:t>arus, tegangan, resistansi, kapasitansi atau frekuensi)</a:t>
            </a:r>
            <a:r>
              <a:rPr lang="en-US" sz="2800">
                <a:latin typeface="Times New Roman" panose="02020603050405020304" pitchFamily="18" charset="0"/>
              </a:rPr>
              <a:t> </a:t>
            </a:r>
          </a:p>
          <a:p>
            <a:pPr marL="344488" indent="-344488" algn="just">
              <a:buClr>
                <a:schemeClr val="tx1"/>
              </a:buClr>
              <a:buFontTx/>
              <a:buChar char="•"/>
            </a:pPr>
            <a:r>
              <a:rPr lang="sv-SE" sz="2800">
                <a:latin typeface="Times New Roman" panose="02020603050405020304" pitchFamily="18" charset="0"/>
              </a:rPr>
              <a:t>Pada dasarnya sensor juga merupakan tranduser. Yang membedakan antara sensor dengan tranduser adalah aplikasi dan penggunaannya.</a:t>
            </a:r>
            <a:endParaRPr lang="en-US" sz="2800">
              <a:latin typeface="Times New Roman" panose="02020603050405020304" pitchFamily="18" charset="0"/>
            </a:endParaRPr>
          </a:p>
        </p:txBody>
      </p:sp>
    </p:spTree>
    <p:extLst>
      <p:ext uri="{BB962C8B-B14F-4D97-AF65-F5344CB8AC3E}">
        <p14:creationId xmlns:p14="http://schemas.microsoft.com/office/powerpoint/2010/main" val="6801948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Letak sensor / tranduser</a:t>
            </a:r>
          </a:p>
        </p:txBody>
      </p:sp>
      <p:pic>
        <p:nvPicPr>
          <p:cNvPr id="65582" name="Picture 4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1" y="2667000"/>
            <a:ext cx="7980363"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37589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2057400" y="533400"/>
            <a:ext cx="8001000" cy="762000"/>
          </a:xfrm>
        </p:spPr>
        <p:txBody>
          <a:bodyPr/>
          <a:lstStyle/>
          <a:p>
            <a:pPr algn="ctr"/>
            <a:r>
              <a:rPr lang="en-US" sz="4400" b="1">
                <a:latin typeface="Times New Roman" panose="02020603050405020304" pitchFamily="18" charset="0"/>
              </a:rPr>
              <a:t>Simbol</a:t>
            </a:r>
          </a:p>
        </p:txBody>
      </p:sp>
      <p:sp>
        <p:nvSpPr>
          <p:cNvPr id="118787" name="Rectangle 3"/>
          <p:cNvSpPr>
            <a:spLocks noGrp="1" noChangeArrowheads="1"/>
          </p:cNvSpPr>
          <p:nvPr>
            <p:ph type="subTitle" idx="1"/>
          </p:nvPr>
        </p:nvSpPr>
        <p:spPr>
          <a:xfrm>
            <a:off x="5257800" y="3810000"/>
            <a:ext cx="2209800" cy="457200"/>
          </a:xfrm>
        </p:spPr>
        <p:txBody>
          <a:bodyPr/>
          <a:lstStyle/>
          <a:p>
            <a:pPr marL="344488" indent="-344488">
              <a:buClr>
                <a:schemeClr val="tx1"/>
              </a:buClr>
            </a:pPr>
            <a:r>
              <a:rPr lang="en-US" b="1">
                <a:latin typeface="Times New Roman" panose="02020603050405020304" pitchFamily="18" charset="0"/>
              </a:rPr>
              <a:t>E  =  R –  C*</a:t>
            </a:r>
          </a:p>
        </p:txBody>
      </p:sp>
      <p:sp>
        <p:nvSpPr>
          <p:cNvPr id="118856" name="Rectangle 72"/>
          <p:cNvSpPr>
            <a:spLocks noChangeArrowheads="1"/>
          </p:cNvSpPr>
          <p:nvPr/>
        </p:nvSpPr>
        <p:spPr bwMode="auto">
          <a:xfrm>
            <a:off x="5486400" y="2133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Times New Roman" panose="02020603050405020304" pitchFamily="18" charset="0"/>
              </a:rPr>
              <a:t>atau</a:t>
            </a:r>
          </a:p>
        </p:txBody>
      </p:sp>
      <p:grpSp>
        <p:nvGrpSpPr>
          <p:cNvPr id="118866" name="Group 82"/>
          <p:cNvGrpSpPr>
            <a:grpSpLocks/>
          </p:cNvGrpSpPr>
          <p:nvPr/>
        </p:nvGrpSpPr>
        <p:grpSpPr bwMode="auto">
          <a:xfrm>
            <a:off x="2540000" y="1905000"/>
            <a:ext cx="2870200" cy="1701800"/>
            <a:chOff x="640" y="1344"/>
            <a:chExt cx="1808" cy="1072"/>
          </a:xfrm>
        </p:grpSpPr>
        <p:sp>
          <p:nvSpPr>
            <p:cNvPr id="118843" name="Oval 59"/>
            <p:cNvSpPr>
              <a:spLocks noChangeArrowheads="1"/>
            </p:cNvSpPr>
            <p:nvPr/>
          </p:nvSpPr>
          <p:spPr bwMode="auto">
            <a:xfrm>
              <a:off x="1345" y="1443"/>
              <a:ext cx="394" cy="394"/>
            </a:xfrm>
            <a:prstGeom prst="ellipse">
              <a:avLst/>
            </a:prstGeom>
            <a:solidFill>
              <a:srgbClr val="FFFFFF"/>
            </a:solidFill>
            <a:ln w="38100">
              <a:solidFill>
                <a:srgbClr val="000000"/>
              </a:solidFill>
              <a:round/>
              <a:headEnd/>
              <a:tailEnd/>
            </a:ln>
          </p:spPr>
          <p:txBody>
            <a:bodyPr/>
            <a:lstStyle/>
            <a:p>
              <a:endParaRPr lang="en-US"/>
            </a:p>
          </p:txBody>
        </p:sp>
        <p:grpSp>
          <p:nvGrpSpPr>
            <p:cNvPr id="118857" name="Group 73"/>
            <p:cNvGrpSpPr>
              <a:grpSpLocks/>
            </p:cNvGrpSpPr>
            <p:nvPr/>
          </p:nvGrpSpPr>
          <p:grpSpPr bwMode="auto">
            <a:xfrm>
              <a:off x="1448" y="1552"/>
              <a:ext cx="199" cy="182"/>
              <a:chOff x="1448" y="1552"/>
              <a:chExt cx="199" cy="182"/>
            </a:xfrm>
          </p:grpSpPr>
          <p:sp>
            <p:nvSpPr>
              <p:cNvPr id="118844" name="Line 60"/>
              <p:cNvSpPr>
                <a:spLocks noChangeShapeType="1"/>
              </p:cNvSpPr>
              <p:nvPr/>
            </p:nvSpPr>
            <p:spPr bwMode="auto">
              <a:xfrm>
                <a:off x="1457" y="1554"/>
                <a:ext cx="17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5" name="Line 61"/>
              <p:cNvSpPr>
                <a:spLocks noChangeShapeType="1"/>
              </p:cNvSpPr>
              <p:nvPr/>
            </p:nvSpPr>
            <p:spPr bwMode="auto">
              <a:xfrm>
                <a:off x="1448" y="1552"/>
                <a:ext cx="183" cy="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6" name="Line 62"/>
              <p:cNvSpPr>
                <a:spLocks noChangeShapeType="1"/>
              </p:cNvSpPr>
              <p:nvPr/>
            </p:nvSpPr>
            <p:spPr bwMode="auto">
              <a:xfrm flipH="1">
                <a:off x="1457" y="1648"/>
                <a:ext cx="174" cy="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7" name="Line 63"/>
              <p:cNvSpPr>
                <a:spLocks noChangeShapeType="1"/>
              </p:cNvSpPr>
              <p:nvPr/>
            </p:nvSpPr>
            <p:spPr bwMode="auto">
              <a:xfrm flipV="1">
                <a:off x="1465" y="1725"/>
                <a:ext cx="182"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8848" name="Rectangle 64"/>
            <p:cNvSpPr>
              <a:spLocks noChangeArrowheads="1"/>
            </p:cNvSpPr>
            <p:nvPr/>
          </p:nvSpPr>
          <p:spPr bwMode="auto">
            <a:xfrm>
              <a:off x="1146" y="1344"/>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55" tIns="49378" rIns="98755" bIns="49378"/>
            <a:lstStyle/>
            <a:p>
              <a:r>
                <a:rPr lang="en-US" sz="2100"/>
                <a:t>+</a:t>
              </a:r>
              <a:endParaRPr lang="en-US"/>
            </a:p>
          </p:txBody>
        </p:sp>
        <p:sp>
          <p:nvSpPr>
            <p:cNvPr id="118849" name="Line 65"/>
            <p:cNvSpPr>
              <a:spLocks noChangeShapeType="1"/>
            </p:cNvSpPr>
            <p:nvPr/>
          </p:nvSpPr>
          <p:spPr bwMode="auto">
            <a:xfrm>
              <a:off x="883" y="1650"/>
              <a:ext cx="47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50" name="Line 66"/>
            <p:cNvSpPr>
              <a:spLocks noChangeShapeType="1"/>
            </p:cNvSpPr>
            <p:nvPr/>
          </p:nvSpPr>
          <p:spPr bwMode="auto">
            <a:xfrm>
              <a:off x="1748" y="1650"/>
              <a:ext cx="47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51" name="Line 67"/>
            <p:cNvSpPr>
              <a:spLocks noChangeShapeType="1"/>
            </p:cNvSpPr>
            <p:nvPr/>
          </p:nvSpPr>
          <p:spPr bwMode="auto">
            <a:xfrm flipV="1">
              <a:off x="1540" y="1843"/>
              <a:ext cx="0" cy="39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53" name="Rectangle 69"/>
            <p:cNvSpPr>
              <a:spLocks noChangeArrowheads="1"/>
            </p:cNvSpPr>
            <p:nvPr/>
          </p:nvSpPr>
          <p:spPr bwMode="auto">
            <a:xfrm>
              <a:off x="640" y="1488"/>
              <a:ext cx="2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b="1"/>
                <a:t>R</a:t>
              </a:r>
              <a:endParaRPr lang="en-US" sz="2400"/>
            </a:p>
          </p:txBody>
        </p:sp>
        <p:sp>
          <p:nvSpPr>
            <p:cNvPr id="118854" name="Rectangle 70"/>
            <p:cNvSpPr>
              <a:spLocks noChangeArrowheads="1"/>
            </p:cNvSpPr>
            <p:nvPr/>
          </p:nvSpPr>
          <p:spPr bwMode="auto">
            <a:xfrm>
              <a:off x="1392" y="2208"/>
              <a:ext cx="40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b="1"/>
                <a:t>C*</a:t>
              </a:r>
              <a:endParaRPr lang="en-US" sz="2400"/>
            </a:p>
          </p:txBody>
        </p:sp>
        <p:sp>
          <p:nvSpPr>
            <p:cNvPr id="118855" name="Rectangle 71"/>
            <p:cNvSpPr>
              <a:spLocks noChangeArrowheads="1"/>
            </p:cNvSpPr>
            <p:nvPr/>
          </p:nvSpPr>
          <p:spPr bwMode="auto">
            <a:xfrm>
              <a:off x="2176" y="1519"/>
              <a:ext cx="27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b="1"/>
                <a:t>E</a:t>
              </a:r>
              <a:endParaRPr lang="en-US" sz="2400"/>
            </a:p>
          </p:txBody>
        </p:sp>
        <p:sp>
          <p:nvSpPr>
            <p:cNvPr id="118858" name="Rectangle 74"/>
            <p:cNvSpPr>
              <a:spLocks noChangeArrowheads="1"/>
            </p:cNvSpPr>
            <p:nvPr/>
          </p:nvSpPr>
          <p:spPr bwMode="auto">
            <a:xfrm>
              <a:off x="1296" y="1776"/>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55" tIns="49378" rIns="98755" bIns="49378"/>
            <a:lstStyle/>
            <a:p>
              <a:r>
                <a:rPr lang="en-US" sz="2100" b="1"/>
                <a:t>-</a:t>
              </a:r>
              <a:endParaRPr lang="en-US" b="1"/>
            </a:p>
          </p:txBody>
        </p:sp>
      </p:grpSp>
      <p:grpSp>
        <p:nvGrpSpPr>
          <p:cNvPr id="118864" name="Group 80"/>
          <p:cNvGrpSpPr>
            <a:grpSpLocks/>
          </p:cNvGrpSpPr>
          <p:nvPr/>
        </p:nvGrpSpPr>
        <p:grpSpPr bwMode="auto">
          <a:xfrm>
            <a:off x="6858000" y="2057401"/>
            <a:ext cx="2870200" cy="1533525"/>
            <a:chOff x="3456" y="1474"/>
            <a:chExt cx="1808" cy="966"/>
          </a:xfrm>
        </p:grpSpPr>
        <p:sp>
          <p:nvSpPr>
            <p:cNvPr id="118830" name="Oval 46"/>
            <p:cNvSpPr>
              <a:spLocks noChangeArrowheads="1"/>
            </p:cNvSpPr>
            <p:nvPr/>
          </p:nvSpPr>
          <p:spPr bwMode="auto">
            <a:xfrm>
              <a:off x="4167" y="1474"/>
              <a:ext cx="394" cy="393"/>
            </a:xfrm>
            <a:prstGeom prst="ellipse">
              <a:avLst/>
            </a:prstGeom>
            <a:solidFill>
              <a:srgbClr val="FFFFFF"/>
            </a:solidFill>
            <a:ln w="38100">
              <a:solidFill>
                <a:srgbClr val="000000"/>
              </a:solidFill>
              <a:round/>
              <a:headEnd/>
              <a:tailEnd/>
            </a:ln>
          </p:spPr>
          <p:txBody>
            <a:bodyPr/>
            <a:lstStyle/>
            <a:p>
              <a:endParaRPr lang="en-US"/>
            </a:p>
          </p:txBody>
        </p:sp>
        <p:sp>
          <p:nvSpPr>
            <p:cNvPr id="118831" name="Rectangle 47"/>
            <p:cNvSpPr>
              <a:spLocks noChangeArrowheads="1"/>
            </p:cNvSpPr>
            <p:nvPr/>
          </p:nvSpPr>
          <p:spPr bwMode="auto">
            <a:xfrm>
              <a:off x="4145" y="1550"/>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55" tIns="49378" rIns="98755" bIns="49378"/>
            <a:lstStyle/>
            <a:p>
              <a:r>
                <a:rPr lang="en-US" sz="2100"/>
                <a:t>+</a:t>
              </a:r>
              <a:endParaRPr lang="en-US"/>
            </a:p>
          </p:txBody>
        </p:sp>
        <p:sp>
          <p:nvSpPr>
            <p:cNvPr id="118832" name="Line 48"/>
            <p:cNvSpPr>
              <a:spLocks noChangeShapeType="1"/>
            </p:cNvSpPr>
            <p:nvPr/>
          </p:nvSpPr>
          <p:spPr bwMode="auto">
            <a:xfrm>
              <a:off x="3705" y="1681"/>
              <a:ext cx="470"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33" name="Line 49"/>
            <p:cNvSpPr>
              <a:spLocks noChangeShapeType="1"/>
            </p:cNvSpPr>
            <p:nvPr/>
          </p:nvSpPr>
          <p:spPr bwMode="auto">
            <a:xfrm>
              <a:off x="4570" y="1681"/>
              <a:ext cx="470"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34" name="Line 50"/>
            <p:cNvSpPr>
              <a:spLocks noChangeShapeType="1"/>
            </p:cNvSpPr>
            <p:nvPr/>
          </p:nvSpPr>
          <p:spPr bwMode="auto">
            <a:xfrm flipV="1">
              <a:off x="4362" y="1873"/>
              <a:ext cx="1" cy="39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35" name="Line 51"/>
            <p:cNvSpPr>
              <a:spLocks noChangeShapeType="1"/>
            </p:cNvSpPr>
            <p:nvPr/>
          </p:nvSpPr>
          <p:spPr bwMode="auto">
            <a:xfrm>
              <a:off x="4329" y="1778"/>
              <a:ext cx="8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6" name="Line 52"/>
            <p:cNvSpPr>
              <a:spLocks noChangeShapeType="1"/>
            </p:cNvSpPr>
            <p:nvPr/>
          </p:nvSpPr>
          <p:spPr bwMode="auto">
            <a:xfrm>
              <a:off x="4206" y="1543"/>
              <a:ext cx="304" cy="2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7" name="Line 53"/>
            <p:cNvSpPr>
              <a:spLocks noChangeShapeType="1"/>
            </p:cNvSpPr>
            <p:nvPr/>
          </p:nvSpPr>
          <p:spPr bwMode="auto">
            <a:xfrm flipH="1">
              <a:off x="4230" y="1527"/>
              <a:ext cx="280" cy="2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61" name="Rectangle 77"/>
            <p:cNvSpPr>
              <a:spLocks noChangeArrowheads="1"/>
            </p:cNvSpPr>
            <p:nvPr/>
          </p:nvSpPr>
          <p:spPr bwMode="auto">
            <a:xfrm>
              <a:off x="3456" y="1536"/>
              <a:ext cx="2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b="1"/>
                <a:t>R</a:t>
              </a:r>
              <a:endParaRPr lang="en-US" sz="2400"/>
            </a:p>
          </p:txBody>
        </p:sp>
        <p:sp>
          <p:nvSpPr>
            <p:cNvPr id="118862" name="Rectangle 78"/>
            <p:cNvSpPr>
              <a:spLocks noChangeArrowheads="1"/>
            </p:cNvSpPr>
            <p:nvPr/>
          </p:nvSpPr>
          <p:spPr bwMode="auto">
            <a:xfrm>
              <a:off x="4992" y="1536"/>
              <a:ext cx="27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b="1"/>
                <a:t>E</a:t>
              </a:r>
              <a:endParaRPr lang="en-US" sz="2400"/>
            </a:p>
          </p:txBody>
        </p:sp>
        <p:sp>
          <p:nvSpPr>
            <p:cNvPr id="118863" name="Rectangle 79"/>
            <p:cNvSpPr>
              <a:spLocks noChangeArrowheads="1"/>
            </p:cNvSpPr>
            <p:nvPr/>
          </p:nvSpPr>
          <p:spPr bwMode="auto">
            <a:xfrm>
              <a:off x="4188" y="2232"/>
              <a:ext cx="40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b="1"/>
                <a:t>C*</a:t>
              </a:r>
              <a:endParaRPr lang="en-US" sz="2400"/>
            </a:p>
          </p:txBody>
        </p:sp>
      </p:grpSp>
      <p:sp>
        <p:nvSpPr>
          <p:cNvPr id="118865" name="Rectangle 81"/>
          <p:cNvSpPr>
            <a:spLocks noChangeArrowheads="1"/>
          </p:cNvSpPr>
          <p:nvPr/>
        </p:nvSpPr>
        <p:spPr bwMode="auto">
          <a:xfrm>
            <a:off x="2438400" y="4648200"/>
            <a:ext cx="6934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tabLst>
                <a:tab pos="463550" algn="l"/>
              </a:tabLst>
              <a:defRPr>
                <a:solidFill>
                  <a:schemeClr val="tx1"/>
                </a:solidFill>
                <a:latin typeface="Arial" panose="020B0604020202020204" pitchFamily="34" charset="0"/>
              </a:defRPr>
            </a:lvl1pPr>
            <a:lvl2pPr>
              <a:tabLst>
                <a:tab pos="463550" algn="l"/>
              </a:tabLst>
              <a:defRPr>
                <a:solidFill>
                  <a:schemeClr val="tx1"/>
                </a:solidFill>
                <a:latin typeface="Arial" panose="020B0604020202020204" pitchFamily="34" charset="0"/>
              </a:defRPr>
            </a:lvl2pPr>
            <a:lvl3pPr>
              <a:tabLst>
                <a:tab pos="463550" algn="l"/>
              </a:tabLst>
              <a:defRPr>
                <a:solidFill>
                  <a:schemeClr val="tx1"/>
                </a:solidFill>
                <a:latin typeface="Arial" panose="020B0604020202020204" pitchFamily="34" charset="0"/>
              </a:defRPr>
            </a:lvl3pPr>
            <a:lvl4pPr>
              <a:tabLst>
                <a:tab pos="463550" algn="l"/>
              </a:tabLst>
              <a:defRPr>
                <a:solidFill>
                  <a:schemeClr val="tx1"/>
                </a:solidFill>
                <a:latin typeface="Arial" panose="020B0604020202020204" pitchFamily="34" charset="0"/>
              </a:defRPr>
            </a:lvl4pPr>
            <a:lvl5pPr>
              <a:tabLst>
                <a:tab pos="463550" algn="l"/>
              </a:tabLst>
              <a:defRPr>
                <a:solidFill>
                  <a:schemeClr val="tx1"/>
                </a:solidFill>
                <a:latin typeface="Arial" panose="020B0604020202020204" pitchFamily="34" charset="0"/>
              </a:defRPr>
            </a:lvl5pPr>
            <a:lvl6pPr fontAlgn="base">
              <a:spcBef>
                <a:spcPct val="0"/>
              </a:spcBef>
              <a:spcAft>
                <a:spcPct val="0"/>
              </a:spcAft>
              <a:tabLst>
                <a:tab pos="463550" algn="l"/>
              </a:tabLst>
              <a:defRPr>
                <a:solidFill>
                  <a:schemeClr val="tx1"/>
                </a:solidFill>
                <a:latin typeface="Arial" panose="020B0604020202020204" pitchFamily="34" charset="0"/>
              </a:defRPr>
            </a:lvl6pPr>
            <a:lvl7pPr fontAlgn="base">
              <a:spcBef>
                <a:spcPct val="0"/>
              </a:spcBef>
              <a:spcAft>
                <a:spcPct val="0"/>
              </a:spcAft>
              <a:tabLst>
                <a:tab pos="463550" algn="l"/>
              </a:tabLst>
              <a:defRPr>
                <a:solidFill>
                  <a:schemeClr val="tx1"/>
                </a:solidFill>
                <a:latin typeface="Arial" panose="020B0604020202020204" pitchFamily="34" charset="0"/>
              </a:defRPr>
            </a:lvl7pPr>
            <a:lvl8pPr fontAlgn="base">
              <a:spcBef>
                <a:spcPct val="0"/>
              </a:spcBef>
              <a:spcAft>
                <a:spcPct val="0"/>
              </a:spcAft>
              <a:tabLst>
                <a:tab pos="463550" algn="l"/>
              </a:tabLst>
              <a:defRPr>
                <a:solidFill>
                  <a:schemeClr val="tx1"/>
                </a:solidFill>
                <a:latin typeface="Arial" panose="020B0604020202020204" pitchFamily="34" charset="0"/>
              </a:defRPr>
            </a:lvl8pPr>
            <a:lvl9pPr fontAlgn="base">
              <a:spcBef>
                <a:spcPct val="0"/>
              </a:spcBef>
              <a:spcAft>
                <a:spcPct val="0"/>
              </a:spcAft>
              <a:tabLst>
                <a:tab pos="463550" algn="l"/>
              </a:tabLst>
              <a:defRPr>
                <a:solidFill>
                  <a:schemeClr val="tx1"/>
                </a:solidFill>
                <a:latin typeface="Arial" panose="020B0604020202020204" pitchFamily="34" charset="0"/>
              </a:defRPr>
            </a:lvl9pPr>
          </a:lstStyle>
          <a:p>
            <a:r>
              <a:rPr lang="en-US" sz="2800">
                <a:latin typeface="Times New Roman" panose="02020603050405020304" pitchFamily="18" charset="0"/>
              </a:rPr>
              <a:t>E  		: sinyal kesalahan (error)</a:t>
            </a:r>
          </a:p>
          <a:p>
            <a:r>
              <a:rPr lang="en-US" sz="2800">
                <a:latin typeface="Times New Roman" panose="02020603050405020304" pitchFamily="18" charset="0"/>
              </a:rPr>
              <a:t>R  		: sinyal masukan acuan (setpoint)</a:t>
            </a:r>
          </a:p>
          <a:p>
            <a:r>
              <a:rPr lang="en-US" sz="2800">
                <a:latin typeface="Times New Roman" panose="02020603050405020304" pitchFamily="18" charset="0"/>
              </a:rPr>
              <a:t>C* 	: sinyal keluaran terukur</a:t>
            </a:r>
          </a:p>
        </p:txBody>
      </p:sp>
    </p:spTree>
    <p:extLst>
      <p:ext uri="{BB962C8B-B14F-4D97-AF65-F5344CB8AC3E}">
        <p14:creationId xmlns:p14="http://schemas.microsoft.com/office/powerpoint/2010/main" val="36294326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Respon sensor / tranduser</a:t>
            </a:r>
          </a:p>
        </p:txBody>
      </p:sp>
      <p:sp>
        <p:nvSpPr>
          <p:cNvPr id="86019" name="Rectangle 3"/>
          <p:cNvSpPr>
            <a:spLocks noGrp="1" noChangeArrowheads="1"/>
          </p:cNvSpPr>
          <p:nvPr>
            <p:ph type="subTitle" idx="1"/>
          </p:nvPr>
        </p:nvSpPr>
        <p:spPr>
          <a:xfrm>
            <a:off x="2130426" y="1752600"/>
            <a:ext cx="7927975" cy="1460500"/>
          </a:xfrm>
        </p:spPr>
        <p:txBody>
          <a:bodyPr/>
          <a:lstStyle/>
          <a:p>
            <a:pPr marL="344488" indent="-344488" algn="l">
              <a:buClr>
                <a:schemeClr val="tx1"/>
              </a:buClr>
              <a:buFontTx/>
              <a:buChar char="•"/>
            </a:pPr>
            <a:r>
              <a:rPr lang="sv-SE" sz="2800">
                <a:latin typeface="Times New Roman" panose="02020603050405020304" pitchFamily="18" charset="0"/>
              </a:rPr>
              <a:t>Bisa berupa sistem orde pertama atau orde kedua.</a:t>
            </a:r>
          </a:p>
          <a:p>
            <a:pPr marL="344488" indent="-344488" algn="l">
              <a:buClr>
                <a:schemeClr val="tx1"/>
              </a:buClr>
              <a:buFontTx/>
              <a:buChar char="•"/>
            </a:pPr>
            <a:r>
              <a:rPr lang="sv-SE" sz="2800">
                <a:latin typeface="Times New Roman" panose="02020603050405020304" pitchFamily="18" charset="0"/>
              </a:rPr>
              <a:t>Pada umumnya tranduser atau sensor merupakan sistem orde pertama, maka :</a:t>
            </a:r>
            <a:endParaRPr lang="en-US" sz="2800">
              <a:latin typeface="Times New Roman" panose="02020603050405020304" pitchFamily="18" charset="0"/>
            </a:endParaRPr>
          </a:p>
        </p:txBody>
      </p:sp>
      <p:sp>
        <p:nvSpPr>
          <p:cNvPr id="86021" name="Rectangle 5"/>
          <p:cNvSpPr>
            <a:spLocks noChangeArrowheads="1"/>
          </p:cNvSpPr>
          <p:nvPr/>
        </p:nvSpPr>
        <p:spPr bwMode="auto">
          <a:xfrm>
            <a:off x="1524001" y="3010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86020" name="Object 4"/>
          <p:cNvGraphicFramePr>
            <a:graphicFrameLocks noChangeAspect="1"/>
          </p:cNvGraphicFramePr>
          <p:nvPr/>
        </p:nvGraphicFramePr>
        <p:xfrm>
          <a:off x="3784600" y="3276600"/>
          <a:ext cx="2057400" cy="941388"/>
        </p:xfrm>
        <a:graphic>
          <a:graphicData uri="http://schemas.openxmlformats.org/presentationml/2006/ole">
            <mc:AlternateContent xmlns:mc="http://schemas.openxmlformats.org/markup-compatibility/2006">
              <mc:Choice xmlns:v="urn:schemas-microsoft-com:vml" Requires="v">
                <p:oleObj spid="_x0000_s13318" name="Equation" r:id="rId3" imgW="1016000" imgH="469900" progId="Equation.3">
                  <p:embed/>
                </p:oleObj>
              </mc:Choice>
              <mc:Fallback>
                <p:oleObj name="Equation" r:id="rId3" imgW="10160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600" y="3276600"/>
                        <a:ext cx="20574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2" name="Rectangle 6"/>
          <p:cNvSpPr>
            <a:spLocks noChangeArrowheads="1"/>
          </p:cNvSpPr>
          <p:nvPr/>
        </p:nvSpPr>
        <p:spPr bwMode="auto">
          <a:xfrm>
            <a:off x="2511426" y="4419600"/>
            <a:ext cx="7559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4488" indent="-344488" algn="ctr">
              <a:spcBef>
                <a:spcPct val="20000"/>
              </a:spcBef>
              <a:defRPr sz="3200">
                <a:solidFill>
                  <a:schemeClr val="tx1"/>
                </a:solidFill>
                <a:latin typeface="Arial" panose="020B0604020202020204" pitchFamily="34" charset="0"/>
              </a:defRPr>
            </a:lvl1pPr>
            <a:lvl2pPr marL="458788" algn="ctr">
              <a:spcBef>
                <a:spcPct val="20000"/>
              </a:spcBef>
              <a:defRPr sz="2800">
                <a:solidFill>
                  <a:schemeClr val="tx1"/>
                </a:solidFill>
                <a:latin typeface="Arial" panose="020B0604020202020204" pitchFamily="34" charset="0"/>
              </a:defRPr>
            </a:lvl2pPr>
            <a:lvl3pPr marL="671513" algn="ctr">
              <a:spcBef>
                <a:spcPct val="20000"/>
              </a:spcBef>
              <a:defRPr sz="2400">
                <a:solidFill>
                  <a:schemeClr val="tx1"/>
                </a:solidFill>
                <a:latin typeface="Arial" panose="020B0604020202020204" pitchFamily="34" charset="0"/>
              </a:defRPr>
            </a:lvl3pPr>
            <a:lvl4pPr marL="1023938" algn="ctr">
              <a:spcBef>
                <a:spcPct val="20000"/>
              </a:spcBef>
              <a:defRPr sz="2000">
                <a:solidFill>
                  <a:schemeClr val="tx1"/>
                </a:solidFill>
                <a:latin typeface="Arial" panose="020B0604020202020204" pitchFamily="34" charset="0"/>
              </a:defRPr>
            </a:lvl4pPr>
            <a:lvl5pPr marL="1341438" algn="ctr">
              <a:spcBef>
                <a:spcPct val="20000"/>
              </a:spcBef>
              <a:defRPr sz="2000">
                <a:solidFill>
                  <a:schemeClr val="tx1"/>
                </a:solidFill>
                <a:latin typeface="Arial" panose="020B0604020202020204" pitchFamily="34" charset="0"/>
              </a:defRPr>
            </a:lvl5pPr>
            <a:lvl6pPr marL="1798638" algn="ctr" fontAlgn="base">
              <a:spcBef>
                <a:spcPct val="20000"/>
              </a:spcBef>
              <a:spcAft>
                <a:spcPct val="0"/>
              </a:spcAft>
              <a:defRPr sz="2000">
                <a:solidFill>
                  <a:schemeClr val="tx1"/>
                </a:solidFill>
                <a:latin typeface="Arial" panose="020B0604020202020204" pitchFamily="34" charset="0"/>
              </a:defRPr>
            </a:lvl6pPr>
            <a:lvl7pPr marL="2255838" algn="ctr" fontAlgn="base">
              <a:spcBef>
                <a:spcPct val="20000"/>
              </a:spcBef>
              <a:spcAft>
                <a:spcPct val="0"/>
              </a:spcAft>
              <a:defRPr sz="2000">
                <a:solidFill>
                  <a:schemeClr val="tx1"/>
                </a:solidFill>
                <a:latin typeface="Arial" panose="020B0604020202020204" pitchFamily="34" charset="0"/>
              </a:defRPr>
            </a:lvl7pPr>
            <a:lvl8pPr marL="2713038" algn="ctr" fontAlgn="base">
              <a:spcBef>
                <a:spcPct val="20000"/>
              </a:spcBef>
              <a:spcAft>
                <a:spcPct val="0"/>
              </a:spcAft>
              <a:defRPr sz="2000">
                <a:solidFill>
                  <a:schemeClr val="tx1"/>
                </a:solidFill>
                <a:latin typeface="Arial" panose="020B0604020202020204" pitchFamily="34" charset="0"/>
              </a:defRPr>
            </a:lvl8pPr>
            <a:lvl9pPr marL="3170238" algn="ctr" fontAlgn="base">
              <a:spcBef>
                <a:spcPct val="20000"/>
              </a:spcBef>
              <a:spcAft>
                <a:spcPct val="0"/>
              </a:spcAft>
              <a:defRPr sz="2000">
                <a:solidFill>
                  <a:schemeClr val="tx1"/>
                </a:solidFill>
                <a:latin typeface="Arial" panose="020B0604020202020204" pitchFamily="34" charset="0"/>
              </a:defRPr>
            </a:lvl9pPr>
          </a:lstStyle>
          <a:p>
            <a:pPr algn="l">
              <a:buClr>
                <a:schemeClr val="tx1"/>
              </a:buClr>
            </a:pPr>
            <a:r>
              <a:rPr lang="sv-SE" sz="2800">
                <a:latin typeface="Times New Roman" panose="02020603050405020304" pitchFamily="18" charset="0"/>
              </a:rPr>
              <a:t>C*(s) dan C(s)</a:t>
            </a:r>
            <a:r>
              <a:rPr lang="en-US"/>
              <a:t> </a:t>
            </a:r>
            <a:r>
              <a:rPr lang="en-US" sz="2800">
                <a:latin typeface="Times New Roman" panose="02020603050405020304" pitchFamily="18" charset="0"/>
              </a:rPr>
              <a:t>: </a:t>
            </a:r>
            <a:r>
              <a:rPr lang="sv-SE" sz="2800">
                <a:latin typeface="Times New Roman" panose="02020603050405020304" pitchFamily="18" charset="0"/>
              </a:rPr>
              <a:t>masukan dan keluaran tranduser ,</a:t>
            </a:r>
            <a:r>
              <a:rPr lang="en-US" sz="2800">
                <a:latin typeface="Times New Roman" panose="02020603050405020304" pitchFamily="18" charset="0"/>
              </a:rPr>
              <a:t> </a:t>
            </a:r>
          </a:p>
          <a:p>
            <a:pPr algn="l">
              <a:buClr>
                <a:schemeClr val="tx1"/>
              </a:buClr>
            </a:pPr>
            <a:r>
              <a:rPr lang="en-US" sz="2800">
                <a:latin typeface="Times New Roman" panose="02020603050405020304" pitchFamily="18" charset="0"/>
              </a:rPr>
              <a:t>K	: Gain dan  </a:t>
            </a:r>
            <a:r>
              <a:rPr lang="en-US" sz="2800">
                <a:latin typeface="Times New Roman" panose="02020603050405020304" pitchFamily="18" charset="0"/>
                <a:sym typeface="Symbol" panose="05050102010706020507" pitchFamily="18" charset="2"/>
              </a:rPr>
              <a:t></a:t>
            </a:r>
            <a:r>
              <a:rPr lang="sv-SE" sz="2800" baseline="-25000">
                <a:latin typeface="Times New Roman" panose="02020603050405020304" pitchFamily="18" charset="0"/>
              </a:rPr>
              <a:t>t</a:t>
            </a:r>
            <a:r>
              <a:rPr lang="en-US" sz="2800">
                <a:latin typeface="Times New Roman" panose="02020603050405020304" pitchFamily="18" charset="0"/>
              </a:rPr>
              <a:t> : </a:t>
            </a:r>
            <a:r>
              <a:rPr lang="sv-SE" sz="2800">
                <a:latin typeface="Times New Roman" panose="02020603050405020304" pitchFamily="18" charset="0"/>
              </a:rPr>
              <a:t>konstanta waktu tranduser atau </a:t>
            </a:r>
          </a:p>
          <a:p>
            <a:pPr algn="l">
              <a:buClr>
                <a:schemeClr val="tx1"/>
              </a:buClr>
            </a:pPr>
            <a:r>
              <a:rPr lang="sv-SE" sz="2800">
                <a:latin typeface="Times New Roman" panose="02020603050405020304" pitchFamily="18" charset="0"/>
              </a:rPr>
              <a:t>sensor</a:t>
            </a:r>
          </a:p>
        </p:txBody>
      </p:sp>
    </p:spTree>
    <p:extLst>
      <p:ext uri="{BB962C8B-B14F-4D97-AF65-F5344CB8AC3E}">
        <p14:creationId xmlns:p14="http://schemas.microsoft.com/office/powerpoint/2010/main" val="34235410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2057400" y="533400"/>
            <a:ext cx="8001000" cy="762000"/>
          </a:xfrm>
        </p:spPr>
        <p:txBody>
          <a:bodyPr anchor="ctr"/>
          <a:lstStyle/>
          <a:p>
            <a:endParaRPr lang="en-US" sz="4400" b="1">
              <a:latin typeface="Times New Roman" panose="02020603050405020304" pitchFamily="18" charset="0"/>
            </a:endParaRPr>
          </a:p>
        </p:txBody>
      </p:sp>
      <p:sp>
        <p:nvSpPr>
          <p:cNvPr id="87043" name="Rectangle 3"/>
          <p:cNvSpPr>
            <a:spLocks noGrp="1" noChangeArrowheads="1"/>
          </p:cNvSpPr>
          <p:nvPr>
            <p:ph type="subTitle" idx="1"/>
          </p:nvPr>
        </p:nvSpPr>
        <p:spPr>
          <a:xfrm>
            <a:off x="2130426" y="1752600"/>
            <a:ext cx="7927975" cy="1981200"/>
          </a:xfrm>
        </p:spPr>
        <p:txBody>
          <a:bodyPr/>
          <a:lstStyle/>
          <a:p>
            <a:pPr marL="344488" indent="-344488" algn="l">
              <a:buClr>
                <a:schemeClr val="tx1"/>
              </a:buClr>
              <a:buFontTx/>
              <a:buChar char="•"/>
            </a:pPr>
            <a:r>
              <a:rPr lang="sv-SE" sz="2800">
                <a:latin typeface="Times New Roman" panose="02020603050405020304" pitchFamily="18" charset="0"/>
              </a:rPr>
              <a:t>Jika konstanta waktu tranduser lebih cepat daripada konstanta waktu plant (</a:t>
            </a:r>
            <a:r>
              <a:rPr lang="en-US" sz="2800">
                <a:latin typeface="Times New Roman" panose="02020603050405020304" pitchFamily="18" charset="0"/>
                <a:sym typeface="Symbol" panose="05050102010706020507" pitchFamily="18" charset="2"/>
              </a:rPr>
              <a:t></a:t>
            </a:r>
            <a:r>
              <a:rPr lang="sv-SE" sz="2800" baseline="-25000">
                <a:latin typeface="Times New Roman" panose="02020603050405020304" pitchFamily="18" charset="0"/>
              </a:rPr>
              <a:t>t</a:t>
            </a:r>
            <a:r>
              <a:rPr lang="sv-SE" sz="2800">
                <a:latin typeface="Times New Roman" panose="02020603050405020304" pitchFamily="18" charset="0"/>
              </a:rPr>
              <a:t> &lt;&lt; </a:t>
            </a:r>
            <a:r>
              <a:rPr lang="en-US" sz="2800">
                <a:latin typeface="Times New Roman" panose="02020603050405020304" pitchFamily="18" charset="0"/>
                <a:sym typeface="Symbol" panose="05050102010706020507" pitchFamily="18" charset="2"/>
              </a:rPr>
              <a:t>)</a:t>
            </a:r>
            <a:r>
              <a:rPr lang="sv-SE" sz="2800">
                <a:latin typeface="Times New Roman" panose="02020603050405020304" pitchFamily="18" charset="0"/>
              </a:rPr>
              <a:t> maka konstanta waktu tranduser bisa diabaikan.</a:t>
            </a:r>
          </a:p>
          <a:p>
            <a:pPr marL="344488" indent="-344488" algn="l">
              <a:buClr>
                <a:schemeClr val="tx1"/>
              </a:buClr>
            </a:pPr>
            <a:r>
              <a:rPr lang="en-US" sz="3200"/>
              <a:t>	</a:t>
            </a:r>
            <a:r>
              <a:rPr lang="en-US" sz="2800">
                <a:latin typeface="Times New Roman" panose="02020603050405020304" pitchFamily="18" charset="0"/>
              </a:rPr>
              <a:t>Sehingga : </a:t>
            </a:r>
          </a:p>
        </p:txBody>
      </p:sp>
      <p:sp>
        <p:nvSpPr>
          <p:cNvPr id="87044" name="Rectangle 4"/>
          <p:cNvSpPr>
            <a:spLocks noChangeArrowheads="1"/>
          </p:cNvSpPr>
          <p:nvPr/>
        </p:nvSpPr>
        <p:spPr bwMode="auto">
          <a:xfrm>
            <a:off x="1524001" y="3010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7048" name="Rectangle 8"/>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87047" name="Object 7"/>
          <p:cNvGraphicFramePr>
            <a:graphicFrameLocks noChangeAspect="1"/>
          </p:cNvGraphicFramePr>
          <p:nvPr/>
        </p:nvGraphicFramePr>
        <p:xfrm>
          <a:off x="3975100" y="3873501"/>
          <a:ext cx="1462088" cy="911225"/>
        </p:xfrm>
        <a:graphic>
          <a:graphicData uri="http://schemas.openxmlformats.org/presentationml/2006/ole">
            <mc:AlternateContent xmlns:mc="http://schemas.openxmlformats.org/markup-compatibility/2006">
              <mc:Choice xmlns:v="urn:schemas-microsoft-com:vml" Requires="v">
                <p:oleObj spid="_x0000_s14342" name="Equation" r:id="rId3" imgW="736600" imgH="457200" progId="Equation.3">
                  <p:embed/>
                </p:oleObj>
              </mc:Choice>
              <mc:Fallback>
                <p:oleObj name="Equation" r:id="rId3" imgW="7366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100" y="3873501"/>
                        <a:ext cx="1462088"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9" name="Rectangle 9"/>
          <p:cNvSpPr>
            <a:spLocks noChangeArrowheads="1"/>
          </p:cNvSpPr>
          <p:nvPr/>
        </p:nvSpPr>
        <p:spPr bwMode="auto">
          <a:xfrm>
            <a:off x="2133601" y="4876800"/>
            <a:ext cx="7927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4488" indent="-344488" algn="ctr">
              <a:spcBef>
                <a:spcPct val="20000"/>
              </a:spcBef>
              <a:defRPr sz="3200">
                <a:solidFill>
                  <a:schemeClr val="tx1"/>
                </a:solidFill>
                <a:latin typeface="Arial" panose="020B0604020202020204" pitchFamily="34" charset="0"/>
              </a:defRPr>
            </a:lvl1pPr>
            <a:lvl2pPr marL="458788" algn="ctr">
              <a:spcBef>
                <a:spcPct val="20000"/>
              </a:spcBef>
              <a:defRPr sz="2800">
                <a:solidFill>
                  <a:schemeClr val="tx1"/>
                </a:solidFill>
                <a:latin typeface="Arial" panose="020B0604020202020204" pitchFamily="34" charset="0"/>
              </a:defRPr>
            </a:lvl2pPr>
            <a:lvl3pPr marL="671513" algn="ctr">
              <a:spcBef>
                <a:spcPct val="20000"/>
              </a:spcBef>
              <a:defRPr sz="2400">
                <a:solidFill>
                  <a:schemeClr val="tx1"/>
                </a:solidFill>
                <a:latin typeface="Arial" panose="020B0604020202020204" pitchFamily="34" charset="0"/>
              </a:defRPr>
            </a:lvl3pPr>
            <a:lvl4pPr marL="1023938" algn="ctr">
              <a:spcBef>
                <a:spcPct val="20000"/>
              </a:spcBef>
              <a:defRPr sz="2000">
                <a:solidFill>
                  <a:schemeClr val="tx1"/>
                </a:solidFill>
                <a:latin typeface="Arial" panose="020B0604020202020204" pitchFamily="34" charset="0"/>
              </a:defRPr>
            </a:lvl4pPr>
            <a:lvl5pPr marL="1341438" algn="ctr">
              <a:spcBef>
                <a:spcPct val="20000"/>
              </a:spcBef>
              <a:defRPr sz="2000">
                <a:solidFill>
                  <a:schemeClr val="tx1"/>
                </a:solidFill>
                <a:latin typeface="Arial" panose="020B0604020202020204" pitchFamily="34" charset="0"/>
              </a:defRPr>
            </a:lvl5pPr>
            <a:lvl6pPr marL="1798638" algn="ctr" fontAlgn="base">
              <a:spcBef>
                <a:spcPct val="20000"/>
              </a:spcBef>
              <a:spcAft>
                <a:spcPct val="0"/>
              </a:spcAft>
              <a:defRPr sz="2000">
                <a:solidFill>
                  <a:schemeClr val="tx1"/>
                </a:solidFill>
                <a:latin typeface="Arial" panose="020B0604020202020204" pitchFamily="34" charset="0"/>
              </a:defRPr>
            </a:lvl6pPr>
            <a:lvl7pPr marL="2255838" algn="ctr" fontAlgn="base">
              <a:spcBef>
                <a:spcPct val="20000"/>
              </a:spcBef>
              <a:spcAft>
                <a:spcPct val="0"/>
              </a:spcAft>
              <a:defRPr sz="2000">
                <a:solidFill>
                  <a:schemeClr val="tx1"/>
                </a:solidFill>
                <a:latin typeface="Arial" panose="020B0604020202020204" pitchFamily="34" charset="0"/>
              </a:defRPr>
            </a:lvl7pPr>
            <a:lvl8pPr marL="2713038" algn="ctr" fontAlgn="base">
              <a:spcBef>
                <a:spcPct val="20000"/>
              </a:spcBef>
              <a:spcAft>
                <a:spcPct val="0"/>
              </a:spcAft>
              <a:defRPr sz="2000">
                <a:solidFill>
                  <a:schemeClr val="tx1"/>
                </a:solidFill>
                <a:latin typeface="Arial" panose="020B0604020202020204" pitchFamily="34" charset="0"/>
              </a:defRPr>
            </a:lvl8pPr>
            <a:lvl9pPr marL="3170238" algn="ctr" fontAlgn="base">
              <a:spcBef>
                <a:spcPct val="20000"/>
              </a:spcBef>
              <a:spcAft>
                <a:spcPct val="0"/>
              </a:spcAft>
              <a:defRPr sz="2000">
                <a:solidFill>
                  <a:schemeClr val="tx1"/>
                </a:solidFill>
                <a:latin typeface="Arial" panose="020B0604020202020204" pitchFamily="34" charset="0"/>
              </a:defRPr>
            </a:lvl9pPr>
          </a:lstStyle>
          <a:p>
            <a:pPr algn="l">
              <a:buClr>
                <a:schemeClr val="tx1"/>
              </a:buClr>
            </a:pPr>
            <a:r>
              <a:rPr lang="sv-SE" sz="2800">
                <a:latin typeface="Times New Roman" panose="02020603050405020304" pitchFamily="18" charset="0"/>
              </a:rPr>
              <a:t>	Contoh : tachogenerator (tranduser kecepatan)</a:t>
            </a:r>
            <a:endParaRPr lang="en-US" sz="2800">
              <a:latin typeface="Times New Roman" panose="02020603050405020304" pitchFamily="18" charset="0"/>
            </a:endParaRPr>
          </a:p>
        </p:txBody>
      </p:sp>
    </p:spTree>
    <p:extLst>
      <p:ext uri="{BB962C8B-B14F-4D97-AF65-F5344CB8AC3E}">
        <p14:creationId xmlns:p14="http://schemas.microsoft.com/office/powerpoint/2010/main" val="1636503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Spesifikasi teknis</a:t>
            </a:r>
          </a:p>
        </p:txBody>
      </p:sp>
      <p:sp>
        <p:nvSpPr>
          <p:cNvPr id="88067" name="Rectangle 3"/>
          <p:cNvSpPr>
            <a:spLocks noGrp="1" noChangeArrowheads="1"/>
          </p:cNvSpPr>
          <p:nvPr>
            <p:ph type="subTitle" idx="1"/>
          </p:nvPr>
        </p:nvSpPr>
        <p:spPr>
          <a:xfrm>
            <a:off x="2130426" y="1752600"/>
            <a:ext cx="7927975" cy="4191000"/>
          </a:xfrm>
        </p:spPr>
        <p:txBody>
          <a:bodyPr/>
          <a:lstStyle/>
          <a:p>
            <a:pPr marL="344488" indent="-344488" algn="l">
              <a:buClr>
                <a:schemeClr val="tx1"/>
              </a:buClr>
              <a:buFontTx/>
              <a:buChar char="•"/>
            </a:pPr>
            <a:r>
              <a:rPr lang="sv-SE" sz="2800">
                <a:latin typeface="Times New Roman" panose="02020603050405020304" pitchFamily="18" charset="0"/>
              </a:rPr>
              <a:t>Menyatakan seberapa baik korelasi antara masukan dan keluaran tranduser atau sensor</a:t>
            </a:r>
            <a:r>
              <a:rPr lang="en-US" sz="2800">
                <a:latin typeface="Times New Roman" panose="02020603050405020304" pitchFamily="18" charset="0"/>
              </a:rPr>
              <a:t> </a:t>
            </a:r>
            <a:endParaRPr lang="sv-SE" sz="2800">
              <a:latin typeface="Times New Roman" panose="02020603050405020304" pitchFamily="18" charset="0"/>
            </a:endParaRPr>
          </a:p>
          <a:p>
            <a:pPr marL="344488" indent="-344488" algn="l">
              <a:buClr>
                <a:schemeClr val="tx1"/>
              </a:buClr>
              <a:buFontTx/>
              <a:buChar char="•"/>
            </a:pPr>
            <a:r>
              <a:rPr lang="sv-SE" sz="2800">
                <a:latin typeface="Times New Roman" panose="02020603050405020304" pitchFamily="18" charset="0"/>
              </a:rPr>
              <a:t>Spesifikasi teknis terdiri dari :</a:t>
            </a:r>
          </a:p>
          <a:p>
            <a:pPr marL="344488" indent="-344488" algn="l">
              <a:buClr>
                <a:schemeClr val="tx1"/>
              </a:buClr>
            </a:pPr>
            <a:r>
              <a:rPr lang="en-US" sz="2800">
                <a:latin typeface="Times New Roman" panose="02020603050405020304" pitchFamily="18" charset="0"/>
              </a:rPr>
              <a:t>	1. </a:t>
            </a:r>
            <a:r>
              <a:rPr lang="sv-SE" sz="2800">
                <a:latin typeface="Times New Roman" panose="02020603050405020304" pitchFamily="18" charset="0"/>
              </a:rPr>
              <a:t>Akurasi</a:t>
            </a:r>
            <a:r>
              <a:rPr lang="en-US" sz="3200"/>
              <a:t> </a:t>
            </a:r>
          </a:p>
          <a:p>
            <a:pPr marL="344488" indent="-344488" algn="l">
              <a:buClr>
                <a:schemeClr val="tx1"/>
              </a:buClr>
            </a:pPr>
            <a:r>
              <a:rPr lang="en-US" sz="3200"/>
              <a:t>	</a:t>
            </a:r>
            <a:r>
              <a:rPr lang="en-US" sz="2800">
                <a:latin typeface="Times New Roman" panose="02020603050405020304" pitchFamily="18" charset="0"/>
              </a:rPr>
              <a:t>2.</a:t>
            </a:r>
            <a:r>
              <a:rPr lang="en-US" sz="3200"/>
              <a:t> </a:t>
            </a:r>
            <a:r>
              <a:rPr lang="sv-SE" sz="2800">
                <a:latin typeface="Times New Roman" panose="02020603050405020304" pitchFamily="18" charset="0"/>
              </a:rPr>
              <a:t>Sensitifitas</a:t>
            </a:r>
            <a:r>
              <a:rPr lang="en-US" sz="2800">
                <a:latin typeface="Times New Roman" panose="02020603050405020304" pitchFamily="18" charset="0"/>
              </a:rPr>
              <a:t> </a:t>
            </a:r>
          </a:p>
          <a:p>
            <a:pPr marL="344488" indent="-344488" algn="l">
              <a:buClr>
                <a:schemeClr val="tx1"/>
              </a:buClr>
            </a:pPr>
            <a:r>
              <a:rPr lang="en-US" sz="2800">
                <a:latin typeface="Times New Roman" panose="02020603050405020304" pitchFamily="18" charset="0"/>
              </a:rPr>
              <a:t>	3. </a:t>
            </a:r>
            <a:r>
              <a:rPr lang="sv-SE" sz="2800">
                <a:latin typeface="Times New Roman" panose="02020603050405020304" pitchFamily="18" charset="0"/>
              </a:rPr>
              <a:t>Resolusi</a:t>
            </a:r>
            <a:r>
              <a:rPr lang="en-US" sz="2800">
                <a:latin typeface="Times New Roman" panose="02020603050405020304" pitchFamily="18" charset="0"/>
              </a:rPr>
              <a:t> </a:t>
            </a:r>
          </a:p>
          <a:p>
            <a:pPr marL="344488" indent="-344488" algn="l">
              <a:buClr>
                <a:schemeClr val="tx1"/>
              </a:buClr>
            </a:pPr>
            <a:r>
              <a:rPr lang="en-US" sz="2800">
                <a:latin typeface="Times New Roman" panose="02020603050405020304" pitchFamily="18" charset="0"/>
              </a:rPr>
              <a:t>	4. </a:t>
            </a:r>
            <a:r>
              <a:rPr lang="sv-SE" sz="2800">
                <a:latin typeface="Times New Roman" panose="02020603050405020304" pitchFamily="18" charset="0"/>
              </a:rPr>
              <a:t>Hysterisis</a:t>
            </a:r>
            <a:r>
              <a:rPr lang="en-US" sz="2800">
                <a:latin typeface="Times New Roman" panose="02020603050405020304" pitchFamily="18" charset="0"/>
              </a:rPr>
              <a:t> </a:t>
            </a:r>
          </a:p>
          <a:p>
            <a:pPr marL="344488" indent="-344488" algn="l">
              <a:buClr>
                <a:schemeClr val="tx1"/>
              </a:buClr>
            </a:pPr>
            <a:r>
              <a:rPr lang="en-US" sz="2800">
                <a:latin typeface="Times New Roman" panose="02020603050405020304" pitchFamily="18" charset="0"/>
              </a:rPr>
              <a:t>	5. </a:t>
            </a:r>
            <a:r>
              <a:rPr lang="sv-SE" sz="2800">
                <a:latin typeface="Times New Roman" panose="02020603050405020304" pitchFamily="18" charset="0"/>
              </a:rPr>
              <a:t>Repeatability</a:t>
            </a:r>
            <a:r>
              <a:rPr lang="en-US" sz="2800">
                <a:latin typeface="Times New Roman" panose="02020603050405020304" pitchFamily="18" charset="0"/>
              </a:rPr>
              <a:t> </a:t>
            </a:r>
          </a:p>
        </p:txBody>
      </p:sp>
      <p:sp>
        <p:nvSpPr>
          <p:cNvPr id="88068" name="Rectangle 4"/>
          <p:cNvSpPr>
            <a:spLocks noChangeArrowheads="1"/>
          </p:cNvSpPr>
          <p:nvPr/>
        </p:nvSpPr>
        <p:spPr bwMode="auto">
          <a:xfrm>
            <a:off x="1524001" y="3010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980506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2057400" y="533400"/>
            <a:ext cx="8001000" cy="762000"/>
          </a:xfrm>
        </p:spPr>
        <p:txBody>
          <a:bodyPr anchor="ctr"/>
          <a:lstStyle/>
          <a:p>
            <a:r>
              <a:rPr lang="en-US" sz="4400" b="1">
                <a:latin typeface="Times New Roman" panose="02020603050405020304" pitchFamily="18" charset="0"/>
              </a:rPr>
              <a:t>Spesifikasi dinamik</a:t>
            </a:r>
          </a:p>
        </p:txBody>
      </p:sp>
      <p:sp>
        <p:nvSpPr>
          <p:cNvPr id="89091" name="Rectangle 3"/>
          <p:cNvSpPr>
            <a:spLocks noGrp="1" noChangeArrowheads="1"/>
          </p:cNvSpPr>
          <p:nvPr>
            <p:ph type="subTitle" idx="1"/>
          </p:nvPr>
        </p:nvSpPr>
        <p:spPr>
          <a:xfrm>
            <a:off x="2130426" y="1752600"/>
            <a:ext cx="7927975" cy="4572000"/>
          </a:xfrm>
        </p:spPr>
        <p:txBody>
          <a:bodyPr>
            <a:normAutofit lnSpcReduction="10000"/>
          </a:bodyPr>
          <a:lstStyle/>
          <a:p>
            <a:pPr marL="457200" indent="-457200" algn="l">
              <a:buClr>
                <a:schemeClr val="tx1"/>
              </a:buClr>
              <a:buFontTx/>
              <a:buChar char="•"/>
            </a:pPr>
            <a:r>
              <a:rPr lang="sv-SE" sz="2800">
                <a:latin typeface="Times New Roman" panose="02020603050405020304" pitchFamily="18" charset="0"/>
              </a:rPr>
              <a:t>Menyatakan seberapa cepat perubahan keluaran yang terjadi terhadap perubahan masukan</a:t>
            </a:r>
          </a:p>
          <a:p>
            <a:pPr marL="457200" indent="-457200" algn="l">
              <a:buClr>
                <a:schemeClr val="tx1"/>
              </a:buClr>
              <a:buFontTx/>
              <a:buChar char="•"/>
            </a:pPr>
            <a:r>
              <a:rPr lang="sv-SE" sz="2800">
                <a:latin typeface="Times New Roman" panose="02020603050405020304" pitchFamily="18" charset="0"/>
              </a:rPr>
              <a:t>Spesifikasi dinamik terdiri dari :</a:t>
            </a:r>
          </a:p>
          <a:p>
            <a:pPr marL="457200" indent="-457200" algn="l">
              <a:lnSpc>
                <a:spcPct val="80000"/>
              </a:lnSpc>
              <a:buClr>
                <a:schemeClr val="tx1"/>
              </a:buClr>
            </a:pPr>
            <a:r>
              <a:rPr lang="en-US" sz="2800">
                <a:latin typeface="Times New Roman" panose="02020603050405020304" pitchFamily="18" charset="0"/>
              </a:rPr>
              <a:t>	1. </a:t>
            </a:r>
            <a:r>
              <a:rPr lang="sv-SE" sz="2800">
                <a:latin typeface="Times New Roman" panose="02020603050405020304" pitchFamily="18" charset="0"/>
              </a:rPr>
              <a:t>Rise time</a:t>
            </a:r>
            <a:r>
              <a:rPr lang="en-US" sz="3200"/>
              <a:t> </a:t>
            </a:r>
          </a:p>
          <a:p>
            <a:pPr marL="457200" indent="-457200" algn="l">
              <a:lnSpc>
                <a:spcPct val="80000"/>
              </a:lnSpc>
              <a:buClr>
                <a:schemeClr val="tx1"/>
              </a:buClr>
            </a:pPr>
            <a:r>
              <a:rPr lang="en-US" sz="3200"/>
              <a:t>	</a:t>
            </a:r>
            <a:r>
              <a:rPr lang="en-US" sz="2800">
                <a:latin typeface="Times New Roman" panose="02020603050405020304" pitchFamily="18" charset="0"/>
              </a:rPr>
              <a:t>2.</a:t>
            </a:r>
            <a:r>
              <a:rPr lang="en-US" sz="3200"/>
              <a:t> </a:t>
            </a:r>
            <a:r>
              <a:rPr lang="sv-SE" sz="2800">
                <a:latin typeface="Times New Roman" panose="02020603050405020304" pitchFamily="18" charset="0"/>
              </a:rPr>
              <a:t>Time konstan</a:t>
            </a:r>
            <a:r>
              <a:rPr lang="en-US" sz="2800">
                <a:latin typeface="Times New Roman" panose="02020603050405020304" pitchFamily="18" charset="0"/>
              </a:rPr>
              <a:t> </a:t>
            </a:r>
          </a:p>
          <a:p>
            <a:pPr marL="457200" indent="-457200" algn="l">
              <a:lnSpc>
                <a:spcPct val="80000"/>
              </a:lnSpc>
              <a:buClr>
                <a:schemeClr val="tx1"/>
              </a:buClr>
            </a:pPr>
            <a:r>
              <a:rPr lang="en-US" sz="2800">
                <a:latin typeface="Times New Roman" panose="02020603050405020304" pitchFamily="18" charset="0"/>
              </a:rPr>
              <a:t>	3. </a:t>
            </a:r>
            <a:r>
              <a:rPr lang="sv-SE" sz="2800">
                <a:latin typeface="Times New Roman" panose="02020603050405020304" pitchFamily="18" charset="0"/>
              </a:rPr>
              <a:t>Dead time</a:t>
            </a:r>
            <a:endParaRPr lang="en-US" sz="2800">
              <a:latin typeface="Times New Roman" panose="02020603050405020304" pitchFamily="18" charset="0"/>
            </a:endParaRPr>
          </a:p>
          <a:p>
            <a:pPr marL="457200" indent="-457200" algn="l">
              <a:lnSpc>
                <a:spcPct val="80000"/>
              </a:lnSpc>
              <a:buClr>
                <a:schemeClr val="tx1"/>
              </a:buClr>
            </a:pPr>
            <a:r>
              <a:rPr lang="en-US" sz="2800">
                <a:latin typeface="Times New Roman" panose="02020603050405020304" pitchFamily="18" charset="0"/>
              </a:rPr>
              <a:t>	4. </a:t>
            </a:r>
            <a:r>
              <a:rPr lang="sv-SE" sz="2800">
                <a:latin typeface="Times New Roman" panose="02020603050405020304" pitchFamily="18" charset="0"/>
              </a:rPr>
              <a:t>Respon frekuensi</a:t>
            </a:r>
            <a:r>
              <a:rPr lang="en-US" sz="2800">
                <a:latin typeface="Times New Roman" panose="02020603050405020304" pitchFamily="18" charset="0"/>
              </a:rPr>
              <a:t> </a:t>
            </a:r>
          </a:p>
          <a:p>
            <a:pPr marL="457200" indent="-457200" algn="l">
              <a:lnSpc>
                <a:spcPct val="80000"/>
              </a:lnSpc>
              <a:buClr>
                <a:schemeClr val="tx1"/>
              </a:buClr>
            </a:pPr>
            <a:r>
              <a:rPr lang="en-US" sz="2800">
                <a:latin typeface="Times New Roman" panose="02020603050405020304" pitchFamily="18" charset="0"/>
              </a:rPr>
              <a:t>	5. </a:t>
            </a:r>
            <a:r>
              <a:rPr lang="sv-SE" sz="2800">
                <a:latin typeface="Times New Roman" panose="02020603050405020304" pitchFamily="18" charset="0"/>
              </a:rPr>
              <a:t>Parameter orde kedua : rasio peredaman, 	</a:t>
            </a:r>
          </a:p>
          <a:p>
            <a:pPr marL="457200" indent="-457200" algn="l">
              <a:lnSpc>
                <a:spcPct val="80000"/>
              </a:lnSpc>
              <a:buClr>
                <a:schemeClr val="tx1"/>
              </a:buClr>
            </a:pPr>
            <a:r>
              <a:rPr lang="sv-SE" sz="2800">
                <a:latin typeface="Times New Roman" panose="02020603050405020304" pitchFamily="18" charset="0"/>
              </a:rPr>
              <a:t>	    frekuensi natural, settling time, dan maksimum   </a:t>
            </a:r>
          </a:p>
          <a:p>
            <a:pPr marL="457200" indent="-457200" algn="l">
              <a:lnSpc>
                <a:spcPct val="80000"/>
              </a:lnSpc>
              <a:buClr>
                <a:schemeClr val="tx1"/>
              </a:buClr>
            </a:pPr>
            <a:r>
              <a:rPr lang="sv-SE" sz="2800">
                <a:latin typeface="Times New Roman" panose="02020603050405020304" pitchFamily="18" charset="0"/>
              </a:rPr>
              <a:t>         overshoot.</a:t>
            </a:r>
            <a:r>
              <a:rPr lang="en-US" sz="2800">
                <a:latin typeface="Times New Roman" panose="02020603050405020304" pitchFamily="18" charset="0"/>
              </a:rPr>
              <a:t> </a:t>
            </a:r>
          </a:p>
        </p:txBody>
      </p:sp>
      <p:sp>
        <p:nvSpPr>
          <p:cNvPr id="89092" name="Rectangle 4"/>
          <p:cNvSpPr>
            <a:spLocks noChangeArrowheads="1"/>
          </p:cNvSpPr>
          <p:nvPr/>
        </p:nvSpPr>
        <p:spPr bwMode="auto">
          <a:xfrm>
            <a:off x="1524001" y="3010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032065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atin typeface="Times New Roman" panose="02020603050405020304" pitchFamily="18" charset="0"/>
              </a:rPr>
              <a:t>Klasifikasi</a:t>
            </a:r>
          </a:p>
        </p:txBody>
      </p:sp>
      <p:sp>
        <p:nvSpPr>
          <p:cNvPr id="66563" name="Rectangle 3"/>
          <p:cNvSpPr>
            <a:spLocks noGrp="1" noChangeArrowheads="1"/>
          </p:cNvSpPr>
          <p:nvPr>
            <p:ph type="body" sz="half" idx="1"/>
          </p:nvPr>
        </p:nvSpPr>
        <p:spPr>
          <a:xfrm>
            <a:off x="1981200" y="1600200"/>
            <a:ext cx="8216900" cy="4495800"/>
          </a:xfrm>
        </p:spPr>
        <p:txBody>
          <a:bodyPr/>
          <a:lstStyle/>
          <a:p>
            <a:pPr marL="0" indent="0">
              <a:buNone/>
            </a:pPr>
            <a:r>
              <a:rPr lang="sv-SE">
                <a:latin typeface="Times New Roman" panose="02020603050405020304" pitchFamily="18" charset="0"/>
              </a:rPr>
              <a:t>Berdasarkan bentuk energi/besaran sinyal masukan, tranduser/sensor dalam sistem pengaturan umumnya dapat diklasifikasikan menjadi :</a:t>
            </a:r>
            <a:endParaRPr lang="en-US">
              <a:latin typeface="Times New Roman" panose="02020603050405020304" pitchFamily="18" charset="0"/>
            </a:endParaRPr>
          </a:p>
          <a:p>
            <a:pPr marL="0" indent="0">
              <a:buFontTx/>
              <a:buAutoNum type="arabicPeriod"/>
            </a:pPr>
            <a:r>
              <a:rPr lang="sv-SE">
                <a:latin typeface="Times New Roman" panose="02020603050405020304" pitchFamily="18" charset="0"/>
              </a:rPr>
              <a:t> </a:t>
            </a:r>
            <a:r>
              <a:rPr lang="sv-SE">
                <a:solidFill>
                  <a:srgbClr val="0000FF"/>
                </a:solidFill>
                <a:latin typeface="Times New Roman" panose="02020603050405020304" pitchFamily="18" charset="0"/>
              </a:rPr>
              <a:t>Tranduser atau sensor mekanik</a:t>
            </a:r>
          </a:p>
          <a:p>
            <a:pPr marL="914400" lvl="1" indent="-279400">
              <a:buFontTx/>
              <a:buChar char="•"/>
            </a:pPr>
            <a:r>
              <a:rPr lang="sv-SE">
                <a:latin typeface="Times New Roman" panose="02020603050405020304" pitchFamily="18" charset="0"/>
              </a:rPr>
              <a:t>sensor perpindahan, lokasi atau posisi, sensor level, dan sensor gerakan</a:t>
            </a:r>
            <a:r>
              <a:rPr lang="en-US"/>
              <a:t> </a:t>
            </a:r>
          </a:p>
          <a:p>
            <a:pPr marL="914400" lvl="1" indent="-279400">
              <a:buFontTx/>
              <a:buChar char="•"/>
            </a:pPr>
            <a:r>
              <a:rPr lang="sv-SE">
                <a:latin typeface="Times New Roman" panose="02020603050405020304" pitchFamily="18" charset="0"/>
              </a:rPr>
              <a:t>banyak digunakan pada sistem servomekanik</a:t>
            </a:r>
            <a:r>
              <a:rPr lang="sv-SE"/>
              <a:t> </a:t>
            </a:r>
            <a:endParaRPr lang="sv-SE">
              <a:latin typeface="Times New Roman" panose="02020603050405020304" pitchFamily="18" charset="0"/>
            </a:endParaRPr>
          </a:p>
          <a:p>
            <a:pPr marL="0" indent="0">
              <a:buFontTx/>
              <a:buAutoNum type="arabicPeriod"/>
            </a:pPr>
            <a:r>
              <a:rPr lang="sv-SE">
                <a:latin typeface="Times New Roman" panose="02020603050405020304" pitchFamily="18" charset="0"/>
              </a:rPr>
              <a:t> </a:t>
            </a:r>
            <a:r>
              <a:rPr lang="sv-SE">
                <a:solidFill>
                  <a:srgbClr val="0000FF"/>
                </a:solidFill>
                <a:latin typeface="Times New Roman" panose="02020603050405020304" pitchFamily="18" charset="0"/>
              </a:rPr>
              <a:t>Tranduser atau sensor temperatur</a:t>
            </a:r>
          </a:p>
          <a:p>
            <a:pPr marL="914400" lvl="1" indent="-279400">
              <a:buFontTx/>
              <a:buChar char="•"/>
            </a:pPr>
            <a:r>
              <a:rPr lang="sv-SE">
                <a:latin typeface="Times New Roman" panose="02020603050405020304" pitchFamily="18" charset="0"/>
              </a:rPr>
              <a:t>banyak digunakan pada sistem pengaturan proses.</a:t>
            </a:r>
            <a:r>
              <a:rPr lang="en-US"/>
              <a:t> </a:t>
            </a:r>
            <a:endParaRPr lang="en-US">
              <a:latin typeface="Times New Roman" panose="02020603050405020304" pitchFamily="18" charset="0"/>
            </a:endParaRPr>
          </a:p>
        </p:txBody>
      </p:sp>
      <p:sp>
        <p:nvSpPr>
          <p:cNvPr id="6656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6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6656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571" name="Rectangle 11"/>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2196022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p:txBody>
          <a:bodyPr/>
          <a:lstStyle/>
          <a:p>
            <a:pPr algn="l"/>
            <a:r>
              <a:rPr lang="fi-FI">
                <a:latin typeface="Times New Roman" panose="02020603050405020304" pitchFamily="18" charset="0"/>
              </a:rPr>
              <a:t>Contoh sensor perpindahan (1) :</a:t>
            </a:r>
            <a:r>
              <a:rPr lang="fi-FI"/>
              <a:t> </a:t>
            </a:r>
            <a:endParaRPr lang="en-US"/>
          </a:p>
        </p:txBody>
      </p:sp>
      <p:sp>
        <p:nvSpPr>
          <p:cNvPr id="75782" name="Rectangle 6"/>
          <p:cNvSpPr>
            <a:spLocks noGrp="1" noChangeArrowheads="1"/>
          </p:cNvSpPr>
          <p:nvPr>
            <p:ph type="body" sz="half" idx="1"/>
          </p:nvPr>
        </p:nvSpPr>
        <p:spPr>
          <a:xfrm>
            <a:off x="1981200" y="1600200"/>
            <a:ext cx="8216900" cy="1905000"/>
          </a:xfrm>
        </p:spPr>
        <p:txBody>
          <a:bodyPr/>
          <a:lstStyle/>
          <a:p>
            <a:pPr marL="457200" indent="-457200">
              <a:buNone/>
            </a:pPr>
            <a:r>
              <a:rPr lang="sv-SE" b="1">
                <a:solidFill>
                  <a:srgbClr val="0000FF"/>
                </a:solidFill>
                <a:latin typeface="Times New Roman" panose="02020603050405020304" pitchFamily="18" charset="0"/>
              </a:rPr>
              <a:t>1. Potensiometer linier</a:t>
            </a:r>
          </a:p>
          <a:p>
            <a:pPr marL="800100" lvl="1">
              <a:buFontTx/>
              <a:buChar char="•"/>
            </a:pPr>
            <a:r>
              <a:rPr lang="sv-SE">
                <a:latin typeface="Times New Roman" panose="02020603050405020304" pitchFamily="18" charset="0"/>
              </a:rPr>
              <a:t>mengubah gerakan linier ke dalam suatu resistansi variabel yang bisa diubah langsung ke sinyal tegangan dan/atau arus.</a:t>
            </a:r>
            <a:r>
              <a:rPr lang="sv-SE"/>
              <a:t> </a:t>
            </a:r>
            <a:endParaRPr lang="en-US">
              <a:latin typeface="Times New Roman" panose="02020603050405020304" pitchFamily="18" charset="0"/>
            </a:endParaRPr>
          </a:p>
        </p:txBody>
      </p:sp>
      <p:sp>
        <p:nvSpPr>
          <p:cNvPr id="75783"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4" name="Rectangle 8"/>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5" name="Rectangle 9"/>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6" name="Rectangle 10"/>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7" name="Rectangle 11"/>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75788"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789" name="Rectangle 13"/>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75791" name="Group 15"/>
          <p:cNvGrpSpPr>
            <a:grpSpLocks noChangeAspect="1"/>
          </p:cNvGrpSpPr>
          <p:nvPr/>
        </p:nvGrpSpPr>
        <p:grpSpPr bwMode="auto">
          <a:xfrm>
            <a:off x="2895601" y="3810001"/>
            <a:ext cx="4670425" cy="1882775"/>
            <a:chOff x="1800" y="1440"/>
            <a:chExt cx="5880" cy="2370"/>
          </a:xfrm>
        </p:grpSpPr>
        <p:sp>
          <p:nvSpPr>
            <p:cNvPr id="75792" name="AutoShape 16"/>
            <p:cNvSpPr>
              <a:spLocks noChangeAspect="1" noChangeArrowheads="1"/>
            </p:cNvSpPr>
            <p:nvPr/>
          </p:nvSpPr>
          <p:spPr bwMode="auto">
            <a:xfrm>
              <a:off x="1800" y="1440"/>
              <a:ext cx="5880"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93" name="Freeform 17"/>
            <p:cNvSpPr>
              <a:spLocks/>
            </p:cNvSpPr>
            <p:nvPr/>
          </p:nvSpPr>
          <p:spPr bwMode="auto">
            <a:xfrm>
              <a:off x="2036" y="3347"/>
              <a:ext cx="98" cy="110"/>
            </a:xfrm>
            <a:custGeom>
              <a:avLst/>
              <a:gdLst>
                <a:gd name="T0" fmla="*/ 14 w 98"/>
                <a:gd name="T1" fmla="*/ 15 h 110"/>
                <a:gd name="T2" fmla="*/ 7 w 98"/>
                <a:gd name="T3" fmla="*/ 23 h 110"/>
                <a:gd name="T4" fmla="*/ 3 w 98"/>
                <a:gd name="T5" fmla="*/ 33 h 110"/>
                <a:gd name="T6" fmla="*/ 0 w 98"/>
                <a:gd name="T7" fmla="*/ 43 h 110"/>
                <a:gd name="T8" fmla="*/ 0 w 98"/>
                <a:gd name="T9" fmla="*/ 55 h 110"/>
                <a:gd name="T10" fmla="*/ 0 w 98"/>
                <a:gd name="T11" fmla="*/ 65 h 110"/>
                <a:gd name="T12" fmla="*/ 1 w 98"/>
                <a:gd name="T13" fmla="*/ 70 h 110"/>
                <a:gd name="T14" fmla="*/ 3 w 98"/>
                <a:gd name="T15" fmla="*/ 75 h 110"/>
                <a:gd name="T16" fmla="*/ 7 w 98"/>
                <a:gd name="T17" fmla="*/ 84 h 110"/>
                <a:gd name="T18" fmla="*/ 10 w 98"/>
                <a:gd name="T19" fmla="*/ 89 h 110"/>
                <a:gd name="T20" fmla="*/ 14 w 98"/>
                <a:gd name="T21" fmla="*/ 94 h 110"/>
                <a:gd name="T22" fmla="*/ 21 w 98"/>
                <a:gd name="T23" fmla="*/ 100 h 110"/>
                <a:gd name="T24" fmla="*/ 30 w 98"/>
                <a:gd name="T25" fmla="*/ 106 h 110"/>
                <a:gd name="T26" fmla="*/ 39 w 98"/>
                <a:gd name="T27" fmla="*/ 109 h 110"/>
                <a:gd name="T28" fmla="*/ 43 w 98"/>
                <a:gd name="T29" fmla="*/ 110 h 110"/>
                <a:gd name="T30" fmla="*/ 49 w 98"/>
                <a:gd name="T31" fmla="*/ 110 h 110"/>
                <a:gd name="T32" fmla="*/ 53 w 98"/>
                <a:gd name="T33" fmla="*/ 110 h 110"/>
                <a:gd name="T34" fmla="*/ 58 w 98"/>
                <a:gd name="T35" fmla="*/ 109 h 110"/>
                <a:gd name="T36" fmla="*/ 60 w 98"/>
                <a:gd name="T37" fmla="*/ 108 h 110"/>
                <a:gd name="T38" fmla="*/ 61 w 98"/>
                <a:gd name="T39" fmla="*/ 107 h 110"/>
                <a:gd name="T40" fmla="*/ 63 w 98"/>
                <a:gd name="T41" fmla="*/ 107 h 110"/>
                <a:gd name="T42" fmla="*/ 67 w 98"/>
                <a:gd name="T43" fmla="*/ 106 h 110"/>
                <a:gd name="T44" fmla="*/ 71 w 98"/>
                <a:gd name="T45" fmla="*/ 103 h 110"/>
                <a:gd name="T46" fmla="*/ 76 w 98"/>
                <a:gd name="T47" fmla="*/ 100 h 110"/>
                <a:gd name="T48" fmla="*/ 83 w 98"/>
                <a:gd name="T49" fmla="*/ 94 h 110"/>
                <a:gd name="T50" fmla="*/ 86 w 98"/>
                <a:gd name="T51" fmla="*/ 89 h 110"/>
                <a:gd name="T52" fmla="*/ 89 w 98"/>
                <a:gd name="T53" fmla="*/ 84 h 110"/>
                <a:gd name="T54" fmla="*/ 91 w 98"/>
                <a:gd name="T55" fmla="*/ 80 h 110"/>
                <a:gd name="T56" fmla="*/ 92 w 98"/>
                <a:gd name="T57" fmla="*/ 77 h 110"/>
                <a:gd name="T58" fmla="*/ 94 w 98"/>
                <a:gd name="T59" fmla="*/ 75 h 110"/>
                <a:gd name="T60" fmla="*/ 94 w 98"/>
                <a:gd name="T61" fmla="*/ 73 h 110"/>
                <a:gd name="T62" fmla="*/ 95 w 98"/>
                <a:gd name="T63" fmla="*/ 70 h 110"/>
                <a:gd name="T64" fmla="*/ 97 w 98"/>
                <a:gd name="T65" fmla="*/ 65 h 110"/>
                <a:gd name="T66" fmla="*/ 98 w 98"/>
                <a:gd name="T67" fmla="*/ 55 h 110"/>
                <a:gd name="T68" fmla="*/ 97 w 98"/>
                <a:gd name="T69" fmla="*/ 43 h 110"/>
                <a:gd name="T70" fmla="*/ 94 w 98"/>
                <a:gd name="T71" fmla="*/ 33 h 110"/>
                <a:gd name="T72" fmla="*/ 89 w 98"/>
                <a:gd name="T73" fmla="*/ 23 h 110"/>
                <a:gd name="T74" fmla="*/ 83 w 98"/>
                <a:gd name="T75" fmla="*/ 15 h 110"/>
                <a:gd name="T76" fmla="*/ 76 w 98"/>
                <a:gd name="T77" fmla="*/ 8 h 110"/>
                <a:gd name="T78" fmla="*/ 71 w 98"/>
                <a:gd name="T79" fmla="*/ 5 h 110"/>
                <a:gd name="T80" fmla="*/ 67 w 98"/>
                <a:gd name="T81" fmla="*/ 3 h 110"/>
                <a:gd name="T82" fmla="*/ 63 w 98"/>
                <a:gd name="T83" fmla="*/ 1 h 110"/>
                <a:gd name="T84" fmla="*/ 58 w 98"/>
                <a:gd name="T85" fmla="*/ 1 h 110"/>
                <a:gd name="T86" fmla="*/ 49 w 98"/>
                <a:gd name="T87" fmla="*/ 0 h 110"/>
                <a:gd name="T88" fmla="*/ 39 w 98"/>
                <a:gd name="T89" fmla="*/ 1 h 110"/>
                <a:gd name="T90" fmla="*/ 30 w 98"/>
                <a:gd name="T91" fmla="*/ 3 h 110"/>
                <a:gd name="T92" fmla="*/ 21 w 98"/>
                <a:gd name="T93" fmla="*/ 8 h 110"/>
                <a:gd name="T94" fmla="*/ 14 w 98"/>
                <a:gd name="T95"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110">
                  <a:moveTo>
                    <a:pt x="14" y="15"/>
                  </a:moveTo>
                  <a:lnTo>
                    <a:pt x="7" y="23"/>
                  </a:lnTo>
                  <a:lnTo>
                    <a:pt x="3" y="33"/>
                  </a:lnTo>
                  <a:lnTo>
                    <a:pt x="0" y="43"/>
                  </a:lnTo>
                  <a:lnTo>
                    <a:pt x="0" y="55"/>
                  </a:lnTo>
                  <a:lnTo>
                    <a:pt x="0" y="65"/>
                  </a:lnTo>
                  <a:lnTo>
                    <a:pt x="1" y="70"/>
                  </a:lnTo>
                  <a:lnTo>
                    <a:pt x="3" y="75"/>
                  </a:lnTo>
                  <a:lnTo>
                    <a:pt x="7" y="84"/>
                  </a:lnTo>
                  <a:lnTo>
                    <a:pt x="10" y="89"/>
                  </a:lnTo>
                  <a:lnTo>
                    <a:pt x="14" y="94"/>
                  </a:lnTo>
                  <a:lnTo>
                    <a:pt x="21" y="100"/>
                  </a:lnTo>
                  <a:lnTo>
                    <a:pt x="30" y="106"/>
                  </a:lnTo>
                  <a:lnTo>
                    <a:pt x="39" y="109"/>
                  </a:lnTo>
                  <a:lnTo>
                    <a:pt x="43" y="110"/>
                  </a:lnTo>
                  <a:lnTo>
                    <a:pt x="49" y="110"/>
                  </a:lnTo>
                  <a:lnTo>
                    <a:pt x="53" y="110"/>
                  </a:lnTo>
                  <a:lnTo>
                    <a:pt x="58" y="109"/>
                  </a:lnTo>
                  <a:lnTo>
                    <a:pt x="60" y="108"/>
                  </a:lnTo>
                  <a:lnTo>
                    <a:pt x="61" y="107"/>
                  </a:lnTo>
                  <a:lnTo>
                    <a:pt x="63" y="107"/>
                  </a:lnTo>
                  <a:lnTo>
                    <a:pt x="67" y="106"/>
                  </a:lnTo>
                  <a:lnTo>
                    <a:pt x="71" y="103"/>
                  </a:lnTo>
                  <a:lnTo>
                    <a:pt x="76" y="100"/>
                  </a:lnTo>
                  <a:lnTo>
                    <a:pt x="83" y="94"/>
                  </a:lnTo>
                  <a:lnTo>
                    <a:pt x="86" y="89"/>
                  </a:lnTo>
                  <a:lnTo>
                    <a:pt x="89" y="84"/>
                  </a:lnTo>
                  <a:lnTo>
                    <a:pt x="91" y="80"/>
                  </a:lnTo>
                  <a:lnTo>
                    <a:pt x="92" y="77"/>
                  </a:lnTo>
                  <a:lnTo>
                    <a:pt x="94" y="75"/>
                  </a:lnTo>
                  <a:lnTo>
                    <a:pt x="94" y="73"/>
                  </a:lnTo>
                  <a:lnTo>
                    <a:pt x="95" y="70"/>
                  </a:lnTo>
                  <a:lnTo>
                    <a:pt x="97" y="65"/>
                  </a:lnTo>
                  <a:lnTo>
                    <a:pt x="98" y="55"/>
                  </a:lnTo>
                  <a:lnTo>
                    <a:pt x="97" y="43"/>
                  </a:lnTo>
                  <a:lnTo>
                    <a:pt x="94" y="33"/>
                  </a:lnTo>
                  <a:lnTo>
                    <a:pt x="89" y="23"/>
                  </a:lnTo>
                  <a:lnTo>
                    <a:pt x="83" y="15"/>
                  </a:lnTo>
                  <a:lnTo>
                    <a:pt x="76" y="8"/>
                  </a:lnTo>
                  <a:lnTo>
                    <a:pt x="71" y="5"/>
                  </a:lnTo>
                  <a:lnTo>
                    <a:pt x="67" y="3"/>
                  </a:lnTo>
                  <a:lnTo>
                    <a:pt x="63" y="1"/>
                  </a:lnTo>
                  <a:lnTo>
                    <a:pt x="58" y="1"/>
                  </a:lnTo>
                  <a:lnTo>
                    <a:pt x="49" y="0"/>
                  </a:lnTo>
                  <a:lnTo>
                    <a:pt x="39" y="1"/>
                  </a:lnTo>
                  <a:lnTo>
                    <a:pt x="30" y="3"/>
                  </a:lnTo>
                  <a:lnTo>
                    <a:pt x="21" y="8"/>
                  </a:lnTo>
                  <a:lnTo>
                    <a:pt x="14" y="15"/>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94" name="Line 18"/>
            <p:cNvSpPr>
              <a:spLocks noChangeShapeType="1"/>
            </p:cNvSpPr>
            <p:nvPr/>
          </p:nvSpPr>
          <p:spPr bwMode="auto">
            <a:xfrm flipV="1">
              <a:off x="2079" y="1761"/>
              <a:ext cx="1" cy="1573"/>
            </a:xfrm>
            <a:prstGeom prst="line">
              <a:avLst/>
            </a:prstGeom>
            <a:noFill/>
            <a:ln w="323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Line 19"/>
            <p:cNvSpPr>
              <a:spLocks noChangeShapeType="1"/>
            </p:cNvSpPr>
            <p:nvPr/>
          </p:nvSpPr>
          <p:spPr bwMode="auto">
            <a:xfrm>
              <a:off x="2112" y="1761"/>
              <a:ext cx="977" cy="1"/>
            </a:xfrm>
            <a:prstGeom prst="line">
              <a:avLst/>
            </a:prstGeom>
            <a:noFill/>
            <a:ln w="323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Freeform 20"/>
            <p:cNvSpPr>
              <a:spLocks/>
            </p:cNvSpPr>
            <p:nvPr/>
          </p:nvSpPr>
          <p:spPr bwMode="auto">
            <a:xfrm>
              <a:off x="3230" y="3347"/>
              <a:ext cx="76" cy="110"/>
            </a:xfrm>
            <a:custGeom>
              <a:avLst/>
              <a:gdLst>
                <a:gd name="T0" fmla="*/ 69 w 76"/>
                <a:gd name="T1" fmla="*/ 15 h 110"/>
                <a:gd name="T2" fmla="*/ 76 w 76"/>
                <a:gd name="T3" fmla="*/ 9 h 110"/>
                <a:gd name="T4" fmla="*/ 69 w 76"/>
                <a:gd name="T5" fmla="*/ 4 h 110"/>
                <a:gd name="T6" fmla="*/ 66 w 76"/>
                <a:gd name="T7" fmla="*/ 2 h 110"/>
                <a:gd name="T8" fmla="*/ 63 w 76"/>
                <a:gd name="T9" fmla="*/ 1 h 110"/>
                <a:gd name="T10" fmla="*/ 56 w 76"/>
                <a:gd name="T11" fmla="*/ 0 h 110"/>
                <a:gd name="T12" fmla="*/ 49 w 76"/>
                <a:gd name="T13" fmla="*/ 0 h 110"/>
                <a:gd name="T14" fmla="*/ 39 w 76"/>
                <a:gd name="T15" fmla="*/ 1 h 110"/>
                <a:gd name="T16" fmla="*/ 30 w 76"/>
                <a:gd name="T17" fmla="*/ 3 h 110"/>
                <a:gd name="T18" fmla="*/ 21 w 76"/>
                <a:gd name="T19" fmla="*/ 8 h 110"/>
                <a:gd name="T20" fmla="*/ 14 w 76"/>
                <a:gd name="T21" fmla="*/ 15 h 110"/>
                <a:gd name="T22" fmla="*/ 7 w 76"/>
                <a:gd name="T23" fmla="*/ 23 h 110"/>
                <a:gd name="T24" fmla="*/ 4 w 76"/>
                <a:gd name="T25" fmla="*/ 33 h 110"/>
                <a:gd name="T26" fmla="*/ 1 w 76"/>
                <a:gd name="T27" fmla="*/ 43 h 110"/>
                <a:gd name="T28" fmla="*/ 0 w 76"/>
                <a:gd name="T29" fmla="*/ 55 h 110"/>
                <a:gd name="T30" fmla="*/ 1 w 76"/>
                <a:gd name="T31" fmla="*/ 65 h 110"/>
                <a:gd name="T32" fmla="*/ 2 w 76"/>
                <a:gd name="T33" fmla="*/ 70 h 110"/>
                <a:gd name="T34" fmla="*/ 4 w 76"/>
                <a:gd name="T35" fmla="*/ 75 h 110"/>
                <a:gd name="T36" fmla="*/ 5 w 76"/>
                <a:gd name="T37" fmla="*/ 80 h 110"/>
                <a:gd name="T38" fmla="*/ 7 w 76"/>
                <a:gd name="T39" fmla="*/ 84 h 110"/>
                <a:gd name="T40" fmla="*/ 10 w 76"/>
                <a:gd name="T41" fmla="*/ 89 h 110"/>
                <a:gd name="T42" fmla="*/ 14 w 76"/>
                <a:gd name="T43" fmla="*/ 94 h 110"/>
                <a:gd name="T44" fmla="*/ 21 w 76"/>
                <a:gd name="T45" fmla="*/ 100 h 110"/>
                <a:gd name="T46" fmla="*/ 30 w 76"/>
                <a:gd name="T47" fmla="*/ 106 h 110"/>
                <a:gd name="T48" fmla="*/ 39 w 76"/>
                <a:gd name="T49" fmla="*/ 109 h 110"/>
                <a:gd name="T50" fmla="*/ 44 w 76"/>
                <a:gd name="T51" fmla="*/ 110 h 110"/>
                <a:gd name="T52" fmla="*/ 49 w 76"/>
                <a:gd name="T53" fmla="*/ 110 h 110"/>
                <a:gd name="T54" fmla="*/ 56 w 76"/>
                <a:gd name="T55" fmla="*/ 109 h 110"/>
                <a:gd name="T56" fmla="*/ 59 w 76"/>
                <a:gd name="T57" fmla="*/ 108 h 110"/>
                <a:gd name="T58" fmla="*/ 63 w 76"/>
                <a:gd name="T59" fmla="*/ 108 h 110"/>
                <a:gd name="T60" fmla="*/ 66 w 76"/>
                <a:gd name="T61" fmla="*/ 106 h 110"/>
                <a:gd name="T62" fmla="*/ 67 w 76"/>
                <a:gd name="T63" fmla="*/ 105 h 110"/>
                <a:gd name="T64" fmla="*/ 69 w 76"/>
                <a:gd name="T65" fmla="*/ 105 h 110"/>
                <a:gd name="T66" fmla="*/ 76 w 76"/>
                <a:gd name="T67" fmla="*/ 101 h 110"/>
                <a:gd name="T68" fmla="*/ 72 w 76"/>
                <a:gd name="T69" fmla="*/ 97 h 110"/>
                <a:gd name="T70" fmla="*/ 69 w 76"/>
                <a:gd name="T71" fmla="*/ 94 h 110"/>
                <a:gd name="T72" fmla="*/ 65 w 76"/>
                <a:gd name="T73" fmla="*/ 89 h 110"/>
                <a:gd name="T74" fmla="*/ 62 w 76"/>
                <a:gd name="T75" fmla="*/ 84 h 110"/>
                <a:gd name="T76" fmla="*/ 58 w 76"/>
                <a:gd name="T77" fmla="*/ 75 h 110"/>
                <a:gd name="T78" fmla="*/ 56 w 76"/>
                <a:gd name="T79" fmla="*/ 70 h 110"/>
                <a:gd name="T80" fmla="*/ 55 w 76"/>
                <a:gd name="T81" fmla="*/ 65 h 110"/>
                <a:gd name="T82" fmla="*/ 54 w 76"/>
                <a:gd name="T83" fmla="*/ 55 h 110"/>
                <a:gd name="T84" fmla="*/ 55 w 76"/>
                <a:gd name="T85" fmla="*/ 43 h 110"/>
                <a:gd name="T86" fmla="*/ 58 w 76"/>
                <a:gd name="T87" fmla="*/ 33 h 110"/>
                <a:gd name="T88" fmla="*/ 62 w 76"/>
                <a:gd name="T89" fmla="*/ 23 h 110"/>
                <a:gd name="T90" fmla="*/ 69 w 76"/>
                <a:gd name="T91"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110">
                  <a:moveTo>
                    <a:pt x="69" y="15"/>
                  </a:moveTo>
                  <a:lnTo>
                    <a:pt x="76" y="9"/>
                  </a:lnTo>
                  <a:lnTo>
                    <a:pt x="69" y="4"/>
                  </a:lnTo>
                  <a:lnTo>
                    <a:pt x="66" y="2"/>
                  </a:lnTo>
                  <a:lnTo>
                    <a:pt x="63" y="1"/>
                  </a:lnTo>
                  <a:lnTo>
                    <a:pt x="56" y="0"/>
                  </a:lnTo>
                  <a:lnTo>
                    <a:pt x="49" y="0"/>
                  </a:lnTo>
                  <a:lnTo>
                    <a:pt x="39" y="1"/>
                  </a:lnTo>
                  <a:lnTo>
                    <a:pt x="30" y="3"/>
                  </a:lnTo>
                  <a:lnTo>
                    <a:pt x="21" y="8"/>
                  </a:lnTo>
                  <a:lnTo>
                    <a:pt x="14" y="15"/>
                  </a:lnTo>
                  <a:lnTo>
                    <a:pt x="7" y="23"/>
                  </a:lnTo>
                  <a:lnTo>
                    <a:pt x="4" y="33"/>
                  </a:lnTo>
                  <a:lnTo>
                    <a:pt x="1" y="43"/>
                  </a:lnTo>
                  <a:lnTo>
                    <a:pt x="0" y="55"/>
                  </a:lnTo>
                  <a:lnTo>
                    <a:pt x="1" y="65"/>
                  </a:lnTo>
                  <a:lnTo>
                    <a:pt x="2" y="70"/>
                  </a:lnTo>
                  <a:lnTo>
                    <a:pt x="4" y="75"/>
                  </a:lnTo>
                  <a:lnTo>
                    <a:pt x="5" y="80"/>
                  </a:lnTo>
                  <a:lnTo>
                    <a:pt x="7" y="84"/>
                  </a:lnTo>
                  <a:lnTo>
                    <a:pt x="10" y="89"/>
                  </a:lnTo>
                  <a:lnTo>
                    <a:pt x="14" y="94"/>
                  </a:lnTo>
                  <a:lnTo>
                    <a:pt x="21" y="100"/>
                  </a:lnTo>
                  <a:lnTo>
                    <a:pt x="30" y="106"/>
                  </a:lnTo>
                  <a:lnTo>
                    <a:pt x="39" y="109"/>
                  </a:lnTo>
                  <a:lnTo>
                    <a:pt x="44" y="110"/>
                  </a:lnTo>
                  <a:lnTo>
                    <a:pt x="49" y="110"/>
                  </a:lnTo>
                  <a:lnTo>
                    <a:pt x="56" y="109"/>
                  </a:lnTo>
                  <a:lnTo>
                    <a:pt x="59" y="108"/>
                  </a:lnTo>
                  <a:lnTo>
                    <a:pt x="63" y="108"/>
                  </a:lnTo>
                  <a:lnTo>
                    <a:pt x="66" y="106"/>
                  </a:lnTo>
                  <a:lnTo>
                    <a:pt x="67" y="105"/>
                  </a:lnTo>
                  <a:lnTo>
                    <a:pt x="69" y="105"/>
                  </a:lnTo>
                  <a:lnTo>
                    <a:pt x="76" y="101"/>
                  </a:lnTo>
                  <a:lnTo>
                    <a:pt x="72" y="97"/>
                  </a:lnTo>
                  <a:lnTo>
                    <a:pt x="69" y="94"/>
                  </a:lnTo>
                  <a:lnTo>
                    <a:pt x="65" y="89"/>
                  </a:lnTo>
                  <a:lnTo>
                    <a:pt x="62" y="84"/>
                  </a:lnTo>
                  <a:lnTo>
                    <a:pt x="58" y="75"/>
                  </a:lnTo>
                  <a:lnTo>
                    <a:pt x="56" y="70"/>
                  </a:lnTo>
                  <a:lnTo>
                    <a:pt x="55" y="65"/>
                  </a:lnTo>
                  <a:lnTo>
                    <a:pt x="54" y="55"/>
                  </a:lnTo>
                  <a:lnTo>
                    <a:pt x="55" y="43"/>
                  </a:lnTo>
                  <a:lnTo>
                    <a:pt x="58" y="33"/>
                  </a:lnTo>
                  <a:lnTo>
                    <a:pt x="62" y="23"/>
                  </a:lnTo>
                  <a:lnTo>
                    <a:pt x="6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7" name="Freeform 21"/>
            <p:cNvSpPr>
              <a:spLocks/>
            </p:cNvSpPr>
            <p:nvPr/>
          </p:nvSpPr>
          <p:spPr bwMode="auto">
            <a:xfrm>
              <a:off x="3284" y="3356"/>
              <a:ext cx="44" cy="92"/>
            </a:xfrm>
            <a:custGeom>
              <a:avLst/>
              <a:gdLst>
                <a:gd name="T0" fmla="*/ 22 w 44"/>
                <a:gd name="T1" fmla="*/ 0 h 92"/>
                <a:gd name="T2" fmla="*/ 15 w 44"/>
                <a:gd name="T3" fmla="*/ 6 h 92"/>
                <a:gd name="T4" fmla="*/ 8 w 44"/>
                <a:gd name="T5" fmla="*/ 14 h 92"/>
                <a:gd name="T6" fmla="*/ 4 w 44"/>
                <a:gd name="T7" fmla="*/ 24 h 92"/>
                <a:gd name="T8" fmla="*/ 1 w 44"/>
                <a:gd name="T9" fmla="*/ 34 h 92"/>
                <a:gd name="T10" fmla="*/ 0 w 44"/>
                <a:gd name="T11" fmla="*/ 46 h 92"/>
                <a:gd name="T12" fmla="*/ 1 w 44"/>
                <a:gd name="T13" fmla="*/ 56 h 92"/>
                <a:gd name="T14" fmla="*/ 2 w 44"/>
                <a:gd name="T15" fmla="*/ 61 h 92"/>
                <a:gd name="T16" fmla="*/ 4 w 44"/>
                <a:gd name="T17" fmla="*/ 66 h 92"/>
                <a:gd name="T18" fmla="*/ 8 w 44"/>
                <a:gd name="T19" fmla="*/ 75 h 92"/>
                <a:gd name="T20" fmla="*/ 11 w 44"/>
                <a:gd name="T21" fmla="*/ 80 h 92"/>
                <a:gd name="T22" fmla="*/ 15 w 44"/>
                <a:gd name="T23" fmla="*/ 85 h 92"/>
                <a:gd name="T24" fmla="*/ 18 w 44"/>
                <a:gd name="T25" fmla="*/ 88 h 92"/>
                <a:gd name="T26" fmla="*/ 22 w 44"/>
                <a:gd name="T27" fmla="*/ 92 h 92"/>
                <a:gd name="T28" fmla="*/ 23 w 44"/>
                <a:gd name="T29" fmla="*/ 90 h 92"/>
                <a:gd name="T30" fmla="*/ 25 w 44"/>
                <a:gd name="T31" fmla="*/ 88 h 92"/>
                <a:gd name="T32" fmla="*/ 29 w 44"/>
                <a:gd name="T33" fmla="*/ 85 h 92"/>
                <a:gd name="T34" fmla="*/ 32 w 44"/>
                <a:gd name="T35" fmla="*/ 80 h 92"/>
                <a:gd name="T36" fmla="*/ 32 w 44"/>
                <a:gd name="T37" fmla="*/ 79 h 92"/>
                <a:gd name="T38" fmla="*/ 32 w 44"/>
                <a:gd name="T39" fmla="*/ 78 h 92"/>
                <a:gd name="T40" fmla="*/ 32 w 44"/>
                <a:gd name="T41" fmla="*/ 78 h 92"/>
                <a:gd name="T42" fmla="*/ 33 w 44"/>
                <a:gd name="T43" fmla="*/ 77 h 92"/>
                <a:gd name="T44" fmla="*/ 35 w 44"/>
                <a:gd name="T45" fmla="*/ 75 h 92"/>
                <a:gd name="T46" fmla="*/ 38 w 44"/>
                <a:gd name="T47" fmla="*/ 71 h 92"/>
                <a:gd name="T48" fmla="*/ 39 w 44"/>
                <a:gd name="T49" fmla="*/ 68 h 92"/>
                <a:gd name="T50" fmla="*/ 40 w 44"/>
                <a:gd name="T51" fmla="*/ 66 h 92"/>
                <a:gd name="T52" fmla="*/ 41 w 44"/>
                <a:gd name="T53" fmla="*/ 64 h 92"/>
                <a:gd name="T54" fmla="*/ 42 w 44"/>
                <a:gd name="T55" fmla="*/ 61 h 92"/>
                <a:gd name="T56" fmla="*/ 43 w 44"/>
                <a:gd name="T57" fmla="*/ 56 h 92"/>
                <a:gd name="T58" fmla="*/ 44 w 44"/>
                <a:gd name="T59" fmla="*/ 46 h 92"/>
                <a:gd name="T60" fmla="*/ 43 w 44"/>
                <a:gd name="T61" fmla="*/ 34 h 92"/>
                <a:gd name="T62" fmla="*/ 40 w 44"/>
                <a:gd name="T63" fmla="*/ 24 h 92"/>
                <a:gd name="T64" fmla="*/ 35 w 44"/>
                <a:gd name="T65" fmla="*/ 14 h 92"/>
                <a:gd name="T66" fmla="*/ 29 w 44"/>
                <a:gd name="T67" fmla="*/ 6 h 92"/>
                <a:gd name="T68" fmla="*/ 25 w 44"/>
                <a:gd name="T69" fmla="*/ 2 h 92"/>
                <a:gd name="T70" fmla="*/ 22 w 44"/>
                <a:gd name="T7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92">
                  <a:moveTo>
                    <a:pt x="22" y="0"/>
                  </a:moveTo>
                  <a:lnTo>
                    <a:pt x="15" y="6"/>
                  </a:lnTo>
                  <a:lnTo>
                    <a:pt x="8" y="14"/>
                  </a:lnTo>
                  <a:lnTo>
                    <a:pt x="4" y="24"/>
                  </a:lnTo>
                  <a:lnTo>
                    <a:pt x="1" y="34"/>
                  </a:lnTo>
                  <a:lnTo>
                    <a:pt x="0" y="46"/>
                  </a:lnTo>
                  <a:lnTo>
                    <a:pt x="1" y="56"/>
                  </a:lnTo>
                  <a:lnTo>
                    <a:pt x="2" y="61"/>
                  </a:lnTo>
                  <a:lnTo>
                    <a:pt x="4" y="66"/>
                  </a:lnTo>
                  <a:lnTo>
                    <a:pt x="8" y="75"/>
                  </a:lnTo>
                  <a:lnTo>
                    <a:pt x="11" y="80"/>
                  </a:lnTo>
                  <a:lnTo>
                    <a:pt x="15" y="85"/>
                  </a:lnTo>
                  <a:lnTo>
                    <a:pt x="18" y="88"/>
                  </a:lnTo>
                  <a:lnTo>
                    <a:pt x="22" y="92"/>
                  </a:lnTo>
                  <a:lnTo>
                    <a:pt x="23" y="90"/>
                  </a:lnTo>
                  <a:lnTo>
                    <a:pt x="25" y="88"/>
                  </a:lnTo>
                  <a:lnTo>
                    <a:pt x="29" y="85"/>
                  </a:lnTo>
                  <a:lnTo>
                    <a:pt x="32" y="80"/>
                  </a:lnTo>
                  <a:lnTo>
                    <a:pt x="32" y="79"/>
                  </a:lnTo>
                  <a:lnTo>
                    <a:pt x="32" y="78"/>
                  </a:lnTo>
                  <a:lnTo>
                    <a:pt x="32" y="78"/>
                  </a:lnTo>
                  <a:lnTo>
                    <a:pt x="33" y="77"/>
                  </a:lnTo>
                  <a:lnTo>
                    <a:pt x="35" y="75"/>
                  </a:lnTo>
                  <a:lnTo>
                    <a:pt x="38" y="71"/>
                  </a:lnTo>
                  <a:lnTo>
                    <a:pt x="39" y="68"/>
                  </a:lnTo>
                  <a:lnTo>
                    <a:pt x="40" y="66"/>
                  </a:lnTo>
                  <a:lnTo>
                    <a:pt x="41" y="64"/>
                  </a:lnTo>
                  <a:lnTo>
                    <a:pt x="42" y="61"/>
                  </a:lnTo>
                  <a:lnTo>
                    <a:pt x="43" y="56"/>
                  </a:lnTo>
                  <a:lnTo>
                    <a:pt x="44" y="46"/>
                  </a:lnTo>
                  <a:lnTo>
                    <a:pt x="43" y="34"/>
                  </a:lnTo>
                  <a:lnTo>
                    <a:pt x="40" y="24"/>
                  </a:lnTo>
                  <a:lnTo>
                    <a:pt x="35" y="14"/>
                  </a:lnTo>
                  <a:lnTo>
                    <a:pt x="29" y="6"/>
                  </a:lnTo>
                  <a:lnTo>
                    <a:pt x="25" y="2"/>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8" name="Freeform 22"/>
            <p:cNvSpPr>
              <a:spLocks/>
            </p:cNvSpPr>
            <p:nvPr/>
          </p:nvSpPr>
          <p:spPr bwMode="auto">
            <a:xfrm>
              <a:off x="5716" y="3347"/>
              <a:ext cx="98" cy="110"/>
            </a:xfrm>
            <a:custGeom>
              <a:avLst/>
              <a:gdLst>
                <a:gd name="T0" fmla="*/ 44 w 98"/>
                <a:gd name="T1" fmla="*/ 0 h 110"/>
                <a:gd name="T2" fmla="*/ 38 w 98"/>
                <a:gd name="T3" fmla="*/ 1 h 110"/>
                <a:gd name="T4" fmla="*/ 33 w 98"/>
                <a:gd name="T5" fmla="*/ 2 h 110"/>
                <a:gd name="T6" fmla="*/ 23 w 98"/>
                <a:gd name="T7" fmla="*/ 7 h 110"/>
                <a:gd name="T8" fmla="*/ 14 w 98"/>
                <a:gd name="T9" fmla="*/ 15 h 110"/>
                <a:gd name="T10" fmla="*/ 8 w 98"/>
                <a:gd name="T11" fmla="*/ 23 h 110"/>
                <a:gd name="T12" fmla="*/ 4 w 98"/>
                <a:gd name="T13" fmla="*/ 33 h 110"/>
                <a:gd name="T14" fmla="*/ 1 w 98"/>
                <a:gd name="T15" fmla="*/ 43 h 110"/>
                <a:gd name="T16" fmla="*/ 0 w 98"/>
                <a:gd name="T17" fmla="*/ 55 h 110"/>
                <a:gd name="T18" fmla="*/ 1 w 98"/>
                <a:gd name="T19" fmla="*/ 65 h 110"/>
                <a:gd name="T20" fmla="*/ 2 w 98"/>
                <a:gd name="T21" fmla="*/ 70 h 110"/>
                <a:gd name="T22" fmla="*/ 4 w 98"/>
                <a:gd name="T23" fmla="*/ 75 h 110"/>
                <a:gd name="T24" fmla="*/ 5 w 98"/>
                <a:gd name="T25" fmla="*/ 80 h 110"/>
                <a:gd name="T26" fmla="*/ 8 w 98"/>
                <a:gd name="T27" fmla="*/ 84 h 110"/>
                <a:gd name="T28" fmla="*/ 10 w 98"/>
                <a:gd name="T29" fmla="*/ 89 h 110"/>
                <a:gd name="T30" fmla="*/ 14 w 98"/>
                <a:gd name="T31" fmla="*/ 94 h 110"/>
                <a:gd name="T32" fmla="*/ 21 w 98"/>
                <a:gd name="T33" fmla="*/ 100 h 110"/>
                <a:gd name="T34" fmla="*/ 30 w 98"/>
                <a:gd name="T35" fmla="*/ 106 h 110"/>
                <a:gd name="T36" fmla="*/ 39 w 98"/>
                <a:gd name="T37" fmla="*/ 109 h 110"/>
                <a:gd name="T38" fmla="*/ 44 w 98"/>
                <a:gd name="T39" fmla="*/ 110 h 110"/>
                <a:gd name="T40" fmla="*/ 49 w 98"/>
                <a:gd name="T41" fmla="*/ 110 h 110"/>
                <a:gd name="T42" fmla="*/ 51 w 98"/>
                <a:gd name="T43" fmla="*/ 110 h 110"/>
                <a:gd name="T44" fmla="*/ 54 w 98"/>
                <a:gd name="T45" fmla="*/ 110 h 110"/>
                <a:gd name="T46" fmla="*/ 58 w 98"/>
                <a:gd name="T47" fmla="*/ 109 h 110"/>
                <a:gd name="T48" fmla="*/ 60 w 98"/>
                <a:gd name="T49" fmla="*/ 108 h 110"/>
                <a:gd name="T50" fmla="*/ 61 w 98"/>
                <a:gd name="T51" fmla="*/ 107 h 110"/>
                <a:gd name="T52" fmla="*/ 63 w 98"/>
                <a:gd name="T53" fmla="*/ 107 h 110"/>
                <a:gd name="T54" fmla="*/ 67 w 98"/>
                <a:gd name="T55" fmla="*/ 106 h 110"/>
                <a:gd name="T56" fmla="*/ 71 w 98"/>
                <a:gd name="T57" fmla="*/ 103 h 110"/>
                <a:gd name="T58" fmla="*/ 76 w 98"/>
                <a:gd name="T59" fmla="*/ 100 h 110"/>
                <a:gd name="T60" fmla="*/ 83 w 98"/>
                <a:gd name="T61" fmla="*/ 94 h 110"/>
                <a:gd name="T62" fmla="*/ 86 w 98"/>
                <a:gd name="T63" fmla="*/ 89 h 110"/>
                <a:gd name="T64" fmla="*/ 86 w 98"/>
                <a:gd name="T65" fmla="*/ 88 h 110"/>
                <a:gd name="T66" fmla="*/ 86 w 98"/>
                <a:gd name="T67" fmla="*/ 87 h 110"/>
                <a:gd name="T68" fmla="*/ 87 w 98"/>
                <a:gd name="T69" fmla="*/ 87 h 110"/>
                <a:gd name="T70" fmla="*/ 88 w 98"/>
                <a:gd name="T71" fmla="*/ 86 h 110"/>
                <a:gd name="T72" fmla="*/ 89 w 98"/>
                <a:gd name="T73" fmla="*/ 84 h 110"/>
                <a:gd name="T74" fmla="*/ 92 w 98"/>
                <a:gd name="T75" fmla="*/ 80 h 110"/>
                <a:gd name="T76" fmla="*/ 93 w 98"/>
                <a:gd name="T77" fmla="*/ 77 h 110"/>
                <a:gd name="T78" fmla="*/ 94 w 98"/>
                <a:gd name="T79" fmla="*/ 75 h 110"/>
                <a:gd name="T80" fmla="*/ 95 w 98"/>
                <a:gd name="T81" fmla="*/ 73 h 110"/>
                <a:gd name="T82" fmla="*/ 96 w 98"/>
                <a:gd name="T83" fmla="*/ 70 h 110"/>
                <a:gd name="T84" fmla="*/ 97 w 98"/>
                <a:gd name="T85" fmla="*/ 65 h 110"/>
                <a:gd name="T86" fmla="*/ 98 w 98"/>
                <a:gd name="T87" fmla="*/ 55 h 110"/>
                <a:gd name="T88" fmla="*/ 97 w 98"/>
                <a:gd name="T89" fmla="*/ 43 h 110"/>
                <a:gd name="T90" fmla="*/ 94 w 98"/>
                <a:gd name="T91" fmla="*/ 33 h 110"/>
                <a:gd name="T92" fmla="*/ 89 w 98"/>
                <a:gd name="T93" fmla="*/ 23 h 110"/>
                <a:gd name="T94" fmla="*/ 83 w 98"/>
                <a:gd name="T95" fmla="*/ 15 h 110"/>
                <a:gd name="T96" fmla="*/ 76 w 98"/>
                <a:gd name="T97" fmla="*/ 8 h 110"/>
                <a:gd name="T98" fmla="*/ 71 w 98"/>
                <a:gd name="T99" fmla="*/ 5 h 110"/>
                <a:gd name="T100" fmla="*/ 67 w 98"/>
                <a:gd name="T101" fmla="*/ 3 h 110"/>
                <a:gd name="T102" fmla="*/ 63 w 98"/>
                <a:gd name="T103" fmla="*/ 1 h 110"/>
                <a:gd name="T104" fmla="*/ 58 w 98"/>
                <a:gd name="T105" fmla="*/ 1 h 110"/>
                <a:gd name="T106" fmla="*/ 54 w 98"/>
                <a:gd name="T107" fmla="*/ 0 h 110"/>
                <a:gd name="T108" fmla="*/ 49 w 98"/>
                <a:gd name="T109" fmla="*/ 0 h 110"/>
                <a:gd name="T110" fmla="*/ 44 w 98"/>
                <a:gd name="T11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110">
                  <a:moveTo>
                    <a:pt x="44" y="0"/>
                  </a:moveTo>
                  <a:lnTo>
                    <a:pt x="38" y="1"/>
                  </a:lnTo>
                  <a:lnTo>
                    <a:pt x="33" y="2"/>
                  </a:lnTo>
                  <a:lnTo>
                    <a:pt x="23" y="7"/>
                  </a:lnTo>
                  <a:lnTo>
                    <a:pt x="14" y="15"/>
                  </a:lnTo>
                  <a:lnTo>
                    <a:pt x="8" y="23"/>
                  </a:lnTo>
                  <a:lnTo>
                    <a:pt x="4" y="33"/>
                  </a:lnTo>
                  <a:lnTo>
                    <a:pt x="1" y="43"/>
                  </a:lnTo>
                  <a:lnTo>
                    <a:pt x="0" y="55"/>
                  </a:lnTo>
                  <a:lnTo>
                    <a:pt x="1" y="65"/>
                  </a:lnTo>
                  <a:lnTo>
                    <a:pt x="2" y="70"/>
                  </a:lnTo>
                  <a:lnTo>
                    <a:pt x="4" y="75"/>
                  </a:lnTo>
                  <a:lnTo>
                    <a:pt x="5" y="80"/>
                  </a:lnTo>
                  <a:lnTo>
                    <a:pt x="8" y="84"/>
                  </a:lnTo>
                  <a:lnTo>
                    <a:pt x="10" y="89"/>
                  </a:lnTo>
                  <a:lnTo>
                    <a:pt x="14" y="94"/>
                  </a:lnTo>
                  <a:lnTo>
                    <a:pt x="21" y="100"/>
                  </a:lnTo>
                  <a:lnTo>
                    <a:pt x="30" y="106"/>
                  </a:lnTo>
                  <a:lnTo>
                    <a:pt x="39" y="109"/>
                  </a:lnTo>
                  <a:lnTo>
                    <a:pt x="44" y="110"/>
                  </a:lnTo>
                  <a:lnTo>
                    <a:pt x="49" y="110"/>
                  </a:lnTo>
                  <a:lnTo>
                    <a:pt x="51" y="110"/>
                  </a:lnTo>
                  <a:lnTo>
                    <a:pt x="54" y="110"/>
                  </a:lnTo>
                  <a:lnTo>
                    <a:pt x="58" y="109"/>
                  </a:lnTo>
                  <a:lnTo>
                    <a:pt x="60" y="108"/>
                  </a:lnTo>
                  <a:lnTo>
                    <a:pt x="61" y="107"/>
                  </a:lnTo>
                  <a:lnTo>
                    <a:pt x="63" y="107"/>
                  </a:lnTo>
                  <a:lnTo>
                    <a:pt x="67" y="106"/>
                  </a:lnTo>
                  <a:lnTo>
                    <a:pt x="71" y="103"/>
                  </a:lnTo>
                  <a:lnTo>
                    <a:pt x="76" y="100"/>
                  </a:lnTo>
                  <a:lnTo>
                    <a:pt x="83" y="94"/>
                  </a:lnTo>
                  <a:lnTo>
                    <a:pt x="86" y="89"/>
                  </a:lnTo>
                  <a:lnTo>
                    <a:pt x="86" y="88"/>
                  </a:lnTo>
                  <a:lnTo>
                    <a:pt x="86" y="87"/>
                  </a:lnTo>
                  <a:lnTo>
                    <a:pt x="87" y="87"/>
                  </a:lnTo>
                  <a:lnTo>
                    <a:pt x="88" y="86"/>
                  </a:lnTo>
                  <a:lnTo>
                    <a:pt x="89" y="84"/>
                  </a:lnTo>
                  <a:lnTo>
                    <a:pt x="92" y="80"/>
                  </a:lnTo>
                  <a:lnTo>
                    <a:pt x="93" y="77"/>
                  </a:lnTo>
                  <a:lnTo>
                    <a:pt x="94" y="75"/>
                  </a:lnTo>
                  <a:lnTo>
                    <a:pt x="95" y="73"/>
                  </a:lnTo>
                  <a:lnTo>
                    <a:pt x="96" y="70"/>
                  </a:lnTo>
                  <a:lnTo>
                    <a:pt x="97" y="65"/>
                  </a:lnTo>
                  <a:lnTo>
                    <a:pt x="98" y="55"/>
                  </a:lnTo>
                  <a:lnTo>
                    <a:pt x="97" y="43"/>
                  </a:lnTo>
                  <a:lnTo>
                    <a:pt x="94" y="33"/>
                  </a:lnTo>
                  <a:lnTo>
                    <a:pt x="89" y="23"/>
                  </a:lnTo>
                  <a:lnTo>
                    <a:pt x="83" y="15"/>
                  </a:lnTo>
                  <a:lnTo>
                    <a:pt x="76" y="8"/>
                  </a:lnTo>
                  <a:lnTo>
                    <a:pt x="71" y="5"/>
                  </a:lnTo>
                  <a:lnTo>
                    <a:pt x="67" y="3"/>
                  </a:lnTo>
                  <a:lnTo>
                    <a:pt x="63" y="1"/>
                  </a:lnTo>
                  <a:lnTo>
                    <a:pt x="58" y="1"/>
                  </a:lnTo>
                  <a:lnTo>
                    <a:pt x="54" y="0"/>
                  </a:lnTo>
                  <a:lnTo>
                    <a:pt x="49" y="0"/>
                  </a:lnTo>
                  <a:lnTo>
                    <a:pt x="44"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99" name="Freeform 23"/>
            <p:cNvSpPr>
              <a:spLocks/>
            </p:cNvSpPr>
            <p:nvPr/>
          </p:nvSpPr>
          <p:spPr bwMode="auto">
            <a:xfrm>
              <a:off x="5292" y="2597"/>
              <a:ext cx="468" cy="750"/>
            </a:xfrm>
            <a:custGeom>
              <a:avLst/>
              <a:gdLst>
                <a:gd name="T0" fmla="*/ 468 w 468"/>
                <a:gd name="T1" fmla="*/ 750 h 750"/>
                <a:gd name="T2" fmla="*/ 467 w 468"/>
                <a:gd name="T3" fmla="*/ 0 h 750"/>
                <a:gd name="T4" fmla="*/ 0 w 468"/>
                <a:gd name="T5" fmla="*/ 0 h 750"/>
              </a:gdLst>
              <a:ahLst/>
              <a:cxnLst>
                <a:cxn ang="0">
                  <a:pos x="T0" y="T1"/>
                </a:cxn>
                <a:cxn ang="0">
                  <a:pos x="T2" y="T3"/>
                </a:cxn>
                <a:cxn ang="0">
                  <a:pos x="T4" y="T5"/>
                </a:cxn>
              </a:cxnLst>
              <a:rect l="0" t="0" r="r" b="b"/>
              <a:pathLst>
                <a:path w="468" h="750">
                  <a:moveTo>
                    <a:pt x="468" y="750"/>
                  </a:moveTo>
                  <a:lnTo>
                    <a:pt x="467" y="0"/>
                  </a:lnTo>
                  <a:lnTo>
                    <a:pt x="0"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0" name="Freeform 24"/>
            <p:cNvSpPr>
              <a:spLocks/>
            </p:cNvSpPr>
            <p:nvPr/>
          </p:nvSpPr>
          <p:spPr bwMode="auto">
            <a:xfrm>
              <a:off x="3284" y="3347"/>
              <a:ext cx="44" cy="101"/>
            </a:xfrm>
            <a:custGeom>
              <a:avLst/>
              <a:gdLst>
                <a:gd name="T0" fmla="*/ 44 w 44"/>
                <a:gd name="T1" fmla="*/ 0 h 101"/>
                <a:gd name="T2" fmla="*/ 32 w 44"/>
                <a:gd name="T3" fmla="*/ 2 h 101"/>
                <a:gd name="T4" fmla="*/ 22 w 44"/>
                <a:gd name="T5" fmla="*/ 9 h 101"/>
                <a:gd name="T6" fmla="*/ 15 w 44"/>
                <a:gd name="T7" fmla="*/ 15 h 101"/>
                <a:gd name="T8" fmla="*/ 8 w 44"/>
                <a:gd name="T9" fmla="*/ 23 h 101"/>
                <a:gd name="T10" fmla="*/ 4 w 44"/>
                <a:gd name="T11" fmla="*/ 33 h 101"/>
                <a:gd name="T12" fmla="*/ 1 w 44"/>
                <a:gd name="T13" fmla="*/ 43 h 101"/>
                <a:gd name="T14" fmla="*/ 0 w 44"/>
                <a:gd name="T15" fmla="*/ 55 h 101"/>
                <a:gd name="T16" fmla="*/ 1 w 44"/>
                <a:gd name="T17" fmla="*/ 65 h 101"/>
                <a:gd name="T18" fmla="*/ 2 w 44"/>
                <a:gd name="T19" fmla="*/ 70 h 101"/>
                <a:gd name="T20" fmla="*/ 4 w 44"/>
                <a:gd name="T21" fmla="*/ 75 h 101"/>
                <a:gd name="T22" fmla="*/ 8 w 44"/>
                <a:gd name="T23" fmla="*/ 84 h 101"/>
                <a:gd name="T24" fmla="*/ 11 w 44"/>
                <a:gd name="T25" fmla="*/ 89 h 101"/>
                <a:gd name="T26" fmla="*/ 15 w 44"/>
                <a:gd name="T27" fmla="*/ 94 h 101"/>
                <a:gd name="T28" fmla="*/ 18 w 44"/>
                <a:gd name="T29" fmla="*/ 97 h 101"/>
                <a:gd name="T30" fmla="*/ 22 w 44"/>
                <a:gd name="T31"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01">
                  <a:moveTo>
                    <a:pt x="44" y="0"/>
                  </a:moveTo>
                  <a:lnTo>
                    <a:pt x="32" y="2"/>
                  </a:lnTo>
                  <a:lnTo>
                    <a:pt x="22" y="9"/>
                  </a:lnTo>
                  <a:lnTo>
                    <a:pt x="15" y="15"/>
                  </a:lnTo>
                  <a:lnTo>
                    <a:pt x="8" y="23"/>
                  </a:lnTo>
                  <a:lnTo>
                    <a:pt x="4" y="33"/>
                  </a:lnTo>
                  <a:lnTo>
                    <a:pt x="1" y="43"/>
                  </a:lnTo>
                  <a:lnTo>
                    <a:pt x="0" y="55"/>
                  </a:lnTo>
                  <a:lnTo>
                    <a:pt x="1" y="65"/>
                  </a:lnTo>
                  <a:lnTo>
                    <a:pt x="2" y="70"/>
                  </a:lnTo>
                  <a:lnTo>
                    <a:pt x="4" y="75"/>
                  </a:lnTo>
                  <a:lnTo>
                    <a:pt x="8" y="84"/>
                  </a:lnTo>
                  <a:lnTo>
                    <a:pt x="11" y="89"/>
                  </a:lnTo>
                  <a:lnTo>
                    <a:pt x="15" y="94"/>
                  </a:lnTo>
                  <a:lnTo>
                    <a:pt x="18" y="97"/>
                  </a:lnTo>
                  <a:lnTo>
                    <a:pt x="22" y="101"/>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1" name="Line 25"/>
            <p:cNvSpPr>
              <a:spLocks noChangeShapeType="1"/>
            </p:cNvSpPr>
            <p:nvPr/>
          </p:nvSpPr>
          <p:spPr bwMode="auto">
            <a:xfrm flipH="1">
              <a:off x="3328" y="2597"/>
              <a:ext cx="467" cy="1"/>
            </a:xfrm>
            <a:prstGeom prst="line">
              <a:avLst/>
            </a:prstGeom>
            <a:noFill/>
            <a:ln w="323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Line 26"/>
            <p:cNvSpPr>
              <a:spLocks noChangeShapeType="1"/>
            </p:cNvSpPr>
            <p:nvPr/>
          </p:nvSpPr>
          <p:spPr bwMode="auto">
            <a:xfrm>
              <a:off x="3328" y="2597"/>
              <a:ext cx="1" cy="750"/>
            </a:xfrm>
            <a:prstGeom prst="line">
              <a:avLst/>
            </a:prstGeom>
            <a:noFill/>
            <a:ln w="323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27"/>
            <p:cNvSpPr>
              <a:spLocks noChangeShapeType="1"/>
            </p:cNvSpPr>
            <p:nvPr/>
          </p:nvSpPr>
          <p:spPr bwMode="auto">
            <a:xfrm flipH="1" flipV="1">
              <a:off x="5195" y="2351"/>
              <a:ext cx="98" cy="258"/>
            </a:xfrm>
            <a:prstGeom prst="line">
              <a:avLst/>
            </a:prstGeom>
            <a:noFill/>
            <a:ln w="323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4" name="Freeform 28"/>
            <p:cNvSpPr>
              <a:spLocks/>
            </p:cNvSpPr>
            <p:nvPr/>
          </p:nvSpPr>
          <p:spPr bwMode="auto">
            <a:xfrm>
              <a:off x="3795" y="2351"/>
              <a:ext cx="401" cy="443"/>
            </a:xfrm>
            <a:custGeom>
              <a:avLst/>
              <a:gdLst>
                <a:gd name="T0" fmla="*/ 401 w 401"/>
                <a:gd name="T1" fmla="*/ 0 h 443"/>
                <a:gd name="T2" fmla="*/ 260 w 401"/>
                <a:gd name="T3" fmla="*/ 443 h 443"/>
                <a:gd name="T4" fmla="*/ 98 w 401"/>
                <a:gd name="T5" fmla="*/ 0 h 443"/>
                <a:gd name="T6" fmla="*/ 0 w 401"/>
                <a:gd name="T7" fmla="*/ 258 h 443"/>
              </a:gdLst>
              <a:ahLst/>
              <a:cxnLst>
                <a:cxn ang="0">
                  <a:pos x="T0" y="T1"/>
                </a:cxn>
                <a:cxn ang="0">
                  <a:pos x="T2" y="T3"/>
                </a:cxn>
                <a:cxn ang="0">
                  <a:pos x="T4" y="T5"/>
                </a:cxn>
                <a:cxn ang="0">
                  <a:pos x="T6" y="T7"/>
                </a:cxn>
              </a:cxnLst>
              <a:rect l="0" t="0" r="r" b="b"/>
              <a:pathLst>
                <a:path w="401" h="443">
                  <a:moveTo>
                    <a:pt x="401" y="0"/>
                  </a:moveTo>
                  <a:lnTo>
                    <a:pt x="260" y="443"/>
                  </a:lnTo>
                  <a:lnTo>
                    <a:pt x="98" y="0"/>
                  </a:lnTo>
                  <a:lnTo>
                    <a:pt x="0" y="258"/>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5" name="Freeform 29"/>
            <p:cNvSpPr>
              <a:spLocks/>
            </p:cNvSpPr>
            <p:nvPr/>
          </p:nvSpPr>
          <p:spPr bwMode="auto">
            <a:xfrm>
              <a:off x="4869" y="2351"/>
              <a:ext cx="304" cy="443"/>
            </a:xfrm>
            <a:custGeom>
              <a:avLst/>
              <a:gdLst>
                <a:gd name="T0" fmla="*/ 304 w 304"/>
                <a:gd name="T1" fmla="*/ 0 h 443"/>
                <a:gd name="T2" fmla="*/ 163 w 304"/>
                <a:gd name="T3" fmla="*/ 443 h 443"/>
                <a:gd name="T4" fmla="*/ 0 w 304"/>
                <a:gd name="T5" fmla="*/ 0 h 443"/>
              </a:gdLst>
              <a:ahLst/>
              <a:cxnLst>
                <a:cxn ang="0">
                  <a:pos x="T0" y="T1"/>
                </a:cxn>
                <a:cxn ang="0">
                  <a:pos x="T2" y="T3"/>
                </a:cxn>
                <a:cxn ang="0">
                  <a:pos x="T4" y="T5"/>
                </a:cxn>
              </a:cxnLst>
              <a:rect l="0" t="0" r="r" b="b"/>
              <a:pathLst>
                <a:path w="304" h="443">
                  <a:moveTo>
                    <a:pt x="304" y="0"/>
                  </a:moveTo>
                  <a:lnTo>
                    <a:pt x="163" y="443"/>
                  </a:lnTo>
                  <a:lnTo>
                    <a:pt x="0"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6" name="Freeform 30"/>
            <p:cNvSpPr>
              <a:spLocks/>
            </p:cNvSpPr>
            <p:nvPr/>
          </p:nvSpPr>
          <p:spPr bwMode="auto">
            <a:xfrm>
              <a:off x="4544" y="2351"/>
              <a:ext cx="303" cy="443"/>
            </a:xfrm>
            <a:custGeom>
              <a:avLst/>
              <a:gdLst>
                <a:gd name="T0" fmla="*/ 303 w 303"/>
                <a:gd name="T1" fmla="*/ 0 h 443"/>
                <a:gd name="T2" fmla="*/ 162 w 303"/>
                <a:gd name="T3" fmla="*/ 443 h 443"/>
                <a:gd name="T4" fmla="*/ 0 w 303"/>
                <a:gd name="T5" fmla="*/ 0 h 443"/>
              </a:gdLst>
              <a:ahLst/>
              <a:cxnLst>
                <a:cxn ang="0">
                  <a:pos x="T0" y="T1"/>
                </a:cxn>
                <a:cxn ang="0">
                  <a:pos x="T2" y="T3"/>
                </a:cxn>
                <a:cxn ang="0">
                  <a:pos x="T4" y="T5"/>
                </a:cxn>
              </a:cxnLst>
              <a:rect l="0" t="0" r="r" b="b"/>
              <a:pathLst>
                <a:path w="303" h="443">
                  <a:moveTo>
                    <a:pt x="303" y="0"/>
                  </a:moveTo>
                  <a:lnTo>
                    <a:pt x="162" y="443"/>
                  </a:lnTo>
                  <a:lnTo>
                    <a:pt x="0"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7" name="Freeform 31"/>
            <p:cNvSpPr>
              <a:spLocks/>
            </p:cNvSpPr>
            <p:nvPr/>
          </p:nvSpPr>
          <p:spPr bwMode="auto">
            <a:xfrm>
              <a:off x="4218" y="2351"/>
              <a:ext cx="303" cy="443"/>
            </a:xfrm>
            <a:custGeom>
              <a:avLst/>
              <a:gdLst>
                <a:gd name="T0" fmla="*/ 303 w 303"/>
                <a:gd name="T1" fmla="*/ 0 h 443"/>
                <a:gd name="T2" fmla="*/ 163 w 303"/>
                <a:gd name="T3" fmla="*/ 443 h 443"/>
                <a:gd name="T4" fmla="*/ 0 w 303"/>
                <a:gd name="T5" fmla="*/ 0 h 443"/>
              </a:gdLst>
              <a:ahLst/>
              <a:cxnLst>
                <a:cxn ang="0">
                  <a:pos x="T0" y="T1"/>
                </a:cxn>
                <a:cxn ang="0">
                  <a:pos x="T2" y="T3"/>
                </a:cxn>
                <a:cxn ang="0">
                  <a:pos x="T4" y="T5"/>
                </a:cxn>
              </a:cxnLst>
              <a:rect l="0" t="0" r="r" b="b"/>
              <a:pathLst>
                <a:path w="303" h="443">
                  <a:moveTo>
                    <a:pt x="303" y="0"/>
                  </a:moveTo>
                  <a:lnTo>
                    <a:pt x="163" y="443"/>
                  </a:lnTo>
                  <a:lnTo>
                    <a:pt x="0"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8" name="Freeform 32"/>
            <p:cNvSpPr>
              <a:spLocks/>
            </p:cNvSpPr>
            <p:nvPr/>
          </p:nvSpPr>
          <p:spPr bwMode="auto">
            <a:xfrm>
              <a:off x="3306" y="3347"/>
              <a:ext cx="76" cy="110"/>
            </a:xfrm>
            <a:custGeom>
              <a:avLst/>
              <a:gdLst>
                <a:gd name="T0" fmla="*/ 0 w 76"/>
                <a:gd name="T1" fmla="*/ 101 h 110"/>
                <a:gd name="T2" fmla="*/ 6 w 76"/>
                <a:gd name="T3" fmla="*/ 105 h 110"/>
                <a:gd name="T4" fmla="*/ 12 w 76"/>
                <a:gd name="T5" fmla="*/ 108 h 110"/>
                <a:gd name="T6" fmla="*/ 20 w 76"/>
                <a:gd name="T7" fmla="*/ 109 h 110"/>
                <a:gd name="T8" fmla="*/ 27 w 76"/>
                <a:gd name="T9" fmla="*/ 110 h 110"/>
                <a:gd name="T10" fmla="*/ 29 w 76"/>
                <a:gd name="T11" fmla="*/ 110 h 110"/>
                <a:gd name="T12" fmla="*/ 32 w 76"/>
                <a:gd name="T13" fmla="*/ 110 h 110"/>
                <a:gd name="T14" fmla="*/ 36 w 76"/>
                <a:gd name="T15" fmla="*/ 109 h 110"/>
                <a:gd name="T16" fmla="*/ 38 w 76"/>
                <a:gd name="T17" fmla="*/ 108 h 110"/>
                <a:gd name="T18" fmla="*/ 39 w 76"/>
                <a:gd name="T19" fmla="*/ 107 h 110"/>
                <a:gd name="T20" fmla="*/ 41 w 76"/>
                <a:gd name="T21" fmla="*/ 107 h 110"/>
                <a:gd name="T22" fmla="*/ 45 w 76"/>
                <a:gd name="T23" fmla="*/ 106 h 110"/>
                <a:gd name="T24" fmla="*/ 49 w 76"/>
                <a:gd name="T25" fmla="*/ 103 h 110"/>
                <a:gd name="T26" fmla="*/ 54 w 76"/>
                <a:gd name="T27" fmla="*/ 100 h 110"/>
                <a:gd name="T28" fmla="*/ 61 w 76"/>
                <a:gd name="T29" fmla="*/ 94 h 110"/>
                <a:gd name="T30" fmla="*/ 64 w 76"/>
                <a:gd name="T31" fmla="*/ 89 h 110"/>
                <a:gd name="T32" fmla="*/ 64 w 76"/>
                <a:gd name="T33" fmla="*/ 88 h 110"/>
                <a:gd name="T34" fmla="*/ 64 w 76"/>
                <a:gd name="T35" fmla="*/ 87 h 110"/>
                <a:gd name="T36" fmla="*/ 65 w 76"/>
                <a:gd name="T37" fmla="*/ 87 h 110"/>
                <a:gd name="T38" fmla="*/ 66 w 76"/>
                <a:gd name="T39" fmla="*/ 86 h 110"/>
                <a:gd name="T40" fmla="*/ 68 w 76"/>
                <a:gd name="T41" fmla="*/ 84 h 110"/>
                <a:gd name="T42" fmla="*/ 70 w 76"/>
                <a:gd name="T43" fmla="*/ 80 h 110"/>
                <a:gd name="T44" fmla="*/ 71 w 76"/>
                <a:gd name="T45" fmla="*/ 77 h 110"/>
                <a:gd name="T46" fmla="*/ 72 w 76"/>
                <a:gd name="T47" fmla="*/ 75 h 110"/>
                <a:gd name="T48" fmla="*/ 73 w 76"/>
                <a:gd name="T49" fmla="*/ 73 h 110"/>
                <a:gd name="T50" fmla="*/ 74 w 76"/>
                <a:gd name="T51" fmla="*/ 70 h 110"/>
                <a:gd name="T52" fmla="*/ 75 w 76"/>
                <a:gd name="T53" fmla="*/ 65 h 110"/>
                <a:gd name="T54" fmla="*/ 76 w 76"/>
                <a:gd name="T55" fmla="*/ 55 h 110"/>
                <a:gd name="T56" fmla="*/ 75 w 76"/>
                <a:gd name="T57" fmla="*/ 43 h 110"/>
                <a:gd name="T58" fmla="*/ 72 w 76"/>
                <a:gd name="T59" fmla="*/ 33 h 110"/>
                <a:gd name="T60" fmla="*/ 68 w 76"/>
                <a:gd name="T61" fmla="*/ 23 h 110"/>
                <a:gd name="T62" fmla="*/ 61 w 76"/>
                <a:gd name="T63" fmla="*/ 15 h 110"/>
                <a:gd name="T64" fmla="*/ 54 w 76"/>
                <a:gd name="T65" fmla="*/ 8 h 110"/>
                <a:gd name="T66" fmla="*/ 49 w 76"/>
                <a:gd name="T67" fmla="*/ 5 h 110"/>
                <a:gd name="T68" fmla="*/ 45 w 76"/>
                <a:gd name="T69" fmla="*/ 3 h 110"/>
                <a:gd name="T70" fmla="*/ 41 w 76"/>
                <a:gd name="T71" fmla="*/ 1 h 110"/>
                <a:gd name="T72" fmla="*/ 36 w 76"/>
                <a:gd name="T73" fmla="*/ 1 h 110"/>
                <a:gd name="T74" fmla="*/ 32 w 76"/>
                <a:gd name="T75" fmla="*/ 0 h 110"/>
                <a:gd name="T76" fmla="*/ 27 w 76"/>
                <a:gd name="T77" fmla="*/ 0 h 110"/>
                <a:gd name="T78" fmla="*/ 22 w 76"/>
                <a:gd name="T7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110">
                  <a:moveTo>
                    <a:pt x="0" y="101"/>
                  </a:moveTo>
                  <a:lnTo>
                    <a:pt x="6" y="105"/>
                  </a:lnTo>
                  <a:lnTo>
                    <a:pt x="12" y="108"/>
                  </a:lnTo>
                  <a:lnTo>
                    <a:pt x="20" y="109"/>
                  </a:lnTo>
                  <a:lnTo>
                    <a:pt x="27" y="110"/>
                  </a:lnTo>
                  <a:lnTo>
                    <a:pt x="29" y="110"/>
                  </a:lnTo>
                  <a:lnTo>
                    <a:pt x="32" y="110"/>
                  </a:lnTo>
                  <a:lnTo>
                    <a:pt x="36" y="109"/>
                  </a:lnTo>
                  <a:lnTo>
                    <a:pt x="38" y="108"/>
                  </a:lnTo>
                  <a:lnTo>
                    <a:pt x="39" y="107"/>
                  </a:lnTo>
                  <a:lnTo>
                    <a:pt x="41" y="107"/>
                  </a:lnTo>
                  <a:lnTo>
                    <a:pt x="45" y="106"/>
                  </a:lnTo>
                  <a:lnTo>
                    <a:pt x="49" y="103"/>
                  </a:lnTo>
                  <a:lnTo>
                    <a:pt x="54" y="100"/>
                  </a:lnTo>
                  <a:lnTo>
                    <a:pt x="61" y="94"/>
                  </a:lnTo>
                  <a:lnTo>
                    <a:pt x="64" y="89"/>
                  </a:lnTo>
                  <a:lnTo>
                    <a:pt x="64" y="88"/>
                  </a:lnTo>
                  <a:lnTo>
                    <a:pt x="64" y="87"/>
                  </a:lnTo>
                  <a:lnTo>
                    <a:pt x="65" y="87"/>
                  </a:lnTo>
                  <a:lnTo>
                    <a:pt x="66" y="86"/>
                  </a:lnTo>
                  <a:lnTo>
                    <a:pt x="68" y="84"/>
                  </a:lnTo>
                  <a:lnTo>
                    <a:pt x="70" y="80"/>
                  </a:lnTo>
                  <a:lnTo>
                    <a:pt x="71" y="77"/>
                  </a:lnTo>
                  <a:lnTo>
                    <a:pt x="72" y="75"/>
                  </a:lnTo>
                  <a:lnTo>
                    <a:pt x="73" y="73"/>
                  </a:lnTo>
                  <a:lnTo>
                    <a:pt x="74" y="70"/>
                  </a:lnTo>
                  <a:lnTo>
                    <a:pt x="75" y="65"/>
                  </a:lnTo>
                  <a:lnTo>
                    <a:pt x="76" y="55"/>
                  </a:lnTo>
                  <a:lnTo>
                    <a:pt x="75" y="43"/>
                  </a:lnTo>
                  <a:lnTo>
                    <a:pt x="72" y="33"/>
                  </a:lnTo>
                  <a:lnTo>
                    <a:pt x="68" y="23"/>
                  </a:lnTo>
                  <a:lnTo>
                    <a:pt x="61" y="15"/>
                  </a:lnTo>
                  <a:lnTo>
                    <a:pt x="54" y="8"/>
                  </a:lnTo>
                  <a:lnTo>
                    <a:pt x="49" y="5"/>
                  </a:lnTo>
                  <a:lnTo>
                    <a:pt x="45" y="3"/>
                  </a:lnTo>
                  <a:lnTo>
                    <a:pt x="41" y="1"/>
                  </a:lnTo>
                  <a:lnTo>
                    <a:pt x="36" y="1"/>
                  </a:lnTo>
                  <a:lnTo>
                    <a:pt x="32" y="0"/>
                  </a:lnTo>
                  <a:lnTo>
                    <a:pt x="27" y="0"/>
                  </a:lnTo>
                  <a:lnTo>
                    <a:pt x="22"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09" name="Freeform 33"/>
            <p:cNvSpPr>
              <a:spLocks/>
            </p:cNvSpPr>
            <p:nvPr/>
          </p:nvSpPr>
          <p:spPr bwMode="auto">
            <a:xfrm>
              <a:off x="3092" y="1690"/>
              <a:ext cx="1183" cy="111"/>
            </a:xfrm>
            <a:custGeom>
              <a:avLst/>
              <a:gdLst>
                <a:gd name="T0" fmla="*/ 1156 w 1183"/>
                <a:gd name="T1" fmla="*/ 5 h 111"/>
                <a:gd name="T2" fmla="*/ 1148 w 1183"/>
                <a:gd name="T3" fmla="*/ 9 h 111"/>
                <a:gd name="T4" fmla="*/ 1055 w 1183"/>
                <a:gd name="T5" fmla="*/ 39 h 111"/>
                <a:gd name="T6" fmla="*/ 950 w 1183"/>
                <a:gd name="T7" fmla="*/ 62 h 111"/>
                <a:gd name="T8" fmla="*/ 924 w 1183"/>
                <a:gd name="T9" fmla="*/ 62 h 111"/>
                <a:gd name="T10" fmla="*/ 880 w 1183"/>
                <a:gd name="T11" fmla="*/ 55 h 111"/>
                <a:gd name="T12" fmla="*/ 880 w 1183"/>
                <a:gd name="T13" fmla="*/ 55 h 111"/>
                <a:gd name="T14" fmla="*/ 844 w 1183"/>
                <a:gd name="T15" fmla="*/ 47 h 111"/>
                <a:gd name="T16" fmla="*/ 844 w 1183"/>
                <a:gd name="T17" fmla="*/ 46 h 111"/>
                <a:gd name="T18" fmla="*/ 728 w 1183"/>
                <a:gd name="T19" fmla="*/ 13 h 111"/>
                <a:gd name="T20" fmla="*/ 713 w 1183"/>
                <a:gd name="T21" fmla="*/ 11 h 111"/>
                <a:gd name="T22" fmla="*/ 681 w 1183"/>
                <a:gd name="T23" fmla="*/ 9 h 111"/>
                <a:gd name="T24" fmla="*/ 626 w 1183"/>
                <a:gd name="T25" fmla="*/ 13 h 111"/>
                <a:gd name="T26" fmla="*/ 589 w 1183"/>
                <a:gd name="T27" fmla="*/ 23 h 111"/>
                <a:gd name="T28" fmla="*/ 577 w 1183"/>
                <a:gd name="T29" fmla="*/ 28 h 111"/>
                <a:gd name="T30" fmla="*/ 566 w 1183"/>
                <a:gd name="T31" fmla="*/ 36 h 111"/>
                <a:gd name="T32" fmla="*/ 552 w 1183"/>
                <a:gd name="T33" fmla="*/ 42 h 111"/>
                <a:gd name="T34" fmla="*/ 465 w 1183"/>
                <a:gd name="T35" fmla="*/ 69 h 111"/>
                <a:gd name="T36" fmla="*/ 412 w 1183"/>
                <a:gd name="T37" fmla="*/ 74 h 111"/>
                <a:gd name="T38" fmla="*/ 390 w 1183"/>
                <a:gd name="T39" fmla="*/ 71 h 111"/>
                <a:gd name="T40" fmla="*/ 266 w 1183"/>
                <a:gd name="T41" fmla="*/ 32 h 111"/>
                <a:gd name="T42" fmla="*/ 244 w 1183"/>
                <a:gd name="T43" fmla="*/ 28 h 111"/>
                <a:gd name="T44" fmla="*/ 185 w 1183"/>
                <a:gd name="T45" fmla="*/ 23 h 111"/>
                <a:gd name="T46" fmla="*/ 148 w 1183"/>
                <a:gd name="T47" fmla="*/ 26 h 111"/>
                <a:gd name="T48" fmla="*/ 0 w 1183"/>
                <a:gd name="T49" fmla="*/ 62 h 111"/>
                <a:gd name="T50" fmla="*/ 9 w 1183"/>
                <a:gd name="T51" fmla="*/ 98 h 111"/>
                <a:gd name="T52" fmla="*/ 78 w 1183"/>
                <a:gd name="T53" fmla="*/ 77 h 111"/>
                <a:gd name="T54" fmla="*/ 148 w 1183"/>
                <a:gd name="T55" fmla="*/ 62 h 111"/>
                <a:gd name="T56" fmla="*/ 185 w 1183"/>
                <a:gd name="T57" fmla="*/ 59 h 111"/>
                <a:gd name="T58" fmla="*/ 240 w 1183"/>
                <a:gd name="T59" fmla="*/ 64 h 111"/>
                <a:gd name="T60" fmla="*/ 363 w 1183"/>
                <a:gd name="T61" fmla="*/ 102 h 111"/>
                <a:gd name="T62" fmla="*/ 410 w 1183"/>
                <a:gd name="T63" fmla="*/ 111 h 111"/>
                <a:gd name="T64" fmla="*/ 469 w 1183"/>
                <a:gd name="T65" fmla="*/ 105 h 111"/>
                <a:gd name="T66" fmla="*/ 565 w 1183"/>
                <a:gd name="T67" fmla="*/ 75 h 111"/>
                <a:gd name="T68" fmla="*/ 580 w 1183"/>
                <a:gd name="T69" fmla="*/ 70 h 111"/>
                <a:gd name="T70" fmla="*/ 585 w 1183"/>
                <a:gd name="T71" fmla="*/ 65 h 111"/>
                <a:gd name="T72" fmla="*/ 595 w 1183"/>
                <a:gd name="T73" fmla="*/ 59 h 111"/>
                <a:gd name="T74" fmla="*/ 602 w 1183"/>
                <a:gd name="T75" fmla="*/ 56 h 111"/>
                <a:gd name="T76" fmla="*/ 602 w 1183"/>
                <a:gd name="T77" fmla="*/ 56 h 111"/>
                <a:gd name="T78" fmla="*/ 626 w 1183"/>
                <a:gd name="T79" fmla="*/ 51 h 111"/>
                <a:gd name="T80" fmla="*/ 681 w 1183"/>
                <a:gd name="T81" fmla="*/ 46 h 111"/>
                <a:gd name="T82" fmla="*/ 710 w 1183"/>
                <a:gd name="T83" fmla="*/ 47 h 111"/>
                <a:gd name="T84" fmla="*/ 710 w 1183"/>
                <a:gd name="T85" fmla="*/ 46 h 111"/>
                <a:gd name="T86" fmla="*/ 721 w 1183"/>
                <a:gd name="T87" fmla="*/ 49 h 111"/>
                <a:gd name="T88" fmla="*/ 738 w 1183"/>
                <a:gd name="T89" fmla="*/ 52 h 111"/>
                <a:gd name="T90" fmla="*/ 861 w 1183"/>
                <a:gd name="T91" fmla="*/ 87 h 111"/>
                <a:gd name="T92" fmla="*/ 861 w 1183"/>
                <a:gd name="T93" fmla="*/ 87 h 111"/>
                <a:gd name="T94" fmla="*/ 924 w 1183"/>
                <a:gd name="T95" fmla="*/ 99 h 111"/>
                <a:gd name="T96" fmla="*/ 953 w 1183"/>
                <a:gd name="T97" fmla="*/ 99 h 111"/>
                <a:gd name="T98" fmla="*/ 1068 w 1183"/>
                <a:gd name="T99" fmla="*/ 72 h 111"/>
                <a:gd name="T100" fmla="*/ 1084 w 1183"/>
                <a:gd name="T101" fmla="*/ 66 h 111"/>
                <a:gd name="T102" fmla="*/ 1097 w 1183"/>
                <a:gd name="T103" fmla="*/ 64 h 111"/>
                <a:gd name="T104" fmla="*/ 1162 w 1183"/>
                <a:gd name="T105" fmla="*/ 43 h 111"/>
                <a:gd name="T106" fmla="*/ 1176 w 1183"/>
                <a:gd name="T107" fmla="*/ 36 h 111"/>
                <a:gd name="T108" fmla="*/ 1183 w 1183"/>
                <a:gd name="T109" fmla="*/ 34 h 111"/>
                <a:gd name="T110" fmla="*/ 1172 w 1183"/>
                <a:gd name="T111" fmla="*/ 0 h 111"/>
                <a:gd name="T112" fmla="*/ 1164 w 1183"/>
                <a:gd name="T113" fmla="*/ 2 h 111"/>
                <a:gd name="T114" fmla="*/ 1156 w 1183"/>
                <a:gd name="T115" fmla="*/ 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3" h="111">
                  <a:moveTo>
                    <a:pt x="1156" y="5"/>
                  </a:moveTo>
                  <a:lnTo>
                    <a:pt x="1148" y="9"/>
                  </a:lnTo>
                  <a:lnTo>
                    <a:pt x="1055" y="39"/>
                  </a:lnTo>
                  <a:lnTo>
                    <a:pt x="950" y="62"/>
                  </a:lnTo>
                  <a:lnTo>
                    <a:pt x="924" y="62"/>
                  </a:lnTo>
                  <a:lnTo>
                    <a:pt x="880" y="55"/>
                  </a:lnTo>
                  <a:lnTo>
                    <a:pt x="880" y="55"/>
                  </a:lnTo>
                  <a:lnTo>
                    <a:pt x="844" y="47"/>
                  </a:lnTo>
                  <a:lnTo>
                    <a:pt x="844" y="46"/>
                  </a:lnTo>
                  <a:lnTo>
                    <a:pt x="728" y="13"/>
                  </a:lnTo>
                  <a:lnTo>
                    <a:pt x="713" y="11"/>
                  </a:lnTo>
                  <a:lnTo>
                    <a:pt x="681" y="9"/>
                  </a:lnTo>
                  <a:lnTo>
                    <a:pt x="626" y="13"/>
                  </a:lnTo>
                  <a:lnTo>
                    <a:pt x="589" y="23"/>
                  </a:lnTo>
                  <a:lnTo>
                    <a:pt x="577" y="28"/>
                  </a:lnTo>
                  <a:lnTo>
                    <a:pt x="566" y="36"/>
                  </a:lnTo>
                  <a:lnTo>
                    <a:pt x="552" y="42"/>
                  </a:lnTo>
                  <a:lnTo>
                    <a:pt x="465" y="69"/>
                  </a:lnTo>
                  <a:lnTo>
                    <a:pt x="412" y="74"/>
                  </a:lnTo>
                  <a:lnTo>
                    <a:pt x="390" y="71"/>
                  </a:lnTo>
                  <a:lnTo>
                    <a:pt x="266" y="32"/>
                  </a:lnTo>
                  <a:lnTo>
                    <a:pt x="244" y="28"/>
                  </a:lnTo>
                  <a:lnTo>
                    <a:pt x="185" y="23"/>
                  </a:lnTo>
                  <a:lnTo>
                    <a:pt x="148" y="26"/>
                  </a:lnTo>
                  <a:lnTo>
                    <a:pt x="0" y="62"/>
                  </a:lnTo>
                  <a:lnTo>
                    <a:pt x="9" y="98"/>
                  </a:lnTo>
                  <a:lnTo>
                    <a:pt x="78" y="77"/>
                  </a:lnTo>
                  <a:lnTo>
                    <a:pt x="148" y="62"/>
                  </a:lnTo>
                  <a:lnTo>
                    <a:pt x="185" y="59"/>
                  </a:lnTo>
                  <a:lnTo>
                    <a:pt x="240" y="64"/>
                  </a:lnTo>
                  <a:lnTo>
                    <a:pt x="363" y="102"/>
                  </a:lnTo>
                  <a:lnTo>
                    <a:pt x="410" y="111"/>
                  </a:lnTo>
                  <a:lnTo>
                    <a:pt x="469" y="105"/>
                  </a:lnTo>
                  <a:lnTo>
                    <a:pt x="565" y="75"/>
                  </a:lnTo>
                  <a:lnTo>
                    <a:pt x="580" y="70"/>
                  </a:lnTo>
                  <a:lnTo>
                    <a:pt x="585" y="65"/>
                  </a:lnTo>
                  <a:lnTo>
                    <a:pt x="595" y="59"/>
                  </a:lnTo>
                  <a:lnTo>
                    <a:pt x="602" y="56"/>
                  </a:lnTo>
                  <a:lnTo>
                    <a:pt x="602" y="56"/>
                  </a:lnTo>
                  <a:lnTo>
                    <a:pt x="626" y="51"/>
                  </a:lnTo>
                  <a:lnTo>
                    <a:pt x="681" y="46"/>
                  </a:lnTo>
                  <a:lnTo>
                    <a:pt x="710" y="47"/>
                  </a:lnTo>
                  <a:lnTo>
                    <a:pt x="710" y="46"/>
                  </a:lnTo>
                  <a:lnTo>
                    <a:pt x="721" y="49"/>
                  </a:lnTo>
                  <a:lnTo>
                    <a:pt x="738" y="52"/>
                  </a:lnTo>
                  <a:lnTo>
                    <a:pt x="861" y="87"/>
                  </a:lnTo>
                  <a:lnTo>
                    <a:pt x="861" y="87"/>
                  </a:lnTo>
                  <a:lnTo>
                    <a:pt x="924" y="99"/>
                  </a:lnTo>
                  <a:lnTo>
                    <a:pt x="953" y="99"/>
                  </a:lnTo>
                  <a:lnTo>
                    <a:pt x="1068" y="72"/>
                  </a:lnTo>
                  <a:lnTo>
                    <a:pt x="1084" y="66"/>
                  </a:lnTo>
                  <a:lnTo>
                    <a:pt x="1097" y="64"/>
                  </a:lnTo>
                  <a:lnTo>
                    <a:pt x="1162" y="43"/>
                  </a:lnTo>
                  <a:lnTo>
                    <a:pt x="1176" y="36"/>
                  </a:lnTo>
                  <a:lnTo>
                    <a:pt x="1183" y="34"/>
                  </a:lnTo>
                  <a:lnTo>
                    <a:pt x="1172" y="0"/>
                  </a:lnTo>
                  <a:lnTo>
                    <a:pt x="1164" y="2"/>
                  </a:lnTo>
                  <a:lnTo>
                    <a:pt x="115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0" name="Freeform 34"/>
            <p:cNvSpPr>
              <a:spLocks/>
            </p:cNvSpPr>
            <p:nvPr/>
          </p:nvSpPr>
          <p:spPr bwMode="auto">
            <a:xfrm>
              <a:off x="4190" y="1663"/>
              <a:ext cx="984" cy="100"/>
            </a:xfrm>
            <a:custGeom>
              <a:avLst/>
              <a:gdLst>
                <a:gd name="T0" fmla="*/ 843 w 984"/>
                <a:gd name="T1" fmla="*/ 36 h 100"/>
                <a:gd name="T2" fmla="*/ 843 w 984"/>
                <a:gd name="T3" fmla="*/ 36 h 100"/>
                <a:gd name="T4" fmla="*/ 728 w 984"/>
                <a:gd name="T5" fmla="*/ 2 h 100"/>
                <a:gd name="T6" fmla="*/ 680 w 984"/>
                <a:gd name="T7" fmla="*/ 0 h 100"/>
                <a:gd name="T8" fmla="*/ 626 w 984"/>
                <a:gd name="T9" fmla="*/ 4 h 100"/>
                <a:gd name="T10" fmla="*/ 601 w 984"/>
                <a:gd name="T11" fmla="*/ 9 h 100"/>
                <a:gd name="T12" fmla="*/ 601 w 984"/>
                <a:gd name="T13" fmla="*/ 10 h 100"/>
                <a:gd name="T14" fmla="*/ 582 w 984"/>
                <a:gd name="T15" fmla="*/ 14 h 100"/>
                <a:gd name="T16" fmla="*/ 576 w 984"/>
                <a:gd name="T17" fmla="*/ 17 h 100"/>
                <a:gd name="T18" fmla="*/ 572 w 984"/>
                <a:gd name="T19" fmla="*/ 21 h 100"/>
                <a:gd name="T20" fmla="*/ 552 w 984"/>
                <a:gd name="T21" fmla="*/ 32 h 100"/>
                <a:gd name="T22" fmla="*/ 480 w 984"/>
                <a:gd name="T23" fmla="*/ 55 h 100"/>
                <a:gd name="T24" fmla="*/ 464 w 984"/>
                <a:gd name="T25" fmla="*/ 58 h 100"/>
                <a:gd name="T26" fmla="*/ 411 w 984"/>
                <a:gd name="T27" fmla="*/ 64 h 100"/>
                <a:gd name="T28" fmla="*/ 394 w 984"/>
                <a:gd name="T29" fmla="*/ 62 h 100"/>
                <a:gd name="T30" fmla="*/ 265 w 984"/>
                <a:gd name="T31" fmla="*/ 21 h 100"/>
                <a:gd name="T32" fmla="*/ 224 w 984"/>
                <a:gd name="T33" fmla="*/ 14 h 100"/>
                <a:gd name="T34" fmla="*/ 148 w 984"/>
                <a:gd name="T35" fmla="*/ 14 h 100"/>
                <a:gd name="T36" fmla="*/ 0 w 984"/>
                <a:gd name="T37" fmla="*/ 51 h 100"/>
                <a:gd name="T38" fmla="*/ 8 w 984"/>
                <a:gd name="T39" fmla="*/ 86 h 100"/>
                <a:gd name="T40" fmla="*/ 135 w 984"/>
                <a:gd name="T41" fmla="*/ 53 h 100"/>
                <a:gd name="T42" fmla="*/ 135 w 984"/>
                <a:gd name="T43" fmla="*/ 54 h 100"/>
                <a:gd name="T44" fmla="*/ 148 w 984"/>
                <a:gd name="T45" fmla="*/ 51 h 100"/>
                <a:gd name="T46" fmla="*/ 239 w 984"/>
                <a:gd name="T47" fmla="*/ 53 h 100"/>
                <a:gd name="T48" fmla="*/ 390 w 984"/>
                <a:gd name="T49" fmla="*/ 98 h 100"/>
                <a:gd name="T50" fmla="*/ 410 w 984"/>
                <a:gd name="T51" fmla="*/ 100 h 100"/>
                <a:gd name="T52" fmla="*/ 449 w 984"/>
                <a:gd name="T53" fmla="*/ 98 h 100"/>
                <a:gd name="T54" fmla="*/ 552 w 984"/>
                <a:gd name="T55" fmla="*/ 70 h 100"/>
                <a:gd name="T56" fmla="*/ 553 w 984"/>
                <a:gd name="T57" fmla="*/ 70 h 100"/>
                <a:gd name="T58" fmla="*/ 565 w 984"/>
                <a:gd name="T59" fmla="*/ 66 h 100"/>
                <a:gd name="T60" fmla="*/ 585 w 984"/>
                <a:gd name="T61" fmla="*/ 55 h 100"/>
                <a:gd name="T62" fmla="*/ 589 w 984"/>
                <a:gd name="T63" fmla="*/ 51 h 100"/>
                <a:gd name="T64" fmla="*/ 595 w 984"/>
                <a:gd name="T65" fmla="*/ 47 h 100"/>
                <a:gd name="T66" fmla="*/ 607 w 984"/>
                <a:gd name="T67" fmla="*/ 45 h 100"/>
                <a:gd name="T68" fmla="*/ 608 w 984"/>
                <a:gd name="T69" fmla="*/ 45 h 100"/>
                <a:gd name="T70" fmla="*/ 626 w 984"/>
                <a:gd name="T71" fmla="*/ 40 h 100"/>
                <a:gd name="T72" fmla="*/ 680 w 984"/>
                <a:gd name="T73" fmla="*/ 36 h 100"/>
                <a:gd name="T74" fmla="*/ 728 w 984"/>
                <a:gd name="T75" fmla="*/ 39 h 100"/>
                <a:gd name="T76" fmla="*/ 738 w 984"/>
                <a:gd name="T77" fmla="*/ 42 h 100"/>
                <a:gd name="T78" fmla="*/ 738 w 984"/>
                <a:gd name="T79" fmla="*/ 42 h 100"/>
                <a:gd name="T80" fmla="*/ 837 w 984"/>
                <a:gd name="T81" fmla="*/ 71 h 100"/>
                <a:gd name="T82" fmla="*/ 924 w 984"/>
                <a:gd name="T83" fmla="*/ 88 h 100"/>
                <a:gd name="T84" fmla="*/ 953 w 984"/>
                <a:gd name="T85" fmla="*/ 88 h 100"/>
                <a:gd name="T86" fmla="*/ 984 w 984"/>
                <a:gd name="T87" fmla="*/ 80 h 100"/>
                <a:gd name="T88" fmla="*/ 984 w 984"/>
                <a:gd name="T89" fmla="*/ 45 h 100"/>
                <a:gd name="T90" fmla="*/ 951 w 984"/>
                <a:gd name="T91" fmla="*/ 51 h 100"/>
                <a:gd name="T92" fmla="*/ 924 w 984"/>
                <a:gd name="T93" fmla="*/ 51 h 100"/>
                <a:gd name="T94" fmla="*/ 843 w 984"/>
                <a:gd name="T95" fmla="*/ 3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4" h="100">
                  <a:moveTo>
                    <a:pt x="843" y="36"/>
                  </a:moveTo>
                  <a:lnTo>
                    <a:pt x="843" y="36"/>
                  </a:lnTo>
                  <a:lnTo>
                    <a:pt x="728" y="2"/>
                  </a:lnTo>
                  <a:lnTo>
                    <a:pt x="680" y="0"/>
                  </a:lnTo>
                  <a:lnTo>
                    <a:pt x="626" y="4"/>
                  </a:lnTo>
                  <a:lnTo>
                    <a:pt x="601" y="9"/>
                  </a:lnTo>
                  <a:lnTo>
                    <a:pt x="601" y="10"/>
                  </a:lnTo>
                  <a:lnTo>
                    <a:pt x="582" y="14"/>
                  </a:lnTo>
                  <a:lnTo>
                    <a:pt x="576" y="17"/>
                  </a:lnTo>
                  <a:lnTo>
                    <a:pt x="572" y="21"/>
                  </a:lnTo>
                  <a:lnTo>
                    <a:pt x="552" y="32"/>
                  </a:lnTo>
                  <a:lnTo>
                    <a:pt x="480" y="55"/>
                  </a:lnTo>
                  <a:lnTo>
                    <a:pt x="464" y="58"/>
                  </a:lnTo>
                  <a:lnTo>
                    <a:pt x="411" y="64"/>
                  </a:lnTo>
                  <a:lnTo>
                    <a:pt x="394" y="62"/>
                  </a:lnTo>
                  <a:lnTo>
                    <a:pt x="265" y="21"/>
                  </a:lnTo>
                  <a:lnTo>
                    <a:pt x="224" y="14"/>
                  </a:lnTo>
                  <a:lnTo>
                    <a:pt x="148" y="14"/>
                  </a:lnTo>
                  <a:lnTo>
                    <a:pt x="0" y="51"/>
                  </a:lnTo>
                  <a:lnTo>
                    <a:pt x="8" y="86"/>
                  </a:lnTo>
                  <a:lnTo>
                    <a:pt x="135" y="53"/>
                  </a:lnTo>
                  <a:lnTo>
                    <a:pt x="135" y="54"/>
                  </a:lnTo>
                  <a:lnTo>
                    <a:pt x="148" y="51"/>
                  </a:lnTo>
                  <a:lnTo>
                    <a:pt x="239" y="53"/>
                  </a:lnTo>
                  <a:lnTo>
                    <a:pt x="390" y="98"/>
                  </a:lnTo>
                  <a:lnTo>
                    <a:pt x="410" y="100"/>
                  </a:lnTo>
                  <a:lnTo>
                    <a:pt x="449" y="98"/>
                  </a:lnTo>
                  <a:lnTo>
                    <a:pt x="552" y="70"/>
                  </a:lnTo>
                  <a:lnTo>
                    <a:pt x="553" y="70"/>
                  </a:lnTo>
                  <a:lnTo>
                    <a:pt x="565" y="66"/>
                  </a:lnTo>
                  <a:lnTo>
                    <a:pt x="585" y="55"/>
                  </a:lnTo>
                  <a:lnTo>
                    <a:pt x="589" y="51"/>
                  </a:lnTo>
                  <a:lnTo>
                    <a:pt x="595" y="47"/>
                  </a:lnTo>
                  <a:lnTo>
                    <a:pt x="607" y="45"/>
                  </a:lnTo>
                  <a:lnTo>
                    <a:pt x="608" y="45"/>
                  </a:lnTo>
                  <a:lnTo>
                    <a:pt x="626" y="40"/>
                  </a:lnTo>
                  <a:lnTo>
                    <a:pt x="680" y="36"/>
                  </a:lnTo>
                  <a:lnTo>
                    <a:pt x="728" y="39"/>
                  </a:lnTo>
                  <a:lnTo>
                    <a:pt x="738" y="42"/>
                  </a:lnTo>
                  <a:lnTo>
                    <a:pt x="738" y="42"/>
                  </a:lnTo>
                  <a:lnTo>
                    <a:pt x="837" y="71"/>
                  </a:lnTo>
                  <a:lnTo>
                    <a:pt x="924" y="88"/>
                  </a:lnTo>
                  <a:lnTo>
                    <a:pt x="953" y="88"/>
                  </a:lnTo>
                  <a:lnTo>
                    <a:pt x="984" y="80"/>
                  </a:lnTo>
                  <a:lnTo>
                    <a:pt x="984" y="45"/>
                  </a:lnTo>
                  <a:lnTo>
                    <a:pt x="951" y="51"/>
                  </a:lnTo>
                  <a:lnTo>
                    <a:pt x="924" y="51"/>
                  </a:lnTo>
                  <a:lnTo>
                    <a:pt x="84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1" name="Rectangle 35"/>
            <p:cNvSpPr>
              <a:spLocks noChangeArrowheads="1"/>
            </p:cNvSpPr>
            <p:nvPr/>
          </p:nvSpPr>
          <p:spPr bwMode="auto">
            <a:xfrm>
              <a:off x="4400" y="2845"/>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anose="020B0604020202020204" pitchFamily="34" charset="0"/>
                </a:rPr>
                <a:t>Rt</a:t>
              </a:r>
              <a:endParaRPr lang="en-US"/>
            </a:p>
          </p:txBody>
        </p:sp>
        <p:sp>
          <p:nvSpPr>
            <p:cNvPr id="75812" name="Rectangle 36"/>
            <p:cNvSpPr>
              <a:spLocks noChangeArrowheads="1"/>
            </p:cNvSpPr>
            <p:nvPr/>
          </p:nvSpPr>
          <p:spPr bwMode="auto">
            <a:xfrm>
              <a:off x="3195" y="1960"/>
              <a:ext cx="3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anose="020B0604020202020204" pitchFamily="34" charset="0"/>
                </a:rPr>
                <a:t>R1</a:t>
              </a:r>
              <a:endParaRPr lang="en-US"/>
            </a:p>
          </p:txBody>
        </p:sp>
        <p:sp>
          <p:nvSpPr>
            <p:cNvPr id="75813" name="Rectangle 37"/>
            <p:cNvSpPr>
              <a:spLocks noChangeArrowheads="1"/>
            </p:cNvSpPr>
            <p:nvPr/>
          </p:nvSpPr>
          <p:spPr bwMode="auto">
            <a:xfrm>
              <a:off x="2334" y="3396"/>
              <a:ext cx="6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anose="020B0604020202020204" pitchFamily="34" charset="0"/>
                </a:rPr>
                <a:t>V out</a:t>
              </a:r>
              <a:endParaRPr lang="en-US"/>
            </a:p>
          </p:txBody>
        </p:sp>
        <p:sp>
          <p:nvSpPr>
            <p:cNvPr id="75814" name="Rectangle 38"/>
            <p:cNvSpPr>
              <a:spLocks noChangeArrowheads="1"/>
            </p:cNvSpPr>
            <p:nvPr/>
          </p:nvSpPr>
          <p:spPr bwMode="auto">
            <a:xfrm>
              <a:off x="4334" y="3398"/>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anose="020B0604020202020204" pitchFamily="34" charset="0"/>
                </a:rPr>
                <a:t>V in</a:t>
              </a:r>
              <a:endParaRPr lang="en-US"/>
            </a:p>
          </p:txBody>
        </p:sp>
        <p:sp>
          <p:nvSpPr>
            <p:cNvPr id="75815" name="Freeform 39"/>
            <p:cNvSpPr>
              <a:spLocks/>
            </p:cNvSpPr>
            <p:nvPr/>
          </p:nvSpPr>
          <p:spPr bwMode="auto">
            <a:xfrm>
              <a:off x="7324" y="1565"/>
              <a:ext cx="293" cy="9"/>
            </a:xfrm>
            <a:custGeom>
              <a:avLst/>
              <a:gdLst>
                <a:gd name="T0" fmla="*/ 293 w 293"/>
                <a:gd name="T1" fmla="*/ 5 h 9"/>
                <a:gd name="T2" fmla="*/ 293 w 293"/>
                <a:gd name="T3" fmla="*/ 0 h 9"/>
                <a:gd name="T4" fmla="*/ 0 w 293"/>
                <a:gd name="T5" fmla="*/ 3 h 9"/>
                <a:gd name="T6" fmla="*/ 0 w 293"/>
                <a:gd name="T7" fmla="*/ 9 h 9"/>
                <a:gd name="T8" fmla="*/ 293 w 293"/>
                <a:gd name="T9" fmla="*/ 5 h 9"/>
              </a:gdLst>
              <a:ahLst/>
              <a:cxnLst>
                <a:cxn ang="0">
                  <a:pos x="T0" y="T1"/>
                </a:cxn>
                <a:cxn ang="0">
                  <a:pos x="T2" y="T3"/>
                </a:cxn>
                <a:cxn ang="0">
                  <a:pos x="T4" y="T5"/>
                </a:cxn>
                <a:cxn ang="0">
                  <a:pos x="T6" y="T7"/>
                </a:cxn>
                <a:cxn ang="0">
                  <a:pos x="T8" y="T9"/>
                </a:cxn>
              </a:cxnLst>
              <a:rect l="0" t="0" r="r" b="b"/>
              <a:pathLst>
                <a:path w="293" h="9">
                  <a:moveTo>
                    <a:pt x="293" y="5"/>
                  </a:moveTo>
                  <a:lnTo>
                    <a:pt x="293" y="0"/>
                  </a:lnTo>
                  <a:lnTo>
                    <a:pt x="0" y="3"/>
                  </a:lnTo>
                  <a:lnTo>
                    <a:pt x="0" y="9"/>
                  </a:lnTo>
                  <a:lnTo>
                    <a:pt x="293" y="5"/>
                  </a:lnTo>
                  <a:close/>
                </a:path>
              </a:pathLst>
            </a:custGeom>
            <a:solidFill>
              <a:srgbClr val="04040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6" name="Freeform 40"/>
            <p:cNvSpPr>
              <a:spLocks/>
            </p:cNvSpPr>
            <p:nvPr/>
          </p:nvSpPr>
          <p:spPr bwMode="auto">
            <a:xfrm>
              <a:off x="7324" y="1499"/>
              <a:ext cx="293" cy="69"/>
            </a:xfrm>
            <a:custGeom>
              <a:avLst/>
              <a:gdLst>
                <a:gd name="T0" fmla="*/ 293 w 293"/>
                <a:gd name="T1" fmla="*/ 66 h 69"/>
                <a:gd name="T2" fmla="*/ 293 w 293"/>
                <a:gd name="T3" fmla="*/ 0 h 69"/>
                <a:gd name="T4" fmla="*/ 0 w 293"/>
                <a:gd name="T5" fmla="*/ 0 h 69"/>
                <a:gd name="T6" fmla="*/ 0 w 293"/>
                <a:gd name="T7" fmla="*/ 69 h 69"/>
                <a:gd name="T8" fmla="*/ 293 w 293"/>
                <a:gd name="T9" fmla="*/ 66 h 69"/>
              </a:gdLst>
              <a:ahLst/>
              <a:cxnLst>
                <a:cxn ang="0">
                  <a:pos x="T0" y="T1"/>
                </a:cxn>
                <a:cxn ang="0">
                  <a:pos x="T2" y="T3"/>
                </a:cxn>
                <a:cxn ang="0">
                  <a:pos x="T4" y="T5"/>
                </a:cxn>
                <a:cxn ang="0">
                  <a:pos x="T6" y="T7"/>
                </a:cxn>
                <a:cxn ang="0">
                  <a:pos x="T8" y="T9"/>
                </a:cxn>
              </a:cxnLst>
              <a:rect l="0" t="0" r="r" b="b"/>
              <a:pathLst>
                <a:path w="293" h="69">
                  <a:moveTo>
                    <a:pt x="293" y="66"/>
                  </a:moveTo>
                  <a:lnTo>
                    <a:pt x="293" y="0"/>
                  </a:lnTo>
                  <a:lnTo>
                    <a:pt x="0" y="0"/>
                  </a:lnTo>
                  <a:lnTo>
                    <a:pt x="0" y="69"/>
                  </a:lnTo>
                  <a:lnTo>
                    <a:pt x="293"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7" name="Freeform 41"/>
            <p:cNvSpPr>
              <a:spLocks/>
            </p:cNvSpPr>
            <p:nvPr/>
          </p:nvSpPr>
          <p:spPr bwMode="auto">
            <a:xfrm>
              <a:off x="7324" y="1580"/>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8" name="Freeform 42"/>
            <p:cNvSpPr>
              <a:spLocks/>
            </p:cNvSpPr>
            <p:nvPr/>
          </p:nvSpPr>
          <p:spPr bwMode="auto">
            <a:xfrm>
              <a:off x="7324" y="1575"/>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 name="Freeform 43"/>
            <p:cNvSpPr>
              <a:spLocks/>
            </p:cNvSpPr>
            <p:nvPr/>
          </p:nvSpPr>
          <p:spPr bwMode="auto">
            <a:xfrm>
              <a:off x="7324" y="1601"/>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0" name="Freeform 44"/>
            <p:cNvSpPr>
              <a:spLocks/>
            </p:cNvSpPr>
            <p:nvPr/>
          </p:nvSpPr>
          <p:spPr bwMode="auto">
            <a:xfrm>
              <a:off x="7324" y="1596"/>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1" name="Freeform 45"/>
            <p:cNvSpPr>
              <a:spLocks/>
            </p:cNvSpPr>
            <p:nvPr/>
          </p:nvSpPr>
          <p:spPr bwMode="auto">
            <a:xfrm>
              <a:off x="7324" y="1591"/>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2" name="Freeform 46"/>
            <p:cNvSpPr>
              <a:spLocks/>
            </p:cNvSpPr>
            <p:nvPr/>
          </p:nvSpPr>
          <p:spPr bwMode="auto">
            <a:xfrm>
              <a:off x="7324" y="1585"/>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1515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3" name="Freeform 47"/>
            <p:cNvSpPr>
              <a:spLocks/>
            </p:cNvSpPr>
            <p:nvPr/>
          </p:nvSpPr>
          <p:spPr bwMode="auto">
            <a:xfrm>
              <a:off x="7324" y="1612"/>
              <a:ext cx="293" cy="8"/>
            </a:xfrm>
            <a:custGeom>
              <a:avLst/>
              <a:gdLst>
                <a:gd name="T0" fmla="*/ 0 w 293"/>
                <a:gd name="T1" fmla="*/ 3 h 8"/>
                <a:gd name="T2" fmla="*/ 0 w 293"/>
                <a:gd name="T3" fmla="*/ 8 h 8"/>
                <a:gd name="T4" fmla="*/ 293 w 293"/>
                <a:gd name="T5" fmla="*/ 4 h 8"/>
                <a:gd name="T6" fmla="*/ 293 w 293"/>
                <a:gd name="T7" fmla="*/ 0 h 8"/>
                <a:gd name="T8" fmla="*/ 0 w 293"/>
                <a:gd name="T9" fmla="*/ 3 h 8"/>
              </a:gdLst>
              <a:ahLst/>
              <a:cxnLst>
                <a:cxn ang="0">
                  <a:pos x="T0" y="T1"/>
                </a:cxn>
                <a:cxn ang="0">
                  <a:pos x="T2" y="T3"/>
                </a:cxn>
                <a:cxn ang="0">
                  <a:pos x="T4" y="T5"/>
                </a:cxn>
                <a:cxn ang="0">
                  <a:pos x="T6" y="T7"/>
                </a:cxn>
                <a:cxn ang="0">
                  <a:pos x="T8" y="T9"/>
                </a:cxn>
              </a:cxnLst>
              <a:rect l="0" t="0" r="r" b="b"/>
              <a:pathLst>
                <a:path w="293" h="8">
                  <a:moveTo>
                    <a:pt x="0" y="3"/>
                  </a:moveTo>
                  <a:lnTo>
                    <a:pt x="0" y="8"/>
                  </a:lnTo>
                  <a:lnTo>
                    <a:pt x="293" y="4"/>
                  </a:lnTo>
                  <a:lnTo>
                    <a:pt x="293" y="0"/>
                  </a:lnTo>
                  <a:lnTo>
                    <a:pt x="0" y="3"/>
                  </a:lnTo>
                  <a:close/>
                </a:path>
              </a:pathLst>
            </a:custGeom>
            <a:solidFill>
              <a:srgbClr val="2929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4" name="Freeform 48"/>
            <p:cNvSpPr>
              <a:spLocks/>
            </p:cNvSpPr>
            <p:nvPr/>
          </p:nvSpPr>
          <p:spPr bwMode="auto">
            <a:xfrm>
              <a:off x="7324" y="1616"/>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5" name="Freeform 49"/>
            <p:cNvSpPr>
              <a:spLocks/>
            </p:cNvSpPr>
            <p:nvPr/>
          </p:nvSpPr>
          <p:spPr bwMode="auto">
            <a:xfrm>
              <a:off x="7324" y="1622"/>
              <a:ext cx="293" cy="8"/>
            </a:xfrm>
            <a:custGeom>
              <a:avLst/>
              <a:gdLst>
                <a:gd name="T0" fmla="*/ 0 w 293"/>
                <a:gd name="T1" fmla="*/ 4 h 8"/>
                <a:gd name="T2" fmla="*/ 0 w 293"/>
                <a:gd name="T3" fmla="*/ 8 h 8"/>
                <a:gd name="T4" fmla="*/ 293 w 293"/>
                <a:gd name="T5" fmla="*/ 5 h 8"/>
                <a:gd name="T6" fmla="*/ 293 w 293"/>
                <a:gd name="T7" fmla="*/ 0 h 8"/>
                <a:gd name="T8" fmla="*/ 0 w 293"/>
                <a:gd name="T9" fmla="*/ 4 h 8"/>
              </a:gdLst>
              <a:ahLst/>
              <a:cxnLst>
                <a:cxn ang="0">
                  <a:pos x="T0" y="T1"/>
                </a:cxn>
                <a:cxn ang="0">
                  <a:pos x="T2" y="T3"/>
                </a:cxn>
                <a:cxn ang="0">
                  <a:pos x="T4" y="T5"/>
                </a:cxn>
                <a:cxn ang="0">
                  <a:pos x="T6" y="T7"/>
                </a:cxn>
                <a:cxn ang="0">
                  <a:pos x="T8" y="T9"/>
                </a:cxn>
              </a:cxnLst>
              <a:rect l="0" t="0" r="r" b="b"/>
              <a:pathLst>
                <a:path w="293" h="8">
                  <a:moveTo>
                    <a:pt x="0" y="4"/>
                  </a:moveTo>
                  <a:lnTo>
                    <a:pt x="0" y="8"/>
                  </a:lnTo>
                  <a:lnTo>
                    <a:pt x="293" y="5"/>
                  </a:lnTo>
                  <a:lnTo>
                    <a:pt x="293" y="0"/>
                  </a:lnTo>
                  <a:lnTo>
                    <a:pt x="0" y="4"/>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 name="Freeform 50"/>
            <p:cNvSpPr>
              <a:spLocks/>
            </p:cNvSpPr>
            <p:nvPr/>
          </p:nvSpPr>
          <p:spPr bwMode="auto">
            <a:xfrm>
              <a:off x="7324" y="1637"/>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7" name="Freeform 51"/>
            <p:cNvSpPr>
              <a:spLocks/>
            </p:cNvSpPr>
            <p:nvPr/>
          </p:nvSpPr>
          <p:spPr bwMode="auto">
            <a:xfrm>
              <a:off x="7324" y="1632"/>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8" name="Freeform 52"/>
            <p:cNvSpPr>
              <a:spLocks/>
            </p:cNvSpPr>
            <p:nvPr/>
          </p:nvSpPr>
          <p:spPr bwMode="auto">
            <a:xfrm>
              <a:off x="7324" y="1627"/>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 name="Freeform 53"/>
            <p:cNvSpPr>
              <a:spLocks/>
            </p:cNvSpPr>
            <p:nvPr/>
          </p:nvSpPr>
          <p:spPr bwMode="auto">
            <a:xfrm>
              <a:off x="7324" y="1606"/>
              <a:ext cx="293" cy="9"/>
            </a:xfrm>
            <a:custGeom>
              <a:avLst/>
              <a:gdLst>
                <a:gd name="T0" fmla="*/ 0 w 293"/>
                <a:gd name="T1" fmla="*/ 4 h 9"/>
                <a:gd name="T2" fmla="*/ 0 w 293"/>
                <a:gd name="T3" fmla="*/ 9 h 9"/>
                <a:gd name="T4" fmla="*/ 293 w 293"/>
                <a:gd name="T5" fmla="*/ 6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6"/>
                  </a:lnTo>
                  <a:lnTo>
                    <a:pt x="293" y="0"/>
                  </a:lnTo>
                  <a:lnTo>
                    <a:pt x="0" y="4"/>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0" name="Freeform 54"/>
            <p:cNvSpPr>
              <a:spLocks/>
            </p:cNvSpPr>
            <p:nvPr/>
          </p:nvSpPr>
          <p:spPr bwMode="auto">
            <a:xfrm>
              <a:off x="7324" y="1658"/>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1" name="Freeform 55"/>
            <p:cNvSpPr>
              <a:spLocks/>
            </p:cNvSpPr>
            <p:nvPr/>
          </p:nvSpPr>
          <p:spPr bwMode="auto">
            <a:xfrm>
              <a:off x="7324" y="1653"/>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4949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2" name="Freeform 56"/>
            <p:cNvSpPr>
              <a:spLocks/>
            </p:cNvSpPr>
            <p:nvPr/>
          </p:nvSpPr>
          <p:spPr bwMode="auto">
            <a:xfrm>
              <a:off x="7324" y="1648"/>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3" name="Freeform 57"/>
            <p:cNvSpPr>
              <a:spLocks/>
            </p:cNvSpPr>
            <p:nvPr/>
          </p:nvSpPr>
          <p:spPr bwMode="auto">
            <a:xfrm>
              <a:off x="7324" y="1679"/>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 name="T10" fmla="*/ 0 w 293"/>
                <a:gd name="T11" fmla="*/ 4 h 9"/>
              </a:gdLst>
              <a:ahLst/>
              <a:cxnLst>
                <a:cxn ang="0">
                  <a:pos x="T0" y="T1"/>
                </a:cxn>
                <a:cxn ang="0">
                  <a:pos x="T2" y="T3"/>
                </a:cxn>
                <a:cxn ang="0">
                  <a:pos x="T4" y="T5"/>
                </a:cxn>
                <a:cxn ang="0">
                  <a:pos x="T6" y="T7"/>
                </a:cxn>
                <a:cxn ang="0">
                  <a:pos x="T8" y="T9"/>
                </a:cxn>
                <a:cxn ang="0">
                  <a:pos x="T10" y="T11"/>
                </a:cxn>
              </a:cxnLst>
              <a:rect l="0" t="0" r="r" b="b"/>
              <a:pathLst>
                <a:path w="293" h="9">
                  <a:moveTo>
                    <a:pt x="0" y="4"/>
                  </a:moveTo>
                  <a:lnTo>
                    <a:pt x="0" y="9"/>
                  </a:lnTo>
                  <a:lnTo>
                    <a:pt x="293" y="5"/>
                  </a:lnTo>
                  <a:lnTo>
                    <a:pt x="293" y="0"/>
                  </a:lnTo>
                  <a:lnTo>
                    <a:pt x="0" y="4"/>
                  </a:lnTo>
                  <a:lnTo>
                    <a:pt x="0"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4" name="Freeform 58"/>
            <p:cNvSpPr>
              <a:spLocks/>
            </p:cNvSpPr>
            <p:nvPr/>
          </p:nvSpPr>
          <p:spPr bwMode="auto">
            <a:xfrm>
              <a:off x="7324" y="1674"/>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5" name="Freeform 59"/>
            <p:cNvSpPr>
              <a:spLocks/>
            </p:cNvSpPr>
            <p:nvPr/>
          </p:nvSpPr>
          <p:spPr bwMode="auto">
            <a:xfrm>
              <a:off x="7324" y="1668"/>
              <a:ext cx="293" cy="9"/>
            </a:xfrm>
            <a:custGeom>
              <a:avLst/>
              <a:gdLst>
                <a:gd name="T0" fmla="*/ 0 w 293"/>
                <a:gd name="T1" fmla="*/ 4 h 9"/>
                <a:gd name="T2" fmla="*/ 0 w 293"/>
                <a:gd name="T3" fmla="*/ 9 h 9"/>
                <a:gd name="T4" fmla="*/ 293 w 293"/>
                <a:gd name="T5" fmla="*/ 6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6"/>
                  </a:lnTo>
                  <a:lnTo>
                    <a:pt x="293" y="0"/>
                  </a:lnTo>
                  <a:lnTo>
                    <a:pt x="0" y="4"/>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 name="Freeform 60"/>
            <p:cNvSpPr>
              <a:spLocks/>
            </p:cNvSpPr>
            <p:nvPr/>
          </p:nvSpPr>
          <p:spPr bwMode="auto">
            <a:xfrm>
              <a:off x="7324" y="1663"/>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7" name="Freeform 61"/>
            <p:cNvSpPr>
              <a:spLocks/>
            </p:cNvSpPr>
            <p:nvPr/>
          </p:nvSpPr>
          <p:spPr bwMode="auto">
            <a:xfrm>
              <a:off x="7324" y="1689"/>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8" name="Freeform 62"/>
            <p:cNvSpPr>
              <a:spLocks/>
            </p:cNvSpPr>
            <p:nvPr/>
          </p:nvSpPr>
          <p:spPr bwMode="auto">
            <a:xfrm>
              <a:off x="7324" y="1694"/>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9" name="Freeform 63"/>
            <p:cNvSpPr>
              <a:spLocks/>
            </p:cNvSpPr>
            <p:nvPr/>
          </p:nvSpPr>
          <p:spPr bwMode="auto">
            <a:xfrm>
              <a:off x="7324" y="1715"/>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0" name="Freeform 64"/>
            <p:cNvSpPr>
              <a:spLocks/>
            </p:cNvSpPr>
            <p:nvPr/>
          </p:nvSpPr>
          <p:spPr bwMode="auto">
            <a:xfrm>
              <a:off x="7324" y="1710"/>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1" name="Freeform 65"/>
            <p:cNvSpPr>
              <a:spLocks/>
            </p:cNvSpPr>
            <p:nvPr/>
          </p:nvSpPr>
          <p:spPr bwMode="auto">
            <a:xfrm>
              <a:off x="7324" y="1705"/>
              <a:ext cx="293" cy="8"/>
            </a:xfrm>
            <a:custGeom>
              <a:avLst/>
              <a:gdLst>
                <a:gd name="T0" fmla="*/ 0 w 293"/>
                <a:gd name="T1" fmla="*/ 4 h 8"/>
                <a:gd name="T2" fmla="*/ 0 w 293"/>
                <a:gd name="T3" fmla="*/ 8 h 8"/>
                <a:gd name="T4" fmla="*/ 293 w 293"/>
                <a:gd name="T5" fmla="*/ 5 h 8"/>
                <a:gd name="T6" fmla="*/ 293 w 293"/>
                <a:gd name="T7" fmla="*/ 0 h 8"/>
                <a:gd name="T8" fmla="*/ 0 w 293"/>
                <a:gd name="T9" fmla="*/ 4 h 8"/>
              </a:gdLst>
              <a:ahLst/>
              <a:cxnLst>
                <a:cxn ang="0">
                  <a:pos x="T0" y="T1"/>
                </a:cxn>
                <a:cxn ang="0">
                  <a:pos x="T2" y="T3"/>
                </a:cxn>
                <a:cxn ang="0">
                  <a:pos x="T4" y="T5"/>
                </a:cxn>
                <a:cxn ang="0">
                  <a:pos x="T6" y="T7"/>
                </a:cxn>
                <a:cxn ang="0">
                  <a:pos x="T8" y="T9"/>
                </a:cxn>
              </a:cxnLst>
              <a:rect l="0" t="0" r="r" b="b"/>
              <a:pathLst>
                <a:path w="293" h="8">
                  <a:moveTo>
                    <a:pt x="0" y="4"/>
                  </a:moveTo>
                  <a:lnTo>
                    <a:pt x="0" y="8"/>
                  </a:lnTo>
                  <a:lnTo>
                    <a:pt x="293" y="5"/>
                  </a:lnTo>
                  <a:lnTo>
                    <a:pt x="293" y="0"/>
                  </a:lnTo>
                  <a:lnTo>
                    <a:pt x="0" y="4"/>
                  </a:lnTo>
                  <a:close/>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2" name="Freeform 66"/>
            <p:cNvSpPr>
              <a:spLocks/>
            </p:cNvSpPr>
            <p:nvPr/>
          </p:nvSpPr>
          <p:spPr bwMode="auto">
            <a:xfrm>
              <a:off x="7324" y="1699"/>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 name="Freeform 67"/>
            <p:cNvSpPr>
              <a:spLocks/>
            </p:cNvSpPr>
            <p:nvPr/>
          </p:nvSpPr>
          <p:spPr bwMode="auto">
            <a:xfrm>
              <a:off x="7324" y="1684"/>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4" name="Freeform 68"/>
            <p:cNvSpPr>
              <a:spLocks/>
            </p:cNvSpPr>
            <p:nvPr/>
          </p:nvSpPr>
          <p:spPr bwMode="auto">
            <a:xfrm>
              <a:off x="7324" y="1643"/>
              <a:ext cx="293" cy="8"/>
            </a:xfrm>
            <a:custGeom>
              <a:avLst/>
              <a:gdLst>
                <a:gd name="T0" fmla="*/ 0 w 293"/>
                <a:gd name="T1" fmla="*/ 4 h 8"/>
                <a:gd name="T2" fmla="*/ 0 w 293"/>
                <a:gd name="T3" fmla="*/ 8 h 8"/>
                <a:gd name="T4" fmla="*/ 293 w 293"/>
                <a:gd name="T5" fmla="*/ 5 h 8"/>
                <a:gd name="T6" fmla="*/ 293 w 293"/>
                <a:gd name="T7" fmla="*/ 0 h 8"/>
                <a:gd name="T8" fmla="*/ 0 w 293"/>
                <a:gd name="T9" fmla="*/ 4 h 8"/>
              </a:gdLst>
              <a:ahLst/>
              <a:cxnLst>
                <a:cxn ang="0">
                  <a:pos x="T0" y="T1"/>
                </a:cxn>
                <a:cxn ang="0">
                  <a:pos x="T2" y="T3"/>
                </a:cxn>
                <a:cxn ang="0">
                  <a:pos x="T4" y="T5"/>
                </a:cxn>
                <a:cxn ang="0">
                  <a:pos x="T6" y="T7"/>
                </a:cxn>
                <a:cxn ang="0">
                  <a:pos x="T8" y="T9"/>
                </a:cxn>
              </a:cxnLst>
              <a:rect l="0" t="0" r="r" b="b"/>
              <a:pathLst>
                <a:path w="293" h="8">
                  <a:moveTo>
                    <a:pt x="0" y="4"/>
                  </a:moveTo>
                  <a:lnTo>
                    <a:pt x="0" y="8"/>
                  </a:lnTo>
                  <a:lnTo>
                    <a:pt x="293" y="5"/>
                  </a:lnTo>
                  <a:lnTo>
                    <a:pt x="293" y="0"/>
                  </a:lnTo>
                  <a:lnTo>
                    <a:pt x="0" y="4"/>
                  </a:ln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5" name="Freeform 69"/>
            <p:cNvSpPr>
              <a:spLocks/>
            </p:cNvSpPr>
            <p:nvPr/>
          </p:nvSpPr>
          <p:spPr bwMode="auto">
            <a:xfrm>
              <a:off x="7324" y="1726"/>
              <a:ext cx="293" cy="8"/>
            </a:xfrm>
            <a:custGeom>
              <a:avLst/>
              <a:gdLst>
                <a:gd name="T0" fmla="*/ 0 w 293"/>
                <a:gd name="T1" fmla="*/ 4 h 8"/>
                <a:gd name="T2" fmla="*/ 0 w 293"/>
                <a:gd name="T3" fmla="*/ 8 h 8"/>
                <a:gd name="T4" fmla="*/ 293 w 293"/>
                <a:gd name="T5" fmla="*/ 4 h 8"/>
                <a:gd name="T6" fmla="*/ 293 w 293"/>
                <a:gd name="T7" fmla="*/ 0 h 8"/>
                <a:gd name="T8" fmla="*/ 0 w 293"/>
                <a:gd name="T9" fmla="*/ 4 h 8"/>
              </a:gdLst>
              <a:ahLst/>
              <a:cxnLst>
                <a:cxn ang="0">
                  <a:pos x="T0" y="T1"/>
                </a:cxn>
                <a:cxn ang="0">
                  <a:pos x="T2" y="T3"/>
                </a:cxn>
                <a:cxn ang="0">
                  <a:pos x="T4" y="T5"/>
                </a:cxn>
                <a:cxn ang="0">
                  <a:pos x="T6" y="T7"/>
                </a:cxn>
                <a:cxn ang="0">
                  <a:pos x="T8" y="T9"/>
                </a:cxn>
              </a:cxnLst>
              <a:rect l="0" t="0" r="r" b="b"/>
              <a:pathLst>
                <a:path w="293" h="8">
                  <a:moveTo>
                    <a:pt x="0" y="4"/>
                  </a:moveTo>
                  <a:lnTo>
                    <a:pt x="0" y="8"/>
                  </a:lnTo>
                  <a:lnTo>
                    <a:pt x="293" y="4"/>
                  </a:lnTo>
                  <a:lnTo>
                    <a:pt x="293" y="0"/>
                  </a:lnTo>
                  <a:lnTo>
                    <a:pt x="0"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6" name="Freeform 70"/>
            <p:cNvSpPr>
              <a:spLocks/>
            </p:cNvSpPr>
            <p:nvPr/>
          </p:nvSpPr>
          <p:spPr bwMode="auto">
            <a:xfrm>
              <a:off x="7324" y="1730"/>
              <a:ext cx="293" cy="9"/>
            </a:xfrm>
            <a:custGeom>
              <a:avLst/>
              <a:gdLst>
                <a:gd name="T0" fmla="*/ 0 w 293"/>
                <a:gd name="T1" fmla="*/ 4 h 9"/>
                <a:gd name="T2" fmla="*/ 0 w 293"/>
                <a:gd name="T3" fmla="*/ 9 h 9"/>
                <a:gd name="T4" fmla="*/ 293 w 293"/>
                <a:gd name="T5" fmla="*/ 6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6"/>
                  </a:lnTo>
                  <a:lnTo>
                    <a:pt x="293" y="0"/>
                  </a:lnTo>
                  <a:lnTo>
                    <a:pt x="0" y="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7" name="Freeform 71"/>
            <p:cNvSpPr>
              <a:spLocks/>
            </p:cNvSpPr>
            <p:nvPr/>
          </p:nvSpPr>
          <p:spPr bwMode="auto">
            <a:xfrm>
              <a:off x="7324" y="1736"/>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8" name="Freeform 72"/>
            <p:cNvSpPr>
              <a:spLocks/>
            </p:cNvSpPr>
            <p:nvPr/>
          </p:nvSpPr>
          <p:spPr bwMode="auto">
            <a:xfrm>
              <a:off x="7324" y="1751"/>
              <a:ext cx="293" cy="9"/>
            </a:xfrm>
            <a:custGeom>
              <a:avLst/>
              <a:gdLst>
                <a:gd name="T0" fmla="*/ 0 w 293"/>
                <a:gd name="T1" fmla="*/ 4 h 9"/>
                <a:gd name="T2" fmla="*/ 0 w 293"/>
                <a:gd name="T3" fmla="*/ 9 h 9"/>
                <a:gd name="T4" fmla="*/ 293 w 293"/>
                <a:gd name="T5" fmla="*/ 6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6"/>
                  </a:lnTo>
                  <a:lnTo>
                    <a:pt x="293" y="0"/>
                  </a:lnTo>
                  <a:lnTo>
                    <a:pt x="0" y="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9" name="Freeform 73"/>
            <p:cNvSpPr>
              <a:spLocks/>
            </p:cNvSpPr>
            <p:nvPr/>
          </p:nvSpPr>
          <p:spPr bwMode="auto">
            <a:xfrm>
              <a:off x="7324" y="1746"/>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0" name="Freeform 74"/>
            <p:cNvSpPr>
              <a:spLocks/>
            </p:cNvSpPr>
            <p:nvPr/>
          </p:nvSpPr>
          <p:spPr bwMode="auto">
            <a:xfrm>
              <a:off x="7324" y="1741"/>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1" name="Freeform 75"/>
            <p:cNvSpPr>
              <a:spLocks/>
            </p:cNvSpPr>
            <p:nvPr/>
          </p:nvSpPr>
          <p:spPr bwMode="auto">
            <a:xfrm>
              <a:off x="7324" y="1762"/>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2" name="Freeform 76"/>
            <p:cNvSpPr>
              <a:spLocks/>
            </p:cNvSpPr>
            <p:nvPr/>
          </p:nvSpPr>
          <p:spPr bwMode="auto">
            <a:xfrm>
              <a:off x="7324" y="1767"/>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3" name="Freeform 77"/>
            <p:cNvSpPr>
              <a:spLocks/>
            </p:cNvSpPr>
            <p:nvPr/>
          </p:nvSpPr>
          <p:spPr bwMode="auto">
            <a:xfrm>
              <a:off x="7324" y="1772"/>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4" name="Freeform 78"/>
            <p:cNvSpPr>
              <a:spLocks/>
            </p:cNvSpPr>
            <p:nvPr/>
          </p:nvSpPr>
          <p:spPr bwMode="auto">
            <a:xfrm>
              <a:off x="7324" y="1793"/>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5" name="Freeform 79"/>
            <p:cNvSpPr>
              <a:spLocks/>
            </p:cNvSpPr>
            <p:nvPr/>
          </p:nvSpPr>
          <p:spPr bwMode="auto">
            <a:xfrm>
              <a:off x="7324" y="1788"/>
              <a:ext cx="293" cy="8"/>
            </a:xfrm>
            <a:custGeom>
              <a:avLst/>
              <a:gdLst>
                <a:gd name="T0" fmla="*/ 0 w 293"/>
                <a:gd name="T1" fmla="*/ 6 h 8"/>
                <a:gd name="T2" fmla="*/ 0 w 293"/>
                <a:gd name="T3" fmla="*/ 8 h 8"/>
                <a:gd name="T4" fmla="*/ 293 w 293"/>
                <a:gd name="T5" fmla="*/ 5 h 8"/>
                <a:gd name="T6" fmla="*/ 293 w 293"/>
                <a:gd name="T7" fmla="*/ 0 h 8"/>
                <a:gd name="T8" fmla="*/ 0 w 293"/>
                <a:gd name="T9" fmla="*/ 4 h 8"/>
                <a:gd name="T10" fmla="*/ 0 w 293"/>
                <a:gd name="T11" fmla="*/ 6 h 8"/>
              </a:gdLst>
              <a:ahLst/>
              <a:cxnLst>
                <a:cxn ang="0">
                  <a:pos x="T0" y="T1"/>
                </a:cxn>
                <a:cxn ang="0">
                  <a:pos x="T2" y="T3"/>
                </a:cxn>
                <a:cxn ang="0">
                  <a:pos x="T4" y="T5"/>
                </a:cxn>
                <a:cxn ang="0">
                  <a:pos x="T6" y="T7"/>
                </a:cxn>
                <a:cxn ang="0">
                  <a:pos x="T8" y="T9"/>
                </a:cxn>
                <a:cxn ang="0">
                  <a:pos x="T10" y="T11"/>
                </a:cxn>
              </a:cxnLst>
              <a:rect l="0" t="0" r="r" b="b"/>
              <a:pathLst>
                <a:path w="293" h="8">
                  <a:moveTo>
                    <a:pt x="0" y="6"/>
                  </a:moveTo>
                  <a:lnTo>
                    <a:pt x="0" y="8"/>
                  </a:lnTo>
                  <a:lnTo>
                    <a:pt x="293" y="5"/>
                  </a:lnTo>
                  <a:lnTo>
                    <a:pt x="293" y="0"/>
                  </a:lnTo>
                  <a:lnTo>
                    <a:pt x="0" y="4"/>
                  </a:lnTo>
                  <a:lnTo>
                    <a:pt x="0" y="6"/>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6" name="Freeform 80"/>
            <p:cNvSpPr>
              <a:spLocks/>
            </p:cNvSpPr>
            <p:nvPr/>
          </p:nvSpPr>
          <p:spPr bwMode="auto">
            <a:xfrm>
              <a:off x="7324" y="1782"/>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7" name="Freeform 81"/>
            <p:cNvSpPr>
              <a:spLocks/>
            </p:cNvSpPr>
            <p:nvPr/>
          </p:nvSpPr>
          <p:spPr bwMode="auto">
            <a:xfrm>
              <a:off x="7324" y="1777"/>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8" name="Freeform 82"/>
            <p:cNvSpPr>
              <a:spLocks/>
            </p:cNvSpPr>
            <p:nvPr/>
          </p:nvSpPr>
          <p:spPr bwMode="auto">
            <a:xfrm>
              <a:off x="7324" y="1757"/>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59" name="Freeform 83"/>
            <p:cNvSpPr>
              <a:spLocks/>
            </p:cNvSpPr>
            <p:nvPr/>
          </p:nvSpPr>
          <p:spPr bwMode="auto">
            <a:xfrm>
              <a:off x="7324" y="1813"/>
              <a:ext cx="293" cy="9"/>
            </a:xfrm>
            <a:custGeom>
              <a:avLst/>
              <a:gdLst>
                <a:gd name="T0" fmla="*/ 0 w 293"/>
                <a:gd name="T1" fmla="*/ 4 h 9"/>
                <a:gd name="T2" fmla="*/ 0 w 293"/>
                <a:gd name="T3" fmla="*/ 9 h 9"/>
                <a:gd name="T4" fmla="*/ 293 w 293"/>
                <a:gd name="T5" fmla="*/ 6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6"/>
                  </a:lnTo>
                  <a:lnTo>
                    <a:pt x="293" y="0"/>
                  </a:lnTo>
                  <a:lnTo>
                    <a:pt x="0" y="4"/>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0" name="Freeform 84"/>
            <p:cNvSpPr>
              <a:spLocks/>
            </p:cNvSpPr>
            <p:nvPr/>
          </p:nvSpPr>
          <p:spPr bwMode="auto">
            <a:xfrm>
              <a:off x="7324" y="1809"/>
              <a:ext cx="293" cy="8"/>
            </a:xfrm>
            <a:custGeom>
              <a:avLst/>
              <a:gdLst>
                <a:gd name="T0" fmla="*/ 0 w 293"/>
                <a:gd name="T1" fmla="*/ 4 h 8"/>
                <a:gd name="T2" fmla="*/ 0 w 293"/>
                <a:gd name="T3" fmla="*/ 8 h 8"/>
                <a:gd name="T4" fmla="*/ 293 w 293"/>
                <a:gd name="T5" fmla="*/ 4 h 8"/>
                <a:gd name="T6" fmla="*/ 293 w 293"/>
                <a:gd name="T7" fmla="*/ 0 h 8"/>
                <a:gd name="T8" fmla="*/ 0 w 293"/>
                <a:gd name="T9" fmla="*/ 4 h 8"/>
              </a:gdLst>
              <a:ahLst/>
              <a:cxnLst>
                <a:cxn ang="0">
                  <a:pos x="T0" y="T1"/>
                </a:cxn>
                <a:cxn ang="0">
                  <a:pos x="T2" y="T3"/>
                </a:cxn>
                <a:cxn ang="0">
                  <a:pos x="T4" y="T5"/>
                </a:cxn>
                <a:cxn ang="0">
                  <a:pos x="T6" y="T7"/>
                </a:cxn>
                <a:cxn ang="0">
                  <a:pos x="T8" y="T9"/>
                </a:cxn>
              </a:cxnLst>
              <a:rect l="0" t="0" r="r" b="b"/>
              <a:pathLst>
                <a:path w="293" h="8">
                  <a:moveTo>
                    <a:pt x="0" y="4"/>
                  </a:moveTo>
                  <a:lnTo>
                    <a:pt x="0" y="8"/>
                  </a:lnTo>
                  <a:lnTo>
                    <a:pt x="293" y="4"/>
                  </a:lnTo>
                  <a:lnTo>
                    <a:pt x="293"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1" name="Freeform 85"/>
            <p:cNvSpPr>
              <a:spLocks/>
            </p:cNvSpPr>
            <p:nvPr/>
          </p:nvSpPr>
          <p:spPr bwMode="auto">
            <a:xfrm>
              <a:off x="7324" y="1803"/>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2" name="Freeform 86"/>
            <p:cNvSpPr>
              <a:spLocks/>
            </p:cNvSpPr>
            <p:nvPr/>
          </p:nvSpPr>
          <p:spPr bwMode="auto">
            <a:xfrm>
              <a:off x="7324" y="1829"/>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3" name="Freeform 87"/>
            <p:cNvSpPr>
              <a:spLocks/>
            </p:cNvSpPr>
            <p:nvPr/>
          </p:nvSpPr>
          <p:spPr bwMode="auto">
            <a:xfrm>
              <a:off x="7324" y="1824"/>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4" name="Freeform 88"/>
            <p:cNvSpPr>
              <a:spLocks/>
            </p:cNvSpPr>
            <p:nvPr/>
          </p:nvSpPr>
          <p:spPr bwMode="auto">
            <a:xfrm>
              <a:off x="7324" y="1819"/>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5" name="Freeform 89"/>
            <p:cNvSpPr>
              <a:spLocks/>
            </p:cNvSpPr>
            <p:nvPr/>
          </p:nvSpPr>
          <p:spPr bwMode="auto">
            <a:xfrm>
              <a:off x="7324" y="1839"/>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6" name="Freeform 90"/>
            <p:cNvSpPr>
              <a:spLocks/>
            </p:cNvSpPr>
            <p:nvPr/>
          </p:nvSpPr>
          <p:spPr bwMode="auto">
            <a:xfrm>
              <a:off x="7324" y="1845"/>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7" name="Freeform 91"/>
            <p:cNvSpPr>
              <a:spLocks/>
            </p:cNvSpPr>
            <p:nvPr/>
          </p:nvSpPr>
          <p:spPr bwMode="auto">
            <a:xfrm>
              <a:off x="7324" y="1850"/>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8" name="Freeform 92"/>
            <p:cNvSpPr>
              <a:spLocks/>
            </p:cNvSpPr>
            <p:nvPr/>
          </p:nvSpPr>
          <p:spPr bwMode="auto">
            <a:xfrm>
              <a:off x="7324" y="1865"/>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69" name="Freeform 93"/>
            <p:cNvSpPr>
              <a:spLocks/>
            </p:cNvSpPr>
            <p:nvPr/>
          </p:nvSpPr>
          <p:spPr bwMode="auto">
            <a:xfrm>
              <a:off x="7324" y="1860"/>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0" name="Freeform 94"/>
            <p:cNvSpPr>
              <a:spLocks/>
            </p:cNvSpPr>
            <p:nvPr/>
          </p:nvSpPr>
          <p:spPr bwMode="auto">
            <a:xfrm>
              <a:off x="7324" y="1855"/>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1" name="Freeform 95"/>
            <p:cNvSpPr>
              <a:spLocks/>
            </p:cNvSpPr>
            <p:nvPr/>
          </p:nvSpPr>
          <p:spPr bwMode="auto">
            <a:xfrm>
              <a:off x="7324" y="1834"/>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2" name="Freeform 96"/>
            <p:cNvSpPr>
              <a:spLocks/>
            </p:cNvSpPr>
            <p:nvPr/>
          </p:nvSpPr>
          <p:spPr bwMode="auto">
            <a:xfrm>
              <a:off x="7324" y="1798"/>
              <a:ext cx="293" cy="9"/>
            </a:xfrm>
            <a:custGeom>
              <a:avLst/>
              <a:gdLst>
                <a:gd name="T0" fmla="*/ 0 w 293"/>
                <a:gd name="T1" fmla="*/ 4 h 9"/>
                <a:gd name="T2" fmla="*/ 0 w 293"/>
                <a:gd name="T3" fmla="*/ 9 h 9"/>
                <a:gd name="T4" fmla="*/ 293 w 293"/>
                <a:gd name="T5" fmla="*/ 5 h 9"/>
                <a:gd name="T6" fmla="*/ 293 w 293"/>
                <a:gd name="T7" fmla="*/ 0 h 9"/>
                <a:gd name="T8" fmla="*/ 0 w 293"/>
                <a:gd name="T9" fmla="*/ 4 h 9"/>
              </a:gdLst>
              <a:ahLst/>
              <a:cxnLst>
                <a:cxn ang="0">
                  <a:pos x="T0" y="T1"/>
                </a:cxn>
                <a:cxn ang="0">
                  <a:pos x="T2" y="T3"/>
                </a:cxn>
                <a:cxn ang="0">
                  <a:pos x="T4" y="T5"/>
                </a:cxn>
                <a:cxn ang="0">
                  <a:pos x="T6" y="T7"/>
                </a:cxn>
                <a:cxn ang="0">
                  <a:pos x="T8" y="T9"/>
                </a:cxn>
              </a:cxnLst>
              <a:rect l="0" t="0" r="r" b="b"/>
              <a:pathLst>
                <a:path w="293" h="9">
                  <a:moveTo>
                    <a:pt x="0" y="4"/>
                  </a:moveTo>
                  <a:lnTo>
                    <a:pt x="0" y="9"/>
                  </a:lnTo>
                  <a:lnTo>
                    <a:pt x="293" y="5"/>
                  </a:lnTo>
                  <a:lnTo>
                    <a:pt x="293" y="0"/>
                  </a:lnTo>
                  <a:lnTo>
                    <a:pt x="0" y="4"/>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3" name="Freeform 97"/>
            <p:cNvSpPr>
              <a:spLocks/>
            </p:cNvSpPr>
            <p:nvPr/>
          </p:nvSpPr>
          <p:spPr bwMode="auto">
            <a:xfrm>
              <a:off x="7324" y="1720"/>
              <a:ext cx="293" cy="10"/>
            </a:xfrm>
            <a:custGeom>
              <a:avLst/>
              <a:gdLst>
                <a:gd name="T0" fmla="*/ 0 w 293"/>
                <a:gd name="T1" fmla="*/ 4 h 10"/>
                <a:gd name="T2" fmla="*/ 0 w 293"/>
                <a:gd name="T3" fmla="*/ 10 h 10"/>
                <a:gd name="T4" fmla="*/ 293 w 293"/>
                <a:gd name="T5" fmla="*/ 6 h 10"/>
                <a:gd name="T6" fmla="*/ 293 w 293"/>
                <a:gd name="T7" fmla="*/ 0 h 10"/>
                <a:gd name="T8" fmla="*/ 0 w 293"/>
                <a:gd name="T9" fmla="*/ 4 h 10"/>
              </a:gdLst>
              <a:ahLst/>
              <a:cxnLst>
                <a:cxn ang="0">
                  <a:pos x="T0" y="T1"/>
                </a:cxn>
                <a:cxn ang="0">
                  <a:pos x="T2" y="T3"/>
                </a:cxn>
                <a:cxn ang="0">
                  <a:pos x="T4" y="T5"/>
                </a:cxn>
                <a:cxn ang="0">
                  <a:pos x="T6" y="T7"/>
                </a:cxn>
                <a:cxn ang="0">
                  <a:pos x="T8" y="T9"/>
                </a:cxn>
              </a:cxnLst>
              <a:rect l="0" t="0" r="r" b="b"/>
              <a:pathLst>
                <a:path w="293" h="10">
                  <a:moveTo>
                    <a:pt x="0" y="4"/>
                  </a:moveTo>
                  <a:lnTo>
                    <a:pt x="0" y="10"/>
                  </a:lnTo>
                  <a:lnTo>
                    <a:pt x="293" y="6"/>
                  </a:lnTo>
                  <a:lnTo>
                    <a:pt x="293" y="0"/>
                  </a:lnTo>
                  <a:lnTo>
                    <a:pt x="0" y="4"/>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4" name="Freeform 98"/>
            <p:cNvSpPr>
              <a:spLocks/>
            </p:cNvSpPr>
            <p:nvPr/>
          </p:nvSpPr>
          <p:spPr bwMode="auto">
            <a:xfrm>
              <a:off x="7324" y="1871"/>
              <a:ext cx="293" cy="8"/>
            </a:xfrm>
            <a:custGeom>
              <a:avLst/>
              <a:gdLst>
                <a:gd name="T0" fmla="*/ 293 w 293"/>
                <a:gd name="T1" fmla="*/ 5 h 8"/>
                <a:gd name="T2" fmla="*/ 293 w 293"/>
                <a:gd name="T3" fmla="*/ 0 h 8"/>
                <a:gd name="T4" fmla="*/ 0 w 293"/>
                <a:gd name="T5" fmla="*/ 4 h 8"/>
                <a:gd name="T6" fmla="*/ 0 w 293"/>
                <a:gd name="T7" fmla="*/ 8 h 8"/>
                <a:gd name="T8" fmla="*/ 293 w 293"/>
                <a:gd name="T9" fmla="*/ 5 h 8"/>
              </a:gdLst>
              <a:ahLst/>
              <a:cxnLst>
                <a:cxn ang="0">
                  <a:pos x="T0" y="T1"/>
                </a:cxn>
                <a:cxn ang="0">
                  <a:pos x="T2" y="T3"/>
                </a:cxn>
                <a:cxn ang="0">
                  <a:pos x="T4" y="T5"/>
                </a:cxn>
                <a:cxn ang="0">
                  <a:pos x="T6" y="T7"/>
                </a:cxn>
                <a:cxn ang="0">
                  <a:pos x="T8" y="T9"/>
                </a:cxn>
              </a:cxnLst>
              <a:rect l="0" t="0" r="r" b="b"/>
              <a:pathLst>
                <a:path w="293" h="8">
                  <a:moveTo>
                    <a:pt x="293" y="5"/>
                  </a:moveTo>
                  <a:lnTo>
                    <a:pt x="293" y="0"/>
                  </a:lnTo>
                  <a:lnTo>
                    <a:pt x="0" y="4"/>
                  </a:lnTo>
                  <a:lnTo>
                    <a:pt x="0" y="8"/>
                  </a:lnTo>
                  <a:lnTo>
                    <a:pt x="293" y="5"/>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5" name="Freeform 99"/>
            <p:cNvSpPr>
              <a:spLocks/>
            </p:cNvSpPr>
            <p:nvPr/>
          </p:nvSpPr>
          <p:spPr bwMode="auto">
            <a:xfrm>
              <a:off x="7324" y="1570"/>
              <a:ext cx="293" cy="9"/>
            </a:xfrm>
            <a:custGeom>
              <a:avLst/>
              <a:gdLst>
                <a:gd name="T0" fmla="*/ 0 w 293"/>
                <a:gd name="T1" fmla="*/ 9 h 9"/>
                <a:gd name="T2" fmla="*/ 293 w 293"/>
                <a:gd name="T3" fmla="*/ 5 h 9"/>
                <a:gd name="T4" fmla="*/ 293 w 293"/>
                <a:gd name="T5" fmla="*/ 0 h 9"/>
                <a:gd name="T6" fmla="*/ 0 w 293"/>
                <a:gd name="T7" fmla="*/ 4 h 9"/>
                <a:gd name="T8" fmla="*/ 0 w 293"/>
                <a:gd name="T9" fmla="*/ 9 h 9"/>
              </a:gdLst>
              <a:ahLst/>
              <a:cxnLst>
                <a:cxn ang="0">
                  <a:pos x="T0" y="T1"/>
                </a:cxn>
                <a:cxn ang="0">
                  <a:pos x="T2" y="T3"/>
                </a:cxn>
                <a:cxn ang="0">
                  <a:pos x="T4" y="T5"/>
                </a:cxn>
                <a:cxn ang="0">
                  <a:pos x="T6" y="T7"/>
                </a:cxn>
                <a:cxn ang="0">
                  <a:pos x="T8" y="T9"/>
                </a:cxn>
              </a:cxnLst>
              <a:rect l="0" t="0" r="r" b="b"/>
              <a:pathLst>
                <a:path w="293" h="9">
                  <a:moveTo>
                    <a:pt x="0" y="9"/>
                  </a:moveTo>
                  <a:lnTo>
                    <a:pt x="293" y="5"/>
                  </a:lnTo>
                  <a:lnTo>
                    <a:pt x="293" y="0"/>
                  </a:lnTo>
                  <a:lnTo>
                    <a:pt x="0" y="4"/>
                  </a:lnTo>
                  <a:lnTo>
                    <a:pt x="0" y="9"/>
                  </a:lnTo>
                  <a:close/>
                </a:path>
              </a:pathLst>
            </a:custGeom>
            <a:solidFill>
              <a:srgbClr val="06060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6" name="Freeform 100"/>
            <p:cNvSpPr>
              <a:spLocks/>
            </p:cNvSpPr>
            <p:nvPr/>
          </p:nvSpPr>
          <p:spPr bwMode="auto">
            <a:xfrm>
              <a:off x="7324" y="1892"/>
              <a:ext cx="293" cy="74"/>
            </a:xfrm>
            <a:custGeom>
              <a:avLst/>
              <a:gdLst>
                <a:gd name="T0" fmla="*/ 293 w 293"/>
                <a:gd name="T1" fmla="*/ 74 h 74"/>
                <a:gd name="T2" fmla="*/ 293 w 293"/>
                <a:gd name="T3" fmla="*/ 0 h 74"/>
                <a:gd name="T4" fmla="*/ 0 w 293"/>
                <a:gd name="T5" fmla="*/ 4 h 74"/>
                <a:gd name="T6" fmla="*/ 0 w 293"/>
                <a:gd name="T7" fmla="*/ 74 h 74"/>
                <a:gd name="T8" fmla="*/ 293 w 293"/>
                <a:gd name="T9" fmla="*/ 74 h 74"/>
              </a:gdLst>
              <a:ahLst/>
              <a:cxnLst>
                <a:cxn ang="0">
                  <a:pos x="T0" y="T1"/>
                </a:cxn>
                <a:cxn ang="0">
                  <a:pos x="T2" y="T3"/>
                </a:cxn>
                <a:cxn ang="0">
                  <a:pos x="T4" y="T5"/>
                </a:cxn>
                <a:cxn ang="0">
                  <a:pos x="T6" y="T7"/>
                </a:cxn>
                <a:cxn ang="0">
                  <a:pos x="T8" y="T9"/>
                </a:cxn>
              </a:cxnLst>
              <a:rect l="0" t="0" r="r" b="b"/>
              <a:pathLst>
                <a:path w="293" h="74">
                  <a:moveTo>
                    <a:pt x="293" y="74"/>
                  </a:moveTo>
                  <a:lnTo>
                    <a:pt x="293" y="0"/>
                  </a:lnTo>
                  <a:lnTo>
                    <a:pt x="0" y="4"/>
                  </a:lnTo>
                  <a:lnTo>
                    <a:pt x="0" y="74"/>
                  </a:lnTo>
                  <a:lnTo>
                    <a:pt x="293"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7" name="Freeform 101"/>
            <p:cNvSpPr>
              <a:spLocks/>
            </p:cNvSpPr>
            <p:nvPr/>
          </p:nvSpPr>
          <p:spPr bwMode="auto">
            <a:xfrm>
              <a:off x="7324" y="1886"/>
              <a:ext cx="293" cy="10"/>
            </a:xfrm>
            <a:custGeom>
              <a:avLst/>
              <a:gdLst>
                <a:gd name="T0" fmla="*/ 293 w 293"/>
                <a:gd name="T1" fmla="*/ 6 h 10"/>
                <a:gd name="T2" fmla="*/ 293 w 293"/>
                <a:gd name="T3" fmla="*/ 0 h 10"/>
                <a:gd name="T4" fmla="*/ 0 w 293"/>
                <a:gd name="T5" fmla="*/ 4 h 10"/>
                <a:gd name="T6" fmla="*/ 0 w 293"/>
                <a:gd name="T7" fmla="*/ 10 h 10"/>
                <a:gd name="T8" fmla="*/ 293 w 293"/>
                <a:gd name="T9" fmla="*/ 6 h 10"/>
              </a:gdLst>
              <a:ahLst/>
              <a:cxnLst>
                <a:cxn ang="0">
                  <a:pos x="T0" y="T1"/>
                </a:cxn>
                <a:cxn ang="0">
                  <a:pos x="T2" y="T3"/>
                </a:cxn>
                <a:cxn ang="0">
                  <a:pos x="T4" y="T5"/>
                </a:cxn>
                <a:cxn ang="0">
                  <a:pos x="T6" y="T7"/>
                </a:cxn>
                <a:cxn ang="0">
                  <a:pos x="T8" y="T9"/>
                </a:cxn>
              </a:cxnLst>
              <a:rect l="0" t="0" r="r" b="b"/>
              <a:pathLst>
                <a:path w="293" h="10">
                  <a:moveTo>
                    <a:pt x="293" y="6"/>
                  </a:moveTo>
                  <a:lnTo>
                    <a:pt x="293" y="0"/>
                  </a:lnTo>
                  <a:lnTo>
                    <a:pt x="0" y="4"/>
                  </a:lnTo>
                  <a:lnTo>
                    <a:pt x="0" y="10"/>
                  </a:lnTo>
                  <a:lnTo>
                    <a:pt x="293" y="6"/>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8" name="Freeform 102"/>
            <p:cNvSpPr>
              <a:spLocks/>
            </p:cNvSpPr>
            <p:nvPr/>
          </p:nvSpPr>
          <p:spPr bwMode="auto">
            <a:xfrm>
              <a:off x="7324" y="1881"/>
              <a:ext cx="293" cy="9"/>
            </a:xfrm>
            <a:custGeom>
              <a:avLst/>
              <a:gdLst>
                <a:gd name="T0" fmla="*/ 293 w 293"/>
                <a:gd name="T1" fmla="*/ 5 h 9"/>
                <a:gd name="T2" fmla="*/ 293 w 293"/>
                <a:gd name="T3" fmla="*/ 0 h 9"/>
                <a:gd name="T4" fmla="*/ 0 w 293"/>
                <a:gd name="T5" fmla="*/ 4 h 9"/>
                <a:gd name="T6" fmla="*/ 0 w 293"/>
                <a:gd name="T7" fmla="*/ 9 h 9"/>
                <a:gd name="T8" fmla="*/ 293 w 293"/>
                <a:gd name="T9" fmla="*/ 5 h 9"/>
              </a:gdLst>
              <a:ahLst/>
              <a:cxnLst>
                <a:cxn ang="0">
                  <a:pos x="T0" y="T1"/>
                </a:cxn>
                <a:cxn ang="0">
                  <a:pos x="T2" y="T3"/>
                </a:cxn>
                <a:cxn ang="0">
                  <a:pos x="T4" y="T5"/>
                </a:cxn>
                <a:cxn ang="0">
                  <a:pos x="T6" y="T7"/>
                </a:cxn>
                <a:cxn ang="0">
                  <a:pos x="T8" y="T9"/>
                </a:cxn>
              </a:cxnLst>
              <a:rect l="0" t="0" r="r" b="b"/>
              <a:pathLst>
                <a:path w="293" h="9">
                  <a:moveTo>
                    <a:pt x="293" y="5"/>
                  </a:moveTo>
                  <a:lnTo>
                    <a:pt x="293" y="0"/>
                  </a:lnTo>
                  <a:lnTo>
                    <a:pt x="0" y="4"/>
                  </a:lnTo>
                  <a:lnTo>
                    <a:pt x="0" y="9"/>
                  </a:lnTo>
                  <a:lnTo>
                    <a:pt x="293" y="5"/>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79" name="Freeform 103"/>
            <p:cNvSpPr>
              <a:spLocks/>
            </p:cNvSpPr>
            <p:nvPr/>
          </p:nvSpPr>
          <p:spPr bwMode="auto">
            <a:xfrm>
              <a:off x="7324" y="1876"/>
              <a:ext cx="293" cy="9"/>
            </a:xfrm>
            <a:custGeom>
              <a:avLst/>
              <a:gdLst>
                <a:gd name="T0" fmla="*/ 0 w 293"/>
                <a:gd name="T1" fmla="*/ 3 h 9"/>
                <a:gd name="T2" fmla="*/ 0 w 293"/>
                <a:gd name="T3" fmla="*/ 9 h 9"/>
                <a:gd name="T4" fmla="*/ 293 w 293"/>
                <a:gd name="T5" fmla="*/ 5 h 9"/>
                <a:gd name="T6" fmla="*/ 293 w 293"/>
                <a:gd name="T7" fmla="*/ 0 h 9"/>
                <a:gd name="T8" fmla="*/ 0 w 293"/>
                <a:gd name="T9" fmla="*/ 3 h 9"/>
              </a:gdLst>
              <a:ahLst/>
              <a:cxnLst>
                <a:cxn ang="0">
                  <a:pos x="T0" y="T1"/>
                </a:cxn>
                <a:cxn ang="0">
                  <a:pos x="T2" y="T3"/>
                </a:cxn>
                <a:cxn ang="0">
                  <a:pos x="T4" y="T5"/>
                </a:cxn>
                <a:cxn ang="0">
                  <a:pos x="T6" y="T7"/>
                </a:cxn>
                <a:cxn ang="0">
                  <a:pos x="T8" y="T9"/>
                </a:cxn>
              </a:cxnLst>
              <a:rect l="0" t="0" r="r" b="b"/>
              <a:pathLst>
                <a:path w="293" h="9">
                  <a:moveTo>
                    <a:pt x="0" y="3"/>
                  </a:moveTo>
                  <a:lnTo>
                    <a:pt x="0" y="9"/>
                  </a:lnTo>
                  <a:lnTo>
                    <a:pt x="293" y="5"/>
                  </a:lnTo>
                  <a:lnTo>
                    <a:pt x="293" y="0"/>
                  </a:lnTo>
                  <a:lnTo>
                    <a:pt x="0" y="3"/>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80" name="Rectangle 104"/>
            <p:cNvSpPr>
              <a:spLocks noChangeArrowheads="1"/>
            </p:cNvSpPr>
            <p:nvPr/>
          </p:nvSpPr>
          <p:spPr bwMode="auto">
            <a:xfrm>
              <a:off x="5207" y="1683"/>
              <a:ext cx="2117" cy="1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1" name="Line 105"/>
            <p:cNvSpPr>
              <a:spLocks noChangeShapeType="1"/>
            </p:cNvSpPr>
            <p:nvPr/>
          </p:nvSpPr>
          <p:spPr bwMode="auto">
            <a:xfrm>
              <a:off x="7324" y="1683"/>
              <a:ext cx="1" cy="111"/>
            </a:xfrm>
            <a:prstGeom prst="line">
              <a:avLst/>
            </a:prstGeom>
            <a:noFill/>
            <a:ln w="323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82" name="Freeform 106"/>
            <p:cNvSpPr>
              <a:spLocks/>
            </p:cNvSpPr>
            <p:nvPr/>
          </p:nvSpPr>
          <p:spPr bwMode="auto">
            <a:xfrm>
              <a:off x="5207" y="1683"/>
              <a:ext cx="2117" cy="111"/>
            </a:xfrm>
            <a:custGeom>
              <a:avLst/>
              <a:gdLst>
                <a:gd name="T0" fmla="*/ 2117 w 2117"/>
                <a:gd name="T1" fmla="*/ 111 h 111"/>
                <a:gd name="T2" fmla="*/ 0 w 2117"/>
                <a:gd name="T3" fmla="*/ 111 h 111"/>
                <a:gd name="T4" fmla="*/ 0 w 2117"/>
                <a:gd name="T5" fmla="*/ 0 h 111"/>
                <a:gd name="T6" fmla="*/ 2117 w 2117"/>
                <a:gd name="T7" fmla="*/ 0 h 111"/>
              </a:gdLst>
              <a:ahLst/>
              <a:cxnLst>
                <a:cxn ang="0">
                  <a:pos x="T0" y="T1"/>
                </a:cxn>
                <a:cxn ang="0">
                  <a:pos x="T2" y="T3"/>
                </a:cxn>
                <a:cxn ang="0">
                  <a:pos x="T4" y="T5"/>
                </a:cxn>
                <a:cxn ang="0">
                  <a:pos x="T6" y="T7"/>
                </a:cxn>
              </a:cxnLst>
              <a:rect l="0" t="0" r="r" b="b"/>
              <a:pathLst>
                <a:path w="2117" h="111">
                  <a:moveTo>
                    <a:pt x="2117" y="111"/>
                  </a:moveTo>
                  <a:lnTo>
                    <a:pt x="0" y="111"/>
                  </a:lnTo>
                  <a:lnTo>
                    <a:pt x="0" y="0"/>
                  </a:lnTo>
                  <a:lnTo>
                    <a:pt x="2117" y="0"/>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83" name="Freeform 107"/>
            <p:cNvSpPr>
              <a:spLocks/>
            </p:cNvSpPr>
            <p:nvPr/>
          </p:nvSpPr>
          <p:spPr bwMode="auto">
            <a:xfrm>
              <a:off x="7324" y="1499"/>
              <a:ext cx="293" cy="467"/>
            </a:xfrm>
            <a:custGeom>
              <a:avLst/>
              <a:gdLst>
                <a:gd name="T0" fmla="*/ 0 w 293"/>
                <a:gd name="T1" fmla="*/ 295 h 467"/>
                <a:gd name="T2" fmla="*/ 0 w 293"/>
                <a:gd name="T3" fmla="*/ 467 h 467"/>
                <a:gd name="T4" fmla="*/ 293 w 293"/>
                <a:gd name="T5" fmla="*/ 467 h 467"/>
                <a:gd name="T6" fmla="*/ 293 w 293"/>
                <a:gd name="T7" fmla="*/ 0 h 467"/>
                <a:gd name="T8" fmla="*/ 0 w 293"/>
                <a:gd name="T9" fmla="*/ 0 h 467"/>
                <a:gd name="T10" fmla="*/ 0 w 293"/>
                <a:gd name="T11" fmla="*/ 184 h 467"/>
              </a:gdLst>
              <a:ahLst/>
              <a:cxnLst>
                <a:cxn ang="0">
                  <a:pos x="T0" y="T1"/>
                </a:cxn>
                <a:cxn ang="0">
                  <a:pos x="T2" y="T3"/>
                </a:cxn>
                <a:cxn ang="0">
                  <a:pos x="T4" y="T5"/>
                </a:cxn>
                <a:cxn ang="0">
                  <a:pos x="T6" y="T7"/>
                </a:cxn>
                <a:cxn ang="0">
                  <a:pos x="T8" y="T9"/>
                </a:cxn>
                <a:cxn ang="0">
                  <a:pos x="T10" y="T11"/>
                </a:cxn>
              </a:cxnLst>
              <a:rect l="0" t="0" r="r" b="b"/>
              <a:pathLst>
                <a:path w="293" h="467">
                  <a:moveTo>
                    <a:pt x="0" y="295"/>
                  </a:moveTo>
                  <a:lnTo>
                    <a:pt x="0" y="467"/>
                  </a:lnTo>
                  <a:lnTo>
                    <a:pt x="293" y="467"/>
                  </a:lnTo>
                  <a:lnTo>
                    <a:pt x="293" y="0"/>
                  </a:lnTo>
                  <a:lnTo>
                    <a:pt x="0" y="0"/>
                  </a:lnTo>
                  <a:lnTo>
                    <a:pt x="0" y="184"/>
                  </a:lnTo>
                </a:path>
              </a:pathLst>
            </a:custGeom>
            <a:noFill/>
            <a:ln w="3238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84" name="Rectangle 108"/>
            <p:cNvSpPr>
              <a:spLocks noChangeArrowheads="1"/>
            </p:cNvSpPr>
            <p:nvPr/>
          </p:nvSpPr>
          <p:spPr bwMode="auto">
            <a:xfrm>
              <a:off x="5172" y="1744"/>
              <a:ext cx="32" cy="4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5" name="Freeform 109"/>
            <p:cNvSpPr>
              <a:spLocks/>
            </p:cNvSpPr>
            <p:nvPr/>
          </p:nvSpPr>
          <p:spPr bwMode="auto">
            <a:xfrm>
              <a:off x="5114" y="2213"/>
              <a:ext cx="147" cy="165"/>
            </a:xfrm>
            <a:custGeom>
              <a:avLst/>
              <a:gdLst>
                <a:gd name="T0" fmla="*/ 147 w 147"/>
                <a:gd name="T1" fmla="*/ 0 h 165"/>
                <a:gd name="T2" fmla="*/ 0 w 147"/>
                <a:gd name="T3" fmla="*/ 0 h 165"/>
                <a:gd name="T4" fmla="*/ 75 w 147"/>
                <a:gd name="T5" fmla="*/ 165 h 165"/>
                <a:gd name="T6" fmla="*/ 147 w 147"/>
                <a:gd name="T7" fmla="*/ 0 h 165"/>
              </a:gdLst>
              <a:ahLst/>
              <a:cxnLst>
                <a:cxn ang="0">
                  <a:pos x="T0" y="T1"/>
                </a:cxn>
                <a:cxn ang="0">
                  <a:pos x="T2" y="T3"/>
                </a:cxn>
                <a:cxn ang="0">
                  <a:pos x="T4" y="T5"/>
                </a:cxn>
                <a:cxn ang="0">
                  <a:pos x="T6" y="T7"/>
                </a:cxn>
              </a:cxnLst>
              <a:rect l="0" t="0" r="r" b="b"/>
              <a:pathLst>
                <a:path w="147" h="165">
                  <a:moveTo>
                    <a:pt x="147" y="0"/>
                  </a:moveTo>
                  <a:lnTo>
                    <a:pt x="0" y="0"/>
                  </a:lnTo>
                  <a:lnTo>
                    <a:pt x="75" y="165"/>
                  </a:lnTo>
                  <a:lnTo>
                    <a:pt x="1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87" name="Rectangle 1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75886" name="Object 110"/>
          <p:cNvGraphicFramePr>
            <a:graphicFrameLocks noChangeAspect="1"/>
          </p:cNvGraphicFramePr>
          <p:nvPr/>
        </p:nvGraphicFramePr>
        <p:xfrm>
          <a:off x="7162800" y="4724401"/>
          <a:ext cx="2020888" cy="887413"/>
        </p:xfrm>
        <a:graphic>
          <a:graphicData uri="http://schemas.openxmlformats.org/presentationml/2006/ole">
            <mc:AlternateContent xmlns:mc="http://schemas.openxmlformats.org/markup-compatibility/2006">
              <mc:Choice xmlns:v="urn:schemas-microsoft-com:vml" Requires="v">
                <p:oleObj spid="_x0000_s15366" name="Equation" r:id="rId3" imgW="1015559" imgH="444307" progId="Equation.3">
                  <p:embed/>
                </p:oleObj>
              </mc:Choice>
              <mc:Fallback>
                <p:oleObj name="Equation" r:id="rId3" imgW="1015559"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724401"/>
                        <a:ext cx="202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57145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a:r>
              <a:rPr lang="fi-FI">
                <a:latin typeface="Times New Roman" panose="02020603050405020304" pitchFamily="18" charset="0"/>
              </a:rPr>
              <a:t>Contoh sensor perpindahan (2) :</a:t>
            </a:r>
            <a:endParaRPr lang="en-US">
              <a:latin typeface="Times New Roman" panose="02020603050405020304" pitchFamily="18" charset="0"/>
            </a:endParaRPr>
          </a:p>
        </p:txBody>
      </p:sp>
      <p:sp>
        <p:nvSpPr>
          <p:cNvPr id="90115" name="Rectangle 3"/>
          <p:cNvSpPr>
            <a:spLocks noGrp="1" noChangeArrowheads="1"/>
          </p:cNvSpPr>
          <p:nvPr>
            <p:ph type="body" sz="half" idx="1"/>
          </p:nvPr>
        </p:nvSpPr>
        <p:spPr>
          <a:xfrm>
            <a:off x="1981200" y="1600200"/>
            <a:ext cx="8216900" cy="1905000"/>
          </a:xfrm>
        </p:spPr>
        <p:txBody>
          <a:bodyPr/>
          <a:lstStyle/>
          <a:p>
            <a:pPr marL="457200" indent="-457200">
              <a:buNone/>
            </a:pPr>
            <a:r>
              <a:rPr lang="sv-SE" b="1">
                <a:solidFill>
                  <a:srgbClr val="0000FF"/>
                </a:solidFill>
                <a:latin typeface="Times New Roman" panose="02020603050405020304" pitchFamily="18" charset="0"/>
              </a:rPr>
              <a:t>2. Potensiometer rotary</a:t>
            </a:r>
          </a:p>
          <a:p>
            <a:pPr marL="800100" lvl="1">
              <a:buFontTx/>
              <a:buChar char="•"/>
            </a:pPr>
            <a:r>
              <a:rPr lang="sv-SE">
                <a:latin typeface="Times New Roman" panose="02020603050405020304" pitchFamily="18" charset="0"/>
              </a:rPr>
              <a:t>mengubah gerakan anguler ke dalam suatu resistansi variabel yang bisa diubah langsung ke sinyal tegangan dan/atau arus.</a:t>
            </a:r>
            <a:r>
              <a:rPr lang="sv-SE"/>
              <a:t> </a:t>
            </a:r>
            <a:endParaRPr lang="en-US"/>
          </a:p>
        </p:txBody>
      </p:sp>
      <p:sp>
        <p:nvSpPr>
          <p:cNvPr id="9011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1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18"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1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20"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0121"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2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218" name="Rectangle 10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90220" name="Picture 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1" y="3657600"/>
            <a:ext cx="1700213"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2" name="Rectangle 110"/>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90221" name="Object 109"/>
          <p:cNvGraphicFramePr>
            <a:graphicFrameLocks noChangeAspect="1"/>
          </p:cNvGraphicFramePr>
          <p:nvPr/>
        </p:nvGraphicFramePr>
        <p:xfrm>
          <a:off x="6400801" y="4343401"/>
          <a:ext cx="2276475" cy="841375"/>
        </p:xfrm>
        <a:graphic>
          <a:graphicData uri="http://schemas.openxmlformats.org/presentationml/2006/ole">
            <mc:AlternateContent xmlns:mc="http://schemas.openxmlformats.org/markup-compatibility/2006">
              <mc:Choice xmlns:v="urn:schemas-microsoft-com:vml" Requires="v">
                <p:oleObj spid="_x0000_s16390" name="Equation" r:id="rId4" imgW="1130300" imgH="419100" progId="Equation.3">
                  <p:embed/>
                </p:oleObj>
              </mc:Choice>
              <mc:Fallback>
                <p:oleObj name="Equation" r:id="rId4" imgW="11303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4343401"/>
                        <a:ext cx="227647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6629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a:endParaRPr lang="en-US"/>
          </a:p>
        </p:txBody>
      </p:sp>
      <p:sp>
        <p:nvSpPr>
          <p:cNvPr id="91139" name="Rectangle 3"/>
          <p:cNvSpPr>
            <a:spLocks noGrp="1" noChangeArrowheads="1"/>
          </p:cNvSpPr>
          <p:nvPr>
            <p:ph type="body" sz="half" idx="1"/>
          </p:nvPr>
        </p:nvSpPr>
        <p:spPr>
          <a:xfrm>
            <a:off x="1981200" y="1600200"/>
            <a:ext cx="8216900" cy="990600"/>
          </a:xfrm>
        </p:spPr>
        <p:txBody>
          <a:bodyPr/>
          <a:lstStyle/>
          <a:p>
            <a:pPr marL="342900" lvl="1">
              <a:lnSpc>
                <a:spcPct val="80000"/>
              </a:lnSpc>
              <a:buNone/>
            </a:pPr>
            <a:r>
              <a:rPr lang="sv-SE">
                <a:solidFill>
                  <a:srgbClr val="FF3300"/>
                </a:solidFill>
                <a:latin typeface="Times New Roman" panose="02020603050405020304" pitchFamily="18" charset="0"/>
              </a:rPr>
              <a:t>Penggunaan potensiometer rotary pada sistem </a:t>
            </a:r>
          </a:p>
          <a:p>
            <a:pPr marL="342900" lvl="1">
              <a:lnSpc>
                <a:spcPct val="80000"/>
              </a:lnSpc>
              <a:buNone/>
            </a:pPr>
            <a:r>
              <a:rPr lang="sv-SE">
                <a:solidFill>
                  <a:srgbClr val="FF3300"/>
                </a:solidFill>
                <a:latin typeface="Times New Roman" panose="02020603050405020304" pitchFamily="18" charset="0"/>
              </a:rPr>
              <a:t>pengaturan posisi motor DC</a:t>
            </a:r>
            <a:r>
              <a:rPr lang="en-US">
                <a:solidFill>
                  <a:srgbClr val="FF3300"/>
                </a:solidFill>
                <a:latin typeface="Times New Roman" panose="02020603050405020304" pitchFamily="18" charset="0"/>
              </a:rPr>
              <a:t> </a:t>
            </a:r>
          </a:p>
        </p:txBody>
      </p:sp>
      <p:sp>
        <p:nvSpPr>
          <p:cNvPr id="91140"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41"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42"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43"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44"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1145"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46"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47"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1149" name="Rectangle 13"/>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91151"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1" y="2960688"/>
            <a:ext cx="5915025" cy="298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129377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a:endParaRPr lang="en-US"/>
          </a:p>
        </p:txBody>
      </p:sp>
      <p:sp>
        <p:nvSpPr>
          <p:cNvPr id="92163" name="Rectangle 3"/>
          <p:cNvSpPr>
            <a:spLocks noGrp="1" noChangeArrowheads="1"/>
          </p:cNvSpPr>
          <p:nvPr>
            <p:ph type="body" sz="half" idx="1"/>
          </p:nvPr>
        </p:nvSpPr>
        <p:spPr>
          <a:xfrm>
            <a:off x="1981200" y="1600200"/>
            <a:ext cx="8216900" cy="990600"/>
          </a:xfrm>
        </p:spPr>
        <p:txBody>
          <a:bodyPr/>
          <a:lstStyle/>
          <a:p>
            <a:pPr marL="457200" lvl="1" indent="-342900">
              <a:lnSpc>
                <a:spcPct val="80000"/>
              </a:lnSpc>
              <a:buNone/>
            </a:pPr>
            <a:r>
              <a:rPr lang="sv-SE">
                <a:solidFill>
                  <a:srgbClr val="FF3300"/>
                </a:solidFill>
                <a:latin typeface="Times New Roman" panose="02020603050405020304" pitchFamily="18" charset="0"/>
              </a:rPr>
              <a:t>Penggunaan potensiometer rotary pada sistem </a:t>
            </a:r>
          </a:p>
          <a:p>
            <a:pPr marL="457200" lvl="1" indent="-342900">
              <a:lnSpc>
                <a:spcPct val="80000"/>
              </a:lnSpc>
              <a:buNone/>
            </a:pPr>
            <a:r>
              <a:rPr lang="sv-SE">
                <a:solidFill>
                  <a:srgbClr val="FF3300"/>
                </a:solidFill>
                <a:latin typeface="Times New Roman" panose="02020603050405020304" pitchFamily="18" charset="0"/>
              </a:rPr>
              <a:t>pengaturan posisi motor AC 2 fase</a:t>
            </a:r>
            <a:r>
              <a:rPr lang="en-US">
                <a:solidFill>
                  <a:srgbClr val="0000FF"/>
                </a:solidFill>
                <a:latin typeface="Times New Roman" panose="02020603050405020304" pitchFamily="18" charset="0"/>
              </a:rPr>
              <a:t> </a:t>
            </a:r>
          </a:p>
        </p:txBody>
      </p:sp>
      <p:sp>
        <p:nvSpPr>
          <p:cNvPr id="9216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6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6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6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6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216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70"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71"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2172" name="Rectangle 12"/>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9217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895600"/>
            <a:ext cx="5905500"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46177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a:r>
              <a:rPr lang="fi-FI">
                <a:latin typeface="Times New Roman" panose="02020603050405020304" pitchFamily="18" charset="0"/>
              </a:rPr>
              <a:t>Contoh sensor perpindahan (3) :</a:t>
            </a:r>
            <a:endParaRPr lang="en-US">
              <a:latin typeface="Times New Roman" panose="02020603050405020304" pitchFamily="18" charset="0"/>
            </a:endParaRPr>
          </a:p>
        </p:txBody>
      </p:sp>
      <p:sp>
        <p:nvSpPr>
          <p:cNvPr id="93187" name="Rectangle 3"/>
          <p:cNvSpPr>
            <a:spLocks noGrp="1" noChangeArrowheads="1"/>
          </p:cNvSpPr>
          <p:nvPr>
            <p:ph type="body" sz="half" idx="1"/>
          </p:nvPr>
        </p:nvSpPr>
        <p:spPr>
          <a:xfrm>
            <a:off x="1981200" y="1600200"/>
            <a:ext cx="8216900" cy="1447800"/>
          </a:xfrm>
        </p:spPr>
        <p:txBody>
          <a:bodyPr/>
          <a:lstStyle/>
          <a:p>
            <a:pPr marL="457200" indent="-457200">
              <a:buNone/>
            </a:pPr>
            <a:r>
              <a:rPr lang="sv-SE" b="1">
                <a:solidFill>
                  <a:srgbClr val="0000FF"/>
                </a:solidFill>
                <a:latin typeface="Times New Roman" panose="02020603050405020304" pitchFamily="18" charset="0"/>
              </a:rPr>
              <a:t>3. Sensor kapasitif</a:t>
            </a:r>
          </a:p>
          <a:p>
            <a:pPr marL="800100" lvl="1">
              <a:buFontTx/>
              <a:buChar char="•"/>
            </a:pPr>
            <a:r>
              <a:rPr lang="sv-SE">
                <a:latin typeface="Times New Roman" panose="02020603050405020304" pitchFamily="18" charset="0"/>
              </a:rPr>
              <a:t>mengubah perubahan kapasitansi menjadi sinyal arus atau tegangan.</a:t>
            </a:r>
            <a:r>
              <a:rPr lang="en-US">
                <a:latin typeface="Times New Roman" panose="02020603050405020304" pitchFamily="18" charset="0"/>
              </a:rPr>
              <a:t> </a:t>
            </a:r>
          </a:p>
        </p:txBody>
      </p:sp>
      <p:sp>
        <p:nvSpPr>
          <p:cNvPr id="9318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18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19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19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19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319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19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195"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3197" name="Rectangle 13"/>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nvGrpSpPr>
          <p:cNvPr id="93200" name="Group 16"/>
          <p:cNvGrpSpPr>
            <a:grpSpLocks/>
          </p:cNvGrpSpPr>
          <p:nvPr/>
        </p:nvGrpSpPr>
        <p:grpSpPr bwMode="auto">
          <a:xfrm>
            <a:off x="2917826" y="3200401"/>
            <a:ext cx="4397375" cy="1490663"/>
            <a:chOff x="4680" y="6450"/>
            <a:chExt cx="4620" cy="1560"/>
          </a:xfrm>
        </p:grpSpPr>
        <p:graphicFrame>
          <p:nvGraphicFramePr>
            <p:cNvPr id="93201" name="Object 17"/>
            <p:cNvGraphicFramePr>
              <a:graphicFrameLocks noChangeAspect="1"/>
            </p:cNvGraphicFramePr>
            <p:nvPr/>
          </p:nvGraphicFramePr>
          <p:xfrm>
            <a:off x="7200" y="6480"/>
            <a:ext cx="2100" cy="1530"/>
          </p:xfrm>
          <a:graphic>
            <a:graphicData uri="http://schemas.openxmlformats.org/presentationml/2006/ole">
              <mc:AlternateContent xmlns:mc="http://schemas.openxmlformats.org/markup-compatibility/2006">
                <mc:Choice xmlns:v="urn:schemas-microsoft-com:vml" Requires="v">
                  <p:oleObj spid="_x0000_s17422" name="CorelDRAW" r:id="rId3" imgW="1337767" imgH="975055" progId="CorelDRAW.Graphic.11">
                    <p:embed/>
                  </p:oleObj>
                </mc:Choice>
                <mc:Fallback>
                  <p:oleObj name="CorelDRAW" r:id="rId3" imgW="1337767" imgH="975055"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 y="6480"/>
                          <a:ext cx="2100"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202" name="Object 18"/>
            <p:cNvGraphicFramePr>
              <a:graphicFrameLocks noChangeAspect="1"/>
            </p:cNvGraphicFramePr>
            <p:nvPr/>
          </p:nvGraphicFramePr>
          <p:xfrm>
            <a:off x="4680" y="6450"/>
            <a:ext cx="2100" cy="1545"/>
          </p:xfrm>
          <a:graphic>
            <a:graphicData uri="http://schemas.openxmlformats.org/presentationml/2006/ole">
              <mc:AlternateContent xmlns:mc="http://schemas.openxmlformats.org/markup-compatibility/2006">
                <mc:Choice xmlns:v="urn:schemas-microsoft-com:vml" Requires="v">
                  <p:oleObj spid="_x0000_s17423" name="CorelDRAW" r:id="rId5" imgW="1337767" imgH="975970" progId="CorelDRAW.Graphic.11">
                    <p:embed/>
                  </p:oleObj>
                </mc:Choice>
                <mc:Fallback>
                  <p:oleObj name="CorelDRAW" r:id="rId5" imgW="1337767" imgH="97597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6450"/>
                          <a:ext cx="2100" cy="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3203" name="Rectangle 19"/>
          <p:cNvSpPr>
            <a:spLocks noChangeArrowheads="1"/>
          </p:cNvSpPr>
          <p:nvPr/>
        </p:nvSpPr>
        <p:spPr bwMode="auto">
          <a:xfrm>
            <a:off x="2362200" y="5029200"/>
            <a:ext cx="8216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2800">
                <a:solidFill>
                  <a:schemeClr val="tx1"/>
                </a:solidFill>
                <a:latin typeface="Arial" panose="020B0604020202020204" pitchFamily="34" charset="0"/>
              </a:defRPr>
            </a:lvl1pPr>
            <a:lvl2pPr marL="800100" indent="-228600">
              <a:spcBef>
                <a:spcPct val="20000"/>
              </a:spcBef>
              <a:buChar char="–"/>
              <a:defRPr sz="2400">
                <a:solidFill>
                  <a:schemeClr val="tx1"/>
                </a:solidFill>
                <a:latin typeface="Arial" panose="020B0604020202020204" pitchFamily="34" charset="0"/>
              </a:defRPr>
            </a:lvl2pPr>
            <a:lvl3pPr marL="2003425" indent="-457200">
              <a:spcBef>
                <a:spcPct val="20000"/>
              </a:spcBef>
              <a:buChar char="•"/>
              <a:defRPr sz="2000">
                <a:solidFill>
                  <a:schemeClr val="tx1"/>
                </a:solidFill>
                <a:latin typeface="Arial" panose="020B0604020202020204" pitchFamily="34" charset="0"/>
              </a:defRPr>
            </a:lvl3pPr>
            <a:lvl4pPr marL="2498725" indent="-381000">
              <a:spcBef>
                <a:spcPct val="20000"/>
              </a:spcBef>
              <a:buChar char="–"/>
              <a:defRPr>
                <a:solidFill>
                  <a:schemeClr val="tx1"/>
                </a:solidFill>
                <a:latin typeface="Arial" panose="020B0604020202020204" pitchFamily="34" charset="0"/>
              </a:defRPr>
            </a:lvl4pPr>
            <a:lvl5pPr marL="2994025" indent="-381000">
              <a:spcBef>
                <a:spcPct val="20000"/>
              </a:spcBef>
              <a:buChar char="»"/>
              <a:defRPr>
                <a:solidFill>
                  <a:schemeClr val="tx1"/>
                </a:solidFill>
                <a:latin typeface="Arial" panose="020B0604020202020204" pitchFamily="34" charset="0"/>
              </a:defRPr>
            </a:lvl5pPr>
            <a:lvl6pPr marL="3451225" indent="-381000" fontAlgn="base">
              <a:spcBef>
                <a:spcPct val="20000"/>
              </a:spcBef>
              <a:spcAft>
                <a:spcPct val="0"/>
              </a:spcAft>
              <a:buChar char="»"/>
              <a:defRPr>
                <a:solidFill>
                  <a:schemeClr val="tx1"/>
                </a:solidFill>
                <a:latin typeface="Arial" panose="020B0604020202020204" pitchFamily="34" charset="0"/>
              </a:defRPr>
            </a:lvl6pPr>
            <a:lvl7pPr marL="3908425" indent="-381000" fontAlgn="base">
              <a:spcBef>
                <a:spcPct val="20000"/>
              </a:spcBef>
              <a:spcAft>
                <a:spcPct val="0"/>
              </a:spcAft>
              <a:buChar char="»"/>
              <a:defRPr>
                <a:solidFill>
                  <a:schemeClr val="tx1"/>
                </a:solidFill>
                <a:latin typeface="Arial" panose="020B0604020202020204" pitchFamily="34" charset="0"/>
              </a:defRPr>
            </a:lvl7pPr>
            <a:lvl8pPr marL="4365625" indent="-381000" fontAlgn="base">
              <a:spcBef>
                <a:spcPct val="20000"/>
              </a:spcBef>
              <a:spcAft>
                <a:spcPct val="0"/>
              </a:spcAft>
              <a:buChar char="»"/>
              <a:defRPr>
                <a:solidFill>
                  <a:schemeClr val="tx1"/>
                </a:solidFill>
                <a:latin typeface="Arial" panose="020B0604020202020204" pitchFamily="34" charset="0"/>
              </a:defRPr>
            </a:lvl8pPr>
            <a:lvl9pPr marL="4822825" indent="-381000" fontAlgn="base">
              <a:spcBef>
                <a:spcPct val="20000"/>
              </a:spcBef>
              <a:spcAft>
                <a:spcPct val="0"/>
              </a:spcAft>
              <a:buChar char="»"/>
              <a:defRPr>
                <a:solidFill>
                  <a:schemeClr val="tx1"/>
                </a:solidFill>
                <a:latin typeface="Arial" panose="020B0604020202020204" pitchFamily="34" charset="0"/>
              </a:defRPr>
            </a:lvl9pPr>
          </a:lstStyle>
          <a:p>
            <a:pPr>
              <a:lnSpc>
                <a:spcPct val="90000"/>
              </a:lnSpc>
              <a:buFontTx/>
              <a:buNone/>
            </a:pPr>
            <a:r>
              <a:rPr lang="sv-SE" i="1">
                <a:latin typeface="Times New Roman" panose="02020603050405020304" pitchFamily="18" charset="0"/>
              </a:rPr>
              <a:t>K</a:t>
            </a:r>
            <a:r>
              <a:rPr lang="sv-SE">
                <a:latin typeface="Times New Roman" panose="02020603050405020304" pitchFamily="18" charset="0"/>
              </a:rPr>
              <a:t> : konstanta dielekrik, </a:t>
            </a:r>
            <a:r>
              <a:rPr lang="en-US">
                <a:latin typeface="Times New Roman" panose="02020603050405020304" pitchFamily="18" charset="0"/>
                <a:sym typeface="Symbol" panose="05050102010706020507" pitchFamily="18" charset="2"/>
              </a:rPr>
              <a:t></a:t>
            </a:r>
            <a:r>
              <a:rPr lang="sv-SE" baseline="-25000">
                <a:latin typeface="Times New Roman" panose="02020603050405020304" pitchFamily="18" charset="0"/>
              </a:rPr>
              <a:t>0</a:t>
            </a:r>
            <a:r>
              <a:rPr lang="sv-SE">
                <a:latin typeface="Times New Roman" panose="02020603050405020304" pitchFamily="18" charset="0"/>
              </a:rPr>
              <a:t> : permitivitas = 8,85 pF/m, </a:t>
            </a:r>
          </a:p>
          <a:p>
            <a:pPr>
              <a:lnSpc>
                <a:spcPct val="90000"/>
              </a:lnSpc>
              <a:buFontTx/>
              <a:buNone/>
            </a:pPr>
            <a:r>
              <a:rPr lang="sv-SE" i="1">
                <a:latin typeface="Times New Roman" panose="02020603050405020304" pitchFamily="18" charset="0"/>
              </a:rPr>
              <a:t>A</a:t>
            </a:r>
            <a:r>
              <a:rPr lang="sv-SE">
                <a:latin typeface="Times New Roman" panose="02020603050405020304" pitchFamily="18" charset="0"/>
              </a:rPr>
              <a:t> : luas penampang plat, </a:t>
            </a:r>
            <a:r>
              <a:rPr lang="sv-SE" i="1">
                <a:latin typeface="Times New Roman" panose="02020603050405020304" pitchFamily="18" charset="0"/>
              </a:rPr>
              <a:t>d </a:t>
            </a:r>
            <a:r>
              <a:rPr lang="sv-SE">
                <a:latin typeface="Times New Roman" panose="02020603050405020304" pitchFamily="18" charset="0"/>
              </a:rPr>
              <a:t>: adalah jarak antar-plat </a:t>
            </a:r>
            <a:endParaRPr lang="en-US">
              <a:latin typeface="Times New Roman" panose="02020603050405020304" pitchFamily="18" charset="0"/>
            </a:endParaRPr>
          </a:p>
        </p:txBody>
      </p:sp>
      <p:sp>
        <p:nvSpPr>
          <p:cNvPr id="93205" name="Rectangle 21"/>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93204" name="Object 20"/>
          <p:cNvGraphicFramePr>
            <a:graphicFrameLocks noChangeAspect="1"/>
          </p:cNvGraphicFramePr>
          <p:nvPr/>
        </p:nvGraphicFramePr>
        <p:xfrm>
          <a:off x="7772400" y="3505200"/>
          <a:ext cx="1690688" cy="787400"/>
        </p:xfrm>
        <a:graphic>
          <a:graphicData uri="http://schemas.openxmlformats.org/presentationml/2006/ole">
            <mc:AlternateContent xmlns:mc="http://schemas.openxmlformats.org/markup-compatibility/2006">
              <mc:Choice xmlns:v="urn:schemas-microsoft-com:vml" Requires="v">
                <p:oleObj spid="_x0000_s17424" name="Equation" r:id="rId7" imgW="837836" imgH="393529" progId="Equation.3">
                  <p:embed/>
                </p:oleObj>
              </mc:Choice>
              <mc:Fallback>
                <p:oleObj name="Equation" r:id="rId7" imgW="837836"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3505200"/>
                        <a:ext cx="16906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177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a:xfrm>
            <a:off x="2057400" y="533400"/>
            <a:ext cx="8001000" cy="762000"/>
          </a:xfrm>
        </p:spPr>
        <p:txBody>
          <a:bodyPr/>
          <a:lstStyle/>
          <a:p>
            <a:pPr algn="ctr"/>
            <a:r>
              <a:rPr lang="en-US" sz="4400" b="1">
                <a:latin typeface="Times New Roman" panose="02020603050405020304" pitchFamily="18" charset="0"/>
              </a:rPr>
              <a:t>Klasifikasi</a:t>
            </a:r>
          </a:p>
        </p:txBody>
      </p:sp>
      <p:sp>
        <p:nvSpPr>
          <p:cNvPr id="119811" name="Rectangle 3"/>
          <p:cNvSpPr>
            <a:spLocks noGrp="1" noChangeArrowheads="1"/>
          </p:cNvSpPr>
          <p:nvPr>
            <p:ph type="subTitle" idx="1"/>
          </p:nvPr>
        </p:nvSpPr>
        <p:spPr>
          <a:xfrm>
            <a:off x="2130426" y="1752600"/>
            <a:ext cx="7775575" cy="609600"/>
          </a:xfrm>
        </p:spPr>
        <p:txBody>
          <a:bodyPr/>
          <a:lstStyle/>
          <a:p>
            <a:pPr marL="344488" indent="-344488" algn="just">
              <a:buClr>
                <a:schemeClr val="tx1"/>
              </a:buClr>
            </a:pPr>
            <a:r>
              <a:rPr lang="sv-SE">
                <a:latin typeface="Times New Roman" panose="02020603050405020304" pitchFamily="18" charset="0"/>
              </a:rPr>
              <a:t>Klasifikasi rangkaian error detektor :</a:t>
            </a:r>
            <a:endParaRPr lang="en-US" b="1">
              <a:latin typeface="Times New Roman" panose="02020603050405020304" pitchFamily="18" charset="0"/>
            </a:endParaRPr>
          </a:p>
        </p:txBody>
      </p:sp>
      <p:grpSp>
        <p:nvGrpSpPr>
          <p:cNvPr id="119854" name="Group 46"/>
          <p:cNvGrpSpPr>
            <a:grpSpLocks/>
          </p:cNvGrpSpPr>
          <p:nvPr/>
        </p:nvGrpSpPr>
        <p:grpSpPr bwMode="auto">
          <a:xfrm>
            <a:off x="2349500" y="3048001"/>
            <a:ext cx="7023100" cy="2646363"/>
            <a:chOff x="336" y="1920"/>
            <a:chExt cx="4424" cy="1667"/>
          </a:xfrm>
        </p:grpSpPr>
        <p:sp>
          <p:nvSpPr>
            <p:cNvPr id="119834" name="Rectangle 26"/>
            <p:cNvSpPr>
              <a:spLocks noChangeArrowheads="1"/>
            </p:cNvSpPr>
            <p:nvPr/>
          </p:nvSpPr>
          <p:spPr bwMode="auto">
            <a:xfrm>
              <a:off x="2386" y="2201"/>
              <a:ext cx="802"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latin typeface="Times New Roman" panose="02020603050405020304" pitchFamily="18" charset="0"/>
                </a:rPr>
                <a:t>Analog</a:t>
              </a:r>
            </a:p>
          </p:txBody>
        </p:sp>
        <p:sp>
          <p:nvSpPr>
            <p:cNvPr id="119839" name="Line 31"/>
            <p:cNvSpPr>
              <a:spLocks noChangeShapeType="1"/>
            </p:cNvSpPr>
            <p:nvPr/>
          </p:nvSpPr>
          <p:spPr bwMode="auto">
            <a:xfrm flipV="1">
              <a:off x="2016" y="2889"/>
              <a:ext cx="1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0" name="Line 32"/>
            <p:cNvSpPr>
              <a:spLocks noChangeShapeType="1"/>
            </p:cNvSpPr>
            <p:nvPr/>
          </p:nvSpPr>
          <p:spPr bwMode="auto">
            <a:xfrm>
              <a:off x="2208" y="2395"/>
              <a:ext cx="0" cy="100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1" name="Line 33"/>
            <p:cNvSpPr>
              <a:spLocks noChangeShapeType="1"/>
            </p:cNvSpPr>
            <p:nvPr/>
          </p:nvSpPr>
          <p:spPr bwMode="auto">
            <a:xfrm flipV="1">
              <a:off x="2195" y="2393"/>
              <a:ext cx="18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2" name="Line 34"/>
            <p:cNvSpPr>
              <a:spLocks noChangeShapeType="1"/>
            </p:cNvSpPr>
            <p:nvPr/>
          </p:nvSpPr>
          <p:spPr bwMode="auto">
            <a:xfrm flipV="1">
              <a:off x="2206" y="3409"/>
              <a:ext cx="1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4" name="Line 36"/>
            <p:cNvSpPr>
              <a:spLocks noChangeShapeType="1"/>
            </p:cNvSpPr>
            <p:nvPr/>
          </p:nvSpPr>
          <p:spPr bwMode="auto">
            <a:xfrm>
              <a:off x="3381" y="2090"/>
              <a:ext cx="0" cy="57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5" name="Line 37"/>
            <p:cNvSpPr>
              <a:spLocks noChangeShapeType="1"/>
            </p:cNvSpPr>
            <p:nvPr/>
          </p:nvSpPr>
          <p:spPr bwMode="auto">
            <a:xfrm flipV="1">
              <a:off x="3392" y="2088"/>
              <a:ext cx="1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6" name="Line 38"/>
            <p:cNvSpPr>
              <a:spLocks noChangeShapeType="1"/>
            </p:cNvSpPr>
            <p:nvPr/>
          </p:nvSpPr>
          <p:spPr bwMode="auto">
            <a:xfrm flipV="1">
              <a:off x="3392" y="2664"/>
              <a:ext cx="1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7" name="Line 39"/>
            <p:cNvSpPr>
              <a:spLocks noChangeShapeType="1"/>
            </p:cNvSpPr>
            <p:nvPr/>
          </p:nvSpPr>
          <p:spPr bwMode="auto">
            <a:xfrm flipV="1">
              <a:off x="3196" y="2368"/>
              <a:ext cx="1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48" name="Rectangle 40"/>
            <p:cNvSpPr>
              <a:spLocks noChangeArrowheads="1"/>
            </p:cNvSpPr>
            <p:nvPr/>
          </p:nvSpPr>
          <p:spPr bwMode="auto">
            <a:xfrm>
              <a:off x="3569" y="2492"/>
              <a:ext cx="1191"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latin typeface="Times New Roman" panose="02020603050405020304" pitchFamily="18" charset="0"/>
                </a:rPr>
                <a:t>Elektronik</a:t>
              </a:r>
            </a:p>
          </p:txBody>
        </p:sp>
        <p:sp>
          <p:nvSpPr>
            <p:cNvPr id="119849" name="Rectangle 41"/>
            <p:cNvSpPr>
              <a:spLocks noChangeArrowheads="1"/>
            </p:cNvSpPr>
            <p:nvPr/>
          </p:nvSpPr>
          <p:spPr bwMode="auto">
            <a:xfrm>
              <a:off x="3555" y="1920"/>
              <a:ext cx="1008"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latin typeface="Times New Roman" panose="02020603050405020304" pitchFamily="18" charset="0"/>
                </a:rPr>
                <a:t>Mekanik</a:t>
              </a:r>
            </a:p>
          </p:txBody>
        </p:sp>
        <p:sp>
          <p:nvSpPr>
            <p:cNvPr id="119850" name="Rectangle 42"/>
            <p:cNvSpPr>
              <a:spLocks noChangeArrowheads="1"/>
            </p:cNvSpPr>
            <p:nvPr/>
          </p:nvSpPr>
          <p:spPr bwMode="auto">
            <a:xfrm>
              <a:off x="2379" y="3257"/>
              <a:ext cx="802"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latin typeface="Times New Roman" panose="02020603050405020304" pitchFamily="18" charset="0"/>
                </a:rPr>
                <a:t>Digital</a:t>
              </a:r>
            </a:p>
          </p:txBody>
        </p:sp>
        <p:sp>
          <p:nvSpPr>
            <p:cNvPr id="119851" name="Rectangle 43"/>
            <p:cNvSpPr>
              <a:spLocks noChangeArrowheads="1"/>
            </p:cNvSpPr>
            <p:nvPr/>
          </p:nvSpPr>
          <p:spPr bwMode="auto">
            <a:xfrm>
              <a:off x="336" y="2673"/>
              <a:ext cx="1680" cy="330"/>
            </a:xfrm>
            <a:prstGeom prst="rect">
              <a:avLst/>
            </a:prstGeom>
            <a:solidFill>
              <a:srgbClr val="FFCCFF"/>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800">
                  <a:latin typeface="Times New Roman" panose="02020603050405020304" pitchFamily="18" charset="0"/>
                </a:rPr>
                <a:t>Error Detektor</a:t>
              </a:r>
            </a:p>
          </p:txBody>
        </p:sp>
      </p:grpSp>
    </p:spTree>
    <p:extLst>
      <p:ext uri="{BB962C8B-B14F-4D97-AF65-F5344CB8AC3E}">
        <p14:creationId xmlns:p14="http://schemas.microsoft.com/office/powerpoint/2010/main" val="42763809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l"/>
            <a:r>
              <a:rPr lang="fi-FI">
                <a:latin typeface="Times New Roman" panose="02020603050405020304" pitchFamily="18" charset="0"/>
              </a:rPr>
              <a:t>Contoh sensor perpindahan (4) :</a:t>
            </a:r>
            <a:endParaRPr lang="en-US">
              <a:latin typeface="Times New Roman" panose="02020603050405020304" pitchFamily="18" charset="0"/>
            </a:endParaRPr>
          </a:p>
        </p:txBody>
      </p:sp>
      <p:sp>
        <p:nvSpPr>
          <p:cNvPr id="94211" name="Rectangle 3"/>
          <p:cNvSpPr>
            <a:spLocks noGrp="1" noChangeArrowheads="1"/>
          </p:cNvSpPr>
          <p:nvPr>
            <p:ph type="body" sz="half" idx="1"/>
          </p:nvPr>
        </p:nvSpPr>
        <p:spPr>
          <a:xfrm>
            <a:off x="1981200" y="1600200"/>
            <a:ext cx="8216900" cy="2743200"/>
          </a:xfrm>
        </p:spPr>
        <p:txBody>
          <a:bodyPr/>
          <a:lstStyle/>
          <a:p>
            <a:pPr marL="457200" indent="-457200">
              <a:buNone/>
            </a:pPr>
            <a:r>
              <a:rPr lang="sv-SE" b="1">
                <a:solidFill>
                  <a:srgbClr val="0000FF"/>
                </a:solidFill>
                <a:latin typeface="Times New Roman" panose="02020603050405020304" pitchFamily="18" charset="0"/>
              </a:rPr>
              <a:t>4. Sensor induktif</a:t>
            </a:r>
          </a:p>
          <a:p>
            <a:pPr marL="800100" lvl="1">
              <a:buFontTx/>
              <a:buChar char="•"/>
            </a:pPr>
            <a:r>
              <a:rPr lang="sv-SE">
                <a:latin typeface="Times New Roman" panose="02020603050405020304" pitchFamily="18" charset="0"/>
              </a:rPr>
              <a:t>Jika sebuah inti (core) permeable dimasukkan ke dalam suatu induktor, maka induktansi terkait akan naik.</a:t>
            </a:r>
            <a:r>
              <a:rPr lang="en-US">
                <a:latin typeface="Times New Roman" panose="02020603050405020304" pitchFamily="18" charset="0"/>
              </a:rPr>
              <a:t> </a:t>
            </a:r>
          </a:p>
          <a:p>
            <a:pPr marL="800100" lvl="1">
              <a:buFontTx/>
              <a:buChar char="•"/>
            </a:pPr>
            <a:r>
              <a:rPr lang="sv-SE">
                <a:latin typeface="Times New Roman" panose="02020603050405020304" pitchFamily="18" charset="0"/>
              </a:rPr>
              <a:t>Tiap posisi baru dari inti menghasilkan induktansi yang berbeda</a:t>
            </a:r>
            <a:r>
              <a:rPr lang="en-US">
                <a:latin typeface="Times New Roman" panose="02020603050405020304" pitchFamily="18" charset="0"/>
              </a:rPr>
              <a:t> </a:t>
            </a:r>
          </a:p>
          <a:p>
            <a:pPr marL="800100" lvl="1">
              <a:buFontTx/>
              <a:buChar char="•"/>
            </a:pPr>
            <a:r>
              <a:rPr lang="sv-SE">
                <a:latin typeface="Times New Roman" panose="02020603050405020304" pitchFamily="18" charset="0"/>
              </a:rPr>
              <a:t>Gabungan antara induktor dan movable core tersebut dapat digunakan sebagai sensor perpindahan.</a:t>
            </a:r>
            <a:r>
              <a:rPr lang="en-US"/>
              <a:t> </a:t>
            </a:r>
          </a:p>
        </p:txBody>
      </p:sp>
      <p:sp>
        <p:nvSpPr>
          <p:cNvPr id="94212"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13"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14"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15"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16"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4217"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18"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19"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4220" name="Rectangle 12"/>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4225" name="Rectangle 17"/>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94227" name="Object 19"/>
          <p:cNvGraphicFramePr>
            <a:graphicFrameLocks noChangeAspect="1"/>
          </p:cNvGraphicFramePr>
          <p:nvPr>
            <p:ph sz="half" idx="2"/>
          </p:nvPr>
        </p:nvGraphicFramePr>
        <p:xfrm>
          <a:off x="4953000" y="4648200"/>
          <a:ext cx="2495550" cy="1409700"/>
        </p:xfrm>
        <a:graphic>
          <a:graphicData uri="http://schemas.openxmlformats.org/presentationml/2006/ole">
            <mc:AlternateContent xmlns:mc="http://schemas.openxmlformats.org/markup-compatibility/2006">
              <mc:Choice xmlns:v="urn:schemas-microsoft-com:vml" Requires="v">
                <p:oleObj spid="_x0000_s18438" name="CorelDRAW" r:id="rId3" imgW="1998269" imgH="1128370" progId="CorelDRAW.Graphic.11">
                  <p:embed/>
                </p:oleObj>
              </mc:Choice>
              <mc:Fallback>
                <p:oleObj name="CorelDRAW" r:id="rId3" imgW="1998269" imgH="112837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648200"/>
                        <a:ext cx="2495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22900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l"/>
            <a:r>
              <a:rPr lang="fi-FI">
                <a:latin typeface="Times New Roman" panose="02020603050405020304" pitchFamily="18" charset="0"/>
              </a:rPr>
              <a:t>Contoh sensor level (1):</a:t>
            </a:r>
            <a:r>
              <a:rPr lang="fi-FI"/>
              <a:t> </a:t>
            </a:r>
            <a:endParaRPr lang="en-US"/>
          </a:p>
        </p:txBody>
      </p:sp>
      <p:sp>
        <p:nvSpPr>
          <p:cNvPr id="95235" name="Rectangle 3"/>
          <p:cNvSpPr>
            <a:spLocks noGrp="1" noChangeArrowheads="1"/>
          </p:cNvSpPr>
          <p:nvPr>
            <p:ph type="body" sz="half" idx="1"/>
          </p:nvPr>
        </p:nvSpPr>
        <p:spPr>
          <a:xfrm>
            <a:off x="1981200" y="1600200"/>
            <a:ext cx="8216900" cy="1905000"/>
          </a:xfrm>
        </p:spPr>
        <p:txBody>
          <a:bodyPr/>
          <a:lstStyle/>
          <a:p>
            <a:pPr marL="457200" indent="-457200">
              <a:buNone/>
            </a:pPr>
            <a:r>
              <a:rPr lang="sv-SE" b="1">
                <a:solidFill>
                  <a:srgbClr val="0000FF"/>
                </a:solidFill>
                <a:latin typeface="Times New Roman" panose="02020603050405020304" pitchFamily="18" charset="0"/>
              </a:rPr>
              <a:t>1. Pelampung</a:t>
            </a:r>
          </a:p>
          <a:p>
            <a:pPr marL="800100" lvl="1">
              <a:buFontTx/>
              <a:buChar char="•"/>
            </a:pPr>
            <a:r>
              <a:rPr lang="sv-SE">
                <a:latin typeface="Times New Roman" panose="02020603050405020304" pitchFamily="18" charset="0"/>
              </a:rPr>
              <a:t>Pelampung ini dihubungkan oleh linkage (penghubung) ke sistem pengukuran perpindahan sekunder seperti potensiometer</a:t>
            </a:r>
            <a:r>
              <a:rPr lang="en-US">
                <a:latin typeface="Times New Roman" panose="02020603050405020304" pitchFamily="18" charset="0"/>
              </a:rPr>
              <a:t> </a:t>
            </a:r>
          </a:p>
        </p:txBody>
      </p:sp>
      <p:sp>
        <p:nvSpPr>
          <p:cNvPr id="9523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3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38"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3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40"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5241"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24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338" name="Rectangle 10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95340" name="Picture 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3733801"/>
            <a:ext cx="25812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5679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lgn="l"/>
            <a:r>
              <a:rPr lang="fi-FI">
                <a:latin typeface="Times New Roman" panose="02020603050405020304" pitchFamily="18" charset="0"/>
              </a:rPr>
              <a:t>Contoh sensor level (2) :</a:t>
            </a:r>
            <a:endParaRPr lang="en-US">
              <a:latin typeface="Times New Roman" panose="02020603050405020304" pitchFamily="18" charset="0"/>
            </a:endParaRPr>
          </a:p>
        </p:txBody>
      </p:sp>
      <p:sp>
        <p:nvSpPr>
          <p:cNvPr id="96259" name="Rectangle 3"/>
          <p:cNvSpPr>
            <a:spLocks noGrp="1" noChangeArrowheads="1"/>
          </p:cNvSpPr>
          <p:nvPr>
            <p:ph type="body" sz="half" idx="1"/>
          </p:nvPr>
        </p:nvSpPr>
        <p:spPr>
          <a:xfrm>
            <a:off x="1981200" y="1600200"/>
            <a:ext cx="8216900" cy="2438400"/>
          </a:xfrm>
        </p:spPr>
        <p:txBody>
          <a:bodyPr/>
          <a:lstStyle/>
          <a:p>
            <a:pPr marL="406400" indent="-406400">
              <a:buNone/>
            </a:pPr>
            <a:r>
              <a:rPr lang="sv-SE" b="1">
                <a:solidFill>
                  <a:srgbClr val="0000FF"/>
                </a:solidFill>
                <a:latin typeface="Times New Roman" panose="02020603050405020304" pitchFamily="18" charset="0"/>
              </a:rPr>
              <a:t>2. Ultrasonik</a:t>
            </a:r>
          </a:p>
          <a:p>
            <a:pPr marL="800100" lvl="1" indent="-279400">
              <a:buFontTx/>
              <a:buChar char="•"/>
            </a:pPr>
            <a:r>
              <a:rPr lang="sv-SE">
                <a:latin typeface="Times New Roman" panose="02020603050405020304" pitchFamily="18" charset="0"/>
              </a:rPr>
              <a:t>Ada 2 teknik untuk mengukur level dengan menggunakan refleksi ultrasonik, yaitu :</a:t>
            </a:r>
          </a:p>
          <a:p>
            <a:pPr marL="800100" lvl="1" indent="-279400">
              <a:lnSpc>
                <a:spcPct val="80000"/>
              </a:lnSpc>
              <a:buNone/>
            </a:pPr>
            <a:r>
              <a:rPr lang="sv-SE">
                <a:latin typeface="Times New Roman" panose="02020603050405020304" pitchFamily="18" charset="0"/>
              </a:rPr>
              <a:t>	</a:t>
            </a:r>
            <a:r>
              <a:rPr lang="sv-SE">
                <a:solidFill>
                  <a:srgbClr val="FF3300"/>
                </a:solidFill>
                <a:latin typeface="Times New Roman" panose="02020603050405020304" pitchFamily="18" charset="0"/>
              </a:rPr>
              <a:t>teknik eksternal</a:t>
            </a:r>
            <a:r>
              <a:rPr lang="sv-SE">
                <a:latin typeface="Times New Roman" panose="02020603050405020304" pitchFamily="18" charset="0"/>
              </a:rPr>
              <a:t> 	: untuk solid/liquid material</a:t>
            </a:r>
          </a:p>
          <a:p>
            <a:pPr marL="800100" lvl="1" indent="-279400">
              <a:lnSpc>
                <a:spcPct val="80000"/>
              </a:lnSpc>
              <a:buNone/>
            </a:pPr>
            <a:r>
              <a:rPr lang="sv-SE">
                <a:latin typeface="Times New Roman" panose="02020603050405020304" pitchFamily="18" charset="0"/>
              </a:rPr>
              <a:t>	</a:t>
            </a:r>
            <a:r>
              <a:rPr lang="sv-SE">
                <a:solidFill>
                  <a:srgbClr val="FF3300"/>
                </a:solidFill>
                <a:latin typeface="Times New Roman" panose="02020603050405020304" pitchFamily="18" charset="0"/>
              </a:rPr>
              <a:t>teknik internal</a:t>
            </a:r>
            <a:r>
              <a:rPr lang="sv-SE">
                <a:latin typeface="Times New Roman" panose="02020603050405020304" pitchFamily="18" charset="0"/>
              </a:rPr>
              <a:t>    	: untuk liquid material</a:t>
            </a:r>
            <a:endParaRPr lang="en-US">
              <a:latin typeface="Times New Roman" panose="02020603050405020304" pitchFamily="18" charset="0"/>
            </a:endParaRPr>
          </a:p>
        </p:txBody>
      </p:sp>
      <p:sp>
        <p:nvSpPr>
          <p:cNvPr id="96260"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261"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262"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263"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264"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6265"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266"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267"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6268" name="Rectangle 12"/>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6269" name="Rectangle 13"/>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6273" name="Rectangle 17"/>
          <p:cNvSpPr>
            <a:spLocks noChangeArrowheads="1"/>
          </p:cNvSpPr>
          <p:nvPr/>
        </p:nvSpPr>
        <p:spPr bwMode="auto">
          <a:xfrm>
            <a:off x="1524001" y="2520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96272" name="Object 16"/>
          <p:cNvGraphicFramePr>
            <a:graphicFrameLocks noChangeAspect="1"/>
          </p:cNvGraphicFramePr>
          <p:nvPr/>
        </p:nvGraphicFramePr>
        <p:xfrm>
          <a:off x="3744914" y="4267201"/>
          <a:ext cx="1563687" cy="1812925"/>
        </p:xfrm>
        <a:graphic>
          <a:graphicData uri="http://schemas.openxmlformats.org/presentationml/2006/ole">
            <mc:AlternateContent xmlns:mc="http://schemas.openxmlformats.org/markup-compatibility/2006">
              <mc:Choice xmlns:v="urn:schemas-microsoft-com:vml" Requires="v">
                <p:oleObj spid="_x0000_s19466" name="CorelDRAW" r:id="rId3" imgW="2066239" imgH="2401519" progId="CorelDRAW.Graphic.11">
                  <p:embed/>
                </p:oleObj>
              </mc:Choice>
              <mc:Fallback>
                <p:oleObj name="CorelDRAW" r:id="rId3" imgW="2066239" imgH="2401519"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914" y="4267201"/>
                        <a:ext cx="1563687" cy="181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5" name="Rectangle 19"/>
          <p:cNvSpPr>
            <a:spLocks noChangeArrowheads="1"/>
          </p:cNvSpPr>
          <p:nvPr/>
        </p:nvSpPr>
        <p:spPr bwMode="auto">
          <a:xfrm>
            <a:off x="1524001" y="2520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96274" name="Object 18"/>
          <p:cNvGraphicFramePr>
            <a:graphicFrameLocks noChangeAspect="1"/>
          </p:cNvGraphicFramePr>
          <p:nvPr/>
        </p:nvGraphicFramePr>
        <p:xfrm>
          <a:off x="5980114" y="4267201"/>
          <a:ext cx="1563687" cy="1812925"/>
        </p:xfrm>
        <a:graphic>
          <a:graphicData uri="http://schemas.openxmlformats.org/presentationml/2006/ole">
            <mc:AlternateContent xmlns:mc="http://schemas.openxmlformats.org/markup-compatibility/2006">
              <mc:Choice xmlns:v="urn:schemas-microsoft-com:vml" Requires="v">
                <p:oleObj spid="_x0000_s19467" name="CorelDRAW" r:id="rId5" imgW="2066239" imgH="2399081" progId="CorelDRAW.Graphic.11">
                  <p:embed/>
                </p:oleObj>
              </mc:Choice>
              <mc:Fallback>
                <p:oleObj name="CorelDRAW" r:id="rId5" imgW="2066239" imgH="2399081"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0114" y="4267201"/>
                        <a:ext cx="1563687" cy="181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6" name="Rectangle 20"/>
          <p:cNvSpPr>
            <a:spLocks noChangeArrowheads="1"/>
          </p:cNvSpPr>
          <p:nvPr/>
        </p:nvSpPr>
        <p:spPr bwMode="auto">
          <a:xfrm>
            <a:off x="3998913" y="6070600"/>
            <a:ext cx="1143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400">
                <a:solidFill>
                  <a:srgbClr val="FF3300"/>
                </a:solidFill>
              </a:rPr>
              <a:t>eksternal</a:t>
            </a:r>
          </a:p>
        </p:txBody>
      </p:sp>
      <p:sp>
        <p:nvSpPr>
          <p:cNvPr id="96277" name="Rectangle 21"/>
          <p:cNvSpPr>
            <a:spLocks noChangeArrowheads="1"/>
          </p:cNvSpPr>
          <p:nvPr/>
        </p:nvSpPr>
        <p:spPr bwMode="auto">
          <a:xfrm>
            <a:off x="6234113" y="6096000"/>
            <a:ext cx="1143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400">
                <a:solidFill>
                  <a:srgbClr val="FF3300"/>
                </a:solidFill>
              </a:rPr>
              <a:t>internal</a:t>
            </a:r>
          </a:p>
        </p:txBody>
      </p:sp>
    </p:spTree>
    <p:extLst>
      <p:ext uri="{BB962C8B-B14F-4D97-AF65-F5344CB8AC3E}">
        <p14:creationId xmlns:p14="http://schemas.microsoft.com/office/powerpoint/2010/main" val="10516768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l"/>
            <a:r>
              <a:rPr lang="fi-FI">
                <a:latin typeface="Times New Roman" panose="02020603050405020304" pitchFamily="18" charset="0"/>
              </a:rPr>
              <a:t>Contoh sensor kecepatan :</a:t>
            </a:r>
            <a:r>
              <a:rPr lang="fi-FI"/>
              <a:t> </a:t>
            </a:r>
            <a:endParaRPr lang="en-US"/>
          </a:p>
        </p:txBody>
      </p:sp>
      <p:sp>
        <p:nvSpPr>
          <p:cNvPr id="97283" name="Rectangle 3"/>
          <p:cNvSpPr>
            <a:spLocks noGrp="1" noChangeArrowheads="1"/>
          </p:cNvSpPr>
          <p:nvPr>
            <p:ph type="body" sz="half" idx="1"/>
          </p:nvPr>
        </p:nvSpPr>
        <p:spPr>
          <a:xfrm>
            <a:off x="1981200" y="1600200"/>
            <a:ext cx="8216900" cy="1447800"/>
          </a:xfrm>
        </p:spPr>
        <p:txBody>
          <a:bodyPr/>
          <a:lstStyle/>
          <a:p>
            <a:pPr marL="0" indent="0">
              <a:buNone/>
            </a:pPr>
            <a:r>
              <a:rPr lang="sv-SE" b="1">
                <a:solidFill>
                  <a:srgbClr val="0000FF"/>
                </a:solidFill>
                <a:latin typeface="Times New Roman" panose="02020603050405020304" pitchFamily="18" charset="0"/>
              </a:rPr>
              <a:t>Tachometer</a:t>
            </a:r>
          </a:p>
          <a:p>
            <a:pPr marL="635000" lvl="1" indent="-292100">
              <a:buFontTx/>
              <a:buChar char="•"/>
            </a:pPr>
            <a:r>
              <a:rPr lang="sv-SE">
                <a:latin typeface="Times New Roman" panose="02020603050405020304" pitchFamily="18" charset="0"/>
              </a:rPr>
              <a:t>Tranduser yang digunakan untuk mengubah sinyal kecepatan menjadi sinyal tegangan.</a:t>
            </a:r>
          </a:p>
        </p:txBody>
      </p:sp>
      <p:sp>
        <p:nvSpPr>
          <p:cNvPr id="9728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28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28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28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28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728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290"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291"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7293" name="Rectangle 13"/>
          <p:cNvSpPr>
            <a:spLocks noChangeArrowheads="1"/>
          </p:cNvSpPr>
          <p:nvPr/>
        </p:nvSpPr>
        <p:spPr bwMode="auto">
          <a:xfrm>
            <a:off x="1981200" y="3124200"/>
            <a:ext cx="82169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635000" indent="-292100">
              <a:spcBef>
                <a:spcPct val="20000"/>
              </a:spcBef>
              <a:buChar char="–"/>
              <a:defRPr sz="2400">
                <a:solidFill>
                  <a:schemeClr val="tx1"/>
                </a:solidFill>
                <a:latin typeface="Arial" panose="020B0604020202020204" pitchFamily="34" charset="0"/>
              </a:defRPr>
            </a:lvl2pPr>
            <a:lvl3pPr marL="2003425" indent="-457200">
              <a:spcBef>
                <a:spcPct val="20000"/>
              </a:spcBef>
              <a:buChar char="•"/>
              <a:defRPr sz="2000">
                <a:solidFill>
                  <a:schemeClr val="tx1"/>
                </a:solidFill>
                <a:latin typeface="Arial" panose="020B0604020202020204" pitchFamily="34" charset="0"/>
              </a:defRPr>
            </a:lvl3pPr>
            <a:lvl4pPr marL="2498725" indent="-381000">
              <a:spcBef>
                <a:spcPct val="20000"/>
              </a:spcBef>
              <a:buChar char="–"/>
              <a:defRPr>
                <a:solidFill>
                  <a:schemeClr val="tx1"/>
                </a:solidFill>
                <a:latin typeface="Arial" panose="020B0604020202020204" pitchFamily="34" charset="0"/>
              </a:defRPr>
            </a:lvl4pPr>
            <a:lvl5pPr marL="2994025" indent="-381000">
              <a:spcBef>
                <a:spcPct val="20000"/>
              </a:spcBef>
              <a:buChar char="»"/>
              <a:defRPr>
                <a:solidFill>
                  <a:schemeClr val="tx1"/>
                </a:solidFill>
                <a:latin typeface="Arial" panose="020B0604020202020204" pitchFamily="34" charset="0"/>
              </a:defRPr>
            </a:lvl5pPr>
            <a:lvl6pPr marL="3451225" indent="-381000" fontAlgn="base">
              <a:spcBef>
                <a:spcPct val="20000"/>
              </a:spcBef>
              <a:spcAft>
                <a:spcPct val="0"/>
              </a:spcAft>
              <a:buChar char="»"/>
              <a:defRPr>
                <a:solidFill>
                  <a:schemeClr val="tx1"/>
                </a:solidFill>
                <a:latin typeface="Arial" panose="020B0604020202020204" pitchFamily="34" charset="0"/>
              </a:defRPr>
            </a:lvl6pPr>
            <a:lvl7pPr marL="3908425" indent="-381000" fontAlgn="base">
              <a:spcBef>
                <a:spcPct val="20000"/>
              </a:spcBef>
              <a:spcAft>
                <a:spcPct val="0"/>
              </a:spcAft>
              <a:buChar char="»"/>
              <a:defRPr>
                <a:solidFill>
                  <a:schemeClr val="tx1"/>
                </a:solidFill>
                <a:latin typeface="Arial" panose="020B0604020202020204" pitchFamily="34" charset="0"/>
              </a:defRPr>
            </a:lvl7pPr>
            <a:lvl8pPr marL="4365625" indent="-381000" fontAlgn="base">
              <a:spcBef>
                <a:spcPct val="20000"/>
              </a:spcBef>
              <a:spcAft>
                <a:spcPct val="0"/>
              </a:spcAft>
              <a:buChar char="»"/>
              <a:defRPr>
                <a:solidFill>
                  <a:schemeClr val="tx1"/>
                </a:solidFill>
                <a:latin typeface="Arial" panose="020B0604020202020204" pitchFamily="34" charset="0"/>
              </a:defRPr>
            </a:lvl8pPr>
            <a:lvl9pPr marL="4822825" indent="-381000" fontAlgn="base">
              <a:spcBef>
                <a:spcPct val="20000"/>
              </a:spcBef>
              <a:spcAft>
                <a:spcPct val="0"/>
              </a:spcAft>
              <a:buChar char="»"/>
              <a:defRPr>
                <a:solidFill>
                  <a:schemeClr val="tx1"/>
                </a:solidFill>
                <a:latin typeface="Arial" panose="020B0604020202020204" pitchFamily="34" charset="0"/>
              </a:defRPr>
            </a:lvl9pPr>
          </a:lstStyle>
          <a:p>
            <a:pPr>
              <a:lnSpc>
                <a:spcPct val="90000"/>
              </a:lnSpc>
              <a:buFontTx/>
              <a:buNone/>
            </a:pPr>
            <a:r>
              <a:rPr lang="sv-SE" u="sng">
                <a:solidFill>
                  <a:srgbClr val="FF3300"/>
                </a:solidFill>
                <a:latin typeface="Times New Roman" panose="02020603050405020304" pitchFamily="18" charset="0"/>
              </a:rPr>
              <a:t>Penggunaan tachometer pada sistem pengaturan kecepa tan motor DC</a:t>
            </a:r>
            <a:r>
              <a:rPr lang="en-US">
                <a:latin typeface="Times New Roman" panose="02020603050405020304" pitchFamily="18" charset="0"/>
              </a:rPr>
              <a:t> </a:t>
            </a:r>
            <a:endParaRPr lang="sv-SE">
              <a:latin typeface="Times New Roman" panose="02020603050405020304" pitchFamily="18" charset="0"/>
            </a:endParaRPr>
          </a:p>
        </p:txBody>
      </p:sp>
      <p:sp>
        <p:nvSpPr>
          <p:cNvPr id="97295" name="Rectangle 15"/>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97294" name="Object 14"/>
          <p:cNvGraphicFramePr>
            <a:graphicFrameLocks noChangeAspect="1"/>
          </p:cNvGraphicFramePr>
          <p:nvPr/>
        </p:nvGraphicFramePr>
        <p:xfrm>
          <a:off x="2714626" y="4064000"/>
          <a:ext cx="6810375" cy="2330450"/>
        </p:xfrm>
        <a:graphic>
          <a:graphicData uri="http://schemas.openxmlformats.org/presentationml/2006/ole">
            <mc:AlternateContent xmlns:mc="http://schemas.openxmlformats.org/markup-compatibility/2006">
              <mc:Choice xmlns:v="urn:schemas-microsoft-com:vml" Requires="v">
                <p:oleObj spid="_x0000_s20486" name="CorelDRAW" r:id="rId3" imgW="5660746" imgH="1941271" progId="CorelDRAW.Graphic.11">
                  <p:embed/>
                </p:oleObj>
              </mc:Choice>
              <mc:Fallback>
                <p:oleObj name="CorelDRAW" r:id="rId3" imgW="5660746" imgH="1941271"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6" y="4064000"/>
                        <a:ext cx="6810375" cy="233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1212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l"/>
            <a:r>
              <a:rPr lang="fi-FI">
                <a:latin typeface="Times New Roman" panose="02020603050405020304" pitchFamily="18" charset="0"/>
              </a:rPr>
              <a:t>Contoh sensor temperatur (1) :</a:t>
            </a:r>
            <a:r>
              <a:rPr lang="fi-FI"/>
              <a:t> </a:t>
            </a:r>
            <a:endParaRPr lang="en-US"/>
          </a:p>
        </p:txBody>
      </p:sp>
      <p:sp>
        <p:nvSpPr>
          <p:cNvPr id="98307" name="Rectangle 3"/>
          <p:cNvSpPr>
            <a:spLocks noGrp="1" noChangeArrowheads="1"/>
          </p:cNvSpPr>
          <p:nvPr>
            <p:ph type="body" sz="half" idx="1"/>
          </p:nvPr>
        </p:nvSpPr>
        <p:spPr>
          <a:xfrm>
            <a:off x="1981200" y="1600200"/>
            <a:ext cx="8216900" cy="3797300"/>
          </a:xfrm>
        </p:spPr>
        <p:txBody>
          <a:bodyPr/>
          <a:lstStyle/>
          <a:p>
            <a:pPr marL="0" indent="0">
              <a:lnSpc>
                <a:spcPct val="80000"/>
              </a:lnSpc>
              <a:buNone/>
            </a:pPr>
            <a:r>
              <a:rPr lang="sv-SE" b="1">
                <a:solidFill>
                  <a:srgbClr val="0000FF"/>
                </a:solidFill>
                <a:latin typeface="Times New Roman" panose="02020603050405020304" pitchFamily="18" charset="0"/>
              </a:rPr>
              <a:t>1. Bimetal</a:t>
            </a:r>
          </a:p>
          <a:p>
            <a:pPr marL="635000" lvl="1" indent="-292100">
              <a:lnSpc>
                <a:spcPct val="80000"/>
              </a:lnSpc>
              <a:buFontTx/>
              <a:buChar char="•"/>
            </a:pPr>
            <a:r>
              <a:rPr lang="sv-SE">
                <a:latin typeface="Times New Roman" panose="02020603050405020304" pitchFamily="18" charset="0"/>
              </a:rPr>
              <a:t>Sensor yang mengubah perubahan nilai temperatur menjadi energi mekanik.</a:t>
            </a:r>
            <a:r>
              <a:rPr lang="en-US">
                <a:latin typeface="Times New Roman" panose="02020603050405020304" pitchFamily="18" charset="0"/>
              </a:rPr>
              <a:t> </a:t>
            </a:r>
          </a:p>
          <a:p>
            <a:pPr marL="635000" lvl="1" indent="-292100">
              <a:lnSpc>
                <a:spcPct val="80000"/>
              </a:lnSpc>
              <a:buFontTx/>
              <a:buChar char="•"/>
            </a:pPr>
            <a:r>
              <a:rPr lang="sv-SE">
                <a:latin typeface="Times New Roman" panose="02020603050405020304" pitchFamily="18" charset="0"/>
              </a:rPr>
              <a:t>Terdiri dari dua metal berbeda dengan koefisien ekspansi termal berbeda yang dilekatkan menjadi satu. </a:t>
            </a:r>
          </a:p>
          <a:p>
            <a:pPr marL="635000" lvl="1" indent="-292100">
              <a:lnSpc>
                <a:spcPct val="80000"/>
              </a:lnSpc>
              <a:buNone/>
            </a:pPr>
            <a:r>
              <a:rPr lang="sv-SE">
                <a:latin typeface="Times New Roman" panose="02020603050405020304" pitchFamily="18" charset="0"/>
              </a:rPr>
              <a:t>	Koefisien ekspansi termal yang tidak sama pada kedua metal akan mengakibatkan keping bimetal melengkung.</a:t>
            </a:r>
            <a:endParaRPr lang="sv-SE" sz="2000"/>
          </a:p>
        </p:txBody>
      </p:sp>
      <p:sp>
        <p:nvSpPr>
          <p:cNvPr id="9830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0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1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1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1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831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1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15"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8317" name="Rectangle 13"/>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7291057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l"/>
            <a:endParaRPr lang="en-US"/>
          </a:p>
        </p:txBody>
      </p:sp>
      <p:sp>
        <p:nvSpPr>
          <p:cNvPr id="99331" name="Rectangle 3"/>
          <p:cNvSpPr>
            <a:spLocks noGrp="1" noChangeArrowheads="1"/>
          </p:cNvSpPr>
          <p:nvPr>
            <p:ph type="body" sz="half" idx="1"/>
          </p:nvPr>
        </p:nvSpPr>
        <p:spPr>
          <a:xfrm>
            <a:off x="1981200" y="1600200"/>
            <a:ext cx="8216900" cy="596900"/>
          </a:xfrm>
        </p:spPr>
        <p:txBody>
          <a:bodyPr/>
          <a:lstStyle/>
          <a:p>
            <a:pPr marL="0" indent="0">
              <a:buNone/>
            </a:pPr>
            <a:r>
              <a:rPr lang="sv-SE">
                <a:solidFill>
                  <a:srgbClr val="FF3300"/>
                </a:solidFill>
                <a:latin typeface="Times New Roman" panose="02020603050405020304" pitchFamily="18" charset="0"/>
              </a:rPr>
              <a:t>Rangkaian mekanik bimetal</a:t>
            </a:r>
          </a:p>
        </p:txBody>
      </p:sp>
      <p:sp>
        <p:nvSpPr>
          <p:cNvPr id="99332"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33"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34"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35"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36"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99337"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38"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39"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9340"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nvGrpSpPr>
          <p:cNvPr id="99344" name="Group 16"/>
          <p:cNvGrpSpPr>
            <a:grpSpLocks/>
          </p:cNvGrpSpPr>
          <p:nvPr/>
        </p:nvGrpSpPr>
        <p:grpSpPr bwMode="auto">
          <a:xfrm>
            <a:off x="2286001" y="2514600"/>
            <a:ext cx="7635875" cy="3905250"/>
            <a:chOff x="480" y="1584"/>
            <a:chExt cx="4810" cy="2460"/>
          </a:xfrm>
        </p:grpSpPr>
        <p:graphicFrame>
          <p:nvGraphicFramePr>
            <p:cNvPr id="99341" name="Object 13"/>
            <p:cNvGraphicFramePr>
              <a:graphicFrameLocks noChangeAspect="1"/>
            </p:cNvGraphicFramePr>
            <p:nvPr/>
          </p:nvGraphicFramePr>
          <p:xfrm>
            <a:off x="480" y="2844"/>
            <a:ext cx="2315" cy="1123"/>
          </p:xfrm>
          <a:graphic>
            <a:graphicData uri="http://schemas.openxmlformats.org/presentationml/2006/ole">
              <mc:AlternateContent xmlns:mc="http://schemas.openxmlformats.org/markup-compatibility/2006">
                <mc:Choice xmlns:v="urn:schemas-microsoft-com:vml" Requires="v">
                  <p:oleObj spid="_x0000_s21518" name="CorelDRAW" r:id="rId3" imgW="3675278" imgH="1782470" progId="CorelDRAW.Graphic.11">
                    <p:embed/>
                  </p:oleObj>
                </mc:Choice>
                <mc:Fallback>
                  <p:oleObj name="CorelDRAW" r:id="rId3" imgW="3675278" imgH="178247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2844"/>
                          <a:ext cx="2315" cy="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2" name="Object 14"/>
            <p:cNvGraphicFramePr>
              <a:graphicFrameLocks noChangeAspect="1"/>
            </p:cNvGraphicFramePr>
            <p:nvPr/>
          </p:nvGraphicFramePr>
          <p:xfrm>
            <a:off x="1636" y="1584"/>
            <a:ext cx="2444" cy="1164"/>
          </p:xfrm>
          <a:graphic>
            <a:graphicData uri="http://schemas.openxmlformats.org/presentationml/2006/ole">
              <mc:AlternateContent xmlns:mc="http://schemas.openxmlformats.org/markup-compatibility/2006">
                <mc:Choice xmlns:v="urn:schemas-microsoft-com:vml" Requires="v">
                  <p:oleObj spid="_x0000_s21519" name="CorelDRAW" r:id="rId5" imgW="3879190" imgH="1847698" progId="CorelDRAW.Graphic.11">
                    <p:embed/>
                  </p:oleObj>
                </mc:Choice>
                <mc:Fallback>
                  <p:oleObj name="CorelDRAW" r:id="rId5" imgW="3879190" imgH="1847698"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 y="1584"/>
                          <a:ext cx="2444" cy="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3" name="Object 15"/>
            <p:cNvGraphicFramePr>
              <a:graphicFrameLocks noChangeAspect="1"/>
            </p:cNvGraphicFramePr>
            <p:nvPr/>
          </p:nvGraphicFramePr>
          <p:xfrm>
            <a:off x="2976" y="2913"/>
            <a:ext cx="2314" cy="1131"/>
          </p:xfrm>
          <a:graphic>
            <a:graphicData uri="http://schemas.openxmlformats.org/presentationml/2006/ole">
              <mc:AlternateContent xmlns:mc="http://schemas.openxmlformats.org/markup-compatibility/2006">
                <mc:Choice xmlns:v="urn:schemas-microsoft-com:vml" Requires="v">
                  <p:oleObj spid="_x0000_s21520" name="CorelDRAW" r:id="rId7" imgW="3673145" imgH="1795577" progId="CorelDRAW.Graphic.11">
                    <p:embed/>
                  </p:oleObj>
                </mc:Choice>
                <mc:Fallback>
                  <p:oleObj name="CorelDRAW" r:id="rId7" imgW="3673145" imgH="1795577" progId="CorelDRAW.Graphic.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6" y="2913"/>
                          <a:ext cx="2314"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9234174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lgn="l"/>
            <a:r>
              <a:rPr lang="fi-FI">
                <a:latin typeface="Times New Roman" panose="02020603050405020304" pitchFamily="18" charset="0"/>
              </a:rPr>
              <a:t>Contoh sensor temperatur (2) :</a:t>
            </a:r>
            <a:endParaRPr lang="en-US">
              <a:latin typeface="Times New Roman" panose="02020603050405020304" pitchFamily="18" charset="0"/>
            </a:endParaRPr>
          </a:p>
        </p:txBody>
      </p:sp>
      <p:sp>
        <p:nvSpPr>
          <p:cNvPr id="100355" name="Rectangle 3"/>
          <p:cNvSpPr>
            <a:spLocks noGrp="1" noChangeArrowheads="1"/>
          </p:cNvSpPr>
          <p:nvPr>
            <p:ph type="body" sz="half" idx="1"/>
          </p:nvPr>
        </p:nvSpPr>
        <p:spPr>
          <a:xfrm>
            <a:off x="1981200" y="1600200"/>
            <a:ext cx="8216900" cy="1981200"/>
          </a:xfrm>
        </p:spPr>
        <p:txBody>
          <a:bodyPr/>
          <a:lstStyle/>
          <a:p>
            <a:pPr marL="0" indent="0">
              <a:buNone/>
            </a:pPr>
            <a:r>
              <a:rPr lang="sv-SE" b="1">
                <a:solidFill>
                  <a:srgbClr val="0000FF"/>
                </a:solidFill>
                <a:latin typeface="Times New Roman" panose="02020603050405020304" pitchFamily="18" charset="0"/>
              </a:rPr>
              <a:t>2. Resistance Temperatur Detektor (RTD)</a:t>
            </a:r>
          </a:p>
          <a:p>
            <a:pPr marL="635000" lvl="1" indent="-292100">
              <a:buFontTx/>
              <a:buChar char="•"/>
            </a:pPr>
            <a:r>
              <a:rPr lang="sv-SE">
                <a:latin typeface="Times New Roman" panose="02020603050405020304" pitchFamily="18" charset="0"/>
              </a:rPr>
              <a:t>Tranduser yang mengubah perubahan nilai temperatur menjadi nilai resistansi pada suatu logam.</a:t>
            </a:r>
            <a:r>
              <a:rPr lang="en-US"/>
              <a:t> </a:t>
            </a:r>
            <a:endParaRPr lang="en-US" sz="3200">
              <a:latin typeface="Times New Roman" panose="02020603050405020304" pitchFamily="18" charset="0"/>
            </a:endParaRPr>
          </a:p>
        </p:txBody>
      </p:sp>
      <p:sp>
        <p:nvSpPr>
          <p:cNvPr id="10035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35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358"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35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360"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100361"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36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363"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0364"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10036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1" y="3381376"/>
            <a:ext cx="18764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8902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a:endParaRPr lang="en-US"/>
          </a:p>
        </p:txBody>
      </p:sp>
      <p:sp>
        <p:nvSpPr>
          <p:cNvPr id="101379" name="Rectangle 3"/>
          <p:cNvSpPr>
            <a:spLocks noGrp="1" noChangeArrowheads="1"/>
          </p:cNvSpPr>
          <p:nvPr>
            <p:ph type="body" sz="half" idx="1"/>
          </p:nvPr>
        </p:nvSpPr>
        <p:spPr>
          <a:xfrm>
            <a:off x="1981200" y="1600200"/>
            <a:ext cx="8216900" cy="3276600"/>
          </a:xfrm>
        </p:spPr>
        <p:txBody>
          <a:bodyPr/>
          <a:lstStyle/>
          <a:p>
            <a:pPr marL="635000" lvl="1" indent="-292100">
              <a:lnSpc>
                <a:spcPct val="130000"/>
              </a:lnSpc>
              <a:buFontTx/>
              <a:buChar char="•"/>
            </a:pPr>
            <a:r>
              <a:rPr lang="sv-SE">
                <a:latin typeface="Times New Roman" panose="02020603050405020304" pitchFamily="18" charset="0"/>
              </a:rPr>
              <a:t>Hubungan antara temperatur dan resistansi :</a:t>
            </a:r>
          </a:p>
          <a:p>
            <a:pPr marL="635000" lvl="1" indent="-292100">
              <a:lnSpc>
                <a:spcPct val="130000"/>
              </a:lnSpc>
              <a:buNone/>
            </a:pPr>
            <a:r>
              <a:rPr lang="en-US">
                <a:latin typeface="Times New Roman" panose="02020603050405020304" pitchFamily="18" charset="0"/>
              </a:rPr>
              <a:t>		</a:t>
            </a:r>
            <a:r>
              <a:rPr lang="en-US" i="1">
                <a:latin typeface="Times New Roman" panose="02020603050405020304" pitchFamily="18" charset="0"/>
              </a:rPr>
              <a:t>R</a:t>
            </a:r>
            <a:r>
              <a:rPr lang="en-US">
                <a:latin typeface="Times New Roman" panose="02020603050405020304" pitchFamily="18" charset="0"/>
              </a:rPr>
              <a:t> (</a:t>
            </a:r>
            <a:r>
              <a:rPr lang="en-US" i="1">
                <a:latin typeface="Times New Roman" panose="02020603050405020304" pitchFamily="18" charset="0"/>
              </a:rPr>
              <a:t>T</a:t>
            </a:r>
            <a:r>
              <a:rPr lang="en-US">
                <a:latin typeface="Times New Roman" panose="02020603050405020304" pitchFamily="18" charset="0"/>
              </a:rPr>
              <a:t>) = </a:t>
            </a:r>
            <a:r>
              <a:rPr lang="en-US" i="1">
                <a:latin typeface="Times New Roman" panose="02020603050405020304" pitchFamily="18" charset="0"/>
              </a:rPr>
              <a:t>R</a:t>
            </a:r>
            <a:r>
              <a:rPr lang="en-US">
                <a:latin typeface="Times New Roman" panose="02020603050405020304" pitchFamily="18" charset="0"/>
              </a:rPr>
              <a:t> (</a:t>
            </a:r>
            <a:r>
              <a:rPr lang="en-US" i="1">
                <a:latin typeface="Times New Roman" panose="02020603050405020304" pitchFamily="18" charset="0"/>
              </a:rPr>
              <a:t>T</a:t>
            </a:r>
            <a:r>
              <a:rPr lang="en-US" i="1" baseline="-25000">
                <a:latin typeface="Times New Roman" panose="02020603050405020304" pitchFamily="18" charset="0"/>
              </a:rPr>
              <a:t>o</a:t>
            </a:r>
            <a:r>
              <a:rPr lang="en-US">
                <a:latin typeface="Times New Roman" panose="02020603050405020304" pitchFamily="18" charset="0"/>
              </a:rPr>
              <a:t>) [1+α</a:t>
            </a:r>
            <a:r>
              <a:rPr lang="en-US" baseline="-25000">
                <a:latin typeface="Times New Roman" panose="02020603050405020304" pitchFamily="18" charset="0"/>
              </a:rPr>
              <a:t>1</a:t>
            </a:r>
            <a:r>
              <a:rPr lang="en-US">
                <a:latin typeface="Times New Roman" panose="02020603050405020304" pitchFamily="18" charset="0"/>
              </a:rPr>
              <a:t> Δ</a:t>
            </a:r>
            <a:r>
              <a:rPr lang="en-US" i="1">
                <a:latin typeface="Times New Roman" panose="02020603050405020304" pitchFamily="18" charset="0"/>
              </a:rPr>
              <a:t>T+</a:t>
            </a:r>
            <a:r>
              <a:rPr lang="en-US">
                <a:latin typeface="Times New Roman" panose="02020603050405020304" pitchFamily="18" charset="0"/>
              </a:rPr>
              <a:t> α</a:t>
            </a:r>
            <a:r>
              <a:rPr lang="en-US" baseline="-25000">
                <a:latin typeface="Times New Roman" panose="02020603050405020304" pitchFamily="18" charset="0"/>
              </a:rPr>
              <a:t>2</a:t>
            </a:r>
            <a:r>
              <a:rPr lang="en-US">
                <a:latin typeface="Times New Roman" panose="02020603050405020304" pitchFamily="18" charset="0"/>
              </a:rPr>
              <a:t> (Δ</a:t>
            </a:r>
            <a:r>
              <a:rPr lang="en-US" i="1">
                <a:latin typeface="Times New Roman" panose="02020603050405020304" pitchFamily="18" charset="0"/>
              </a:rPr>
              <a:t>T</a:t>
            </a:r>
            <a:r>
              <a:rPr lang="en-US">
                <a:latin typeface="Times New Roman" panose="02020603050405020304" pitchFamily="18" charset="0"/>
              </a:rPr>
              <a:t>)²]</a:t>
            </a:r>
          </a:p>
          <a:p>
            <a:pPr marL="635000" lvl="1" indent="-292100">
              <a:lnSpc>
                <a:spcPct val="130000"/>
              </a:lnSpc>
              <a:buNone/>
            </a:pPr>
            <a:r>
              <a:rPr lang="en-US">
                <a:latin typeface="Times New Roman" panose="02020603050405020304" pitchFamily="18" charset="0"/>
              </a:rPr>
              <a:t>	Jika </a:t>
            </a:r>
            <a:r>
              <a:rPr lang="en-US">
                <a:latin typeface="Times New Roman" panose="02020603050405020304" pitchFamily="18" charset="0"/>
                <a:sym typeface="Symbol" panose="05050102010706020507" pitchFamily="18" charset="2"/>
              </a:rPr>
              <a:t>T &lt;&lt; , maka :</a:t>
            </a:r>
          </a:p>
          <a:p>
            <a:pPr marL="635000" lvl="1" indent="-292100">
              <a:lnSpc>
                <a:spcPct val="130000"/>
              </a:lnSpc>
              <a:buNone/>
            </a:pPr>
            <a:r>
              <a:rPr lang="en-US">
                <a:latin typeface="Times New Roman" panose="02020603050405020304" pitchFamily="18" charset="0"/>
                <a:sym typeface="Symbol" panose="05050102010706020507" pitchFamily="18" charset="2"/>
              </a:rPr>
              <a:t>		</a:t>
            </a:r>
            <a:r>
              <a:rPr lang="en-US" i="1">
                <a:latin typeface="Times New Roman" panose="02020603050405020304" pitchFamily="18" charset="0"/>
                <a:sym typeface="Symbol" panose="05050102010706020507" pitchFamily="18" charset="2"/>
              </a:rPr>
              <a:t>R</a:t>
            </a:r>
            <a:r>
              <a:rPr lang="en-US">
                <a:latin typeface="Times New Roman" panose="02020603050405020304" pitchFamily="18" charset="0"/>
                <a:sym typeface="Symbol" panose="05050102010706020507" pitchFamily="18" charset="2"/>
              </a:rPr>
              <a:t> (</a:t>
            </a:r>
            <a:r>
              <a:rPr lang="en-US" i="1">
                <a:latin typeface="Times New Roman" panose="02020603050405020304" pitchFamily="18" charset="0"/>
                <a:sym typeface="Symbol" panose="05050102010706020507" pitchFamily="18" charset="2"/>
              </a:rPr>
              <a:t>T</a:t>
            </a:r>
            <a:r>
              <a:rPr lang="en-US">
                <a:latin typeface="Times New Roman" panose="02020603050405020304" pitchFamily="18" charset="0"/>
                <a:sym typeface="Symbol" panose="05050102010706020507" pitchFamily="18" charset="2"/>
              </a:rPr>
              <a:t>) = </a:t>
            </a:r>
            <a:r>
              <a:rPr lang="en-US" i="1">
                <a:latin typeface="Times New Roman" panose="02020603050405020304" pitchFamily="18" charset="0"/>
                <a:sym typeface="Symbol" panose="05050102010706020507" pitchFamily="18" charset="2"/>
              </a:rPr>
              <a:t>R</a:t>
            </a:r>
            <a:r>
              <a:rPr lang="en-US">
                <a:latin typeface="Times New Roman" panose="02020603050405020304" pitchFamily="18" charset="0"/>
                <a:sym typeface="Symbol" panose="05050102010706020507" pitchFamily="18" charset="2"/>
              </a:rPr>
              <a:t> (</a:t>
            </a:r>
            <a:r>
              <a:rPr lang="en-US" i="1">
                <a:latin typeface="Times New Roman" panose="02020603050405020304" pitchFamily="18" charset="0"/>
                <a:sym typeface="Symbol" panose="05050102010706020507" pitchFamily="18" charset="2"/>
              </a:rPr>
              <a:t>T</a:t>
            </a:r>
            <a:r>
              <a:rPr lang="en-US" i="1" baseline="-25000">
                <a:latin typeface="Times New Roman" panose="02020603050405020304" pitchFamily="18" charset="0"/>
                <a:sym typeface="Symbol" panose="05050102010706020507" pitchFamily="18" charset="2"/>
              </a:rPr>
              <a:t>o</a:t>
            </a:r>
            <a:r>
              <a:rPr lang="en-US">
                <a:latin typeface="Times New Roman" panose="02020603050405020304" pitchFamily="18" charset="0"/>
                <a:sym typeface="Symbol" panose="05050102010706020507" pitchFamily="18" charset="2"/>
              </a:rPr>
              <a:t>) [1+α</a:t>
            </a:r>
            <a:r>
              <a:rPr lang="en-US" baseline="-25000">
                <a:latin typeface="Times New Roman" panose="02020603050405020304" pitchFamily="18" charset="0"/>
                <a:sym typeface="Symbol" panose="05050102010706020507" pitchFamily="18" charset="2"/>
              </a:rPr>
              <a:t>o</a:t>
            </a:r>
            <a:r>
              <a:rPr lang="en-US">
                <a:latin typeface="Times New Roman" panose="02020603050405020304" pitchFamily="18" charset="0"/>
                <a:sym typeface="Symbol" panose="05050102010706020507" pitchFamily="18" charset="2"/>
              </a:rPr>
              <a:t>Δ</a:t>
            </a:r>
            <a:r>
              <a:rPr lang="en-US" i="1">
                <a:latin typeface="Times New Roman" panose="02020603050405020304" pitchFamily="18" charset="0"/>
                <a:sym typeface="Symbol" panose="05050102010706020507" pitchFamily="18" charset="2"/>
              </a:rPr>
              <a:t>T</a:t>
            </a:r>
            <a:r>
              <a:rPr lang="en-US">
                <a:latin typeface="Times New Roman" panose="02020603050405020304" pitchFamily="18" charset="0"/>
                <a:sym typeface="Symbol" panose="05050102010706020507" pitchFamily="18" charset="2"/>
              </a:rPr>
              <a:t>]</a:t>
            </a:r>
          </a:p>
          <a:p>
            <a:pPr marL="635000" lvl="1" indent="-292100">
              <a:lnSpc>
                <a:spcPct val="130000"/>
              </a:lnSpc>
              <a:buNone/>
            </a:pPr>
            <a:r>
              <a:rPr lang="en-US">
                <a:latin typeface="Times New Roman" panose="02020603050405020304" pitchFamily="18" charset="0"/>
                <a:sym typeface="Symbol" panose="05050102010706020507" pitchFamily="18" charset="2"/>
              </a:rPr>
              <a:t>	</a:t>
            </a:r>
            <a:r>
              <a:rPr lang="en-US" b="1">
                <a:solidFill>
                  <a:srgbClr val="0000FF"/>
                </a:solidFill>
                <a:latin typeface="Times New Roman" panose="02020603050405020304" pitchFamily="18" charset="0"/>
                <a:sym typeface="Symbol" panose="05050102010706020507" pitchFamily="18" charset="2"/>
              </a:rPr>
              <a:t></a:t>
            </a:r>
            <a:r>
              <a:rPr lang="en-US">
                <a:latin typeface="Times New Roman" panose="02020603050405020304" pitchFamily="18" charset="0"/>
                <a:sym typeface="Symbol" panose="05050102010706020507" pitchFamily="18" charset="2"/>
              </a:rPr>
              <a:t> </a:t>
            </a:r>
            <a:r>
              <a:rPr lang="en-US" i="1">
                <a:solidFill>
                  <a:srgbClr val="0000FF"/>
                </a:solidFill>
                <a:latin typeface="Times New Roman" panose="02020603050405020304" pitchFamily="18" charset="0"/>
                <a:sym typeface="Symbol" panose="05050102010706020507" pitchFamily="18" charset="2"/>
              </a:rPr>
              <a:t>positive temperature coefficient</a:t>
            </a:r>
            <a:r>
              <a:rPr lang="en-US">
                <a:latin typeface="Times New Roman" panose="02020603050405020304" pitchFamily="18" charset="0"/>
                <a:sym typeface="Symbol" panose="05050102010706020507" pitchFamily="18" charset="2"/>
              </a:rPr>
              <a:t> </a:t>
            </a:r>
            <a:r>
              <a:rPr lang="en-US">
                <a:solidFill>
                  <a:srgbClr val="0000FF"/>
                </a:solidFill>
                <a:latin typeface="Times New Roman" panose="02020603050405020304" pitchFamily="18" charset="0"/>
                <a:sym typeface="Symbol" panose="05050102010706020507" pitchFamily="18" charset="2"/>
              </a:rPr>
              <a:t>(</a:t>
            </a:r>
            <a:r>
              <a:rPr lang="en-US" i="1">
                <a:solidFill>
                  <a:srgbClr val="0000FF"/>
                </a:solidFill>
                <a:latin typeface="Times New Roman" panose="02020603050405020304" pitchFamily="18" charset="0"/>
                <a:sym typeface="Symbol" panose="05050102010706020507" pitchFamily="18" charset="2"/>
              </a:rPr>
              <a:t>PTC</a:t>
            </a:r>
            <a:r>
              <a:rPr lang="en-US">
                <a:solidFill>
                  <a:srgbClr val="0000FF"/>
                </a:solidFill>
                <a:latin typeface="Times New Roman" panose="02020603050405020304" pitchFamily="18" charset="0"/>
                <a:sym typeface="Symbol" panose="05050102010706020507" pitchFamily="18" charset="2"/>
              </a:rPr>
              <a:t>)</a:t>
            </a:r>
          </a:p>
        </p:txBody>
      </p:sp>
      <p:sp>
        <p:nvSpPr>
          <p:cNvPr id="101380"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1"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2"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3"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4"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101385"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6"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7"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1388"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3679400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a:r>
              <a:rPr lang="fi-FI">
                <a:latin typeface="Times New Roman" panose="02020603050405020304" pitchFamily="18" charset="0"/>
              </a:rPr>
              <a:t>Contoh sensor temperatur (3) :</a:t>
            </a:r>
            <a:endParaRPr lang="en-US">
              <a:latin typeface="Times New Roman" panose="02020603050405020304" pitchFamily="18" charset="0"/>
            </a:endParaRPr>
          </a:p>
        </p:txBody>
      </p:sp>
      <p:sp>
        <p:nvSpPr>
          <p:cNvPr id="102403" name="Rectangle 3"/>
          <p:cNvSpPr>
            <a:spLocks noGrp="1" noChangeArrowheads="1"/>
          </p:cNvSpPr>
          <p:nvPr>
            <p:ph type="body" sz="half" idx="1"/>
          </p:nvPr>
        </p:nvSpPr>
        <p:spPr>
          <a:xfrm>
            <a:off x="1981200" y="1600200"/>
            <a:ext cx="8216900" cy="1981200"/>
          </a:xfrm>
        </p:spPr>
        <p:txBody>
          <a:bodyPr/>
          <a:lstStyle/>
          <a:p>
            <a:pPr marL="0" indent="0">
              <a:buNone/>
            </a:pPr>
            <a:r>
              <a:rPr lang="sv-SE" b="1">
                <a:solidFill>
                  <a:srgbClr val="0000FF"/>
                </a:solidFill>
                <a:latin typeface="Times New Roman" panose="02020603050405020304" pitchFamily="18" charset="0"/>
              </a:rPr>
              <a:t>3. Thermistor</a:t>
            </a:r>
          </a:p>
          <a:p>
            <a:pPr marL="635000" lvl="1" indent="-292100">
              <a:buFontTx/>
              <a:buChar char="•"/>
            </a:pPr>
            <a:r>
              <a:rPr lang="sv-SE">
                <a:latin typeface="Times New Roman" panose="02020603050405020304" pitchFamily="18" charset="0"/>
              </a:rPr>
              <a:t>Tranduser yang mengubah perubahan nilai temperatur menjadi nilai resistansi pada suatu semikonduktor.</a:t>
            </a:r>
            <a:endParaRPr lang="en-US">
              <a:latin typeface="Times New Roman" panose="02020603050405020304" pitchFamily="18" charset="0"/>
            </a:endParaRPr>
          </a:p>
        </p:txBody>
      </p:sp>
      <p:sp>
        <p:nvSpPr>
          <p:cNvPr id="102404"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05"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06"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07"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08"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102409"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10"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11"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2412"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10241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3733800"/>
            <a:ext cx="1508125"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2959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a:endParaRPr lang="en-US"/>
          </a:p>
        </p:txBody>
      </p:sp>
      <p:sp>
        <p:nvSpPr>
          <p:cNvPr id="103427" name="Rectangle 3"/>
          <p:cNvSpPr>
            <a:spLocks noGrp="1" noChangeArrowheads="1"/>
          </p:cNvSpPr>
          <p:nvPr>
            <p:ph type="body" sz="half" idx="1"/>
          </p:nvPr>
        </p:nvSpPr>
        <p:spPr>
          <a:xfrm>
            <a:off x="1981200" y="1600200"/>
            <a:ext cx="8216900" cy="685800"/>
          </a:xfrm>
        </p:spPr>
        <p:txBody>
          <a:bodyPr/>
          <a:lstStyle/>
          <a:p>
            <a:pPr marL="635000" lvl="1" indent="-292100">
              <a:lnSpc>
                <a:spcPct val="130000"/>
              </a:lnSpc>
              <a:buFontTx/>
              <a:buChar char="•"/>
            </a:pPr>
            <a:r>
              <a:rPr lang="sv-SE">
                <a:latin typeface="Times New Roman" panose="02020603050405020304" pitchFamily="18" charset="0"/>
              </a:rPr>
              <a:t>Hubungan antara temperatur dan resistansi :</a:t>
            </a:r>
            <a:endParaRPr lang="en-US">
              <a:latin typeface="Times New Roman" panose="02020603050405020304" pitchFamily="18" charset="0"/>
              <a:sym typeface="Symbol" panose="05050102010706020507" pitchFamily="18" charset="2"/>
            </a:endParaRPr>
          </a:p>
        </p:txBody>
      </p:sp>
      <p:sp>
        <p:nvSpPr>
          <p:cNvPr id="103428"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429"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430"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431"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432"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103433"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434"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435"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3436"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3438" name="Rectangle 14"/>
          <p:cNvSpPr>
            <a:spLocks noChangeArrowheads="1"/>
          </p:cNvSpPr>
          <p:nvPr/>
        </p:nvSpPr>
        <p:spPr bwMode="auto">
          <a:xfrm>
            <a:off x="1524001" y="3010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103437" name="Object 13"/>
          <p:cNvGraphicFramePr>
            <a:graphicFrameLocks noChangeAspect="1"/>
          </p:cNvGraphicFramePr>
          <p:nvPr/>
        </p:nvGraphicFramePr>
        <p:xfrm>
          <a:off x="3810001" y="2362201"/>
          <a:ext cx="3154363" cy="942975"/>
        </p:xfrm>
        <a:graphic>
          <a:graphicData uri="http://schemas.openxmlformats.org/presentationml/2006/ole">
            <mc:AlternateContent xmlns:mc="http://schemas.openxmlformats.org/markup-compatibility/2006">
              <mc:Choice xmlns:v="urn:schemas-microsoft-com:vml" Requires="v">
                <p:oleObj spid="_x0000_s22534" name="Equation" r:id="rId3" imgW="1562100" imgH="469900" progId="Equation.3">
                  <p:embed/>
                </p:oleObj>
              </mc:Choice>
              <mc:Fallback>
                <p:oleObj name="Equation" r:id="rId3" imgW="15621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1" y="2362201"/>
                        <a:ext cx="315436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9" name="Rectangle 15"/>
          <p:cNvSpPr>
            <a:spLocks noChangeArrowheads="1"/>
          </p:cNvSpPr>
          <p:nvPr/>
        </p:nvSpPr>
        <p:spPr bwMode="auto">
          <a:xfrm>
            <a:off x="1981200" y="3352800"/>
            <a:ext cx="82169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defRPr>
            </a:lvl1pPr>
            <a:lvl2pPr marL="635000" indent="-292100">
              <a:spcBef>
                <a:spcPct val="20000"/>
              </a:spcBef>
              <a:buChar char="–"/>
              <a:defRPr sz="2400">
                <a:solidFill>
                  <a:schemeClr val="tx1"/>
                </a:solidFill>
                <a:latin typeface="Arial" panose="020B0604020202020204" pitchFamily="34" charset="0"/>
              </a:defRPr>
            </a:lvl2pPr>
            <a:lvl3pPr marL="2003425" indent="-457200">
              <a:spcBef>
                <a:spcPct val="20000"/>
              </a:spcBef>
              <a:buChar char="•"/>
              <a:defRPr sz="2000">
                <a:solidFill>
                  <a:schemeClr val="tx1"/>
                </a:solidFill>
                <a:latin typeface="Arial" panose="020B0604020202020204" pitchFamily="34" charset="0"/>
              </a:defRPr>
            </a:lvl3pPr>
            <a:lvl4pPr marL="2498725" indent="-381000">
              <a:spcBef>
                <a:spcPct val="20000"/>
              </a:spcBef>
              <a:buChar char="–"/>
              <a:defRPr>
                <a:solidFill>
                  <a:schemeClr val="tx1"/>
                </a:solidFill>
                <a:latin typeface="Arial" panose="020B0604020202020204" pitchFamily="34" charset="0"/>
              </a:defRPr>
            </a:lvl4pPr>
            <a:lvl5pPr marL="2994025" indent="-381000">
              <a:spcBef>
                <a:spcPct val="20000"/>
              </a:spcBef>
              <a:buChar char="»"/>
              <a:defRPr>
                <a:solidFill>
                  <a:schemeClr val="tx1"/>
                </a:solidFill>
                <a:latin typeface="Arial" panose="020B0604020202020204" pitchFamily="34" charset="0"/>
              </a:defRPr>
            </a:lvl5pPr>
            <a:lvl6pPr marL="3451225" indent="-381000" fontAlgn="base">
              <a:spcBef>
                <a:spcPct val="20000"/>
              </a:spcBef>
              <a:spcAft>
                <a:spcPct val="0"/>
              </a:spcAft>
              <a:buChar char="»"/>
              <a:defRPr>
                <a:solidFill>
                  <a:schemeClr val="tx1"/>
                </a:solidFill>
                <a:latin typeface="Arial" panose="020B0604020202020204" pitchFamily="34" charset="0"/>
              </a:defRPr>
            </a:lvl6pPr>
            <a:lvl7pPr marL="3908425" indent="-381000" fontAlgn="base">
              <a:spcBef>
                <a:spcPct val="20000"/>
              </a:spcBef>
              <a:spcAft>
                <a:spcPct val="0"/>
              </a:spcAft>
              <a:buChar char="»"/>
              <a:defRPr>
                <a:solidFill>
                  <a:schemeClr val="tx1"/>
                </a:solidFill>
                <a:latin typeface="Arial" panose="020B0604020202020204" pitchFamily="34" charset="0"/>
              </a:defRPr>
            </a:lvl7pPr>
            <a:lvl8pPr marL="4365625" indent="-381000" fontAlgn="base">
              <a:spcBef>
                <a:spcPct val="20000"/>
              </a:spcBef>
              <a:spcAft>
                <a:spcPct val="0"/>
              </a:spcAft>
              <a:buChar char="»"/>
              <a:defRPr>
                <a:solidFill>
                  <a:schemeClr val="tx1"/>
                </a:solidFill>
                <a:latin typeface="Arial" panose="020B0604020202020204" pitchFamily="34" charset="0"/>
              </a:defRPr>
            </a:lvl8pPr>
            <a:lvl9pPr marL="4822825" indent="-381000" fontAlgn="base">
              <a:spcBef>
                <a:spcPct val="20000"/>
              </a:spcBef>
              <a:spcAft>
                <a:spcPct val="0"/>
              </a:spcAft>
              <a:buChar char="»"/>
              <a:defRPr>
                <a:solidFill>
                  <a:schemeClr val="tx1"/>
                </a:solidFill>
                <a:latin typeface="Arial" panose="020B0604020202020204" pitchFamily="34" charset="0"/>
              </a:defRPr>
            </a:lvl9pPr>
          </a:lstStyle>
          <a:p>
            <a:pPr lvl="1">
              <a:lnSpc>
                <a:spcPct val="130000"/>
              </a:lnSpc>
              <a:buFontTx/>
              <a:buNone/>
            </a:pPr>
            <a:r>
              <a:rPr lang="en-US" sz="2800" b="1">
                <a:solidFill>
                  <a:srgbClr val="0000FF"/>
                </a:solidFill>
                <a:latin typeface="Times New Roman" panose="02020603050405020304" pitchFamily="18" charset="0"/>
                <a:sym typeface="Symbol" panose="05050102010706020507" pitchFamily="18" charset="2"/>
              </a:rPr>
              <a:t> </a:t>
            </a:r>
            <a:r>
              <a:rPr lang="en-US" sz="2800" i="1">
                <a:solidFill>
                  <a:srgbClr val="0000FF"/>
                </a:solidFill>
                <a:latin typeface="Times New Roman" panose="02020603050405020304" pitchFamily="18" charset="0"/>
                <a:sym typeface="Symbol" panose="05050102010706020507" pitchFamily="18" charset="2"/>
              </a:rPr>
              <a:t>negative temperature coefficient </a:t>
            </a:r>
            <a:r>
              <a:rPr lang="en-US" sz="2800">
                <a:solidFill>
                  <a:srgbClr val="0000FF"/>
                </a:solidFill>
                <a:latin typeface="Times New Roman" panose="02020603050405020304" pitchFamily="18" charset="0"/>
                <a:sym typeface="Symbol" panose="05050102010706020507" pitchFamily="18" charset="2"/>
              </a:rPr>
              <a:t>(</a:t>
            </a:r>
            <a:r>
              <a:rPr lang="en-US" sz="2800" i="1">
                <a:solidFill>
                  <a:srgbClr val="0000FF"/>
                </a:solidFill>
                <a:latin typeface="Times New Roman" panose="02020603050405020304" pitchFamily="18" charset="0"/>
                <a:sym typeface="Symbol" panose="05050102010706020507" pitchFamily="18" charset="2"/>
              </a:rPr>
              <a:t>NTC</a:t>
            </a:r>
            <a:r>
              <a:rPr lang="en-US" sz="2800">
                <a:solidFill>
                  <a:srgbClr val="0000FF"/>
                </a:solidFill>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3195828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2057400" y="533400"/>
            <a:ext cx="8001000" cy="762000"/>
          </a:xfrm>
        </p:spPr>
        <p:txBody>
          <a:bodyPr/>
          <a:lstStyle/>
          <a:p>
            <a:pPr algn="ctr"/>
            <a:r>
              <a:rPr lang="en-US" sz="4400" b="1">
                <a:latin typeface="Times New Roman" panose="02020603050405020304" pitchFamily="18" charset="0"/>
              </a:rPr>
              <a:t>Rangkaian elektronik</a:t>
            </a:r>
          </a:p>
        </p:txBody>
      </p:sp>
      <p:sp>
        <p:nvSpPr>
          <p:cNvPr id="120835" name="Rectangle 3"/>
          <p:cNvSpPr>
            <a:spLocks noGrp="1" noChangeArrowheads="1"/>
          </p:cNvSpPr>
          <p:nvPr>
            <p:ph type="subTitle" idx="1"/>
          </p:nvPr>
        </p:nvSpPr>
        <p:spPr>
          <a:xfrm>
            <a:off x="2130426" y="1752600"/>
            <a:ext cx="8156575" cy="1295400"/>
          </a:xfrm>
        </p:spPr>
        <p:txBody>
          <a:bodyPr/>
          <a:lstStyle/>
          <a:p>
            <a:pPr marL="234950" indent="-234950">
              <a:lnSpc>
                <a:spcPct val="125000"/>
              </a:lnSpc>
              <a:buClr>
                <a:schemeClr val="tx1"/>
              </a:buClr>
            </a:pPr>
            <a:r>
              <a:rPr lang="sv-SE" b="1">
                <a:latin typeface="Times New Roman" panose="02020603050405020304" pitchFamily="18" charset="0"/>
              </a:rPr>
              <a:t>Contoh :</a:t>
            </a:r>
            <a:r>
              <a:rPr lang="sv-SE" b="1">
                <a:solidFill>
                  <a:srgbClr val="0000FF"/>
                </a:solidFill>
                <a:latin typeface="Times New Roman" panose="02020603050405020304" pitchFamily="18" charset="0"/>
              </a:rPr>
              <a:t> </a:t>
            </a:r>
            <a:r>
              <a:rPr lang="sv-SE" b="1">
                <a:solidFill>
                  <a:srgbClr val="FF3300"/>
                </a:solidFill>
                <a:latin typeface="Times New Roman" panose="02020603050405020304" pitchFamily="18" charset="0"/>
              </a:rPr>
              <a:t>Summing amplifier + Inverting amplifier</a:t>
            </a:r>
          </a:p>
          <a:p>
            <a:pPr marL="234950" indent="-234950" algn="just">
              <a:lnSpc>
                <a:spcPct val="125000"/>
              </a:lnSpc>
              <a:buClr>
                <a:schemeClr val="tx1"/>
              </a:buClr>
              <a:buFontTx/>
              <a:buChar char="•"/>
            </a:pPr>
            <a:r>
              <a:rPr lang="sv-SE" b="1">
                <a:solidFill>
                  <a:srgbClr val="0000FF"/>
                </a:solidFill>
                <a:latin typeface="Times New Roman" panose="02020603050405020304" pitchFamily="18" charset="0"/>
              </a:rPr>
              <a:t>Summing amplifier</a:t>
            </a:r>
            <a:endParaRPr lang="en-US" b="1">
              <a:solidFill>
                <a:srgbClr val="0000FF"/>
              </a:solidFill>
              <a:latin typeface="Times New Roman" panose="02020603050405020304" pitchFamily="18" charset="0"/>
            </a:endParaRPr>
          </a:p>
        </p:txBody>
      </p:sp>
      <p:grpSp>
        <p:nvGrpSpPr>
          <p:cNvPr id="121116" name="Group 284"/>
          <p:cNvGrpSpPr>
            <a:grpSpLocks/>
          </p:cNvGrpSpPr>
          <p:nvPr/>
        </p:nvGrpSpPr>
        <p:grpSpPr bwMode="auto">
          <a:xfrm>
            <a:off x="2133600" y="3048000"/>
            <a:ext cx="4800600" cy="2895600"/>
            <a:chOff x="432" y="1776"/>
            <a:chExt cx="3024" cy="1824"/>
          </a:xfrm>
        </p:grpSpPr>
        <p:sp>
          <p:nvSpPr>
            <p:cNvPr id="121011" name="Rectangle 179"/>
            <p:cNvSpPr>
              <a:spLocks noChangeArrowheads="1"/>
            </p:cNvSpPr>
            <p:nvPr/>
          </p:nvSpPr>
          <p:spPr bwMode="auto">
            <a:xfrm>
              <a:off x="2112" y="1776"/>
              <a:ext cx="3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a:t>R</a:t>
              </a:r>
              <a:r>
                <a:rPr lang="en-US" sz="2400" baseline="-25000"/>
                <a:t>f</a:t>
              </a:r>
            </a:p>
          </p:txBody>
        </p:sp>
        <p:grpSp>
          <p:nvGrpSpPr>
            <p:cNvPr id="121041" name="Group 209"/>
            <p:cNvGrpSpPr>
              <a:grpSpLocks/>
            </p:cNvGrpSpPr>
            <p:nvPr/>
          </p:nvGrpSpPr>
          <p:grpSpPr bwMode="auto">
            <a:xfrm>
              <a:off x="745" y="2103"/>
              <a:ext cx="2353" cy="1497"/>
              <a:chOff x="745" y="2103"/>
              <a:chExt cx="2353" cy="1497"/>
            </a:xfrm>
          </p:grpSpPr>
          <p:sp>
            <p:nvSpPr>
              <p:cNvPr id="120977" name="Line 145"/>
              <p:cNvSpPr>
                <a:spLocks noChangeShapeType="1"/>
              </p:cNvSpPr>
              <p:nvPr/>
            </p:nvSpPr>
            <p:spPr bwMode="auto">
              <a:xfrm>
                <a:off x="837" y="2602"/>
                <a:ext cx="97"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78" name="Line 146"/>
              <p:cNvSpPr>
                <a:spLocks noChangeShapeType="1"/>
              </p:cNvSpPr>
              <p:nvPr/>
            </p:nvSpPr>
            <p:spPr bwMode="auto">
              <a:xfrm flipH="1">
                <a:off x="837" y="2660"/>
                <a:ext cx="104" cy="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1039" name="Group 207"/>
              <p:cNvGrpSpPr>
                <a:grpSpLocks/>
              </p:cNvGrpSpPr>
              <p:nvPr/>
            </p:nvGrpSpPr>
            <p:grpSpPr bwMode="auto">
              <a:xfrm>
                <a:off x="1073" y="2552"/>
                <a:ext cx="284" cy="129"/>
                <a:chOff x="1073" y="2552"/>
                <a:chExt cx="284" cy="129"/>
              </a:xfrm>
            </p:grpSpPr>
            <p:sp>
              <p:nvSpPr>
                <p:cNvPr id="120980" name="Line 148"/>
                <p:cNvSpPr>
                  <a:spLocks noChangeShapeType="1"/>
                </p:cNvSpPr>
                <p:nvPr/>
              </p:nvSpPr>
              <p:spPr bwMode="auto">
                <a:xfrm flipV="1">
                  <a:off x="1073" y="2555"/>
                  <a:ext cx="4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1" name="Line 149"/>
                <p:cNvSpPr>
                  <a:spLocks noChangeShapeType="1"/>
                </p:cNvSpPr>
                <p:nvPr/>
              </p:nvSpPr>
              <p:spPr bwMode="auto">
                <a:xfrm>
                  <a:off x="1120" y="2555"/>
                  <a:ext cx="4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2" name="Line 150"/>
                <p:cNvSpPr>
                  <a:spLocks noChangeShapeType="1"/>
                </p:cNvSpPr>
                <p:nvPr/>
              </p:nvSpPr>
              <p:spPr bwMode="auto">
                <a:xfrm flipV="1">
                  <a:off x="1174" y="2552"/>
                  <a:ext cx="4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3" name="Line 151"/>
                <p:cNvSpPr>
                  <a:spLocks noChangeShapeType="1"/>
                </p:cNvSpPr>
                <p:nvPr/>
              </p:nvSpPr>
              <p:spPr bwMode="auto">
                <a:xfrm flipV="1">
                  <a:off x="1263" y="2555"/>
                  <a:ext cx="46"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4" name="Line 152"/>
                <p:cNvSpPr>
                  <a:spLocks noChangeShapeType="1"/>
                </p:cNvSpPr>
                <p:nvPr/>
              </p:nvSpPr>
              <p:spPr bwMode="auto">
                <a:xfrm>
                  <a:off x="1226" y="2563"/>
                  <a:ext cx="48" cy="1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5" name="Line 153"/>
                <p:cNvSpPr>
                  <a:spLocks noChangeShapeType="1"/>
                </p:cNvSpPr>
                <p:nvPr/>
              </p:nvSpPr>
              <p:spPr bwMode="auto">
                <a:xfrm>
                  <a:off x="1309" y="2555"/>
                  <a:ext cx="48"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0986" name="Line 154"/>
              <p:cNvSpPr>
                <a:spLocks noChangeShapeType="1"/>
              </p:cNvSpPr>
              <p:nvPr/>
            </p:nvSpPr>
            <p:spPr bwMode="auto">
              <a:xfrm>
                <a:off x="1357" y="2662"/>
                <a:ext cx="3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7" name="Line 155"/>
              <p:cNvSpPr>
                <a:spLocks noChangeShapeType="1"/>
              </p:cNvSpPr>
              <p:nvPr/>
            </p:nvSpPr>
            <p:spPr bwMode="auto">
              <a:xfrm>
                <a:off x="1681" y="2662"/>
                <a:ext cx="0" cy="3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88" name="Line 156"/>
              <p:cNvSpPr>
                <a:spLocks noChangeShapeType="1"/>
              </p:cNvSpPr>
              <p:nvPr/>
            </p:nvSpPr>
            <p:spPr bwMode="auto">
              <a:xfrm>
                <a:off x="1681" y="2772"/>
                <a:ext cx="60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0989" name="Group 157"/>
              <p:cNvGrpSpPr>
                <a:grpSpLocks/>
              </p:cNvGrpSpPr>
              <p:nvPr/>
            </p:nvGrpSpPr>
            <p:grpSpPr bwMode="auto">
              <a:xfrm>
                <a:off x="2296" y="2672"/>
                <a:ext cx="364" cy="551"/>
                <a:chOff x="6790" y="3515"/>
                <a:chExt cx="353" cy="537"/>
              </a:xfrm>
            </p:grpSpPr>
            <p:sp>
              <p:nvSpPr>
                <p:cNvPr id="120990" name="Line 158"/>
                <p:cNvSpPr>
                  <a:spLocks noChangeShapeType="1"/>
                </p:cNvSpPr>
                <p:nvPr/>
              </p:nvSpPr>
              <p:spPr bwMode="auto">
                <a:xfrm>
                  <a:off x="6790" y="3784"/>
                  <a:ext cx="2"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91" name="Line 159"/>
                <p:cNvSpPr>
                  <a:spLocks noChangeShapeType="1"/>
                </p:cNvSpPr>
                <p:nvPr/>
              </p:nvSpPr>
              <p:spPr bwMode="auto">
                <a:xfrm flipV="1">
                  <a:off x="6790" y="3784"/>
                  <a:ext cx="353"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92" name="Line 160"/>
                <p:cNvSpPr>
                  <a:spLocks noChangeShapeType="1"/>
                </p:cNvSpPr>
                <p:nvPr/>
              </p:nvSpPr>
              <p:spPr bwMode="auto">
                <a:xfrm>
                  <a:off x="6790" y="3515"/>
                  <a:ext cx="2" cy="2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93" name="Line 161"/>
                <p:cNvSpPr>
                  <a:spLocks noChangeShapeType="1"/>
                </p:cNvSpPr>
                <p:nvPr/>
              </p:nvSpPr>
              <p:spPr bwMode="auto">
                <a:xfrm>
                  <a:off x="6790" y="3515"/>
                  <a:ext cx="353" cy="2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0994" name="Rectangle 162"/>
              <p:cNvSpPr>
                <a:spLocks noChangeArrowheads="1"/>
              </p:cNvSpPr>
              <p:nvPr/>
            </p:nvSpPr>
            <p:spPr bwMode="auto">
              <a:xfrm>
                <a:off x="2255" y="2948"/>
                <a:ext cx="24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d-ID" b="1"/>
                  <a:t>+</a:t>
                </a:r>
                <a:endParaRPr lang="en-US" b="1"/>
              </a:p>
            </p:txBody>
          </p:sp>
          <p:sp>
            <p:nvSpPr>
              <p:cNvPr id="120995" name="Rectangle 163"/>
              <p:cNvSpPr>
                <a:spLocks noChangeArrowheads="1"/>
              </p:cNvSpPr>
              <p:nvPr/>
            </p:nvSpPr>
            <p:spPr bwMode="auto">
              <a:xfrm>
                <a:off x="2255" y="2672"/>
                <a:ext cx="24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d-ID" b="1"/>
                  <a:t>-</a:t>
                </a:r>
                <a:endParaRPr lang="en-US" b="1"/>
              </a:p>
            </p:txBody>
          </p:sp>
          <p:sp>
            <p:nvSpPr>
              <p:cNvPr id="120996" name="Line 164"/>
              <p:cNvSpPr>
                <a:spLocks noChangeShapeType="1"/>
              </p:cNvSpPr>
              <p:nvPr/>
            </p:nvSpPr>
            <p:spPr bwMode="auto">
              <a:xfrm>
                <a:off x="1681" y="3102"/>
                <a:ext cx="60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97" name="Line 165"/>
              <p:cNvSpPr>
                <a:spLocks noChangeShapeType="1"/>
              </p:cNvSpPr>
              <p:nvPr/>
            </p:nvSpPr>
            <p:spPr bwMode="auto">
              <a:xfrm flipV="1">
                <a:off x="1681" y="3102"/>
                <a:ext cx="0" cy="4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98" name="Rectangle 166"/>
              <p:cNvSpPr>
                <a:spLocks noChangeArrowheads="1"/>
              </p:cNvSpPr>
              <p:nvPr/>
            </p:nvSpPr>
            <p:spPr bwMode="auto">
              <a:xfrm>
                <a:off x="1519" y="3517"/>
                <a:ext cx="324" cy="83"/>
              </a:xfrm>
              <a:prstGeom prst="rect">
                <a:avLst/>
              </a:prstGeom>
              <a:solidFill>
                <a:srgbClr val="C0C0C0"/>
              </a:solidFill>
              <a:ln>
                <a:noFill/>
              </a:ln>
              <a:extLst>
                <a:ext uri="{91240B29-F687-4F45-9708-019B960494DF}">
                  <a14:hiddenLine xmlns:a14="http://schemas.microsoft.com/office/drawing/2010/main" w="9525">
                    <a:solidFill>
                      <a:srgbClr val="C0C0C0"/>
                    </a:solidFill>
                    <a:miter lim="800000"/>
                    <a:headEnd/>
                    <a:tailEnd/>
                  </a14:hiddenLine>
                </a:ext>
              </a:extLst>
            </p:spPr>
            <p:txBody>
              <a:bodyPr/>
              <a:lstStyle/>
              <a:p>
                <a:endParaRPr lang="en-US"/>
              </a:p>
            </p:txBody>
          </p:sp>
          <p:grpSp>
            <p:nvGrpSpPr>
              <p:cNvPr id="120999" name="Group 167"/>
              <p:cNvGrpSpPr>
                <a:grpSpLocks/>
              </p:cNvGrpSpPr>
              <p:nvPr/>
            </p:nvGrpSpPr>
            <p:grpSpPr bwMode="auto">
              <a:xfrm>
                <a:off x="2095" y="2103"/>
                <a:ext cx="284" cy="129"/>
                <a:chOff x="10542" y="3139"/>
                <a:chExt cx="547" cy="249"/>
              </a:xfrm>
            </p:grpSpPr>
            <p:sp>
              <p:nvSpPr>
                <p:cNvPr id="121000" name="Line 168"/>
                <p:cNvSpPr>
                  <a:spLocks noChangeShapeType="1"/>
                </p:cNvSpPr>
                <p:nvPr/>
              </p:nvSpPr>
              <p:spPr bwMode="auto">
                <a:xfrm flipV="1">
                  <a:off x="10542" y="3145"/>
                  <a:ext cx="91" cy="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1" name="Line 169"/>
                <p:cNvSpPr>
                  <a:spLocks noChangeShapeType="1"/>
                </p:cNvSpPr>
                <p:nvPr/>
              </p:nvSpPr>
              <p:spPr bwMode="auto">
                <a:xfrm>
                  <a:off x="10633" y="3145"/>
                  <a:ext cx="91" cy="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2" name="Line 170"/>
                <p:cNvSpPr>
                  <a:spLocks noChangeShapeType="1"/>
                </p:cNvSpPr>
                <p:nvPr/>
              </p:nvSpPr>
              <p:spPr bwMode="auto">
                <a:xfrm flipV="1">
                  <a:off x="10736" y="3139"/>
                  <a:ext cx="91" cy="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3" name="Line 171"/>
                <p:cNvSpPr>
                  <a:spLocks noChangeShapeType="1"/>
                </p:cNvSpPr>
                <p:nvPr/>
              </p:nvSpPr>
              <p:spPr bwMode="auto">
                <a:xfrm flipV="1">
                  <a:off x="10907" y="3145"/>
                  <a:ext cx="90" cy="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4" name="Line 172"/>
                <p:cNvSpPr>
                  <a:spLocks noChangeShapeType="1"/>
                </p:cNvSpPr>
                <p:nvPr/>
              </p:nvSpPr>
              <p:spPr bwMode="auto">
                <a:xfrm>
                  <a:off x="10837" y="3161"/>
                  <a:ext cx="93"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5" name="Line 173"/>
                <p:cNvSpPr>
                  <a:spLocks noChangeShapeType="1"/>
                </p:cNvSpPr>
                <p:nvPr/>
              </p:nvSpPr>
              <p:spPr bwMode="auto">
                <a:xfrm>
                  <a:off x="10997" y="3145"/>
                  <a:ext cx="92" cy="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1006" name="Line 174"/>
              <p:cNvSpPr>
                <a:spLocks noChangeShapeType="1"/>
              </p:cNvSpPr>
              <p:nvPr/>
            </p:nvSpPr>
            <p:spPr bwMode="auto">
              <a:xfrm>
                <a:off x="2368" y="2213"/>
                <a:ext cx="36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7" name="Line 175"/>
              <p:cNvSpPr>
                <a:spLocks noChangeShapeType="1"/>
              </p:cNvSpPr>
              <p:nvPr/>
            </p:nvSpPr>
            <p:spPr bwMode="auto">
              <a:xfrm>
                <a:off x="2652" y="2937"/>
                <a:ext cx="44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08" name="Line 176"/>
              <p:cNvSpPr>
                <a:spLocks noChangeShapeType="1"/>
              </p:cNvSpPr>
              <p:nvPr/>
            </p:nvSpPr>
            <p:spPr bwMode="auto">
              <a:xfrm>
                <a:off x="2734" y="2213"/>
                <a:ext cx="1" cy="7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12" name="Line 180"/>
              <p:cNvSpPr>
                <a:spLocks noChangeShapeType="1"/>
              </p:cNvSpPr>
              <p:nvPr/>
            </p:nvSpPr>
            <p:spPr bwMode="auto">
              <a:xfrm>
                <a:off x="1357" y="2982"/>
                <a:ext cx="3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1013" name="Group 181"/>
              <p:cNvGrpSpPr>
                <a:grpSpLocks/>
              </p:cNvGrpSpPr>
              <p:nvPr/>
            </p:nvGrpSpPr>
            <p:grpSpPr bwMode="auto">
              <a:xfrm>
                <a:off x="1073" y="2872"/>
                <a:ext cx="284" cy="129"/>
                <a:chOff x="5535" y="5819"/>
                <a:chExt cx="471" cy="178"/>
              </a:xfrm>
            </p:grpSpPr>
            <p:sp>
              <p:nvSpPr>
                <p:cNvPr id="121014" name="Line 182"/>
                <p:cNvSpPr>
                  <a:spLocks noChangeShapeType="1"/>
                </p:cNvSpPr>
                <p:nvPr/>
              </p:nvSpPr>
              <p:spPr bwMode="auto">
                <a:xfrm flipV="1">
                  <a:off x="5535"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15" name="Line 183"/>
                <p:cNvSpPr>
                  <a:spLocks noChangeShapeType="1"/>
                </p:cNvSpPr>
                <p:nvPr/>
              </p:nvSpPr>
              <p:spPr bwMode="auto">
                <a:xfrm>
                  <a:off x="5613"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16" name="Line 184"/>
                <p:cNvSpPr>
                  <a:spLocks noChangeShapeType="1"/>
                </p:cNvSpPr>
                <p:nvPr/>
              </p:nvSpPr>
              <p:spPr bwMode="auto">
                <a:xfrm flipV="1">
                  <a:off x="5702" y="5819"/>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17" name="Line 185"/>
                <p:cNvSpPr>
                  <a:spLocks noChangeShapeType="1"/>
                </p:cNvSpPr>
                <p:nvPr/>
              </p:nvSpPr>
              <p:spPr bwMode="auto">
                <a:xfrm flipV="1">
                  <a:off x="5849"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18" name="Line 186"/>
                <p:cNvSpPr>
                  <a:spLocks noChangeShapeType="1"/>
                </p:cNvSpPr>
                <p:nvPr/>
              </p:nvSpPr>
              <p:spPr bwMode="auto">
                <a:xfrm>
                  <a:off x="5789" y="5835"/>
                  <a:ext cx="80"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19" name="Line 187"/>
                <p:cNvSpPr>
                  <a:spLocks noChangeShapeType="1"/>
                </p:cNvSpPr>
                <p:nvPr/>
              </p:nvSpPr>
              <p:spPr bwMode="auto">
                <a:xfrm>
                  <a:off x="5927"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1020" name="Line 188"/>
              <p:cNvSpPr>
                <a:spLocks noChangeShapeType="1"/>
              </p:cNvSpPr>
              <p:nvPr/>
            </p:nvSpPr>
            <p:spPr bwMode="auto">
              <a:xfrm>
                <a:off x="749" y="2982"/>
                <a:ext cx="3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21" name="Line 189"/>
              <p:cNvSpPr>
                <a:spLocks noChangeShapeType="1"/>
              </p:cNvSpPr>
              <p:nvPr/>
            </p:nvSpPr>
            <p:spPr bwMode="auto">
              <a:xfrm>
                <a:off x="745" y="2672"/>
                <a:ext cx="34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22" name="Line 190"/>
              <p:cNvSpPr>
                <a:spLocks noChangeShapeType="1"/>
              </p:cNvSpPr>
              <p:nvPr/>
            </p:nvSpPr>
            <p:spPr bwMode="auto">
              <a:xfrm>
                <a:off x="848" y="2924"/>
                <a:ext cx="96"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23" name="Line 191"/>
              <p:cNvSpPr>
                <a:spLocks noChangeShapeType="1"/>
              </p:cNvSpPr>
              <p:nvPr/>
            </p:nvSpPr>
            <p:spPr bwMode="auto">
              <a:xfrm flipH="1">
                <a:off x="848" y="2982"/>
                <a:ext cx="103" cy="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1040" name="Group 208"/>
              <p:cNvGrpSpPr>
                <a:grpSpLocks/>
              </p:cNvGrpSpPr>
              <p:nvPr/>
            </p:nvGrpSpPr>
            <p:grpSpPr bwMode="auto">
              <a:xfrm>
                <a:off x="1907" y="2706"/>
                <a:ext cx="104" cy="125"/>
                <a:chOff x="1907" y="2706"/>
                <a:chExt cx="104" cy="125"/>
              </a:xfrm>
            </p:grpSpPr>
            <p:sp>
              <p:nvSpPr>
                <p:cNvPr id="121024" name="Line 192"/>
                <p:cNvSpPr>
                  <a:spLocks noChangeShapeType="1"/>
                </p:cNvSpPr>
                <p:nvPr/>
              </p:nvSpPr>
              <p:spPr bwMode="auto">
                <a:xfrm>
                  <a:off x="1907" y="2706"/>
                  <a:ext cx="97"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25" name="Line 193"/>
                <p:cNvSpPr>
                  <a:spLocks noChangeShapeType="1"/>
                </p:cNvSpPr>
                <p:nvPr/>
              </p:nvSpPr>
              <p:spPr bwMode="auto">
                <a:xfrm flipH="1">
                  <a:off x="1907" y="2764"/>
                  <a:ext cx="104" cy="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1026" name="AutoShape 194"/>
              <p:cNvSpPr>
                <a:spLocks/>
              </p:cNvSpPr>
              <p:nvPr/>
            </p:nvSpPr>
            <p:spPr bwMode="auto">
              <a:xfrm>
                <a:off x="2112" y="2832"/>
                <a:ext cx="85" cy="238"/>
              </a:xfrm>
              <a:prstGeom prst="leftBracket">
                <a:avLst>
                  <a:gd name="adj" fmla="val 23333"/>
                </a:avLst>
              </a:prstGeom>
              <a:noFill/>
              <a:ln w="2540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21032" name="Group 200"/>
              <p:cNvGrpSpPr>
                <a:grpSpLocks/>
              </p:cNvGrpSpPr>
              <p:nvPr/>
            </p:nvGrpSpPr>
            <p:grpSpPr bwMode="auto">
              <a:xfrm>
                <a:off x="1723" y="2230"/>
                <a:ext cx="437" cy="602"/>
                <a:chOff x="4200" y="2360"/>
                <a:chExt cx="841" cy="1159"/>
              </a:xfrm>
            </p:grpSpPr>
            <p:sp>
              <p:nvSpPr>
                <p:cNvPr id="121033" name="Line 201"/>
                <p:cNvSpPr>
                  <a:spLocks noChangeShapeType="1"/>
                </p:cNvSpPr>
                <p:nvPr/>
              </p:nvSpPr>
              <p:spPr bwMode="auto">
                <a:xfrm>
                  <a:off x="4420" y="2360"/>
                  <a:ext cx="5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34" name="Line 202"/>
                <p:cNvSpPr>
                  <a:spLocks noChangeShapeType="1"/>
                </p:cNvSpPr>
                <p:nvPr/>
              </p:nvSpPr>
              <p:spPr bwMode="auto">
                <a:xfrm flipH="1">
                  <a:off x="4200" y="2360"/>
                  <a:ext cx="260" cy="11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35" name="Rectangle 203"/>
                <p:cNvSpPr>
                  <a:spLocks noChangeArrowheads="1"/>
                </p:cNvSpPr>
                <p:nvPr/>
              </p:nvSpPr>
              <p:spPr bwMode="auto">
                <a:xfrm>
                  <a:off x="4380" y="2471"/>
                  <a:ext cx="661"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endParaRPr lang="en-US"/>
                </a:p>
              </p:txBody>
            </p:sp>
            <p:sp>
              <p:nvSpPr>
                <p:cNvPr id="121036" name="Line 204"/>
                <p:cNvSpPr>
                  <a:spLocks noChangeShapeType="1"/>
                </p:cNvSpPr>
                <p:nvPr/>
              </p:nvSpPr>
              <p:spPr bwMode="auto">
                <a:xfrm>
                  <a:off x="4260" y="2740"/>
                  <a:ext cx="40" cy="1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37" name="Line 205"/>
                <p:cNvSpPr>
                  <a:spLocks noChangeShapeType="1"/>
                </p:cNvSpPr>
                <p:nvPr/>
              </p:nvSpPr>
              <p:spPr bwMode="auto">
                <a:xfrm flipV="1">
                  <a:off x="4320" y="2820"/>
                  <a:ext cx="140" cy="1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1038" name="Oval 206"/>
              <p:cNvSpPr>
                <a:spLocks noChangeArrowheads="1"/>
              </p:cNvSpPr>
              <p:nvPr/>
            </p:nvSpPr>
            <p:spPr bwMode="auto">
              <a:xfrm>
                <a:off x="1667" y="2748"/>
                <a:ext cx="53" cy="53"/>
              </a:xfrm>
              <a:prstGeom prst="ellipse">
                <a:avLst/>
              </a:prstGeom>
              <a:solidFill>
                <a:srgbClr val="000000"/>
              </a:solidFill>
              <a:ln w="9525">
                <a:solidFill>
                  <a:srgbClr val="000000"/>
                </a:solidFill>
                <a:round/>
                <a:headEnd/>
                <a:tailEnd/>
              </a:ln>
            </p:spPr>
            <p:txBody>
              <a:bodyPr/>
              <a:lstStyle/>
              <a:p>
                <a:endParaRPr lang="en-US"/>
              </a:p>
            </p:txBody>
          </p:sp>
        </p:grpSp>
        <p:sp>
          <p:nvSpPr>
            <p:cNvPr id="121105" name="Rectangle 273"/>
            <p:cNvSpPr>
              <a:spLocks noChangeArrowheads="1"/>
            </p:cNvSpPr>
            <p:nvPr/>
          </p:nvSpPr>
          <p:spPr bwMode="auto">
            <a:xfrm>
              <a:off x="1056" y="225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R</a:t>
              </a:r>
              <a:r>
                <a:rPr lang="en-US" sz="2400" baseline="-25000"/>
                <a:t>1</a:t>
              </a:r>
            </a:p>
          </p:txBody>
        </p:sp>
        <p:sp>
          <p:nvSpPr>
            <p:cNvPr id="121106" name="Rectangle 274"/>
            <p:cNvSpPr>
              <a:spLocks noChangeArrowheads="1"/>
            </p:cNvSpPr>
            <p:nvPr/>
          </p:nvSpPr>
          <p:spPr bwMode="auto">
            <a:xfrm>
              <a:off x="1104" y="297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a:t>R</a:t>
              </a:r>
              <a:r>
                <a:rPr lang="en-US" sz="2400" baseline="-25000"/>
                <a:t>2</a:t>
              </a:r>
            </a:p>
          </p:txBody>
        </p:sp>
        <p:sp>
          <p:nvSpPr>
            <p:cNvPr id="121107" name="Rectangle 275"/>
            <p:cNvSpPr>
              <a:spLocks noChangeArrowheads="1"/>
            </p:cNvSpPr>
            <p:nvPr/>
          </p:nvSpPr>
          <p:spPr bwMode="auto">
            <a:xfrm>
              <a:off x="432" y="2448"/>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a:t>V</a:t>
              </a:r>
              <a:r>
                <a:rPr lang="en-US" sz="2400" baseline="-25000"/>
                <a:t>1</a:t>
              </a:r>
            </a:p>
          </p:txBody>
        </p:sp>
        <p:sp>
          <p:nvSpPr>
            <p:cNvPr id="121108" name="Rectangle 276"/>
            <p:cNvSpPr>
              <a:spLocks noChangeArrowheads="1"/>
            </p:cNvSpPr>
            <p:nvPr/>
          </p:nvSpPr>
          <p:spPr bwMode="auto">
            <a:xfrm>
              <a:off x="432" y="278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a:t>V</a:t>
              </a:r>
              <a:r>
                <a:rPr lang="en-US" sz="2400" baseline="-25000"/>
                <a:t>2</a:t>
              </a:r>
            </a:p>
          </p:txBody>
        </p:sp>
        <p:sp>
          <p:nvSpPr>
            <p:cNvPr id="121109" name="Rectangle 277"/>
            <p:cNvSpPr>
              <a:spLocks noChangeArrowheads="1"/>
            </p:cNvSpPr>
            <p:nvPr/>
          </p:nvSpPr>
          <p:spPr bwMode="auto">
            <a:xfrm>
              <a:off x="1872" y="24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i</a:t>
              </a:r>
              <a:r>
                <a:rPr lang="en-US" sz="2400" baseline="-25000"/>
                <a:t>o</a:t>
              </a:r>
            </a:p>
          </p:txBody>
        </p:sp>
        <p:sp>
          <p:nvSpPr>
            <p:cNvPr id="121110" name="Rectangle 278"/>
            <p:cNvSpPr>
              <a:spLocks noChangeArrowheads="1"/>
            </p:cNvSpPr>
            <p:nvPr/>
          </p:nvSpPr>
          <p:spPr bwMode="auto">
            <a:xfrm>
              <a:off x="768"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i</a:t>
              </a:r>
              <a:r>
                <a:rPr lang="en-US" sz="2400" baseline="-25000"/>
                <a:t>2</a:t>
              </a:r>
            </a:p>
          </p:txBody>
        </p:sp>
        <p:sp>
          <p:nvSpPr>
            <p:cNvPr id="121111" name="Rectangle 279"/>
            <p:cNvSpPr>
              <a:spLocks noChangeArrowheads="1"/>
            </p:cNvSpPr>
            <p:nvPr/>
          </p:nvSpPr>
          <p:spPr bwMode="auto">
            <a:xfrm>
              <a:off x="3072" y="278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a:t>V</a:t>
              </a:r>
              <a:r>
                <a:rPr lang="en-US" sz="2400" baseline="-25000"/>
                <a:t>o</a:t>
              </a:r>
            </a:p>
          </p:txBody>
        </p:sp>
        <p:sp>
          <p:nvSpPr>
            <p:cNvPr id="121112" name="Rectangle 280"/>
            <p:cNvSpPr>
              <a:spLocks noChangeArrowheads="1"/>
            </p:cNvSpPr>
            <p:nvPr/>
          </p:nvSpPr>
          <p:spPr bwMode="auto">
            <a:xfrm>
              <a:off x="1536" y="22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i</a:t>
              </a:r>
              <a:r>
                <a:rPr lang="en-US" sz="2400" baseline="-25000"/>
                <a:t>f</a:t>
              </a:r>
            </a:p>
          </p:txBody>
        </p:sp>
        <p:sp>
          <p:nvSpPr>
            <p:cNvPr id="121113" name="Rectangle 281"/>
            <p:cNvSpPr>
              <a:spLocks noChangeArrowheads="1"/>
            </p:cNvSpPr>
            <p:nvPr/>
          </p:nvSpPr>
          <p:spPr bwMode="auto">
            <a:xfrm>
              <a:off x="864" y="24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2400"/>
                <a:t>i</a:t>
              </a:r>
              <a:r>
                <a:rPr lang="en-US" sz="2400" baseline="-25000"/>
                <a:t>1</a:t>
              </a:r>
            </a:p>
          </p:txBody>
        </p:sp>
        <p:graphicFrame>
          <p:nvGraphicFramePr>
            <p:cNvPr id="121115" name="Object 283"/>
            <p:cNvGraphicFramePr>
              <a:graphicFrameLocks noChangeAspect="1"/>
            </p:cNvGraphicFramePr>
            <p:nvPr/>
          </p:nvGraphicFramePr>
          <p:xfrm>
            <a:off x="1958" y="2832"/>
            <a:ext cx="154" cy="200"/>
          </p:xfrm>
          <a:graphic>
            <a:graphicData uri="http://schemas.openxmlformats.org/presentationml/2006/ole">
              <mc:AlternateContent xmlns:mc="http://schemas.openxmlformats.org/markup-compatibility/2006">
                <mc:Choice xmlns:v="urn:schemas-microsoft-com:vml" Requires="v">
                  <p:oleObj spid="_x0000_s7180" name="Equation" r:id="rId3" imgW="126720" imgH="164880" progId="Equation.3">
                    <p:embed/>
                  </p:oleObj>
                </mc:Choice>
                <mc:Fallback>
                  <p:oleObj name="Equation" r:id="rId3" imgW="12672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 y="2832"/>
                          <a:ext cx="15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117" name="Rectangle 285"/>
          <p:cNvSpPr>
            <a:spLocks noChangeArrowheads="1"/>
          </p:cNvSpPr>
          <p:nvPr/>
        </p:nvSpPr>
        <p:spPr bwMode="auto">
          <a:xfrm>
            <a:off x="7051675" y="3511550"/>
            <a:ext cx="2971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en-US" sz="2200"/>
              <a:t>R</a:t>
            </a:r>
            <a:r>
              <a:rPr lang="en-US" sz="2200" baseline="-25000"/>
              <a:t>1 </a:t>
            </a:r>
            <a:r>
              <a:rPr lang="en-US" sz="2200"/>
              <a:t>= R</a:t>
            </a:r>
            <a:r>
              <a:rPr lang="en-US" sz="2200" baseline="-25000"/>
              <a:t>2</a:t>
            </a:r>
            <a:r>
              <a:rPr lang="en-US" sz="2200"/>
              <a:t> = R</a:t>
            </a:r>
            <a:r>
              <a:rPr lang="en-US" sz="2200" baseline="-25000"/>
              <a:t>i</a:t>
            </a:r>
            <a:endParaRPr lang="en-US" sz="2200"/>
          </a:p>
          <a:p>
            <a:pPr>
              <a:lnSpc>
                <a:spcPct val="120000"/>
              </a:lnSpc>
              <a:spcBef>
                <a:spcPct val="20000"/>
              </a:spcBef>
              <a:spcAft>
                <a:spcPct val="20000"/>
              </a:spcAft>
            </a:pPr>
            <a:r>
              <a:rPr lang="en-US" sz="2400" u="sng"/>
              <a:t>Keluaran</a:t>
            </a:r>
            <a:r>
              <a:rPr lang="en-US" sz="2400"/>
              <a:t> :</a:t>
            </a:r>
            <a:endParaRPr lang="en-US" sz="2800"/>
          </a:p>
        </p:txBody>
      </p:sp>
      <p:sp>
        <p:nvSpPr>
          <p:cNvPr id="121127" name="Rectangle 295"/>
          <p:cNvSpPr>
            <a:spLocks noChangeArrowheads="1"/>
          </p:cNvSpPr>
          <p:nvPr/>
        </p:nvSpPr>
        <p:spPr bwMode="auto">
          <a:xfrm>
            <a:off x="1524001" y="347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1126" name="Object 294"/>
          <p:cNvGraphicFramePr>
            <a:graphicFrameLocks noChangeAspect="1"/>
          </p:cNvGraphicFramePr>
          <p:nvPr/>
        </p:nvGraphicFramePr>
        <p:xfrm>
          <a:off x="7142163" y="4648200"/>
          <a:ext cx="2514600" cy="914400"/>
        </p:xfrm>
        <a:graphic>
          <a:graphicData uri="http://schemas.openxmlformats.org/presentationml/2006/ole">
            <mc:AlternateContent xmlns:mc="http://schemas.openxmlformats.org/markup-compatibility/2006">
              <mc:Choice xmlns:v="urn:schemas-microsoft-com:vml" Requires="v">
                <p:oleObj spid="_x0000_s7181" name="Equation" r:id="rId5" imgW="1257300" imgH="457200" progId="Equation.3">
                  <p:embed/>
                </p:oleObj>
              </mc:Choice>
              <mc:Fallback>
                <p:oleObj name="Equation" r:id="rId5" imgW="12573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2163" y="4648200"/>
                        <a:ext cx="2514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64833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l"/>
            <a:r>
              <a:rPr lang="fi-FI">
                <a:latin typeface="Times New Roman" panose="02020603050405020304" pitchFamily="18" charset="0"/>
              </a:rPr>
              <a:t>Contoh sensor temperatur (4) :</a:t>
            </a:r>
            <a:endParaRPr lang="en-US">
              <a:latin typeface="Times New Roman" panose="02020603050405020304" pitchFamily="18" charset="0"/>
            </a:endParaRPr>
          </a:p>
        </p:txBody>
      </p:sp>
      <p:sp>
        <p:nvSpPr>
          <p:cNvPr id="104451" name="Rectangle 3"/>
          <p:cNvSpPr>
            <a:spLocks noGrp="1" noChangeArrowheads="1"/>
          </p:cNvSpPr>
          <p:nvPr>
            <p:ph type="body" sz="half" idx="1"/>
          </p:nvPr>
        </p:nvSpPr>
        <p:spPr>
          <a:xfrm>
            <a:off x="1981200" y="1600200"/>
            <a:ext cx="8216900" cy="1498600"/>
          </a:xfrm>
        </p:spPr>
        <p:txBody>
          <a:bodyPr/>
          <a:lstStyle/>
          <a:p>
            <a:pPr marL="0" indent="0">
              <a:buNone/>
            </a:pPr>
            <a:r>
              <a:rPr lang="sv-SE" b="1">
                <a:solidFill>
                  <a:srgbClr val="0000FF"/>
                </a:solidFill>
                <a:latin typeface="Times New Roman" panose="02020603050405020304" pitchFamily="18" charset="0"/>
              </a:rPr>
              <a:t>4. Termokopel</a:t>
            </a:r>
          </a:p>
          <a:p>
            <a:pPr marL="635000" lvl="1" indent="-292100">
              <a:buFontTx/>
              <a:buChar char="•"/>
            </a:pPr>
            <a:r>
              <a:rPr lang="sv-SE">
                <a:latin typeface="Times New Roman" panose="02020603050405020304" pitchFamily="18" charset="0"/>
              </a:rPr>
              <a:t>Tranduser yang mengubah perubahan nilai temperatur menjadi emf</a:t>
            </a:r>
            <a:r>
              <a:rPr lang="en-US">
                <a:latin typeface="Times New Roman" panose="02020603050405020304" pitchFamily="18" charset="0"/>
              </a:rPr>
              <a:t> </a:t>
            </a:r>
          </a:p>
        </p:txBody>
      </p:sp>
      <p:sp>
        <p:nvSpPr>
          <p:cNvPr id="104452"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53"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54"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55"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56"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104457"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58"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59"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4460"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pic>
        <p:nvPicPr>
          <p:cNvPr id="1044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3276601"/>
            <a:ext cx="23336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6080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a:endParaRPr lang="en-US"/>
          </a:p>
        </p:txBody>
      </p:sp>
      <p:sp>
        <p:nvSpPr>
          <p:cNvPr id="105475" name="Rectangle 3"/>
          <p:cNvSpPr>
            <a:spLocks noGrp="1" noChangeArrowheads="1"/>
          </p:cNvSpPr>
          <p:nvPr>
            <p:ph type="body" sz="half" idx="1"/>
          </p:nvPr>
        </p:nvSpPr>
        <p:spPr>
          <a:xfrm>
            <a:off x="1981200" y="1600200"/>
            <a:ext cx="8216900" cy="685800"/>
          </a:xfrm>
        </p:spPr>
        <p:txBody>
          <a:bodyPr/>
          <a:lstStyle/>
          <a:p>
            <a:pPr marL="635000" lvl="1" indent="-292100">
              <a:lnSpc>
                <a:spcPct val="130000"/>
              </a:lnSpc>
              <a:buFontTx/>
              <a:buChar char="•"/>
            </a:pPr>
            <a:r>
              <a:rPr lang="sv-SE">
                <a:latin typeface="Times New Roman" panose="02020603050405020304" pitchFamily="18" charset="0"/>
                <a:sym typeface="Symbol" panose="05050102010706020507" pitchFamily="18" charset="2"/>
              </a:rPr>
              <a:t>Tipe-tipe termokopel</a:t>
            </a:r>
            <a:r>
              <a:rPr lang="sv-SE">
                <a:sym typeface="Symbol" panose="05050102010706020507" pitchFamily="18" charset="2"/>
              </a:rPr>
              <a:t> </a:t>
            </a:r>
            <a:endParaRPr lang="en-US">
              <a:sym typeface="Symbol" panose="05050102010706020507" pitchFamily="18" charset="2"/>
            </a:endParaRPr>
          </a:p>
        </p:txBody>
      </p:sp>
      <p:sp>
        <p:nvSpPr>
          <p:cNvPr id="105476"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477" name="Rectangle 5"/>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478" name="Rectangle 6"/>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479" name="Rectangle 7"/>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480" name="Rectangle 8"/>
          <p:cNvSpPr>
            <a:spLocks noChangeArrowheads="1"/>
          </p:cNvSpPr>
          <p:nvPr/>
        </p:nvSpPr>
        <p:spPr bwMode="auto">
          <a:xfrm>
            <a:off x="6003635"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en-US"/>
          </a:p>
        </p:txBody>
      </p:sp>
      <p:sp>
        <p:nvSpPr>
          <p:cNvPr id="105481"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48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483" name="Rectangle 11"/>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5484" name="Rectangle 12"/>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5485" name="Rectangle 13"/>
          <p:cNvSpPr>
            <a:spLocks noChangeArrowheads="1"/>
          </p:cNvSpPr>
          <p:nvPr/>
        </p:nvSpPr>
        <p:spPr bwMode="auto">
          <a:xfrm>
            <a:off x="1524001" y="3010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aphicFrame>
        <p:nvGraphicFramePr>
          <p:cNvPr id="105634" name="Group 162"/>
          <p:cNvGraphicFramePr>
            <a:graphicFrameLocks noGrp="1"/>
          </p:cNvGraphicFramePr>
          <p:nvPr>
            <p:ph sz="half" idx="2"/>
          </p:nvPr>
        </p:nvGraphicFramePr>
        <p:xfrm>
          <a:off x="2438400" y="2514601"/>
          <a:ext cx="7467600" cy="2773680"/>
        </p:xfrm>
        <a:graphic>
          <a:graphicData uri="http://schemas.openxmlformats.org/drawingml/2006/table">
            <a:tbl>
              <a:tblPr/>
              <a:tblGrid>
                <a:gridCol w="762000"/>
                <a:gridCol w="4343400"/>
                <a:gridCol w="2362200"/>
              </a:tblGrid>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Tipe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Material</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Range normal</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J</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Iron-constantan</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 s/d 760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Copper-constantan</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 s/d 371</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Chromel-alumel</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 s/d 1260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Chromel-constantan</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 s/d 1260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 Platinum + 10% rhodium-platinum</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 s/d 1482</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87% platinum + 13% rhodium-platinum</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 s/d 1482</a:t>
                      </a:r>
                      <a:r>
                        <a:rPr kumimoji="0" lang="en-US" sz="2000" b="0" i="0" u="none" strike="noStrike" cap="none" normalizeH="0" baseline="30000" smtClean="0">
                          <a:ln>
                            <a:noFill/>
                          </a:ln>
                          <a:solidFill>
                            <a:schemeClr val="tx1"/>
                          </a:solidFill>
                          <a:effectLst/>
                          <a:latin typeface="Times New Roman" panose="02020603050405020304" pitchFamily="18" charset="0"/>
                          <a:cs typeface="Times New Roman" panose="02020603050405020304" pitchFamily="18" charset="0"/>
                        </a:rPr>
                        <a:t>o</a:t>
                      </a: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04974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solidFill>
                  <a:schemeClr val="tx1"/>
                </a:solidFill>
                <a:latin typeface="Times New Roman" panose="02020603050405020304" pitchFamily="18" charset="0"/>
              </a:rPr>
              <a:t>Ringkasan</a:t>
            </a:r>
          </a:p>
        </p:txBody>
      </p:sp>
      <p:sp>
        <p:nvSpPr>
          <p:cNvPr id="60419" name="Rectangle 3"/>
          <p:cNvSpPr>
            <a:spLocks noGrp="1" noChangeArrowheads="1"/>
          </p:cNvSpPr>
          <p:nvPr>
            <p:ph type="body" idx="1"/>
          </p:nvPr>
        </p:nvSpPr>
        <p:spPr>
          <a:xfrm>
            <a:off x="1981200" y="1600200"/>
            <a:ext cx="8229600" cy="3276600"/>
          </a:xfrm>
        </p:spPr>
        <p:txBody>
          <a:bodyPr/>
          <a:lstStyle/>
          <a:p>
            <a:pPr marL="457200" indent="-457200">
              <a:buFontTx/>
              <a:buAutoNum type="arabicPeriod"/>
              <a:tabLst>
                <a:tab pos="635000" algn="l"/>
              </a:tabLst>
            </a:pPr>
            <a:r>
              <a:rPr lang="sv-SE">
                <a:latin typeface="Times New Roman" panose="02020603050405020304" pitchFamily="18" charset="0"/>
              </a:rPr>
              <a:t>Pada sistem pengaturan, sensor atau tranduser mengubah bentuk energi sinyal keluaran dari plant menjadi sama dengan bentuk energi sinyal masukan acuan.</a:t>
            </a:r>
          </a:p>
          <a:p>
            <a:pPr marL="457200" indent="-457200">
              <a:buFontTx/>
              <a:buAutoNum type="arabicPeriod"/>
              <a:tabLst>
                <a:tab pos="635000" algn="l"/>
              </a:tabLst>
            </a:pPr>
            <a:r>
              <a:rPr lang="sv-SE">
                <a:latin typeface="Times New Roman" panose="02020603050405020304" pitchFamily="18" charset="0"/>
              </a:rPr>
              <a:t>Sensor mekanik banyak digunakan pada sistem servomekanik dan sensor temperatur banyak digunakan pada sistem pengaturan proses.</a:t>
            </a:r>
          </a:p>
        </p:txBody>
      </p:sp>
      <p:sp>
        <p:nvSpPr>
          <p:cNvPr id="60421" name="Rectangle 5"/>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0423" name="Rectangle 7"/>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975090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B910A4-6F18-4FB8-BE59-4887A155401D}" type="slidenum">
              <a:rPr lang="en-US" smtClean="0"/>
              <a:t>73</a:t>
            </a:fld>
            <a:endParaRPr lang="en-US"/>
          </a:p>
        </p:txBody>
      </p:sp>
      <p:sp>
        <p:nvSpPr>
          <p:cNvPr id="5" name="Rectangle 4"/>
          <p:cNvSpPr/>
          <p:nvPr/>
        </p:nvSpPr>
        <p:spPr>
          <a:xfrm>
            <a:off x="5974813" y="3175085"/>
            <a:ext cx="242374" cy="507831"/>
          </a:xfrm>
          <a:prstGeom prst="rect">
            <a:avLst/>
          </a:prstGeom>
        </p:spPr>
        <p:txBody>
          <a:bodyPr wrap="none">
            <a:spAutoFit/>
          </a:bodyPr>
          <a:lstStyle/>
          <a:p>
            <a:pPr>
              <a:lnSpc>
                <a:spcPct val="150000"/>
              </a:lnSpc>
            </a:pPr>
            <a:r>
              <a:rPr lang="en-US" dirty="0" smtClean="0">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rotWithShape="1">
          <a:blip r:embed="rId2"/>
          <a:srcRect l="12056" t="26991" r="7470" b="17529"/>
          <a:stretch/>
        </p:blipFill>
        <p:spPr>
          <a:xfrm>
            <a:off x="739551" y="1738206"/>
            <a:ext cx="10470524" cy="3889420"/>
          </a:xfrm>
          <a:prstGeom prst="rect">
            <a:avLst/>
          </a:prstGeom>
        </p:spPr>
      </p:pic>
    </p:spTree>
    <p:extLst>
      <p:ext uri="{BB962C8B-B14F-4D97-AF65-F5344CB8AC3E}">
        <p14:creationId xmlns:p14="http://schemas.microsoft.com/office/powerpoint/2010/main" val="2055809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B910A4-6F18-4FB8-BE59-4887A155401D}" type="slidenum">
              <a:rPr lang="en-US" smtClean="0"/>
              <a:t>74</a:t>
            </a:fld>
            <a:endParaRPr lang="en-US"/>
          </a:p>
        </p:txBody>
      </p:sp>
      <p:pic>
        <p:nvPicPr>
          <p:cNvPr id="5" name="Picture 4"/>
          <p:cNvPicPr>
            <a:picLocks noChangeAspect="1"/>
          </p:cNvPicPr>
          <p:nvPr/>
        </p:nvPicPr>
        <p:blipFill rotWithShape="1">
          <a:blip r:embed="rId2"/>
          <a:srcRect l="14729" t="27725" r="29346" b="10732"/>
          <a:stretch/>
        </p:blipFill>
        <p:spPr>
          <a:xfrm>
            <a:off x="1751526" y="1197734"/>
            <a:ext cx="7906475" cy="4687909"/>
          </a:xfrm>
          <a:prstGeom prst="rect">
            <a:avLst/>
          </a:prstGeom>
        </p:spPr>
      </p:pic>
    </p:spTree>
    <p:extLst>
      <p:ext uri="{BB962C8B-B14F-4D97-AF65-F5344CB8AC3E}">
        <p14:creationId xmlns:p14="http://schemas.microsoft.com/office/powerpoint/2010/main" val="41483915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B910A4-6F18-4FB8-BE59-4887A155401D}" type="slidenum">
              <a:rPr lang="en-US" smtClean="0"/>
              <a:t>75</a:t>
            </a:fld>
            <a:endParaRPr lang="en-US"/>
          </a:p>
        </p:txBody>
      </p:sp>
      <p:pic>
        <p:nvPicPr>
          <p:cNvPr id="5" name="Picture 4"/>
          <p:cNvPicPr>
            <a:picLocks noChangeAspect="1"/>
          </p:cNvPicPr>
          <p:nvPr/>
        </p:nvPicPr>
        <p:blipFill rotWithShape="1">
          <a:blip r:embed="rId2"/>
          <a:srcRect l="3444" t="25308" r="12619" b="10607"/>
          <a:stretch/>
        </p:blipFill>
        <p:spPr>
          <a:xfrm>
            <a:off x="553792" y="1378039"/>
            <a:ext cx="10921284" cy="4687909"/>
          </a:xfrm>
          <a:prstGeom prst="rect">
            <a:avLst/>
          </a:prstGeom>
        </p:spPr>
      </p:pic>
    </p:spTree>
    <p:extLst>
      <p:ext uri="{BB962C8B-B14F-4D97-AF65-F5344CB8AC3E}">
        <p14:creationId xmlns:p14="http://schemas.microsoft.com/office/powerpoint/2010/main" val="17322973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7733" y="2722636"/>
            <a:ext cx="6879450" cy="923330"/>
          </a:xfrm>
          <a:prstGeom prst="rect">
            <a:avLst/>
          </a:prstGeom>
          <a:noFill/>
        </p:spPr>
        <p:txBody>
          <a:bodyPr wrap="square" lIns="91440" tIns="45720" rIns="91440" bIns="45720">
            <a:spAutoFit/>
          </a:bodyPr>
          <a:lstStyle/>
          <a:p>
            <a:pPr algn="ctr"/>
            <a:r>
              <a:rPr lang="en-US" sz="5400" b="1" cap="none" spc="0" dirty="0" err="1" smtClean="0">
                <a:ln w="22225">
                  <a:solidFill>
                    <a:schemeClr val="accent2"/>
                  </a:solidFill>
                  <a:prstDash val="solid"/>
                </a:ln>
                <a:solidFill>
                  <a:srgbClr val="002060"/>
                </a:solidFill>
                <a:effectLst/>
                <a:latin typeface="Curlz MT" panose="04040404050702020202" pitchFamily="82" charset="0"/>
              </a:rPr>
              <a:t>Terimakasih</a:t>
            </a:r>
            <a:endParaRPr lang="en-US" sz="5400" b="1" cap="none" spc="0" dirty="0">
              <a:ln w="22225">
                <a:solidFill>
                  <a:schemeClr val="accent2"/>
                </a:solidFill>
                <a:prstDash val="solid"/>
              </a:ln>
              <a:solidFill>
                <a:srgbClr val="002060"/>
              </a:solidFill>
              <a:effectLst/>
              <a:latin typeface="Curlz MT" panose="04040404050702020202" pitchFamily="82" charset="0"/>
            </a:endParaRPr>
          </a:p>
        </p:txBody>
      </p:sp>
      <p:sp>
        <p:nvSpPr>
          <p:cNvPr id="6" name="Slide Number Placeholder 5"/>
          <p:cNvSpPr>
            <a:spLocks noGrp="1"/>
          </p:cNvSpPr>
          <p:nvPr>
            <p:ph type="sldNum" sz="quarter" idx="12"/>
          </p:nvPr>
        </p:nvSpPr>
        <p:spPr/>
        <p:txBody>
          <a:bodyPr/>
          <a:lstStyle/>
          <a:p>
            <a:fld id="{85B910A4-6F18-4FB8-BE59-4887A155401D}" type="slidenum">
              <a:rPr lang="en-US" smtClean="0"/>
              <a:t>76</a:t>
            </a:fld>
            <a:endParaRPr lang="en-US"/>
          </a:p>
        </p:txBody>
      </p:sp>
    </p:spTree>
    <p:extLst>
      <p:ext uri="{BB962C8B-B14F-4D97-AF65-F5344CB8AC3E}">
        <p14:creationId xmlns:p14="http://schemas.microsoft.com/office/powerpoint/2010/main" val="393755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a:xfrm>
            <a:off x="2057400" y="533400"/>
            <a:ext cx="8001000" cy="762000"/>
          </a:xfrm>
        </p:spPr>
        <p:txBody>
          <a:bodyPr/>
          <a:lstStyle/>
          <a:p>
            <a:pPr algn="ctr"/>
            <a:r>
              <a:rPr lang="en-US" sz="4400" b="1">
                <a:latin typeface="Times New Roman" panose="02020603050405020304" pitchFamily="18" charset="0"/>
              </a:rPr>
              <a:t>Rangkaian elektronik</a:t>
            </a:r>
          </a:p>
        </p:txBody>
      </p:sp>
      <p:sp>
        <p:nvSpPr>
          <p:cNvPr id="121859" name="Rectangle 3"/>
          <p:cNvSpPr>
            <a:spLocks noGrp="1" noChangeArrowheads="1"/>
          </p:cNvSpPr>
          <p:nvPr>
            <p:ph type="subTitle" idx="1"/>
          </p:nvPr>
        </p:nvSpPr>
        <p:spPr>
          <a:xfrm>
            <a:off x="2133601" y="1676400"/>
            <a:ext cx="7775575" cy="609600"/>
          </a:xfrm>
        </p:spPr>
        <p:txBody>
          <a:bodyPr/>
          <a:lstStyle/>
          <a:p>
            <a:pPr marL="234950" indent="-234950" algn="just">
              <a:buClr>
                <a:schemeClr val="tx1"/>
              </a:buClr>
              <a:buFontTx/>
              <a:buChar char="•"/>
            </a:pPr>
            <a:r>
              <a:rPr lang="sv-SE" sz="3200" b="1">
                <a:solidFill>
                  <a:srgbClr val="0000FF"/>
                </a:solidFill>
                <a:latin typeface="Times New Roman" panose="02020603050405020304" pitchFamily="18" charset="0"/>
              </a:rPr>
              <a:t>Summing amplifier + Inverting amplifier</a:t>
            </a:r>
            <a:endParaRPr lang="en-US" sz="3200" b="1">
              <a:solidFill>
                <a:srgbClr val="0000FF"/>
              </a:solidFill>
              <a:latin typeface="Times New Roman" panose="02020603050405020304" pitchFamily="18" charset="0"/>
            </a:endParaRPr>
          </a:p>
        </p:txBody>
      </p:sp>
      <p:grpSp>
        <p:nvGrpSpPr>
          <p:cNvPr id="121929" name="Group 73"/>
          <p:cNvGrpSpPr>
            <a:grpSpLocks/>
          </p:cNvGrpSpPr>
          <p:nvPr/>
        </p:nvGrpSpPr>
        <p:grpSpPr bwMode="auto">
          <a:xfrm>
            <a:off x="2870201" y="1631951"/>
            <a:ext cx="5172075" cy="2486025"/>
            <a:chOff x="1900" y="1991"/>
            <a:chExt cx="8580" cy="4260"/>
          </a:xfrm>
        </p:grpSpPr>
        <p:sp>
          <p:nvSpPr>
            <p:cNvPr id="121930" name="Rectangle 74"/>
            <p:cNvSpPr>
              <a:spLocks noChangeArrowheads="1"/>
            </p:cNvSpPr>
            <p:nvPr/>
          </p:nvSpPr>
          <p:spPr bwMode="auto">
            <a:xfrm>
              <a:off x="4270" y="1991"/>
              <a:ext cx="69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22029" name="Rectangle 173"/>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22126" name="Group 270"/>
          <p:cNvGrpSpPr>
            <a:grpSpLocks/>
          </p:cNvGrpSpPr>
          <p:nvPr/>
        </p:nvGrpSpPr>
        <p:grpSpPr bwMode="auto">
          <a:xfrm>
            <a:off x="1981200" y="2667001"/>
            <a:ext cx="5486400" cy="2684463"/>
            <a:chOff x="960" y="1505"/>
            <a:chExt cx="3456" cy="1691"/>
          </a:xfrm>
        </p:grpSpPr>
        <p:sp>
          <p:nvSpPr>
            <p:cNvPr id="122116" name="Rectangle 260"/>
            <p:cNvSpPr>
              <a:spLocks noChangeArrowheads="1"/>
            </p:cNvSpPr>
            <p:nvPr/>
          </p:nvSpPr>
          <p:spPr bwMode="auto">
            <a:xfrm>
              <a:off x="1902" y="1505"/>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R</a:t>
              </a:r>
            </a:p>
          </p:txBody>
        </p:sp>
        <p:sp>
          <p:nvSpPr>
            <p:cNvPr id="122024" name="Rectangle 168"/>
            <p:cNvSpPr>
              <a:spLocks noChangeArrowheads="1"/>
            </p:cNvSpPr>
            <p:nvPr/>
          </p:nvSpPr>
          <p:spPr bwMode="auto">
            <a:xfrm>
              <a:off x="3023" y="2211"/>
              <a:ext cx="27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grpSp>
          <p:nvGrpSpPr>
            <p:cNvPr id="122031" name="Group 175"/>
            <p:cNvGrpSpPr>
              <a:grpSpLocks/>
            </p:cNvGrpSpPr>
            <p:nvPr/>
          </p:nvGrpSpPr>
          <p:grpSpPr bwMode="auto">
            <a:xfrm>
              <a:off x="1364" y="1926"/>
              <a:ext cx="229" cy="101"/>
              <a:chOff x="5535" y="5819"/>
              <a:chExt cx="471" cy="178"/>
            </a:xfrm>
          </p:grpSpPr>
          <p:sp>
            <p:nvSpPr>
              <p:cNvPr id="122032" name="Line 176"/>
              <p:cNvSpPr>
                <a:spLocks noChangeShapeType="1"/>
              </p:cNvSpPr>
              <p:nvPr/>
            </p:nvSpPr>
            <p:spPr bwMode="auto">
              <a:xfrm flipV="1">
                <a:off x="5535"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33" name="Line 177"/>
              <p:cNvSpPr>
                <a:spLocks noChangeShapeType="1"/>
              </p:cNvSpPr>
              <p:nvPr/>
            </p:nvSpPr>
            <p:spPr bwMode="auto">
              <a:xfrm>
                <a:off x="5613"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34" name="Line 178"/>
              <p:cNvSpPr>
                <a:spLocks noChangeShapeType="1"/>
              </p:cNvSpPr>
              <p:nvPr/>
            </p:nvSpPr>
            <p:spPr bwMode="auto">
              <a:xfrm flipV="1">
                <a:off x="5702" y="5819"/>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35" name="Line 179"/>
              <p:cNvSpPr>
                <a:spLocks noChangeShapeType="1"/>
              </p:cNvSpPr>
              <p:nvPr/>
            </p:nvSpPr>
            <p:spPr bwMode="auto">
              <a:xfrm flipV="1">
                <a:off x="5849"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36" name="Line 180"/>
              <p:cNvSpPr>
                <a:spLocks noChangeShapeType="1"/>
              </p:cNvSpPr>
              <p:nvPr/>
            </p:nvSpPr>
            <p:spPr bwMode="auto">
              <a:xfrm>
                <a:off x="5789" y="5835"/>
                <a:ext cx="80"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37" name="Line 181"/>
              <p:cNvSpPr>
                <a:spLocks noChangeShapeType="1"/>
              </p:cNvSpPr>
              <p:nvPr/>
            </p:nvSpPr>
            <p:spPr bwMode="auto">
              <a:xfrm>
                <a:off x="5927"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38" name="Line 182"/>
            <p:cNvSpPr>
              <a:spLocks noChangeShapeType="1"/>
            </p:cNvSpPr>
            <p:nvPr/>
          </p:nvSpPr>
          <p:spPr bwMode="auto">
            <a:xfrm>
              <a:off x="1593" y="2027"/>
              <a:ext cx="29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39" name="Line 183"/>
            <p:cNvSpPr>
              <a:spLocks noChangeShapeType="1"/>
            </p:cNvSpPr>
            <p:nvPr/>
          </p:nvSpPr>
          <p:spPr bwMode="auto">
            <a:xfrm>
              <a:off x="1723" y="2285"/>
              <a:ext cx="1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0" name="Line 184"/>
            <p:cNvSpPr>
              <a:spLocks noChangeShapeType="1"/>
            </p:cNvSpPr>
            <p:nvPr/>
          </p:nvSpPr>
          <p:spPr bwMode="auto">
            <a:xfrm flipV="1">
              <a:off x="1723" y="1788"/>
              <a:ext cx="0" cy="2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1" name="Line 185"/>
            <p:cNvSpPr>
              <a:spLocks noChangeShapeType="1"/>
            </p:cNvSpPr>
            <p:nvPr/>
          </p:nvSpPr>
          <p:spPr bwMode="auto">
            <a:xfrm flipV="1">
              <a:off x="1723" y="1769"/>
              <a:ext cx="196"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42" name="Group 186"/>
            <p:cNvGrpSpPr>
              <a:grpSpLocks/>
            </p:cNvGrpSpPr>
            <p:nvPr/>
          </p:nvGrpSpPr>
          <p:grpSpPr bwMode="auto">
            <a:xfrm>
              <a:off x="1919" y="1680"/>
              <a:ext cx="229" cy="101"/>
              <a:chOff x="5535" y="5819"/>
              <a:chExt cx="471" cy="178"/>
            </a:xfrm>
          </p:grpSpPr>
          <p:sp>
            <p:nvSpPr>
              <p:cNvPr id="122043" name="Line 187"/>
              <p:cNvSpPr>
                <a:spLocks noChangeShapeType="1"/>
              </p:cNvSpPr>
              <p:nvPr/>
            </p:nvSpPr>
            <p:spPr bwMode="auto">
              <a:xfrm flipV="1">
                <a:off x="5535"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4" name="Line 188"/>
              <p:cNvSpPr>
                <a:spLocks noChangeShapeType="1"/>
              </p:cNvSpPr>
              <p:nvPr/>
            </p:nvSpPr>
            <p:spPr bwMode="auto">
              <a:xfrm>
                <a:off x="5613"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5" name="Line 189"/>
              <p:cNvSpPr>
                <a:spLocks noChangeShapeType="1"/>
              </p:cNvSpPr>
              <p:nvPr/>
            </p:nvSpPr>
            <p:spPr bwMode="auto">
              <a:xfrm flipV="1">
                <a:off x="5702" y="5819"/>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6" name="Line 190"/>
              <p:cNvSpPr>
                <a:spLocks noChangeShapeType="1"/>
              </p:cNvSpPr>
              <p:nvPr/>
            </p:nvSpPr>
            <p:spPr bwMode="auto">
              <a:xfrm flipV="1">
                <a:off x="5849"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7" name="Line 191"/>
              <p:cNvSpPr>
                <a:spLocks noChangeShapeType="1"/>
              </p:cNvSpPr>
              <p:nvPr/>
            </p:nvSpPr>
            <p:spPr bwMode="auto">
              <a:xfrm>
                <a:off x="5789" y="5835"/>
                <a:ext cx="80"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48" name="Line 192"/>
              <p:cNvSpPr>
                <a:spLocks noChangeShapeType="1"/>
              </p:cNvSpPr>
              <p:nvPr/>
            </p:nvSpPr>
            <p:spPr bwMode="auto">
              <a:xfrm>
                <a:off x="5927"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49" name="Line 193"/>
            <p:cNvSpPr>
              <a:spLocks noChangeShapeType="1"/>
            </p:cNvSpPr>
            <p:nvPr/>
          </p:nvSpPr>
          <p:spPr bwMode="auto">
            <a:xfrm flipV="1">
              <a:off x="1723" y="2288"/>
              <a:ext cx="0" cy="4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50" name="Line 194"/>
            <p:cNvSpPr>
              <a:spLocks noChangeShapeType="1"/>
            </p:cNvSpPr>
            <p:nvPr/>
          </p:nvSpPr>
          <p:spPr bwMode="auto">
            <a:xfrm>
              <a:off x="1658" y="2542"/>
              <a:ext cx="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51" name="Rectangle 195"/>
            <p:cNvSpPr>
              <a:spLocks noChangeArrowheads="1"/>
            </p:cNvSpPr>
            <p:nvPr/>
          </p:nvSpPr>
          <p:spPr bwMode="auto">
            <a:xfrm>
              <a:off x="1592" y="2715"/>
              <a:ext cx="262" cy="43"/>
            </a:xfrm>
            <a:prstGeom prst="rect">
              <a:avLst/>
            </a:prstGeom>
            <a:solidFill>
              <a:srgbClr val="C0C0C0"/>
            </a:solidFill>
            <a:ln>
              <a:noFill/>
            </a:ln>
            <a:extLst>
              <a:ext uri="{91240B29-F687-4F45-9708-019B960494DF}">
                <a14:hiddenLine xmlns:a14="http://schemas.microsoft.com/office/drawing/2010/main" w="9525">
                  <a:solidFill>
                    <a:srgbClr val="C0C0C0"/>
                  </a:solidFill>
                  <a:miter lim="800000"/>
                  <a:headEnd/>
                  <a:tailEnd/>
                </a14:hiddenLine>
              </a:ext>
            </a:extLst>
          </p:spPr>
          <p:txBody>
            <a:bodyPr/>
            <a:lstStyle/>
            <a:p>
              <a:endParaRPr lang="en-US"/>
            </a:p>
          </p:txBody>
        </p:sp>
        <p:sp>
          <p:nvSpPr>
            <p:cNvPr id="122052" name="Line 196"/>
            <p:cNvSpPr>
              <a:spLocks noChangeShapeType="1"/>
            </p:cNvSpPr>
            <p:nvPr/>
          </p:nvSpPr>
          <p:spPr bwMode="auto">
            <a:xfrm>
              <a:off x="2181" y="2156"/>
              <a:ext cx="45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53" name="Line 197"/>
            <p:cNvSpPr>
              <a:spLocks noChangeShapeType="1"/>
            </p:cNvSpPr>
            <p:nvPr/>
          </p:nvSpPr>
          <p:spPr bwMode="auto">
            <a:xfrm>
              <a:off x="2148" y="1769"/>
              <a:ext cx="2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54" name="Line 198"/>
            <p:cNvSpPr>
              <a:spLocks noChangeShapeType="1"/>
            </p:cNvSpPr>
            <p:nvPr/>
          </p:nvSpPr>
          <p:spPr bwMode="auto">
            <a:xfrm>
              <a:off x="2409" y="1769"/>
              <a:ext cx="1" cy="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55" name="Group 199"/>
            <p:cNvGrpSpPr>
              <a:grpSpLocks/>
            </p:cNvGrpSpPr>
            <p:nvPr/>
          </p:nvGrpSpPr>
          <p:grpSpPr bwMode="auto">
            <a:xfrm>
              <a:off x="2377" y="2328"/>
              <a:ext cx="751" cy="101"/>
              <a:chOff x="7764" y="4669"/>
              <a:chExt cx="1794" cy="249"/>
            </a:xfrm>
          </p:grpSpPr>
          <p:sp>
            <p:nvSpPr>
              <p:cNvPr id="122056" name="Line 200"/>
              <p:cNvSpPr>
                <a:spLocks noChangeShapeType="1"/>
              </p:cNvSpPr>
              <p:nvPr/>
            </p:nvSpPr>
            <p:spPr bwMode="auto">
              <a:xfrm>
                <a:off x="8934" y="4881"/>
                <a:ext cx="62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57" name="Group 201"/>
              <p:cNvGrpSpPr>
                <a:grpSpLocks/>
              </p:cNvGrpSpPr>
              <p:nvPr/>
            </p:nvGrpSpPr>
            <p:grpSpPr bwMode="auto">
              <a:xfrm>
                <a:off x="8388" y="4669"/>
                <a:ext cx="547" cy="249"/>
                <a:chOff x="5535" y="5819"/>
                <a:chExt cx="471" cy="178"/>
              </a:xfrm>
            </p:grpSpPr>
            <p:sp>
              <p:nvSpPr>
                <p:cNvPr id="122058" name="Line 202"/>
                <p:cNvSpPr>
                  <a:spLocks noChangeShapeType="1"/>
                </p:cNvSpPr>
                <p:nvPr/>
              </p:nvSpPr>
              <p:spPr bwMode="auto">
                <a:xfrm flipV="1">
                  <a:off x="5535"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59" name="Line 203"/>
                <p:cNvSpPr>
                  <a:spLocks noChangeShapeType="1"/>
                </p:cNvSpPr>
                <p:nvPr/>
              </p:nvSpPr>
              <p:spPr bwMode="auto">
                <a:xfrm>
                  <a:off x="5613"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60" name="Line 204"/>
                <p:cNvSpPr>
                  <a:spLocks noChangeShapeType="1"/>
                </p:cNvSpPr>
                <p:nvPr/>
              </p:nvSpPr>
              <p:spPr bwMode="auto">
                <a:xfrm flipV="1">
                  <a:off x="5702" y="5819"/>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61" name="Line 205"/>
                <p:cNvSpPr>
                  <a:spLocks noChangeShapeType="1"/>
                </p:cNvSpPr>
                <p:nvPr/>
              </p:nvSpPr>
              <p:spPr bwMode="auto">
                <a:xfrm flipV="1">
                  <a:off x="5849"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62" name="Line 206"/>
                <p:cNvSpPr>
                  <a:spLocks noChangeShapeType="1"/>
                </p:cNvSpPr>
                <p:nvPr/>
              </p:nvSpPr>
              <p:spPr bwMode="auto">
                <a:xfrm>
                  <a:off x="5789" y="5835"/>
                  <a:ext cx="80"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63" name="Line 207"/>
                <p:cNvSpPr>
                  <a:spLocks noChangeShapeType="1"/>
                </p:cNvSpPr>
                <p:nvPr/>
              </p:nvSpPr>
              <p:spPr bwMode="auto">
                <a:xfrm>
                  <a:off x="5927"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64" name="Line 208"/>
              <p:cNvSpPr>
                <a:spLocks noChangeShapeType="1"/>
              </p:cNvSpPr>
              <p:nvPr/>
            </p:nvSpPr>
            <p:spPr bwMode="auto">
              <a:xfrm>
                <a:off x="7764" y="4881"/>
                <a:ext cx="62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65" name="Line 209"/>
            <p:cNvSpPr>
              <a:spLocks noChangeShapeType="1"/>
            </p:cNvSpPr>
            <p:nvPr/>
          </p:nvSpPr>
          <p:spPr bwMode="auto">
            <a:xfrm>
              <a:off x="1200" y="2027"/>
              <a:ext cx="16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66" name="Group 210"/>
            <p:cNvGrpSpPr>
              <a:grpSpLocks/>
            </p:cNvGrpSpPr>
            <p:nvPr/>
          </p:nvGrpSpPr>
          <p:grpSpPr bwMode="auto">
            <a:xfrm>
              <a:off x="2638" y="2070"/>
              <a:ext cx="229" cy="101"/>
              <a:chOff x="5535" y="5819"/>
              <a:chExt cx="471" cy="178"/>
            </a:xfrm>
          </p:grpSpPr>
          <p:sp>
            <p:nvSpPr>
              <p:cNvPr id="122067" name="Line 211"/>
              <p:cNvSpPr>
                <a:spLocks noChangeShapeType="1"/>
              </p:cNvSpPr>
              <p:nvPr/>
            </p:nvSpPr>
            <p:spPr bwMode="auto">
              <a:xfrm flipV="1">
                <a:off x="5535"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68" name="Line 212"/>
              <p:cNvSpPr>
                <a:spLocks noChangeShapeType="1"/>
              </p:cNvSpPr>
              <p:nvPr/>
            </p:nvSpPr>
            <p:spPr bwMode="auto">
              <a:xfrm>
                <a:off x="5613"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69" name="Line 213"/>
              <p:cNvSpPr>
                <a:spLocks noChangeShapeType="1"/>
              </p:cNvSpPr>
              <p:nvPr/>
            </p:nvSpPr>
            <p:spPr bwMode="auto">
              <a:xfrm flipV="1">
                <a:off x="5702" y="5819"/>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70" name="Line 214"/>
              <p:cNvSpPr>
                <a:spLocks noChangeShapeType="1"/>
              </p:cNvSpPr>
              <p:nvPr/>
            </p:nvSpPr>
            <p:spPr bwMode="auto">
              <a:xfrm flipV="1">
                <a:off x="5849"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71" name="Line 215"/>
              <p:cNvSpPr>
                <a:spLocks noChangeShapeType="1"/>
              </p:cNvSpPr>
              <p:nvPr/>
            </p:nvSpPr>
            <p:spPr bwMode="auto">
              <a:xfrm>
                <a:off x="5789" y="5835"/>
                <a:ext cx="80"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72" name="Line 216"/>
              <p:cNvSpPr>
                <a:spLocks noChangeShapeType="1"/>
              </p:cNvSpPr>
              <p:nvPr/>
            </p:nvSpPr>
            <p:spPr bwMode="auto">
              <a:xfrm>
                <a:off x="5927"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73" name="Line 217"/>
            <p:cNvSpPr>
              <a:spLocks noChangeShapeType="1"/>
            </p:cNvSpPr>
            <p:nvPr/>
          </p:nvSpPr>
          <p:spPr bwMode="auto">
            <a:xfrm>
              <a:off x="2866" y="2156"/>
              <a:ext cx="26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74" name="Line 218"/>
            <p:cNvSpPr>
              <a:spLocks noChangeShapeType="1"/>
            </p:cNvSpPr>
            <p:nvPr/>
          </p:nvSpPr>
          <p:spPr bwMode="auto">
            <a:xfrm>
              <a:off x="3128" y="2156"/>
              <a:ext cx="1" cy="2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75" name="Line 219"/>
            <p:cNvSpPr>
              <a:spLocks noChangeShapeType="1"/>
            </p:cNvSpPr>
            <p:nvPr/>
          </p:nvSpPr>
          <p:spPr bwMode="auto">
            <a:xfrm>
              <a:off x="3128" y="2242"/>
              <a:ext cx="2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76" name="Group 220"/>
            <p:cNvGrpSpPr>
              <a:grpSpLocks/>
            </p:cNvGrpSpPr>
            <p:nvPr/>
          </p:nvGrpSpPr>
          <p:grpSpPr bwMode="auto">
            <a:xfrm>
              <a:off x="3357" y="2156"/>
              <a:ext cx="327" cy="430"/>
              <a:chOff x="6204" y="3397"/>
              <a:chExt cx="780" cy="1061"/>
            </a:xfrm>
          </p:grpSpPr>
          <p:grpSp>
            <p:nvGrpSpPr>
              <p:cNvPr id="122077" name="Group 221"/>
              <p:cNvGrpSpPr>
                <a:grpSpLocks/>
              </p:cNvGrpSpPr>
              <p:nvPr/>
            </p:nvGrpSpPr>
            <p:grpSpPr bwMode="auto">
              <a:xfrm>
                <a:off x="6282" y="3397"/>
                <a:ext cx="702" cy="1061"/>
                <a:chOff x="6790" y="3515"/>
                <a:chExt cx="353" cy="537"/>
              </a:xfrm>
            </p:grpSpPr>
            <p:sp>
              <p:nvSpPr>
                <p:cNvPr id="122078" name="Line 222"/>
                <p:cNvSpPr>
                  <a:spLocks noChangeShapeType="1"/>
                </p:cNvSpPr>
                <p:nvPr/>
              </p:nvSpPr>
              <p:spPr bwMode="auto">
                <a:xfrm>
                  <a:off x="6790" y="3784"/>
                  <a:ext cx="2"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79" name="Line 223"/>
                <p:cNvSpPr>
                  <a:spLocks noChangeShapeType="1"/>
                </p:cNvSpPr>
                <p:nvPr/>
              </p:nvSpPr>
              <p:spPr bwMode="auto">
                <a:xfrm flipV="1">
                  <a:off x="6790" y="3784"/>
                  <a:ext cx="353"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80" name="Line 224"/>
                <p:cNvSpPr>
                  <a:spLocks noChangeShapeType="1"/>
                </p:cNvSpPr>
                <p:nvPr/>
              </p:nvSpPr>
              <p:spPr bwMode="auto">
                <a:xfrm>
                  <a:off x="6790" y="3515"/>
                  <a:ext cx="2" cy="2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81" name="Line 225"/>
                <p:cNvSpPr>
                  <a:spLocks noChangeShapeType="1"/>
                </p:cNvSpPr>
                <p:nvPr/>
              </p:nvSpPr>
              <p:spPr bwMode="auto">
                <a:xfrm>
                  <a:off x="6790" y="3515"/>
                  <a:ext cx="353" cy="2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82" name="Rectangle 226"/>
              <p:cNvSpPr>
                <a:spLocks noChangeArrowheads="1"/>
              </p:cNvSpPr>
              <p:nvPr/>
            </p:nvSpPr>
            <p:spPr bwMode="auto">
              <a:xfrm>
                <a:off x="6204" y="3927"/>
                <a:ext cx="46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r>
                  <a:rPr lang="id-ID" sz="1600" b="1"/>
                  <a:t>+</a:t>
                </a:r>
                <a:endParaRPr lang="en-US" sz="1600" b="1"/>
              </a:p>
            </p:txBody>
          </p:sp>
          <p:sp>
            <p:nvSpPr>
              <p:cNvPr id="122083" name="Rectangle 227"/>
              <p:cNvSpPr>
                <a:spLocks noChangeArrowheads="1"/>
              </p:cNvSpPr>
              <p:nvPr/>
            </p:nvSpPr>
            <p:spPr bwMode="auto">
              <a:xfrm>
                <a:off x="6204" y="3397"/>
                <a:ext cx="46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r>
                  <a:rPr lang="id-ID" sz="1600" b="1"/>
                  <a:t>-</a:t>
                </a:r>
                <a:endParaRPr lang="en-US" sz="1600" b="1"/>
              </a:p>
            </p:txBody>
          </p:sp>
        </p:grpSp>
        <p:sp>
          <p:nvSpPr>
            <p:cNvPr id="122084" name="Line 228"/>
            <p:cNvSpPr>
              <a:spLocks noChangeShapeType="1"/>
            </p:cNvSpPr>
            <p:nvPr/>
          </p:nvSpPr>
          <p:spPr bwMode="auto">
            <a:xfrm>
              <a:off x="3128" y="2500"/>
              <a:ext cx="26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85" name="Group 229"/>
            <p:cNvGrpSpPr>
              <a:grpSpLocks/>
            </p:cNvGrpSpPr>
            <p:nvPr/>
          </p:nvGrpSpPr>
          <p:grpSpPr bwMode="auto">
            <a:xfrm>
              <a:off x="2998" y="2500"/>
              <a:ext cx="261" cy="258"/>
              <a:chOff x="9012" y="4563"/>
              <a:chExt cx="624" cy="636"/>
            </a:xfrm>
          </p:grpSpPr>
          <p:sp>
            <p:nvSpPr>
              <p:cNvPr id="122086" name="Line 230"/>
              <p:cNvSpPr>
                <a:spLocks noChangeShapeType="1"/>
              </p:cNvSpPr>
              <p:nvPr/>
            </p:nvSpPr>
            <p:spPr bwMode="auto">
              <a:xfrm flipV="1">
                <a:off x="9324" y="4563"/>
                <a:ext cx="1" cy="53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87" name="Rectangle 231"/>
              <p:cNvSpPr>
                <a:spLocks noChangeArrowheads="1"/>
              </p:cNvSpPr>
              <p:nvPr/>
            </p:nvSpPr>
            <p:spPr bwMode="auto">
              <a:xfrm>
                <a:off x="9012" y="5093"/>
                <a:ext cx="624" cy="106"/>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25400">
                    <a:solidFill>
                      <a:srgbClr val="C0C0C0"/>
                    </a:solidFill>
                    <a:miter lim="800000"/>
                    <a:headEnd/>
                    <a:tailEnd/>
                  </a14:hiddenLine>
                </a:ext>
              </a:extLst>
            </p:spPr>
            <p:txBody>
              <a:bodyPr/>
              <a:lstStyle/>
              <a:p>
                <a:endParaRPr lang="en-US"/>
              </a:p>
            </p:txBody>
          </p:sp>
        </p:grpSp>
        <p:sp>
          <p:nvSpPr>
            <p:cNvPr id="122088" name="Line 232"/>
            <p:cNvSpPr>
              <a:spLocks noChangeShapeType="1"/>
            </p:cNvSpPr>
            <p:nvPr/>
          </p:nvSpPr>
          <p:spPr bwMode="auto">
            <a:xfrm flipV="1">
              <a:off x="3291" y="2003"/>
              <a:ext cx="1" cy="2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89" name="Line 233"/>
            <p:cNvSpPr>
              <a:spLocks noChangeShapeType="1"/>
            </p:cNvSpPr>
            <p:nvPr/>
          </p:nvSpPr>
          <p:spPr bwMode="auto">
            <a:xfrm flipV="1">
              <a:off x="3291" y="1984"/>
              <a:ext cx="196"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090" name="Group 234"/>
            <p:cNvGrpSpPr>
              <a:grpSpLocks/>
            </p:cNvGrpSpPr>
            <p:nvPr/>
          </p:nvGrpSpPr>
          <p:grpSpPr bwMode="auto">
            <a:xfrm>
              <a:off x="3487" y="1898"/>
              <a:ext cx="230" cy="101"/>
              <a:chOff x="5535" y="5819"/>
              <a:chExt cx="471" cy="178"/>
            </a:xfrm>
          </p:grpSpPr>
          <p:sp>
            <p:nvSpPr>
              <p:cNvPr id="122091" name="Line 235"/>
              <p:cNvSpPr>
                <a:spLocks noChangeShapeType="1"/>
              </p:cNvSpPr>
              <p:nvPr/>
            </p:nvSpPr>
            <p:spPr bwMode="auto">
              <a:xfrm flipV="1">
                <a:off x="5535"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2" name="Line 236"/>
              <p:cNvSpPr>
                <a:spLocks noChangeShapeType="1"/>
              </p:cNvSpPr>
              <p:nvPr/>
            </p:nvSpPr>
            <p:spPr bwMode="auto">
              <a:xfrm>
                <a:off x="5613"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3" name="Line 237"/>
              <p:cNvSpPr>
                <a:spLocks noChangeShapeType="1"/>
              </p:cNvSpPr>
              <p:nvPr/>
            </p:nvSpPr>
            <p:spPr bwMode="auto">
              <a:xfrm flipV="1">
                <a:off x="5702" y="5819"/>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4" name="Line 238"/>
              <p:cNvSpPr>
                <a:spLocks noChangeShapeType="1"/>
              </p:cNvSpPr>
              <p:nvPr/>
            </p:nvSpPr>
            <p:spPr bwMode="auto">
              <a:xfrm flipV="1">
                <a:off x="5849" y="5823"/>
                <a:ext cx="78"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5" name="Line 239"/>
              <p:cNvSpPr>
                <a:spLocks noChangeShapeType="1"/>
              </p:cNvSpPr>
              <p:nvPr/>
            </p:nvSpPr>
            <p:spPr bwMode="auto">
              <a:xfrm>
                <a:off x="5789" y="5835"/>
                <a:ext cx="80" cy="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6" name="Line 240"/>
              <p:cNvSpPr>
                <a:spLocks noChangeShapeType="1"/>
              </p:cNvSpPr>
              <p:nvPr/>
            </p:nvSpPr>
            <p:spPr bwMode="auto">
              <a:xfrm>
                <a:off x="5927" y="5823"/>
                <a:ext cx="79"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097" name="Line 241"/>
            <p:cNvSpPr>
              <a:spLocks noChangeShapeType="1"/>
            </p:cNvSpPr>
            <p:nvPr/>
          </p:nvSpPr>
          <p:spPr bwMode="auto">
            <a:xfrm>
              <a:off x="3716" y="1984"/>
              <a:ext cx="26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8" name="Line 242"/>
            <p:cNvSpPr>
              <a:spLocks noChangeShapeType="1"/>
            </p:cNvSpPr>
            <p:nvPr/>
          </p:nvSpPr>
          <p:spPr bwMode="auto">
            <a:xfrm>
              <a:off x="3684" y="2371"/>
              <a:ext cx="45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99" name="Line 243"/>
            <p:cNvSpPr>
              <a:spLocks noChangeShapeType="1"/>
            </p:cNvSpPr>
            <p:nvPr/>
          </p:nvSpPr>
          <p:spPr bwMode="auto">
            <a:xfrm>
              <a:off x="3978" y="1984"/>
              <a:ext cx="0" cy="3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100" name="Group 244"/>
            <p:cNvGrpSpPr>
              <a:grpSpLocks/>
            </p:cNvGrpSpPr>
            <p:nvPr/>
          </p:nvGrpSpPr>
          <p:grpSpPr bwMode="auto">
            <a:xfrm>
              <a:off x="1854" y="1941"/>
              <a:ext cx="327" cy="430"/>
              <a:chOff x="6204" y="3397"/>
              <a:chExt cx="780" cy="1061"/>
            </a:xfrm>
          </p:grpSpPr>
          <p:grpSp>
            <p:nvGrpSpPr>
              <p:cNvPr id="122101" name="Group 245"/>
              <p:cNvGrpSpPr>
                <a:grpSpLocks/>
              </p:cNvGrpSpPr>
              <p:nvPr/>
            </p:nvGrpSpPr>
            <p:grpSpPr bwMode="auto">
              <a:xfrm>
                <a:off x="6282" y="3397"/>
                <a:ext cx="702" cy="1061"/>
                <a:chOff x="6790" y="3515"/>
                <a:chExt cx="353" cy="537"/>
              </a:xfrm>
            </p:grpSpPr>
            <p:sp>
              <p:nvSpPr>
                <p:cNvPr id="122102" name="Line 246"/>
                <p:cNvSpPr>
                  <a:spLocks noChangeShapeType="1"/>
                </p:cNvSpPr>
                <p:nvPr/>
              </p:nvSpPr>
              <p:spPr bwMode="auto">
                <a:xfrm>
                  <a:off x="6790" y="3784"/>
                  <a:ext cx="2"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103" name="Line 247"/>
                <p:cNvSpPr>
                  <a:spLocks noChangeShapeType="1"/>
                </p:cNvSpPr>
                <p:nvPr/>
              </p:nvSpPr>
              <p:spPr bwMode="auto">
                <a:xfrm flipV="1">
                  <a:off x="6790" y="3784"/>
                  <a:ext cx="353"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104" name="Line 248"/>
                <p:cNvSpPr>
                  <a:spLocks noChangeShapeType="1"/>
                </p:cNvSpPr>
                <p:nvPr/>
              </p:nvSpPr>
              <p:spPr bwMode="auto">
                <a:xfrm>
                  <a:off x="6790" y="3515"/>
                  <a:ext cx="2" cy="2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105" name="Line 249"/>
                <p:cNvSpPr>
                  <a:spLocks noChangeShapeType="1"/>
                </p:cNvSpPr>
                <p:nvPr/>
              </p:nvSpPr>
              <p:spPr bwMode="auto">
                <a:xfrm>
                  <a:off x="6790" y="3515"/>
                  <a:ext cx="353" cy="2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106" name="Rectangle 250"/>
              <p:cNvSpPr>
                <a:spLocks noChangeArrowheads="1"/>
              </p:cNvSpPr>
              <p:nvPr/>
            </p:nvSpPr>
            <p:spPr bwMode="auto">
              <a:xfrm>
                <a:off x="6204" y="3927"/>
                <a:ext cx="46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r>
                  <a:rPr lang="id-ID" sz="1600" b="1"/>
                  <a:t>+</a:t>
                </a:r>
                <a:endParaRPr lang="en-US" sz="1600" b="1"/>
              </a:p>
            </p:txBody>
          </p:sp>
          <p:sp>
            <p:nvSpPr>
              <p:cNvPr id="122107" name="Rectangle 251"/>
              <p:cNvSpPr>
                <a:spLocks noChangeArrowheads="1"/>
              </p:cNvSpPr>
              <p:nvPr/>
            </p:nvSpPr>
            <p:spPr bwMode="auto">
              <a:xfrm>
                <a:off x="6204" y="3397"/>
                <a:ext cx="46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r>
                  <a:rPr lang="id-ID" sz="1600" b="1"/>
                  <a:t>-</a:t>
                </a:r>
                <a:endParaRPr lang="en-US" sz="1600" b="1"/>
              </a:p>
            </p:txBody>
          </p:sp>
        </p:grpSp>
        <p:sp>
          <p:nvSpPr>
            <p:cNvPr id="122108" name="AutoShape 252"/>
            <p:cNvSpPr>
              <a:spLocks/>
            </p:cNvSpPr>
            <p:nvPr/>
          </p:nvSpPr>
          <p:spPr bwMode="auto">
            <a:xfrm rot="16200000">
              <a:off x="1747" y="2336"/>
              <a:ext cx="128" cy="1132"/>
            </a:xfrm>
            <a:prstGeom prst="leftBrace">
              <a:avLst>
                <a:gd name="adj1" fmla="val 73698"/>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109" name="AutoShape 253"/>
            <p:cNvSpPr>
              <a:spLocks/>
            </p:cNvSpPr>
            <p:nvPr/>
          </p:nvSpPr>
          <p:spPr bwMode="auto">
            <a:xfrm rot="16200000">
              <a:off x="3175" y="2122"/>
              <a:ext cx="129" cy="1543"/>
            </a:xfrm>
            <a:prstGeom prst="leftBrace">
              <a:avLst>
                <a:gd name="adj1" fmla="val 99677"/>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110" name="Rectangle 254"/>
            <p:cNvSpPr>
              <a:spLocks noChangeArrowheads="1"/>
            </p:cNvSpPr>
            <p:nvPr/>
          </p:nvSpPr>
          <p:spPr bwMode="auto">
            <a:xfrm>
              <a:off x="1152" y="2957"/>
              <a:ext cx="125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t>Inverter Phasa</a:t>
              </a:r>
            </a:p>
          </p:txBody>
        </p:sp>
        <p:sp>
          <p:nvSpPr>
            <p:cNvPr id="122111" name="Rectangle 255"/>
            <p:cNvSpPr>
              <a:spLocks noChangeArrowheads="1"/>
            </p:cNvSpPr>
            <p:nvPr/>
          </p:nvSpPr>
          <p:spPr bwMode="auto">
            <a:xfrm>
              <a:off x="2496" y="2968"/>
              <a:ext cx="141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t>Summing Amplifier</a:t>
              </a:r>
            </a:p>
          </p:txBody>
        </p:sp>
        <p:sp>
          <p:nvSpPr>
            <p:cNvPr id="122112" name="Oval 256"/>
            <p:cNvSpPr>
              <a:spLocks noChangeArrowheads="1"/>
            </p:cNvSpPr>
            <p:nvPr/>
          </p:nvSpPr>
          <p:spPr bwMode="auto">
            <a:xfrm>
              <a:off x="2382" y="2141"/>
              <a:ext cx="42" cy="41"/>
            </a:xfrm>
            <a:prstGeom prst="ellipse">
              <a:avLst/>
            </a:prstGeom>
            <a:solidFill>
              <a:srgbClr val="000000"/>
            </a:solidFill>
            <a:ln w="9525">
              <a:solidFill>
                <a:srgbClr val="000000"/>
              </a:solidFill>
              <a:round/>
              <a:headEnd/>
              <a:tailEnd/>
            </a:ln>
          </p:spPr>
          <p:txBody>
            <a:bodyPr/>
            <a:lstStyle/>
            <a:p>
              <a:endParaRPr lang="en-US"/>
            </a:p>
          </p:txBody>
        </p:sp>
        <p:sp>
          <p:nvSpPr>
            <p:cNvPr id="122114" name="Rectangle 258"/>
            <p:cNvSpPr>
              <a:spLocks noChangeArrowheads="1"/>
            </p:cNvSpPr>
            <p:nvPr/>
          </p:nvSpPr>
          <p:spPr bwMode="auto">
            <a:xfrm>
              <a:off x="1344" y="1728"/>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R</a:t>
              </a:r>
            </a:p>
          </p:txBody>
        </p:sp>
        <p:sp>
          <p:nvSpPr>
            <p:cNvPr id="122117" name="Rectangle 261"/>
            <p:cNvSpPr>
              <a:spLocks noChangeArrowheads="1"/>
            </p:cNvSpPr>
            <p:nvPr/>
          </p:nvSpPr>
          <p:spPr bwMode="auto">
            <a:xfrm>
              <a:off x="2640" y="1872"/>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R</a:t>
              </a:r>
              <a:r>
                <a:rPr lang="en-US" sz="1600" b="1" baseline="-25000"/>
                <a:t>1</a:t>
              </a:r>
              <a:endParaRPr lang="en-US" sz="1600" b="1"/>
            </a:p>
          </p:txBody>
        </p:sp>
        <p:sp>
          <p:nvSpPr>
            <p:cNvPr id="122118" name="Rectangle 262"/>
            <p:cNvSpPr>
              <a:spLocks noChangeArrowheads="1"/>
            </p:cNvSpPr>
            <p:nvPr/>
          </p:nvSpPr>
          <p:spPr bwMode="auto">
            <a:xfrm>
              <a:off x="2640" y="240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R</a:t>
              </a:r>
              <a:r>
                <a:rPr lang="en-US" sz="1600" b="1" baseline="-25000"/>
                <a:t>2</a:t>
              </a:r>
              <a:endParaRPr lang="en-US" sz="1600" b="1"/>
            </a:p>
          </p:txBody>
        </p:sp>
        <p:sp>
          <p:nvSpPr>
            <p:cNvPr id="122119" name="Rectangle 263"/>
            <p:cNvSpPr>
              <a:spLocks noChangeArrowheads="1"/>
            </p:cNvSpPr>
            <p:nvPr/>
          </p:nvSpPr>
          <p:spPr bwMode="auto">
            <a:xfrm>
              <a:off x="3470" y="168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R</a:t>
              </a:r>
              <a:r>
                <a:rPr lang="en-US" sz="1600" b="1" baseline="-25000"/>
                <a:t>f</a:t>
              </a:r>
              <a:endParaRPr lang="en-US" sz="1600" b="1"/>
            </a:p>
          </p:txBody>
        </p:sp>
        <p:sp>
          <p:nvSpPr>
            <p:cNvPr id="122120" name="Rectangle 264"/>
            <p:cNvSpPr>
              <a:spLocks noChangeArrowheads="1"/>
            </p:cNvSpPr>
            <p:nvPr/>
          </p:nvSpPr>
          <p:spPr bwMode="auto">
            <a:xfrm>
              <a:off x="960" y="192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V</a:t>
              </a:r>
              <a:r>
                <a:rPr lang="en-US" sz="1600" b="1" baseline="-25000"/>
                <a:t>1</a:t>
              </a:r>
              <a:endParaRPr lang="en-US" sz="1600" b="1"/>
            </a:p>
          </p:txBody>
        </p:sp>
        <p:sp>
          <p:nvSpPr>
            <p:cNvPr id="122121" name="Rectangle 265"/>
            <p:cNvSpPr>
              <a:spLocks noChangeArrowheads="1"/>
            </p:cNvSpPr>
            <p:nvPr/>
          </p:nvSpPr>
          <p:spPr bwMode="auto">
            <a:xfrm>
              <a:off x="2112" y="2304"/>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V</a:t>
              </a:r>
              <a:r>
                <a:rPr lang="en-US" sz="1600" b="1" baseline="-25000"/>
                <a:t>2</a:t>
              </a:r>
              <a:endParaRPr lang="en-US" sz="1600" b="1"/>
            </a:p>
          </p:txBody>
        </p:sp>
        <p:sp>
          <p:nvSpPr>
            <p:cNvPr id="122122" name="Rectangle 266"/>
            <p:cNvSpPr>
              <a:spLocks noChangeArrowheads="1"/>
            </p:cNvSpPr>
            <p:nvPr/>
          </p:nvSpPr>
          <p:spPr bwMode="auto">
            <a:xfrm>
              <a:off x="2982" y="2713"/>
              <a:ext cx="262" cy="43"/>
            </a:xfrm>
            <a:prstGeom prst="rect">
              <a:avLst/>
            </a:prstGeom>
            <a:solidFill>
              <a:srgbClr val="C0C0C0"/>
            </a:solidFill>
            <a:ln>
              <a:noFill/>
            </a:ln>
            <a:extLst>
              <a:ext uri="{91240B29-F687-4F45-9708-019B960494DF}">
                <a14:hiddenLine xmlns:a14="http://schemas.microsoft.com/office/drawing/2010/main" w="9525">
                  <a:solidFill>
                    <a:srgbClr val="C0C0C0"/>
                  </a:solidFill>
                  <a:miter lim="800000"/>
                  <a:headEnd/>
                  <a:tailEnd/>
                </a14:hiddenLine>
              </a:ext>
            </a:extLst>
          </p:spPr>
          <p:txBody>
            <a:bodyPr/>
            <a:lstStyle/>
            <a:p>
              <a:endParaRPr lang="en-US"/>
            </a:p>
          </p:txBody>
        </p:sp>
        <p:sp>
          <p:nvSpPr>
            <p:cNvPr id="122123" name="Rectangle 267"/>
            <p:cNvSpPr>
              <a:spLocks noChangeArrowheads="1"/>
            </p:cNvSpPr>
            <p:nvPr/>
          </p:nvSpPr>
          <p:spPr bwMode="auto">
            <a:xfrm>
              <a:off x="4128" y="2253"/>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V</a:t>
              </a:r>
              <a:r>
                <a:rPr lang="en-US" sz="1600" b="1" baseline="-25000"/>
                <a:t>o</a:t>
              </a:r>
              <a:endParaRPr lang="en-US" sz="1600" b="1"/>
            </a:p>
          </p:txBody>
        </p:sp>
      </p:grpSp>
      <p:sp>
        <p:nvSpPr>
          <p:cNvPr id="122125" name="Rectangle 269"/>
          <p:cNvSpPr>
            <a:spLocks noChangeArrowheads="1"/>
          </p:cNvSpPr>
          <p:nvPr/>
        </p:nvSpPr>
        <p:spPr bwMode="auto">
          <a:xfrm>
            <a:off x="7543800" y="281940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4488" indent="-344488">
              <a:spcBef>
                <a:spcPct val="20000"/>
              </a:spcBef>
              <a:buClr>
                <a:schemeClr val="accent1"/>
              </a:buClr>
              <a:buSzPct val="65000"/>
              <a:buFont typeface="Wingdings" panose="05000000000000000000" pitchFamily="2" charset="2"/>
              <a:defRPr sz="2800">
                <a:solidFill>
                  <a:schemeClr val="tx1"/>
                </a:solidFill>
                <a:latin typeface="Arial" panose="020B0604020202020204" pitchFamily="34" charset="0"/>
              </a:defRPr>
            </a:lvl1pPr>
            <a:lvl2pPr marL="458788" algn="ctr">
              <a:spcBef>
                <a:spcPct val="20000"/>
              </a:spcBef>
              <a:buClr>
                <a:schemeClr val="accent2"/>
              </a:buClr>
              <a:buSzPct val="60000"/>
              <a:buFont typeface="Wingdings" panose="05000000000000000000" pitchFamily="2" charset="2"/>
              <a:defRPr sz="2600">
                <a:solidFill>
                  <a:schemeClr val="tx1"/>
                </a:solidFill>
                <a:latin typeface="Arial" panose="020B0604020202020204" pitchFamily="34" charset="0"/>
              </a:defRPr>
            </a:lvl2pPr>
            <a:lvl3pPr marL="671513" algn="ctr">
              <a:spcBef>
                <a:spcPct val="20000"/>
              </a:spcBef>
              <a:buClr>
                <a:schemeClr val="accent1"/>
              </a:buClr>
              <a:buSzPct val="65000"/>
              <a:buFont typeface="Wingdings" panose="05000000000000000000" pitchFamily="2" charset="2"/>
              <a:defRPr sz="2200">
                <a:solidFill>
                  <a:schemeClr val="tx1"/>
                </a:solidFill>
                <a:latin typeface="Arial" panose="020B0604020202020204" pitchFamily="34" charset="0"/>
              </a:defRPr>
            </a:lvl3pPr>
            <a:lvl4pPr marL="1023938" algn="ctr">
              <a:spcBef>
                <a:spcPct val="20000"/>
              </a:spcBef>
              <a:buClr>
                <a:schemeClr val="accent2"/>
              </a:buClr>
              <a:buSzPct val="70000"/>
              <a:buFont typeface="Wingdings" panose="05000000000000000000" pitchFamily="2" charset="2"/>
              <a:defRPr sz="2000">
                <a:solidFill>
                  <a:schemeClr val="tx1"/>
                </a:solidFill>
                <a:latin typeface="Arial" panose="020B0604020202020204" pitchFamily="34" charset="0"/>
              </a:defRPr>
            </a:lvl4pPr>
            <a:lvl5pPr marL="1341438" algn="ctr">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defRPr>
            </a:lvl5pPr>
            <a:lvl6pPr marL="1798638" algn="ctr" fontAlgn="base">
              <a:spcBef>
                <a:spcPct val="20000"/>
              </a:spcBef>
              <a:spcAft>
                <a:spcPct val="0"/>
              </a:spcAft>
              <a:buClr>
                <a:schemeClr val="accent1"/>
              </a:buClr>
              <a:buSzPct val="75000"/>
              <a:buFont typeface="Wingdings" panose="05000000000000000000" pitchFamily="2" charset="2"/>
              <a:defRPr sz="2000">
                <a:solidFill>
                  <a:schemeClr val="tx1"/>
                </a:solidFill>
                <a:latin typeface="Arial" panose="020B0604020202020204" pitchFamily="34" charset="0"/>
              </a:defRPr>
            </a:lvl6pPr>
            <a:lvl7pPr marL="2255838" algn="ctr" fontAlgn="base">
              <a:spcBef>
                <a:spcPct val="20000"/>
              </a:spcBef>
              <a:spcAft>
                <a:spcPct val="0"/>
              </a:spcAft>
              <a:buClr>
                <a:schemeClr val="accent1"/>
              </a:buClr>
              <a:buSzPct val="75000"/>
              <a:buFont typeface="Wingdings" panose="05000000000000000000" pitchFamily="2" charset="2"/>
              <a:defRPr sz="2000">
                <a:solidFill>
                  <a:schemeClr val="tx1"/>
                </a:solidFill>
                <a:latin typeface="Arial" panose="020B0604020202020204" pitchFamily="34" charset="0"/>
              </a:defRPr>
            </a:lvl7pPr>
            <a:lvl8pPr marL="2713038" algn="ctr" fontAlgn="base">
              <a:spcBef>
                <a:spcPct val="20000"/>
              </a:spcBef>
              <a:spcAft>
                <a:spcPct val="0"/>
              </a:spcAft>
              <a:buClr>
                <a:schemeClr val="accent1"/>
              </a:buClr>
              <a:buSzPct val="75000"/>
              <a:buFont typeface="Wingdings" panose="05000000000000000000" pitchFamily="2" charset="2"/>
              <a:defRPr sz="2000">
                <a:solidFill>
                  <a:schemeClr val="tx1"/>
                </a:solidFill>
                <a:latin typeface="Arial" panose="020B0604020202020204" pitchFamily="34" charset="0"/>
              </a:defRPr>
            </a:lvl8pPr>
            <a:lvl9pPr marL="3170238" algn="ctr" fontAlgn="base">
              <a:spcBef>
                <a:spcPct val="20000"/>
              </a:spcBef>
              <a:spcAft>
                <a:spcPct val="0"/>
              </a:spcAft>
              <a:buClr>
                <a:schemeClr val="accent1"/>
              </a:buClr>
              <a:buSzPct val="75000"/>
              <a:buFont typeface="Wingdings" panose="05000000000000000000" pitchFamily="2" charset="2"/>
              <a:defRPr sz="2000">
                <a:solidFill>
                  <a:schemeClr val="tx1"/>
                </a:solidFill>
                <a:latin typeface="Arial" panose="020B0604020202020204" pitchFamily="34" charset="0"/>
              </a:defRPr>
            </a:lvl9pPr>
          </a:lstStyle>
          <a:p>
            <a:pPr algn="just">
              <a:lnSpc>
                <a:spcPct val="80000"/>
              </a:lnSpc>
              <a:buClr>
                <a:schemeClr val="tx1"/>
              </a:buClr>
              <a:buSzTx/>
              <a:buFontTx/>
              <a:buNone/>
            </a:pPr>
            <a:r>
              <a:rPr lang="en-US" sz="2200"/>
              <a:t>R</a:t>
            </a:r>
            <a:r>
              <a:rPr lang="en-US" sz="2200" baseline="-25000"/>
              <a:t>1</a:t>
            </a:r>
            <a:r>
              <a:rPr lang="en-US" sz="2200"/>
              <a:t>= R</a:t>
            </a:r>
            <a:r>
              <a:rPr lang="en-US" sz="2200" baseline="-25000"/>
              <a:t>2</a:t>
            </a:r>
            <a:r>
              <a:rPr lang="en-US" sz="2200"/>
              <a:t> = R</a:t>
            </a:r>
            <a:r>
              <a:rPr lang="en-US" sz="2200" baseline="-25000"/>
              <a:t>f</a:t>
            </a:r>
            <a:r>
              <a:rPr lang="en-US" sz="2200"/>
              <a:t> = R ohm </a:t>
            </a:r>
          </a:p>
          <a:p>
            <a:pPr algn="just">
              <a:lnSpc>
                <a:spcPct val="80000"/>
              </a:lnSpc>
              <a:buClr>
                <a:schemeClr val="tx1"/>
              </a:buClr>
              <a:buSzTx/>
              <a:buFontTx/>
              <a:buNone/>
            </a:pPr>
            <a:endParaRPr lang="en-US" sz="2200"/>
          </a:p>
          <a:p>
            <a:pPr algn="just">
              <a:buClr>
                <a:schemeClr val="tx1"/>
              </a:buClr>
              <a:buSzTx/>
              <a:buFontTx/>
              <a:buNone/>
            </a:pPr>
            <a:r>
              <a:rPr lang="en-US" sz="2400" u="sng"/>
              <a:t>Keluaran</a:t>
            </a:r>
            <a:r>
              <a:rPr lang="en-US" sz="2400"/>
              <a:t>  :</a:t>
            </a:r>
            <a:r>
              <a:rPr lang="en-US" sz="2200"/>
              <a:t>     </a:t>
            </a:r>
          </a:p>
          <a:p>
            <a:pPr algn="just">
              <a:buClr>
                <a:schemeClr val="tx1"/>
              </a:buClr>
              <a:buSzTx/>
              <a:buFontTx/>
              <a:buNone/>
            </a:pPr>
            <a:r>
              <a:rPr lang="en-US"/>
              <a:t>   V</a:t>
            </a:r>
            <a:r>
              <a:rPr lang="en-US" baseline="-25000"/>
              <a:t>o</a:t>
            </a:r>
            <a:r>
              <a:rPr lang="en-US"/>
              <a:t> = V</a:t>
            </a:r>
            <a:r>
              <a:rPr lang="en-US" baseline="-25000"/>
              <a:t>1</a:t>
            </a:r>
            <a:r>
              <a:rPr lang="en-US"/>
              <a:t> – V</a:t>
            </a:r>
            <a:r>
              <a:rPr lang="en-US" baseline="-25000"/>
              <a:t>2</a:t>
            </a:r>
            <a:endParaRPr lang="en-US"/>
          </a:p>
        </p:txBody>
      </p:sp>
      <p:sp>
        <p:nvSpPr>
          <p:cNvPr id="122128" name="Line 272"/>
          <p:cNvSpPr>
            <a:spLocks noChangeShapeType="1"/>
          </p:cNvSpPr>
          <p:nvPr/>
        </p:nvSpPr>
        <p:spPr bwMode="auto">
          <a:xfrm>
            <a:off x="8077200" y="46482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129" name="Line 273"/>
          <p:cNvSpPr>
            <a:spLocks noChangeShapeType="1"/>
          </p:cNvSpPr>
          <p:nvPr/>
        </p:nvSpPr>
        <p:spPr bwMode="auto">
          <a:xfrm>
            <a:off x="8824913" y="46482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130" name="Line 274"/>
          <p:cNvSpPr>
            <a:spLocks noChangeShapeType="1"/>
          </p:cNvSpPr>
          <p:nvPr/>
        </p:nvSpPr>
        <p:spPr bwMode="auto">
          <a:xfrm>
            <a:off x="9593263" y="46355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131" name="Rectangle 275"/>
          <p:cNvSpPr>
            <a:spLocks noChangeArrowheads="1"/>
          </p:cNvSpPr>
          <p:nvPr/>
        </p:nvSpPr>
        <p:spPr bwMode="auto">
          <a:xfrm>
            <a:off x="7634288" y="5105400"/>
            <a:ext cx="236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a:latin typeface="Times New Roman" panose="02020603050405020304" pitchFamily="18" charset="0"/>
              </a:rPr>
              <a:t>   </a:t>
            </a:r>
            <a:r>
              <a:rPr lang="en-US" sz="2400">
                <a:solidFill>
                  <a:srgbClr val="FF3300"/>
                </a:solidFill>
                <a:latin typeface="Times New Roman" panose="02020603050405020304" pitchFamily="18" charset="0"/>
              </a:rPr>
              <a:t>E        R       C*</a:t>
            </a:r>
          </a:p>
        </p:txBody>
      </p:sp>
    </p:spTree>
    <p:extLst>
      <p:ext uri="{BB962C8B-B14F-4D97-AF65-F5344CB8AC3E}">
        <p14:creationId xmlns:p14="http://schemas.microsoft.com/office/powerpoint/2010/main" val="4294398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2057400" y="457200"/>
            <a:ext cx="8001000" cy="762000"/>
          </a:xfrm>
        </p:spPr>
        <p:txBody>
          <a:bodyPr/>
          <a:lstStyle/>
          <a:p>
            <a:pPr algn="ctr"/>
            <a:r>
              <a:rPr lang="en-US" sz="4400" b="1">
                <a:latin typeface="Times New Roman" panose="02020603050405020304" pitchFamily="18" charset="0"/>
              </a:rPr>
              <a:t>Rangkaian mekanik</a:t>
            </a:r>
          </a:p>
        </p:txBody>
      </p:sp>
      <p:sp>
        <p:nvSpPr>
          <p:cNvPr id="123907" name="Rectangle 3"/>
          <p:cNvSpPr>
            <a:spLocks noGrp="1" noChangeArrowheads="1"/>
          </p:cNvSpPr>
          <p:nvPr>
            <p:ph type="subTitle" idx="1"/>
          </p:nvPr>
        </p:nvSpPr>
        <p:spPr>
          <a:xfrm>
            <a:off x="2057400" y="1752601"/>
            <a:ext cx="8077200" cy="671513"/>
          </a:xfrm>
        </p:spPr>
        <p:txBody>
          <a:bodyPr/>
          <a:lstStyle/>
          <a:p>
            <a:pPr marL="344488" indent="-344488" algn="just">
              <a:buClr>
                <a:schemeClr val="tx1"/>
              </a:buClr>
            </a:pPr>
            <a:r>
              <a:rPr lang="sv-SE" sz="3600">
                <a:solidFill>
                  <a:srgbClr val="0000FF"/>
                </a:solidFill>
                <a:latin typeface="Times New Roman" panose="02020603050405020304" pitchFamily="18" charset="0"/>
              </a:rPr>
              <a:t>Bimetal</a:t>
            </a:r>
          </a:p>
        </p:txBody>
      </p:sp>
      <p:graphicFrame>
        <p:nvGraphicFramePr>
          <p:cNvPr id="123978" name="Object 74"/>
          <p:cNvGraphicFramePr>
            <a:graphicFrameLocks noChangeAspect="1"/>
          </p:cNvGraphicFramePr>
          <p:nvPr/>
        </p:nvGraphicFramePr>
        <p:xfrm>
          <a:off x="2286001" y="4514851"/>
          <a:ext cx="3675063" cy="1782763"/>
        </p:xfrm>
        <a:graphic>
          <a:graphicData uri="http://schemas.openxmlformats.org/presentationml/2006/ole">
            <mc:AlternateContent xmlns:mc="http://schemas.openxmlformats.org/markup-compatibility/2006">
              <mc:Choice xmlns:v="urn:schemas-microsoft-com:vml" Requires="v">
                <p:oleObj spid="_x0000_s8209" name="CorelDRAW" r:id="rId3" imgW="3675278" imgH="1782470" progId="CorelDRAW.Graphic.11">
                  <p:embed/>
                </p:oleObj>
              </mc:Choice>
              <mc:Fallback>
                <p:oleObj name="CorelDRAW" r:id="rId3" imgW="3675278" imgH="178247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4514851"/>
                        <a:ext cx="36750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79" name="Object 75"/>
          <p:cNvGraphicFramePr>
            <a:graphicFrameLocks noChangeAspect="1"/>
          </p:cNvGraphicFramePr>
          <p:nvPr/>
        </p:nvGraphicFramePr>
        <p:xfrm>
          <a:off x="4121150" y="2514600"/>
          <a:ext cx="3879850" cy="1847850"/>
        </p:xfrm>
        <a:graphic>
          <a:graphicData uri="http://schemas.openxmlformats.org/presentationml/2006/ole">
            <mc:AlternateContent xmlns:mc="http://schemas.openxmlformats.org/markup-compatibility/2006">
              <mc:Choice xmlns:v="urn:schemas-microsoft-com:vml" Requires="v">
                <p:oleObj spid="_x0000_s8210" name="CorelDRAW" r:id="rId5" imgW="3879190" imgH="1847698" progId="CorelDRAW.Graphic.11">
                  <p:embed/>
                </p:oleObj>
              </mc:Choice>
              <mc:Fallback>
                <p:oleObj name="CorelDRAW" r:id="rId5" imgW="3879190" imgH="1847698"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1150" y="2514600"/>
                        <a:ext cx="38798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80" name="Object 76"/>
          <p:cNvGraphicFramePr>
            <a:graphicFrameLocks noChangeAspect="1"/>
          </p:cNvGraphicFramePr>
          <p:nvPr/>
        </p:nvGraphicFramePr>
        <p:xfrm>
          <a:off x="6248401" y="4624388"/>
          <a:ext cx="3673475" cy="1795462"/>
        </p:xfrm>
        <a:graphic>
          <a:graphicData uri="http://schemas.openxmlformats.org/presentationml/2006/ole">
            <mc:AlternateContent xmlns:mc="http://schemas.openxmlformats.org/markup-compatibility/2006">
              <mc:Choice xmlns:v="urn:schemas-microsoft-com:vml" Requires="v">
                <p:oleObj spid="_x0000_s8211" name="CorelDRAW" r:id="rId7" imgW="3673145" imgH="1795577" progId="CorelDRAW.Graphic.11">
                  <p:embed/>
                </p:oleObj>
              </mc:Choice>
              <mc:Fallback>
                <p:oleObj name="CorelDRAW" r:id="rId7" imgW="3673145" imgH="1795577" progId="CorelDRAW.Graphic.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1" y="4624388"/>
                        <a:ext cx="3673475"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19006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4897</TotalTime>
  <Words>1756</Words>
  <Application>Microsoft Office PowerPoint</Application>
  <PresentationFormat>Widescreen</PresentationFormat>
  <Paragraphs>368</Paragraphs>
  <Slides>76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88" baseType="lpstr">
      <vt:lpstr>Arial</vt:lpstr>
      <vt:lpstr>Britannic Bold</vt:lpstr>
      <vt:lpstr>Calibri</vt:lpstr>
      <vt:lpstr>Calibri Light</vt:lpstr>
      <vt:lpstr>Castellar</vt:lpstr>
      <vt:lpstr>Curlz MT</vt:lpstr>
      <vt:lpstr>Symbol</vt:lpstr>
      <vt:lpstr>Times New Roman</vt:lpstr>
      <vt:lpstr>Wingdings</vt:lpstr>
      <vt:lpstr>Office Theme</vt:lpstr>
      <vt:lpstr>Microsoft Equation 3.0</vt:lpstr>
      <vt:lpstr>CorelDRAW 11.0 Graphic</vt:lpstr>
      <vt:lpstr>Komponen-komponen sistem pengaturan</vt:lpstr>
      <vt:lpstr>Error detektor</vt:lpstr>
      <vt:lpstr>Pengantar</vt:lpstr>
      <vt:lpstr>Fungsi</vt:lpstr>
      <vt:lpstr>Simbol</vt:lpstr>
      <vt:lpstr>Klasifikasi</vt:lpstr>
      <vt:lpstr>Rangkaian elektronik</vt:lpstr>
      <vt:lpstr>Rangkaian elektronik</vt:lpstr>
      <vt:lpstr>Rangkaian mekanik</vt:lpstr>
      <vt:lpstr>Ringkasan</vt:lpstr>
      <vt:lpstr>Kontroler</vt:lpstr>
      <vt:lpstr>Pengantar</vt:lpstr>
      <vt:lpstr>Fungsi</vt:lpstr>
      <vt:lpstr>Letak Kontroler (1)</vt:lpstr>
      <vt:lpstr>Letak Kontroler (2) </vt:lpstr>
      <vt:lpstr>Letak Kontroler (3) </vt:lpstr>
      <vt:lpstr>Letak Kontroler (4) </vt:lpstr>
      <vt:lpstr>Klasifikasi (1)</vt:lpstr>
      <vt:lpstr>Kontroler On / Off</vt:lpstr>
      <vt:lpstr>Contoh kontroler on / off</vt:lpstr>
      <vt:lpstr>Klasifikasi (2)</vt:lpstr>
      <vt:lpstr>Klasifikasi (3)</vt:lpstr>
      <vt:lpstr>Klasifikasi (4)</vt:lpstr>
      <vt:lpstr>Contoh kontroler elektrik</vt:lpstr>
      <vt:lpstr>Contoh kontroler mekanik</vt:lpstr>
      <vt:lpstr>Contoh kontroler hidrolik</vt:lpstr>
      <vt:lpstr>Contoh kontroler pneumatik</vt:lpstr>
      <vt:lpstr>Ringkasan</vt:lpstr>
      <vt:lpstr>Aktuator</vt:lpstr>
      <vt:lpstr>Pengantar</vt:lpstr>
      <vt:lpstr>Fungsi</vt:lpstr>
      <vt:lpstr>Klasifikasi</vt:lpstr>
      <vt:lpstr>Contoh aktuator elektrik (1)</vt:lpstr>
      <vt:lpstr>Contoh aktuator elektrik (2)</vt:lpstr>
      <vt:lpstr>Rangkaian Chopper</vt:lpstr>
      <vt:lpstr>Pengoperasian Chopper</vt:lpstr>
      <vt:lpstr>Pengoperasian Chopper</vt:lpstr>
      <vt:lpstr>Contoh aktuator elektrik (3)</vt:lpstr>
      <vt:lpstr>Contoh aktuator mekanik</vt:lpstr>
      <vt:lpstr>Prinsip kerja motor dc</vt:lpstr>
      <vt:lpstr>Aktuator pneumatik</vt:lpstr>
      <vt:lpstr>Direct Pneumatic Actuator </vt:lpstr>
      <vt:lpstr>Aktuator hidrolik</vt:lpstr>
      <vt:lpstr>PowerPoint Presentation</vt:lpstr>
      <vt:lpstr>Ringkasan</vt:lpstr>
      <vt:lpstr>Sensor dan Tranduser</vt:lpstr>
      <vt:lpstr>Pengantar</vt:lpstr>
      <vt:lpstr>Fungsi</vt:lpstr>
      <vt:lpstr>Letak sensor / tranduser</vt:lpstr>
      <vt:lpstr>Respon sensor / tranduser</vt:lpstr>
      <vt:lpstr>PowerPoint Presentation</vt:lpstr>
      <vt:lpstr>Spesifikasi teknis</vt:lpstr>
      <vt:lpstr>Spesifikasi dinamik</vt:lpstr>
      <vt:lpstr>Klasifikasi</vt:lpstr>
      <vt:lpstr>Contoh sensor perpindahan (1) : </vt:lpstr>
      <vt:lpstr>Contoh sensor perpindahan (2) :</vt:lpstr>
      <vt:lpstr>PowerPoint Presentation</vt:lpstr>
      <vt:lpstr>PowerPoint Presentation</vt:lpstr>
      <vt:lpstr>Contoh sensor perpindahan (3) :</vt:lpstr>
      <vt:lpstr>Contoh sensor perpindahan (4) :</vt:lpstr>
      <vt:lpstr>Contoh sensor level (1): </vt:lpstr>
      <vt:lpstr>Contoh sensor level (2) :</vt:lpstr>
      <vt:lpstr>Contoh sensor kecepatan : </vt:lpstr>
      <vt:lpstr>Contoh sensor temperatur (1) : </vt:lpstr>
      <vt:lpstr>PowerPoint Presentation</vt:lpstr>
      <vt:lpstr>Contoh sensor temperatur (2) :</vt:lpstr>
      <vt:lpstr>PowerPoint Presentation</vt:lpstr>
      <vt:lpstr>Contoh sensor temperatur (3) :</vt:lpstr>
      <vt:lpstr>PowerPoint Presentation</vt:lpstr>
      <vt:lpstr>Contoh sensor temperatur (4) :</vt:lpstr>
      <vt:lpstr>PowerPoint Presentation</vt:lpstr>
      <vt:lpstr>Ringkasan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True Friend of Scopus</dc:title>
  <dc:creator>User</dc:creator>
  <cp:lastModifiedBy>User</cp:lastModifiedBy>
  <cp:revision>37</cp:revision>
  <dcterms:created xsi:type="dcterms:W3CDTF">2019-08-15T14:56:59Z</dcterms:created>
  <dcterms:modified xsi:type="dcterms:W3CDTF">2020-02-03T08:41:16Z</dcterms:modified>
</cp:coreProperties>
</file>