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26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216"/>
    <a:srgbClr val="91C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787E7-9431-487D-8885-2B826DE237AD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E1538-6CBA-418A-9941-62F6B707E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01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E1538-6CBA-418A-9941-62F6B707E5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5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93C0-298C-40A9-B36C-7EF9121FD3EE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FBB8-541C-4210-B585-F6A370D698A5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2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1E0F-2ED6-4329-830E-9D96FB3CD514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01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6A08FA1-9C79-4251-9242-54CA2376E4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33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8366218-28AA-445F-A3F1-7490ACF64A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6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2FF0-8BD2-4875-8C69-04323E1A561C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8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9337-D802-447D-9C7E-5758F6F9D32B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8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EFB6-04D6-4DB6-9B86-B24B461DEE6F}" type="datetime1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DE76-58A0-4808-A1A2-E95C200370A3}" type="datetime1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E36E-E0B1-447D-B33B-43CD10551EAC}" type="datetime1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3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1F2A-43B9-4212-BEAC-2B794FDBF4DC}" type="datetime1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1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B37A-B6FD-4ABC-A8DA-54E042E60A77}" type="datetime1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5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01C3-0A77-4E8E-928D-317F4142BBA8}" type="datetime1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D636C-84B0-41C5-8CFB-F63F00BA7287}" type="datetime1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10A4-6F18-4FB8-BE59-4887A1554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9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1.emf"/><Relationship Id="rId4" Type="http://schemas.openxmlformats.org/officeDocument/2006/relationships/image" Target="../media/image3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5.emf"/><Relationship Id="rId4" Type="http://schemas.openxmlformats.org/officeDocument/2006/relationships/image" Target="../media/image3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7.emf"/><Relationship Id="rId4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43.emf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52.emf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51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6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4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70.emf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68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71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93" y="1173879"/>
            <a:ext cx="10049814" cy="23876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Pemodelan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</a:rPr>
              <a:t>matematika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7790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By: </a:t>
            </a:r>
            <a:r>
              <a:rPr lang="en-US" dirty="0" err="1" smtClean="0">
                <a:latin typeface="Britannic Bold" panose="020B0903060703020204" pitchFamily="34" charset="0"/>
              </a:rPr>
              <a:t>Herlambang</a:t>
            </a:r>
            <a:r>
              <a:rPr lang="en-US" dirty="0" smtClean="0">
                <a:latin typeface="Britannic Bold" panose="020B0903060703020204" pitchFamily="34" charset="0"/>
              </a:rPr>
              <a:t> </a:t>
            </a:r>
            <a:r>
              <a:rPr lang="en-US" dirty="0" err="1" smtClean="0">
                <a:latin typeface="Britannic Bold" panose="020B0903060703020204" pitchFamily="34" charset="0"/>
              </a:rPr>
              <a:t>Setiadi</a:t>
            </a:r>
            <a:endParaRPr lang="en-US" dirty="0" smtClean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4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Prosedur menggambar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/>
              <a:tabLst>
                <a:tab pos="457200" algn="l"/>
              </a:tabLst>
            </a:pPr>
            <a:r>
              <a:rPr lang="sv-SE">
                <a:latin typeface="Times New Roman" panose="02020603050405020304" pitchFamily="18" charset="0"/>
              </a:rPr>
              <a:t>Tulis persamaan dinamis setiap komponen sistem.</a:t>
            </a:r>
            <a:endParaRPr lang="en-US">
              <a:latin typeface="Times New Roman" panose="02020603050405020304" pitchFamily="18" charset="0"/>
            </a:endParaRPr>
          </a:p>
          <a:p>
            <a:pPr marL="609600" indent="-609600" algn="just">
              <a:buClr>
                <a:schemeClr val="tx1"/>
              </a:buClr>
              <a:buFontTx/>
              <a:buAutoNum type="arabicPeriod"/>
              <a:tabLst>
                <a:tab pos="457200" algn="l"/>
              </a:tabLst>
            </a:pPr>
            <a:r>
              <a:rPr lang="sv-SE">
                <a:latin typeface="Times New Roman" panose="02020603050405020304" pitchFamily="18" charset="0"/>
              </a:rPr>
              <a:t>Nyatakan persamaan dinamis setiap komponen tersebut dalam bentuk transformasi Laplacenya dengan asumsi kondisi mula-mula = 0.</a:t>
            </a:r>
          </a:p>
          <a:p>
            <a:pPr marL="609600" indent="-609600" algn="just">
              <a:buClr>
                <a:schemeClr val="tx1"/>
              </a:buClr>
              <a:buFontTx/>
              <a:buAutoNum type="arabicPeriod"/>
              <a:tabLst>
                <a:tab pos="457200" algn="l"/>
              </a:tabLst>
            </a:pPr>
            <a:r>
              <a:rPr lang="sv-SE">
                <a:latin typeface="Times New Roman" panose="02020603050405020304" pitchFamily="18" charset="0"/>
              </a:rPr>
              <a:t>Gambarkan masing-masing komponen dalam bentuk blok-blok fungsional.</a:t>
            </a:r>
          </a:p>
          <a:p>
            <a:pPr marL="609600" indent="-609600" algn="just">
              <a:buClr>
                <a:schemeClr val="tx1"/>
              </a:buClr>
              <a:buFontTx/>
              <a:buAutoNum type="arabicPeriod"/>
              <a:tabLst>
                <a:tab pos="457200" algn="l"/>
              </a:tabLst>
            </a:pPr>
            <a:r>
              <a:rPr lang="sv-SE">
                <a:latin typeface="Times New Roman" panose="02020603050405020304" pitchFamily="18" charset="0"/>
              </a:rPr>
              <a:t>Gabungkan blok-blok fungsional masing–masing komponen tersebut sehingga membentuk diagram blok total sistem dengan memperhatikan aliran sinyalnya</a:t>
            </a:r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Contoh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533400"/>
          </a:xfrm>
        </p:spPr>
        <p:txBody>
          <a:bodyPr/>
          <a:lstStyle/>
          <a:p>
            <a:pPr marL="457200" indent="-457200">
              <a:buNone/>
            </a:pPr>
            <a:r>
              <a:rPr lang="sv-SE">
                <a:latin typeface="Times New Roman" panose="02020603050405020304" pitchFamily="18" charset="0"/>
              </a:rPr>
              <a:t>Gambarkan diagram blok rangkaian RC seri berikut :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1600201" y="37110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8395" name="Group 91"/>
          <p:cNvGrpSpPr>
            <a:grpSpLocks/>
          </p:cNvGrpSpPr>
          <p:nvPr/>
        </p:nvGrpSpPr>
        <p:grpSpPr bwMode="auto">
          <a:xfrm>
            <a:off x="3810000" y="2133601"/>
            <a:ext cx="3035300" cy="2157413"/>
            <a:chOff x="1440" y="2071"/>
            <a:chExt cx="1912" cy="1359"/>
          </a:xfrm>
        </p:grpSpPr>
        <p:sp>
          <p:nvSpPr>
            <p:cNvPr id="98342" name="AutoShape 38"/>
            <p:cNvSpPr>
              <a:spLocks noChangeAspect="1" noChangeArrowheads="1" noTextEdit="1"/>
            </p:cNvSpPr>
            <p:nvPr/>
          </p:nvSpPr>
          <p:spPr bwMode="auto">
            <a:xfrm>
              <a:off x="1440" y="2112"/>
              <a:ext cx="1912" cy="1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3078" y="2855"/>
              <a:ext cx="25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24211D"/>
                  </a:solidFill>
                </a:rPr>
                <a:t>O  o</a:t>
              </a:r>
              <a:endParaRPr lang="en-US"/>
            </a:p>
          </p:txBody>
        </p:sp>
        <p:sp>
          <p:nvSpPr>
            <p:cNvPr id="98345" name="Rectangle 41"/>
            <p:cNvSpPr>
              <a:spLocks noChangeArrowheads="1"/>
            </p:cNvSpPr>
            <p:nvPr/>
          </p:nvSpPr>
          <p:spPr bwMode="auto">
            <a:xfrm>
              <a:off x="2983" y="2801"/>
              <a:ext cx="239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46" name="Rectangle 42"/>
            <p:cNvSpPr>
              <a:spLocks noChangeArrowheads="1"/>
            </p:cNvSpPr>
            <p:nvPr/>
          </p:nvSpPr>
          <p:spPr bwMode="auto">
            <a:xfrm>
              <a:off x="2983" y="2801"/>
              <a:ext cx="239" cy="254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47" name="Rectangle 43"/>
            <p:cNvSpPr>
              <a:spLocks noChangeArrowheads="1"/>
            </p:cNvSpPr>
            <p:nvPr/>
          </p:nvSpPr>
          <p:spPr bwMode="auto">
            <a:xfrm>
              <a:off x="1675" y="2872"/>
              <a:ext cx="1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24211D"/>
                  </a:solidFill>
                </a:rPr>
                <a:t>I  i</a:t>
              </a:r>
              <a:endParaRPr lang="en-US"/>
            </a:p>
          </p:txBody>
        </p:sp>
        <p:sp>
          <p:nvSpPr>
            <p:cNvPr id="98348" name="Rectangle 44"/>
            <p:cNvSpPr>
              <a:spLocks noChangeArrowheads="1"/>
            </p:cNvSpPr>
            <p:nvPr/>
          </p:nvSpPr>
          <p:spPr bwMode="auto">
            <a:xfrm>
              <a:off x="1605" y="2861"/>
              <a:ext cx="150" cy="1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49" name="Rectangle 45"/>
            <p:cNvSpPr>
              <a:spLocks noChangeArrowheads="1"/>
            </p:cNvSpPr>
            <p:nvPr/>
          </p:nvSpPr>
          <p:spPr bwMode="auto">
            <a:xfrm>
              <a:off x="1605" y="2861"/>
              <a:ext cx="150" cy="179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0" name="Line 46"/>
            <p:cNvSpPr>
              <a:spLocks noChangeShapeType="1"/>
            </p:cNvSpPr>
            <p:nvPr/>
          </p:nvSpPr>
          <p:spPr bwMode="auto">
            <a:xfrm>
              <a:off x="1874" y="3370"/>
              <a:ext cx="1348" cy="1"/>
            </a:xfrm>
            <a:prstGeom prst="line">
              <a:avLst/>
            </a:prstGeom>
            <a:noFill/>
            <a:ln w="3810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1" name="Line 47"/>
            <p:cNvSpPr>
              <a:spLocks noChangeShapeType="1"/>
            </p:cNvSpPr>
            <p:nvPr/>
          </p:nvSpPr>
          <p:spPr bwMode="auto">
            <a:xfrm flipV="1">
              <a:off x="2024" y="2352"/>
              <a:ext cx="15" cy="89"/>
            </a:xfrm>
            <a:prstGeom prst="line">
              <a:avLst/>
            </a:prstGeom>
            <a:noFill/>
            <a:ln w="3810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2" name="Line 48"/>
            <p:cNvSpPr>
              <a:spLocks noChangeShapeType="1"/>
            </p:cNvSpPr>
            <p:nvPr/>
          </p:nvSpPr>
          <p:spPr bwMode="auto">
            <a:xfrm flipV="1">
              <a:off x="2099" y="2352"/>
              <a:ext cx="45" cy="179"/>
            </a:xfrm>
            <a:prstGeom prst="line">
              <a:avLst/>
            </a:prstGeom>
            <a:noFill/>
            <a:ln w="3810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3" name="Line 49"/>
            <p:cNvSpPr>
              <a:spLocks noChangeShapeType="1"/>
            </p:cNvSpPr>
            <p:nvPr/>
          </p:nvSpPr>
          <p:spPr bwMode="auto">
            <a:xfrm flipV="1">
              <a:off x="2204" y="2352"/>
              <a:ext cx="45" cy="179"/>
            </a:xfrm>
            <a:prstGeom prst="line">
              <a:avLst/>
            </a:prstGeom>
            <a:noFill/>
            <a:ln w="3810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4" name="Line 50"/>
            <p:cNvSpPr>
              <a:spLocks noChangeShapeType="1"/>
            </p:cNvSpPr>
            <p:nvPr/>
          </p:nvSpPr>
          <p:spPr bwMode="auto">
            <a:xfrm flipV="1">
              <a:off x="2309" y="2441"/>
              <a:ext cx="15" cy="9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5" name="Line 51"/>
            <p:cNvSpPr>
              <a:spLocks noChangeShapeType="1"/>
            </p:cNvSpPr>
            <p:nvPr/>
          </p:nvSpPr>
          <p:spPr bwMode="auto">
            <a:xfrm flipH="1" flipV="1">
              <a:off x="2249" y="2352"/>
              <a:ext cx="60" cy="179"/>
            </a:xfrm>
            <a:prstGeom prst="line">
              <a:avLst/>
            </a:prstGeom>
            <a:noFill/>
            <a:ln w="3810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6" name="Line 52"/>
            <p:cNvSpPr>
              <a:spLocks noChangeShapeType="1"/>
            </p:cNvSpPr>
            <p:nvPr/>
          </p:nvSpPr>
          <p:spPr bwMode="auto">
            <a:xfrm flipH="1" flipV="1">
              <a:off x="2144" y="2352"/>
              <a:ext cx="60" cy="179"/>
            </a:xfrm>
            <a:prstGeom prst="line">
              <a:avLst/>
            </a:prstGeom>
            <a:noFill/>
            <a:ln w="3810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7" name="Line 53"/>
            <p:cNvSpPr>
              <a:spLocks noChangeShapeType="1"/>
            </p:cNvSpPr>
            <p:nvPr/>
          </p:nvSpPr>
          <p:spPr bwMode="auto">
            <a:xfrm flipH="1" flipV="1">
              <a:off x="2039" y="2352"/>
              <a:ext cx="60" cy="179"/>
            </a:xfrm>
            <a:prstGeom prst="line">
              <a:avLst/>
            </a:prstGeom>
            <a:noFill/>
            <a:ln w="3810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8" name="Line 54"/>
            <p:cNvSpPr>
              <a:spLocks noChangeShapeType="1"/>
            </p:cNvSpPr>
            <p:nvPr/>
          </p:nvSpPr>
          <p:spPr bwMode="auto">
            <a:xfrm>
              <a:off x="2653" y="2876"/>
              <a:ext cx="165" cy="1"/>
            </a:xfrm>
            <a:prstGeom prst="line">
              <a:avLst/>
            </a:prstGeom>
            <a:noFill/>
            <a:ln w="3810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9" name="Line 55"/>
            <p:cNvSpPr>
              <a:spLocks noChangeShapeType="1"/>
            </p:cNvSpPr>
            <p:nvPr/>
          </p:nvSpPr>
          <p:spPr bwMode="auto">
            <a:xfrm>
              <a:off x="2653" y="2920"/>
              <a:ext cx="165" cy="1"/>
            </a:xfrm>
            <a:prstGeom prst="line">
              <a:avLst/>
            </a:prstGeom>
            <a:noFill/>
            <a:ln w="3810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60" name="Line 56"/>
            <p:cNvSpPr>
              <a:spLocks noChangeShapeType="1"/>
            </p:cNvSpPr>
            <p:nvPr/>
          </p:nvSpPr>
          <p:spPr bwMode="auto">
            <a:xfrm flipV="1">
              <a:off x="2728" y="2441"/>
              <a:ext cx="1" cy="435"/>
            </a:xfrm>
            <a:prstGeom prst="line">
              <a:avLst/>
            </a:prstGeom>
            <a:noFill/>
            <a:ln w="3810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61" name="Line 57"/>
            <p:cNvSpPr>
              <a:spLocks noChangeShapeType="1"/>
            </p:cNvSpPr>
            <p:nvPr/>
          </p:nvSpPr>
          <p:spPr bwMode="auto">
            <a:xfrm flipV="1">
              <a:off x="2728" y="2920"/>
              <a:ext cx="1" cy="450"/>
            </a:xfrm>
            <a:prstGeom prst="line">
              <a:avLst/>
            </a:prstGeom>
            <a:noFill/>
            <a:ln w="3810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63" name="Line 59"/>
            <p:cNvSpPr>
              <a:spLocks noChangeShapeType="1"/>
            </p:cNvSpPr>
            <p:nvPr/>
          </p:nvSpPr>
          <p:spPr bwMode="auto">
            <a:xfrm flipH="1">
              <a:off x="1859" y="2441"/>
              <a:ext cx="150" cy="1"/>
            </a:xfrm>
            <a:prstGeom prst="line">
              <a:avLst/>
            </a:prstGeom>
            <a:noFill/>
            <a:ln w="3810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64" name="Line 60"/>
            <p:cNvSpPr>
              <a:spLocks noChangeShapeType="1"/>
            </p:cNvSpPr>
            <p:nvPr/>
          </p:nvSpPr>
          <p:spPr bwMode="auto">
            <a:xfrm>
              <a:off x="2324" y="2441"/>
              <a:ext cx="809" cy="1"/>
            </a:xfrm>
            <a:prstGeom prst="line">
              <a:avLst/>
            </a:prstGeom>
            <a:noFill/>
            <a:ln w="3810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66" name="Oval 62"/>
            <p:cNvSpPr>
              <a:spLocks noChangeArrowheads="1"/>
            </p:cNvSpPr>
            <p:nvPr/>
          </p:nvSpPr>
          <p:spPr bwMode="auto">
            <a:xfrm>
              <a:off x="2713" y="2426"/>
              <a:ext cx="30" cy="45"/>
            </a:xfrm>
            <a:prstGeom prst="ellipse">
              <a:avLst/>
            </a:pr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67" name="Oval 63"/>
            <p:cNvSpPr>
              <a:spLocks noChangeArrowheads="1"/>
            </p:cNvSpPr>
            <p:nvPr/>
          </p:nvSpPr>
          <p:spPr bwMode="auto">
            <a:xfrm>
              <a:off x="2713" y="2426"/>
              <a:ext cx="30" cy="4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68" name="Oval 64"/>
            <p:cNvSpPr>
              <a:spLocks noChangeArrowheads="1"/>
            </p:cNvSpPr>
            <p:nvPr/>
          </p:nvSpPr>
          <p:spPr bwMode="auto">
            <a:xfrm>
              <a:off x="2728" y="3370"/>
              <a:ext cx="15" cy="15"/>
            </a:xfrm>
            <a:prstGeom prst="ellipse">
              <a:avLst/>
            </a:pr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69" name="Oval 65"/>
            <p:cNvSpPr>
              <a:spLocks noChangeArrowheads="1"/>
            </p:cNvSpPr>
            <p:nvPr/>
          </p:nvSpPr>
          <p:spPr bwMode="auto">
            <a:xfrm>
              <a:off x="2728" y="3370"/>
              <a:ext cx="15" cy="15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70" name="Oval 66"/>
            <p:cNvSpPr>
              <a:spLocks noChangeArrowheads="1"/>
            </p:cNvSpPr>
            <p:nvPr/>
          </p:nvSpPr>
          <p:spPr bwMode="auto">
            <a:xfrm>
              <a:off x="3216" y="2412"/>
              <a:ext cx="60" cy="60"/>
            </a:xfrm>
            <a:prstGeom prst="ellipse">
              <a:avLst/>
            </a:prstGeom>
            <a:noFill/>
            <a:ln w="3810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71" name="Line 67"/>
            <p:cNvSpPr>
              <a:spLocks noChangeShapeType="1"/>
            </p:cNvSpPr>
            <p:nvPr/>
          </p:nvSpPr>
          <p:spPr bwMode="auto">
            <a:xfrm>
              <a:off x="3073" y="2441"/>
              <a:ext cx="149" cy="1"/>
            </a:xfrm>
            <a:prstGeom prst="line">
              <a:avLst/>
            </a:prstGeom>
            <a:noFill/>
            <a:ln w="3810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73" name="Rectangle 69"/>
            <p:cNvSpPr>
              <a:spLocks noChangeArrowheads="1"/>
            </p:cNvSpPr>
            <p:nvPr/>
          </p:nvSpPr>
          <p:spPr bwMode="auto">
            <a:xfrm>
              <a:off x="2092" y="2071"/>
              <a:ext cx="1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24211D"/>
                  </a:solidFill>
                </a:rPr>
                <a:t>R</a:t>
              </a:r>
              <a:endParaRPr lang="en-US" sz="2400"/>
            </a:p>
          </p:txBody>
        </p:sp>
        <p:sp>
          <p:nvSpPr>
            <p:cNvPr id="98374" name="Rectangle 70"/>
            <p:cNvSpPr>
              <a:spLocks noChangeArrowheads="1"/>
            </p:cNvSpPr>
            <p:nvPr/>
          </p:nvSpPr>
          <p:spPr bwMode="auto">
            <a:xfrm>
              <a:off x="2453" y="2764"/>
              <a:ext cx="1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>
                  <a:solidFill>
                    <a:srgbClr val="24211D"/>
                  </a:solidFill>
                </a:rPr>
                <a:t>C</a:t>
              </a:r>
              <a:endParaRPr lang="en-US" sz="2400"/>
            </a:p>
          </p:txBody>
        </p:sp>
        <p:sp>
          <p:nvSpPr>
            <p:cNvPr id="98375" name="Rectangle 71"/>
            <p:cNvSpPr>
              <a:spLocks noChangeArrowheads="1"/>
            </p:cNvSpPr>
            <p:nvPr/>
          </p:nvSpPr>
          <p:spPr bwMode="auto">
            <a:xfrm>
              <a:off x="1475" y="2758"/>
              <a:ext cx="30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24211D"/>
                  </a:solidFill>
                </a:rPr>
                <a:t>E  e</a:t>
              </a:r>
              <a:endParaRPr lang="en-US"/>
            </a:p>
          </p:txBody>
        </p:sp>
        <p:sp>
          <p:nvSpPr>
            <p:cNvPr id="98376" name="Rectangle 72"/>
            <p:cNvSpPr>
              <a:spLocks noChangeArrowheads="1"/>
            </p:cNvSpPr>
            <p:nvPr/>
          </p:nvSpPr>
          <p:spPr bwMode="auto">
            <a:xfrm>
              <a:off x="1455" y="2771"/>
              <a:ext cx="240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77" name="Rectangle 73"/>
            <p:cNvSpPr>
              <a:spLocks noChangeArrowheads="1"/>
            </p:cNvSpPr>
            <p:nvPr/>
          </p:nvSpPr>
          <p:spPr bwMode="auto">
            <a:xfrm>
              <a:off x="1455" y="2771"/>
              <a:ext cx="240" cy="254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78" name="Rectangle 74"/>
            <p:cNvSpPr>
              <a:spLocks noChangeArrowheads="1"/>
            </p:cNvSpPr>
            <p:nvPr/>
          </p:nvSpPr>
          <p:spPr bwMode="auto">
            <a:xfrm>
              <a:off x="2957" y="2764"/>
              <a:ext cx="30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24211D"/>
                  </a:solidFill>
                </a:rPr>
                <a:t>E  e</a:t>
              </a:r>
              <a:endParaRPr lang="en-US"/>
            </a:p>
          </p:txBody>
        </p:sp>
        <p:sp>
          <p:nvSpPr>
            <p:cNvPr id="98379" name="Rectangle 75"/>
            <p:cNvSpPr>
              <a:spLocks noChangeArrowheads="1"/>
            </p:cNvSpPr>
            <p:nvPr/>
          </p:nvSpPr>
          <p:spPr bwMode="auto">
            <a:xfrm>
              <a:off x="2938" y="2786"/>
              <a:ext cx="240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80" name="Rectangle 76"/>
            <p:cNvSpPr>
              <a:spLocks noChangeArrowheads="1"/>
            </p:cNvSpPr>
            <p:nvPr/>
          </p:nvSpPr>
          <p:spPr bwMode="auto">
            <a:xfrm>
              <a:off x="2938" y="2786"/>
              <a:ext cx="240" cy="254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81" name="Oval 77"/>
            <p:cNvSpPr>
              <a:spLocks noChangeArrowheads="1"/>
            </p:cNvSpPr>
            <p:nvPr/>
          </p:nvSpPr>
          <p:spPr bwMode="auto">
            <a:xfrm>
              <a:off x="2713" y="3355"/>
              <a:ext cx="30" cy="30"/>
            </a:xfrm>
            <a:prstGeom prst="ellipse">
              <a:avLst/>
            </a:pr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82" name="Oval 78"/>
            <p:cNvSpPr>
              <a:spLocks noChangeArrowheads="1"/>
            </p:cNvSpPr>
            <p:nvPr/>
          </p:nvSpPr>
          <p:spPr bwMode="auto">
            <a:xfrm>
              <a:off x="2713" y="3355"/>
              <a:ext cx="30" cy="30"/>
            </a:xfrm>
            <a:prstGeom prst="ellips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83" name="Freeform 79"/>
            <p:cNvSpPr>
              <a:spLocks/>
            </p:cNvSpPr>
            <p:nvPr/>
          </p:nvSpPr>
          <p:spPr bwMode="auto">
            <a:xfrm>
              <a:off x="2099" y="2651"/>
              <a:ext cx="390" cy="584"/>
            </a:xfrm>
            <a:custGeom>
              <a:avLst/>
              <a:gdLst>
                <a:gd name="T0" fmla="*/ 0 w 26"/>
                <a:gd name="T1" fmla="*/ 0 h 39"/>
                <a:gd name="T2" fmla="*/ 8 w 26"/>
                <a:gd name="T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" h="39">
                  <a:moveTo>
                    <a:pt x="0" y="0"/>
                  </a:moveTo>
                  <a:cubicBezTo>
                    <a:pt x="22" y="0"/>
                    <a:pt x="26" y="28"/>
                    <a:pt x="8" y="39"/>
                  </a:cubicBezTo>
                </a:path>
              </a:pathLst>
            </a:custGeom>
            <a:noFill/>
            <a:ln w="28575" cmpd="sng">
              <a:solidFill>
                <a:srgbClr val="242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84" name="Freeform 80"/>
            <p:cNvSpPr>
              <a:spLocks/>
            </p:cNvSpPr>
            <p:nvPr/>
          </p:nvSpPr>
          <p:spPr bwMode="auto">
            <a:xfrm>
              <a:off x="2159" y="3190"/>
              <a:ext cx="90" cy="75"/>
            </a:xfrm>
            <a:custGeom>
              <a:avLst/>
              <a:gdLst>
                <a:gd name="T0" fmla="*/ 90 w 90"/>
                <a:gd name="T1" fmla="*/ 75 h 75"/>
                <a:gd name="T2" fmla="*/ 0 w 90"/>
                <a:gd name="T3" fmla="*/ 75 h 75"/>
                <a:gd name="T4" fmla="*/ 45 w 90"/>
                <a:gd name="T5" fmla="*/ 0 h 75"/>
                <a:gd name="T6" fmla="*/ 90 w 90"/>
                <a:gd name="T7" fmla="*/ 75 h 75"/>
                <a:gd name="T8" fmla="*/ 0 w 90"/>
                <a:gd name="T9" fmla="*/ 75 h 75"/>
                <a:gd name="T10" fmla="*/ 90 w 90"/>
                <a:gd name="T1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75">
                  <a:moveTo>
                    <a:pt x="90" y="75"/>
                  </a:moveTo>
                  <a:lnTo>
                    <a:pt x="0" y="75"/>
                  </a:lnTo>
                  <a:lnTo>
                    <a:pt x="45" y="0"/>
                  </a:lnTo>
                  <a:lnTo>
                    <a:pt x="90" y="75"/>
                  </a:lnTo>
                  <a:lnTo>
                    <a:pt x="0" y="75"/>
                  </a:lnTo>
                  <a:lnTo>
                    <a:pt x="90" y="75"/>
                  </a:lnTo>
                  <a:close/>
                </a:path>
              </a:pathLst>
            </a:custGeom>
            <a:solidFill>
              <a:srgbClr val="242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85" name="Rectangle 81"/>
            <p:cNvSpPr>
              <a:spLocks noChangeArrowheads="1"/>
            </p:cNvSpPr>
            <p:nvPr/>
          </p:nvSpPr>
          <p:spPr bwMode="auto">
            <a:xfrm>
              <a:off x="1904" y="3100"/>
              <a:ext cx="150" cy="1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86" name="Rectangle 82"/>
            <p:cNvSpPr>
              <a:spLocks noChangeArrowheads="1"/>
            </p:cNvSpPr>
            <p:nvPr/>
          </p:nvSpPr>
          <p:spPr bwMode="auto">
            <a:xfrm>
              <a:off x="1904" y="3100"/>
              <a:ext cx="150" cy="18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87" name="Rectangle 83"/>
            <p:cNvSpPr>
              <a:spLocks noChangeArrowheads="1"/>
            </p:cNvSpPr>
            <p:nvPr/>
          </p:nvSpPr>
          <p:spPr bwMode="auto">
            <a:xfrm>
              <a:off x="1842" y="3092"/>
              <a:ext cx="24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600">
                  <a:solidFill>
                    <a:srgbClr val="24211D"/>
                  </a:solidFill>
                </a:rPr>
                <a:t>E  i</a:t>
              </a:r>
              <a:endParaRPr lang="en-US"/>
            </a:p>
          </p:txBody>
        </p:sp>
        <p:sp>
          <p:nvSpPr>
            <p:cNvPr id="98388" name="Rectangle 84"/>
            <p:cNvSpPr>
              <a:spLocks noChangeArrowheads="1"/>
            </p:cNvSpPr>
            <p:nvPr/>
          </p:nvSpPr>
          <p:spPr bwMode="auto">
            <a:xfrm>
              <a:off x="1770" y="3055"/>
              <a:ext cx="239" cy="25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89" name="Rectangle 85"/>
            <p:cNvSpPr>
              <a:spLocks noChangeArrowheads="1"/>
            </p:cNvSpPr>
            <p:nvPr/>
          </p:nvSpPr>
          <p:spPr bwMode="auto">
            <a:xfrm>
              <a:off x="1770" y="3055"/>
              <a:ext cx="239" cy="25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90" name="Rectangle 86"/>
            <p:cNvSpPr>
              <a:spLocks noChangeArrowheads="1"/>
            </p:cNvSpPr>
            <p:nvPr/>
          </p:nvSpPr>
          <p:spPr bwMode="auto">
            <a:xfrm>
              <a:off x="2968" y="3025"/>
              <a:ext cx="225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91" name="Rectangle 87"/>
            <p:cNvSpPr>
              <a:spLocks noChangeArrowheads="1"/>
            </p:cNvSpPr>
            <p:nvPr/>
          </p:nvSpPr>
          <p:spPr bwMode="auto">
            <a:xfrm>
              <a:off x="2968" y="3025"/>
              <a:ext cx="225" cy="240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92" name="Oval 88"/>
            <p:cNvSpPr>
              <a:spLocks noChangeArrowheads="1"/>
            </p:cNvSpPr>
            <p:nvPr/>
          </p:nvSpPr>
          <p:spPr bwMode="auto">
            <a:xfrm>
              <a:off x="3216" y="3332"/>
              <a:ext cx="60" cy="60"/>
            </a:xfrm>
            <a:prstGeom prst="ellipse">
              <a:avLst/>
            </a:prstGeom>
            <a:noFill/>
            <a:ln w="3810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93" name="Oval 89"/>
            <p:cNvSpPr>
              <a:spLocks noChangeArrowheads="1"/>
            </p:cNvSpPr>
            <p:nvPr/>
          </p:nvSpPr>
          <p:spPr bwMode="auto">
            <a:xfrm>
              <a:off x="1784" y="2412"/>
              <a:ext cx="60" cy="60"/>
            </a:xfrm>
            <a:prstGeom prst="ellipse">
              <a:avLst/>
            </a:prstGeom>
            <a:noFill/>
            <a:ln w="3810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94" name="Oval 90"/>
            <p:cNvSpPr>
              <a:spLocks noChangeArrowheads="1"/>
            </p:cNvSpPr>
            <p:nvPr/>
          </p:nvSpPr>
          <p:spPr bwMode="auto">
            <a:xfrm>
              <a:off x="1832" y="3348"/>
              <a:ext cx="60" cy="60"/>
            </a:xfrm>
            <a:prstGeom prst="ellipse">
              <a:avLst/>
            </a:prstGeom>
            <a:noFill/>
            <a:ln w="38100">
              <a:solidFill>
                <a:srgbClr val="24211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396" name="Rectangle 92"/>
          <p:cNvSpPr>
            <a:spLocks noChangeArrowheads="1"/>
          </p:cNvSpPr>
          <p:nvPr/>
        </p:nvSpPr>
        <p:spPr bwMode="auto">
          <a:xfrm>
            <a:off x="1981200" y="4440238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31925" indent="-571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34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98725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94025" indent="-381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512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084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656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228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sv-SE">
                <a:latin typeface="Times New Roman" panose="02020603050405020304" pitchFamily="18" charset="0"/>
              </a:rPr>
              <a:t>Persamaan dinamis masing-masing komponen :</a:t>
            </a:r>
            <a:r>
              <a:rPr lang="en-US"/>
              <a:t> </a:t>
            </a:r>
          </a:p>
        </p:txBody>
      </p:sp>
      <p:sp>
        <p:nvSpPr>
          <p:cNvPr id="98399" name="Rectangle 95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8398" name="Object 94"/>
          <p:cNvGraphicFramePr>
            <a:graphicFrameLocks noChangeAspect="1"/>
          </p:cNvGraphicFramePr>
          <p:nvPr/>
        </p:nvGraphicFramePr>
        <p:xfrm>
          <a:off x="2112964" y="5194300"/>
          <a:ext cx="268763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3" imgW="1346040" imgH="393480" progId="Equation.3">
                  <p:embed/>
                </p:oleObj>
              </mc:Choice>
              <mc:Fallback>
                <p:oleObj name="Equation" r:id="rId3" imgW="1346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4" y="5194300"/>
                        <a:ext cx="2687637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401" name="Rectangle 97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8400" name="Object 96"/>
          <p:cNvGraphicFramePr>
            <a:graphicFrameLocks noChangeAspect="1"/>
          </p:cNvGraphicFramePr>
          <p:nvPr/>
        </p:nvGraphicFramePr>
        <p:xfrm>
          <a:off x="5340350" y="5105401"/>
          <a:ext cx="23558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5" imgW="1180800" imgH="444240" progId="Equation.3">
                  <p:embed/>
                </p:oleObj>
              </mc:Choice>
              <mc:Fallback>
                <p:oleObj name="Equation" r:id="rId5" imgW="1180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5105401"/>
                        <a:ext cx="2355850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53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533400"/>
          </a:xfrm>
        </p:spPr>
        <p:txBody>
          <a:bodyPr/>
          <a:lstStyle/>
          <a:p>
            <a:pPr marL="457200" indent="-457200">
              <a:buNone/>
            </a:pPr>
            <a:r>
              <a:rPr lang="sv-SE">
                <a:latin typeface="Times New Roman" panose="02020603050405020304" pitchFamily="18" charset="0"/>
              </a:rPr>
              <a:t>Bentuk transformasi Laplacenya :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1600201" y="37110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410" name="Rectangle 58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412" name="Rectangle 60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415" name="Rectangle 63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0414" name="Object 62"/>
          <p:cNvGraphicFramePr>
            <a:graphicFrameLocks noChangeAspect="1"/>
          </p:cNvGraphicFramePr>
          <p:nvPr/>
        </p:nvGraphicFramePr>
        <p:xfrm>
          <a:off x="2057401" y="2336800"/>
          <a:ext cx="29813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3" imgW="1498320" imgH="393480" progId="Equation.3">
                  <p:embed/>
                </p:oleObj>
              </mc:Choice>
              <mc:Fallback>
                <p:oleObj name="Equation" r:id="rId3" imgW="1498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2336800"/>
                        <a:ext cx="29813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17" name="Rectangle 6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0416" name="Object 64"/>
          <p:cNvGraphicFramePr>
            <a:graphicFrameLocks noChangeAspect="1"/>
          </p:cNvGraphicFramePr>
          <p:nvPr/>
        </p:nvGraphicFramePr>
        <p:xfrm>
          <a:off x="5668964" y="2336801"/>
          <a:ext cx="21796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5" imgW="1079280" imgH="393480" progId="Equation.3">
                  <p:embed/>
                </p:oleObj>
              </mc:Choice>
              <mc:Fallback>
                <p:oleObj name="Equation" r:id="rId5" imgW="1079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4" y="2336801"/>
                        <a:ext cx="2179637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18" name="Rectangle 66"/>
          <p:cNvSpPr>
            <a:spLocks noChangeArrowheads="1"/>
          </p:cNvSpPr>
          <p:nvPr/>
        </p:nvSpPr>
        <p:spPr bwMode="auto">
          <a:xfrm>
            <a:off x="1981200" y="32766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31925" indent="-571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34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98725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94025" indent="-381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512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084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656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228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sv-SE">
                <a:latin typeface="Times New Roman" panose="02020603050405020304" pitchFamily="18" charset="0"/>
              </a:rPr>
              <a:t>Blok fungsional masing-masing komponen</a:t>
            </a:r>
            <a:endParaRPr lang="en-US">
              <a:latin typeface="Times New Roman" panose="02020603050405020304" pitchFamily="18" charset="0"/>
            </a:endParaRPr>
          </a:p>
        </p:txBody>
      </p:sp>
      <p:grpSp>
        <p:nvGrpSpPr>
          <p:cNvPr id="100455" name="Group 103"/>
          <p:cNvGrpSpPr>
            <a:grpSpLocks/>
          </p:cNvGrpSpPr>
          <p:nvPr/>
        </p:nvGrpSpPr>
        <p:grpSpPr bwMode="auto">
          <a:xfrm>
            <a:off x="1854200" y="4168776"/>
            <a:ext cx="4178300" cy="1508125"/>
            <a:chOff x="208" y="2626"/>
            <a:chExt cx="2632" cy="950"/>
          </a:xfrm>
        </p:grpSpPr>
        <p:grpSp>
          <p:nvGrpSpPr>
            <p:cNvPr id="100453" name="Group 101"/>
            <p:cNvGrpSpPr>
              <a:grpSpLocks/>
            </p:cNvGrpSpPr>
            <p:nvPr/>
          </p:nvGrpSpPr>
          <p:grpSpPr bwMode="auto">
            <a:xfrm>
              <a:off x="480" y="2626"/>
              <a:ext cx="2360" cy="950"/>
              <a:chOff x="480" y="2626"/>
              <a:chExt cx="2360" cy="950"/>
            </a:xfrm>
          </p:grpSpPr>
          <p:grpSp>
            <p:nvGrpSpPr>
              <p:cNvPr id="100441" name="Group 89"/>
              <p:cNvGrpSpPr>
                <a:grpSpLocks/>
              </p:cNvGrpSpPr>
              <p:nvPr/>
            </p:nvGrpSpPr>
            <p:grpSpPr bwMode="auto">
              <a:xfrm>
                <a:off x="1420" y="3055"/>
                <a:ext cx="394" cy="378"/>
                <a:chOff x="2052" y="3069"/>
                <a:chExt cx="394" cy="226"/>
              </a:xfrm>
            </p:grpSpPr>
            <p:sp>
              <p:nvSpPr>
                <p:cNvPr id="100421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054" y="3069"/>
                  <a:ext cx="0" cy="22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22" name="Line 70"/>
                <p:cNvSpPr>
                  <a:spLocks noChangeShapeType="1"/>
                </p:cNvSpPr>
                <p:nvPr/>
              </p:nvSpPr>
              <p:spPr bwMode="auto">
                <a:xfrm>
                  <a:off x="2052" y="3295"/>
                  <a:ext cx="39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24" name="Rectangle 72"/>
              <p:cNvSpPr>
                <a:spLocks noChangeArrowheads="1"/>
              </p:cNvSpPr>
              <p:nvPr/>
            </p:nvSpPr>
            <p:spPr bwMode="auto">
              <a:xfrm>
                <a:off x="480" y="2727"/>
                <a:ext cx="528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/>
                  <a:t>E</a:t>
                </a:r>
                <a:r>
                  <a:rPr lang="en-US" sz="2400" baseline="-25000"/>
                  <a:t>i</a:t>
                </a:r>
                <a:r>
                  <a:rPr lang="en-US" sz="2400"/>
                  <a:t>(s)</a:t>
                </a:r>
              </a:p>
            </p:txBody>
          </p:sp>
          <p:sp>
            <p:nvSpPr>
              <p:cNvPr id="100425" name="Rectangle 73"/>
              <p:cNvSpPr>
                <a:spLocks noChangeArrowheads="1"/>
              </p:cNvSpPr>
              <p:nvPr/>
            </p:nvSpPr>
            <p:spPr bwMode="auto">
              <a:xfrm>
                <a:off x="1744" y="3280"/>
                <a:ext cx="595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/>
                  <a:t>E</a:t>
                </a:r>
                <a:r>
                  <a:rPr lang="en-US" sz="2400" baseline="-25000"/>
                  <a:t>o</a:t>
                </a:r>
                <a:r>
                  <a:rPr lang="en-US" sz="2400"/>
                  <a:t>(s)</a:t>
                </a:r>
              </a:p>
            </p:txBody>
          </p:sp>
          <p:sp>
            <p:nvSpPr>
              <p:cNvPr id="100426" name="Rectangle 74"/>
              <p:cNvSpPr>
                <a:spLocks noChangeArrowheads="1"/>
              </p:cNvSpPr>
              <p:nvPr/>
            </p:nvSpPr>
            <p:spPr bwMode="auto">
              <a:xfrm>
                <a:off x="2456" y="2722"/>
                <a:ext cx="384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sz="2400"/>
                  <a:t>I(s)</a:t>
                </a:r>
              </a:p>
            </p:txBody>
          </p:sp>
          <p:sp>
            <p:nvSpPr>
              <p:cNvPr id="100428" name="Oval 76"/>
              <p:cNvSpPr>
                <a:spLocks noChangeArrowheads="1"/>
              </p:cNvSpPr>
              <p:nvPr/>
            </p:nvSpPr>
            <p:spPr bwMode="auto">
              <a:xfrm>
                <a:off x="1269" y="2746"/>
                <a:ext cx="296" cy="297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29" name="Line 77"/>
              <p:cNvSpPr>
                <a:spLocks noChangeShapeType="1"/>
              </p:cNvSpPr>
              <p:nvPr/>
            </p:nvSpPr>
            <p:spPr bwMode="auto">
              <a:xfrm>
                <a:off x="1325" y="2789"/>
                <a:ext cx="190" cy="2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30" name="Line 78"/>
              <p:cNvSpPr>
                <a:spLocks noChangeShapeType="1"/>
              </p:cNvSpPr>
              <p:nvPr/>
            </p:nvSpPr>
            <p:spPr bwMode="auto">
              <a:xfrm flipV="1">
                <a:off x="1312" y="2772"/>
                <a:ext cx="197" cy="2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31" name="Rectangle 79"/>
              <p:cNvSpPr>
                <a:spLocks noChangeArrowheads="1"/>
              </p:cNvSpPr>
              <p:nvPr/>
            </p:nvSpPr>
            <p:spPr bwMode="auto">
              <a:xfrm>
                <a:off x="1232" y="2770"/>
                <a:ext cx="19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00432" name="Rectangle 80"/>
              <p:cNvSpPr>
                <a:spLocks noChangeArrowheads="1"/>
              </p:cNvSpPr>
              <p:nvPr/>
            </p:nvSpPr>
            <p:spPr bwMode="auto">
              <a:xfrm>
                <a:off x="1328" y="2842"/>
                <a:ext cx="17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sz="2000" b="1"/>
                  <a:t>-</a:t>
                </a:r>
                <a:endParaRPr lang="en-US"/>
              </a:p>
            </p:txBody>
          </p:sp>
          <p:grpSp>
            <p:nvGrpSpPr>
              <p:cNvPr id="100443" name="Group 91"/>
              <p:cNvGrpSpPr>
                <a:grpSpLocks/>
              </p:cNvGrpSpPr>
              <p:nvPr/>
            </p:nvGrpSpPr>
            <p:grpSpPr bwMode="auto">
              <a:xfrm>
                <a:off x="1576" y="2626"/>
                <a:ext cx="888" cy="512"/>
                <a:chOff x="1576" y="2626"/>
                <a:chExt cx="888" cy="512"/>
              </a:xfrm>
            </p:grpSpPr>
            <p:sp>
              <p:nvSpPr>
                <p:cNvPr id="100434" name="Line 82"/>
                <p:cNvSpPr>
                  <a:spLocks noChangeShapeType="1"/>
                </p:cNvSpPr>
                <p:nvPr/>
              </p:nvSpPr>
              <p:spPr bwMode="auto">
                <a:xfrm>
                  <a:off x="1576" y="2883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0438" name="Group 86"/>
                <p:cNvGrpSpPr>
                  <a:grpSpLocks/>
                </p:cNvGrpSpPr>
                <p:nvPr/>
              </p:nvGrpSpPr>
              <p:grpSpPr bwMode="auto">
                <a:xfrm>
                  <a:off x="1872" y="2626"/>
                  <a:ext cx="288" cy="512"/>
                  <a:chOff x="3896" y="2736"/>
                  <a:chExt cx="288" cy="512"/>
                </a:xfrm>
              </p:grpSpPr>
              <p:graphicFrame>
                <p:nvGraphicFramePr>
                  <p:cNvPr id="100435" name="Object 83"/>
                  <p:cNvGraphicFramePr>
                    <a:graphicFrameLocks noChangeAspect="1"/>
                  </p:cNvGraphicFramePr>
                  <p:nvPr/>
                </p:nvGraphicFramePr>
                <p:xfrm>
                  <a:off x="3936" y="2736"/>
                  <a:ext cx="225" cy="49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8696" name="Equation" r:id="rId7" imgW="177480" imgH="393480" progId="Equation.3">
                          <p:embed/>
                        </p:oleObj>
                      </mc:Choice>
                      <mc:Fallback>
                        <p:oleObj name="Equation" r:id="rId7" imgW="177480" imgH="393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36" y="2736"/>
                                <a:ext cx="225" cy="49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00437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3896" y="2736"/>
                    <a:ext cx="288" cy="51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0439" name="Line 87"/>
                <p:cNvSpPr>
                  <a:spLocks noChangeShapeType="1"/>
                </p:cNvSpPr>
                <p:nvPr/>
              </p:nvSpPr>
              <p:spPr bwMode="auto">
                <a:xfrm>
                  <a:off x="2176" y="2883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0440" name="Line 88"/>
              <p:cNvSpPr>
                <a:spLocks noChangeShapeType="1"/>
              </p:cNvSpPr>
              <p:nvPr/>
            </p:nvSpPr>
            <p:spPr bwMode="auto">
              <a:xfrm>
                <a:off x="984" y="2891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454" name="Text Box 102"/>
            <p:cNvSpPr txBox="1">
              <a:spLocks noChangeArrowheads="1"/>
            </p:cNvSpPr>
            <p:nvPr/>
          </p:nvSpPr>
          <p:spPr bwMode="auto">
            <a:xfrm>
              <a:off x="208" y="2728"/>
              <a:ext cx="38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300"/>
                <a:t>(1)</a:t>
              </a:r>
            </a:p>
          </p:txBody>
        </p:sp>
      </p:grpSp>
      <p:grpSp>
        <p:nvGrpSpPr>
          <p:cNvPr id="100460" name="Group 108"/>
          <p:cNvGrpSpPr>
            <a:grpSpLocks/>
          </p:cNvGrpSpPr>
          <p:nvPr/>
        </p:nvGrpSpPr>
        <p:grpSpPr bwMode="auto">
          <a:xfrm>
            <a:off x="6248400" y="4178300"/>
            <a:ext cx="3505200" cy="850900"/>
            <a:chOff x="2976" y="2592"/>
            <a:chExt cx="2208" cy="536"/>
          </a:xfrm>
        </p:grpSpPr>
        <p:grpSp>
          <p:nvGrpSpPr>
            <p:cNvPr id="100459" name="Group 107"/>
            <p:cNvGrpSpPr>
              <a:grpSpLocks/>
            </p:cNvGrpSpPr>
            <p:nvPr/>
          </p:nvGrpSpPr>
          <p:grpSpPr bwMode="auto">
            <a:xfrm>
              <a:off x="3325" y="2592"/>
              <a:ext cx="1859" cy="536"/>
              <a:chOff x="3352" y="2640"/>
              <a:chExt cx="1859" cy="536"/>
            </a:xfrm>
          </p:grpSpPr>
          <p:sp>
            <p:nvSpPr>
              <p:cNvPr id="100450" name="Rectangle 98"/>
              <p:cNvSpPr>
                <a:spLocks noChangeArrowheads="1"/>
              </p:cNvSpPr>
              <p:nvPr/>
            </p:nvSpPr>
            <p:spPr bwMode="auto">
              <a:xfrm>
                <a:off x="3352" y="2768"/>
                <a:ext cx="384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sz="2400"/>
                  <a:t>I(s)</a:t>
                </a:r>
              </a:p>
            </p:txBody>
          </p:sp>
          <p:grpSp>
            <p:nvGrpSpPr>
              <p:cNvPr id="100458" name="Group 106"/>
              <p:cNvGrpSpPr>
                <a:grpSpLocks/>
              </p:cNvGrpSpPr>
              <p:nvPr/>
            </p:nvGrpSpPr>
            <p:grpSpPr bwMode="auto">
              <a:xfrm>
                <a:off x="3728" y="2640"/>
                <a:ext cx="1483" cy="536"/>
                <a:chOff x="3728" y="2640"/>
                <a:chExt cx="1483" cy="536"/>
              </a:xfrm>
            </p:grpSpPr>
            <p:sp>
              <p:nvSpPr>
                <p:cNvPr id="100445" name="Line 93"/>
                <p:cNvSpPr>
                  <a:spLocks noChangeShapeType="1"/>
                </p:cNvSpPr>
                <p:nvPr/>
              </p:nvSpPr>
              <p:spPr bwMode="auto">
                <a:xfrm>
                  <a:off x="3728" y="2913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aphicFrame>
              <p:nvGraphicFramePr>
                <p:cNvPr id="100447" name="Object 95"/>
                <p:cNvGraphicFramePr>
                  <a:graphicFrameLocks noChangeAspect="1"/>
                </p:cNvGraphicFramePr>
                <p:nvPr/>
              </p:nvGraphicFramePr>
              <p:xfrm>
                <a:off x="4064" y="2647"/>
                <a:ext cx="288" cy="4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697" name="Equation" r:id="rId9" imgW="228600" imgH="393480" progId="Equation.3">
                        <p:embed/>
                      </p:oleObj>
                    </mc:Choice>
                    <mc:Fallback>
                      <p:oleObj name="Equation" r:id="rId9" imgW="228600" imgH="3934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64" y="2647"/>
                              <a:ext cx="288" cy="49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0448" name="Rectangle 96"/>
                <p:cNvSpPr>
                  <a:spLocks noChangeArrowheads="1"/>
                </p:cNvSpPr>
                <p:nvPr/>
              </p:nvSpPr>
              <p:spPr bwMode="auto">
                <a:xfrm>
                  <a:off x="4016" y="2640"/>
                  <a:ext cx="360" cy="5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449" name="Line 97"/>
                <p:cNvSpPr>
                  <a:spLocks noChangeShapeType="1"/>
                </p:cNvSpPr>
                <p:nvPr/>
              </p:nvSpPr>
              <p:spPr bwMode="auto">
                <a:xfrm>
                  <a:off x="4384" y="2921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51" name="Rectangle 99"/>
                <p:cNvSpPr>
                  <a:spLocks noChangeArrowheads="1"/>
                </p:cNvSpPr>
                <p:nvPr/>
              </p:nvSpPr>
              <p:spPr bwMode="auto">
                <a:xfrm>
                  <a:off x="4616" y="2792"/>
                  <a:ext cx="595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/>
                  <a:r>
                    <a:rPr lang="en-US" sz="2400"/>
                    <a:t>E</a:t>
                  </a:r>
                  <a:r>
                    <a:rPr lang="en-US" sz="2400" baseline="-25000"/>
                    <a:t>o</a:t>
                  </a:r>
                  <a:r>
                    <a:rPr lang="en-US" sz="2400"/>
                    <a:t>(s)</a:t>
                  </a:r>
                </a:p>
              </p:txBody>
            </p:sp>
          </p:grpSp>
        </p:grpSp>
        <p:sp>
          <p:nvSpPr>
            <p:cNvPr id="100456" name="Text Box 104"/>
            <p:cNvSpPr txBox="1">
              <a:spLocks noChangeArrowheads="1"/>
            </p:cNvSpPr>
            <p:nvPr/>
          </p:nvSpPr>
          <p:spPr bwMode="auto">
            <a:xfrm>
              <a:off x="2976" y="2704"/>
              <a:ext cx="38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300"/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99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533400"/>
          </a:xfrm>
        </p:spPr>
        <p:txBody>
          <a:bodyPr/>
          <a:lstStyle/>
          <a:p>
            <a:pPr marL="457200" indent="-457200">
              <a:buNone/>
            </a:pPr>
            <a:r>
              <a:rPr lang="sv-SE">
                <a:latin typeface="Times New Roman" panose="02020603050405020304" pitchFamily="18" charset="0"/>
              </a:rPr>
              <a:t>Diagram blok sistem :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1600201" y="37110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1423" name="Group 47"/>
          <p:cNvGrpSpPr>
            <a:grpSpLocks/>
          </p:cNvGrpSpPr>
          <p:nvPr/>
        </p:nvGrpSpPr>
        <p:grpSpPr bwMode="auto">
          <a:xfrm>
            <a:off x="2438401" y="2514600"/>
            <a:ext cx="5529263" cy="1296988"/>
            <a:chOff x="576" y="1727"/>
            <a:chExt cx="3483" cy="817"/>
          </a:xfrm>
        </p:grpSpPr>
        <p:grpSp>
          <p:nvGrpSpPr>
            <p:cNvPr id="101392" name="Group 16"/>
            <p:cNvGrpSpPr>
              <a:grpSpLocks/>
            </p:cNvGrpSpPr>
            <p:nvPr/>
          </p:nvGrpSpPr>
          <p:grpSpPr bwMode="auto">
            <a:xfrm>
              <a:off x="1516" y="2157"/>
              <a:ext cx="1748" cy="378"/>
              <a:chOff x="2052" y="3069"/>
              <a:chExt cx="394" cy="226"/>
            </a:xfrm>
          </p:grpSpPr>
          <p:sp>
            <p:nvSpPr>
              <p:cNvPr id="101393" name="Line 17"/>
              <p:cNvSpPr>
                <a:spLocks noChangeShapeType="1"/>
              </p:cNvSpPr>
              <p:nvPr/>
            </p:nvSpPr>
            <p:spPr bwMode="auto">
              <a:xfrm flipV="1">
                <a:off x="2054" y="3069"/>
                <a:ext cx="0" cy="22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94" name="Line 18"/>
              <p:cNvSpPr>
                <a:spLocks noChangeShapeType="1"/>
              </p:cNvSpPr>
              <p:nvPr/>
            </p:nvSpPr>
            <p:spPr bwMode="auto">
              <a:xfrm>
                <a:off x="2052" y="3295"/>
                <a:ext cx="39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1395" name="Rectangle 19"/>
            <p:cNvSpPr>
              <a:spLocks noChangeArrowheads="1"/>
            </p:cNvSpPr>
            <p:nvPr/>
          </p:nvSpPr>
          <p:spPr bwMode="auto">
            <a:xfrm>
              <a:off x="576" y="1829"/>
              <a:ext cx="52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400"/>
                <a:t>E</a:t>
              </a:r>
              <a:r>
                <a:rPr lang="en-US" sz="2400" baseline="-25000"/>
                <a:t>i</a:t>
              </a:r>
              <a:r>
                <a:rPr lang="en-US" sz="2400"/>
                <a:t>(s)</a:t>
              </a:r>
            </a:p>
          </p:txBody>
        </p:sp>
        <p:sp>
          <p:nvSpPr>
            <p:cNvPr id="101398" name="Oval 22"/>
            <p:cNvSpPr>
              <a:spLocks noChangeArrowheads="1"/>
            </p:cNvSpPr>
            <p:nvPr/>
          </p:nvSpPr>
          <p:spPr bwMode="auto">
            <a:xfrm>
              <a:off x="1365" y="1848"/>
              <a:ext cx="296" cy="29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399" name="Line 23"/>
            <p:cNvSpPr>
              <a:spLocks noChangeShapeType="1"/>
            </p:cNvSpPr>
            <p:nvPr/>
          </p:nvSpPr>
          <p:spPr bwMode="auto">
            <a:xfrm>
              <a:off x="1421" y="1891"/>
              <a:ext cx="190" cy="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00" name="Line 24"/>
            <p:cNvSpPr>
              <a:spLocks noChangeShapeType="1"/>
            </p:cNvSpPr>
            <p:nvPr/>
          </p:nvSpPr>
          <p:spPr bwMode="auto">
            <a:xfrm flipV="1">
              <a:off x="1408" y="1874"/>
              <a:ext cx="197" cy="2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01" name="Rectangle 25"/>
            <p:cNvSpPr>
              <a:spLocks noChangeArrowheads="1"/>
            </p:cNvSpPr>
            <p:nvPr/>
          </p:nvSpPr>
          <p:spPr bwMode="auto">
            <a:xfrm>
              <a:off x="1328" y="1872"/>
              <a:ext cx="19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/>
                <a:t>+</a:t>
              </a:r>
            </a:p>
          </p:txBody>
        </p:sp>
        <p:sp>
          <p:nvSpPr>
            <p:cNvPr id="101402" name="Rectangle 26"/>
            <p:cNvSpPr>
              <a:spLocks noChangeArrowheads="1"/>
            </p:cNvSpPr>
            <p:nvPr/>
          </p:nvSpPr>
          <p:spPr bwMode="auto">
            <a:xfrm>
              <a:off x="1424" y="1944"/>
              <a:ext cx="1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/>
                <a:t>-</a:t>
              </a:r>
              <a:endParaRPr lang="en-US"/>
            </a:p>
          </p:txBody>
        </p:sp>
        <p:sp>
          <p:nvSpPr>
            <p:cNvPr id="101404" name="Line 28"/>
            <p:cNvSpPr>
              <a:spLocks noChangeShapeType="1"/>
            </p:cNvSpPr>
            <p:nvPr/>
          </p:nvSpPr>
          <p:spPr bwMode="auto">
            <a:xfrm>
              <a:off x="1672" y="1985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405" name="Group 29"/>
            <p:cNvGrpSpPr>
              <a:grpSpLocks/>
            </p:cNvGrpSpPr>
            <p:nvPr/>
          </p:nvGrpSpPr>
          <p:grpSpPr bwMode="auto">
            <a:xfrm>
              <a:off x="1968" y="1728"/>
              <a:ext cx="288" cy="512"/>
              <a:chOff x="3896" y="2736"/>
              <a:chExt cx="288" cy="512"/>
            </a:xfrm>
          </p:grpSpPr>
          <p:graphicFrame>
            <p:nvGraphicFramePr>
              <p:cNvPr id="101406" name="Object 30"/>
              <p:cNvGraphicFramePr>
                <a:graphicFrameLocks noChangeAspect="1"/>
              </p:cNvGraphicFramePr>
              <p:nvPr/>
            </p:nvGraphicFramePr>
            <p:xfrm>
              <a:off x="3936" y="2736"/>
              <a:ext cx="225" cy="4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08" name="Equation" r:id="rId3" imgW="177480" imgH="393480" progId="Equation.3">
                      <p:embed/>
                    </p:oleObj>
                  </mc:Choice>
                  <mc:Fallback>
                    <p:oleObj name="Equation" r:id="rId3" imgW="17748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2736"/>
                            <a:ext cx="225" cy="4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1407" name="Rectangle 31"/>
              <p:cNvSpPr>
                <a:spLocks noChangeArrowheads="1"/>
              </p:cNvSpPr>
              <p:nvPr/>
            </p:nvSpPr>
            <p:spPr bwMode="auto">
              <a:xfrm>
                <a:off x="3896" y="2736"/>
                <a:ext cx="288" cy="5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1408" name="Line 32"/>
            <p:cNvSpPr>
              <a:spLocks noChangeShapeType="1"/>
            </p:cNvSpPr>
            <p:nvPr/>
          </p:nvSpPr>
          <p:spPr bwMode="auto">
            <a:xfrm>
              <a:off x="2272" y="1985"/>
              <a:ext cx="3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09" name="Line 33"/>
            <p:cNvSpPr>
              <a:spLocks noChangeShapeType="1"/>
            </p:cNvSpPr>
            <p:nvPr/>
          </p:nvSpPr>
          <p:spPr bwMode="auto">
            <a:xfrm>
              <a:off x="1080" y="1993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421" name="Group 45"/>
            <p:cNvGrpSpPr>
              <a:grpSpLocks/>
            </p:cNvGrpSpPr>
            <p:nvPr/>
          </p:nvGrpSpPr>
          <p:grpSpPr bwMode="auto">
            <a:xfrm>
              <a:off x="2640" y="1727"/>
              <a:ext cx="360" cy="520"/>
              <a:chOff x="2640" y="1711"/>
              <a:chExt cx="360" cy="536"/>
            </a:xfrm>
          </p:grpSpPr>
          <p:graphicFrame>
            <p:nvGraphicFramePr>
              <p:cNvPr id="101416" name="Object 40"/>
              <p:cNvGraphicFramePr>
                <a:graphicFrameLocks noChangeAspect="1"/>
              </p:cNvGraphicFramePr>
              <p:nvPr/>
            </p:nvGraphicFramePr>
            <p:xfrm>
              <a:off x="2680" y="1726"/>
              <a:ext cx="288" cy="4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709" name="Equation" r:id="rId5" imgW="228600" imgH="393480" progId="Equation.3">
                      <p:embed/>
                    </p:oleObj>
                  </mc:Choice>
                  <mc:Fallback>
                    <p:oleObj name="Equation" r:id="rId5" imgW="22860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0" y="1726"/>
                            <a:ext cx="288" cy="4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1417" name="Rectangle 41"/>
              <p:cNvSpPr>
                <a:spLocks noChangeArrowheads="1"/>
              </p:cNvSpPr>
              <p:nvPr/>
            </p:nvSpPr>
            <p:spPr bwMode="auto">
              <a:xfrm>
                <a:off x="2640" y="1711"/>
                <a:ext cx="360" cy="5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1418" name="Line 42"/>
            <p:cNvSpPr>
              <a:spLocks noChangeShapeType="1"/>
            </p:cNvSpPr>
            <p:nvPr/>
          </p:nvSpPr>
          <p:spPr bwMode="auto">
            <a:xfrm>
              <a:off x="3016" y="1992"/>
              <a:ext cx="4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419" name="Rectangle 43"/>
            <p:cNvSpPr>
              <a:spLocks noChangeArrowheads="1"/>
            </p:cNvSpPr>
            <p:nvPr/>
          </p:nvSpPr>
          <p:spPr bwMode="auto">
            <a:xfrm>
              <a:off x="3464" y="1839"/>
              <a:ext cx="59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400"/>
                <a:t>E</a:t>
              </a:r>
              <a:r>
                <a:rPr lang="en-US" sz="2400" baseline="-25000"/>
                <a:t>o</a:t>
              </a:r>
              <a:r>
                <a:rPr lang="en-US" sz="2400"/>
                <a:t>(s)</a:t>
              </a:r>
            </a:p>
          </p:txBody>
        </p:sp>
        <p:sp>
          <p:nvSpPr>
            <p:cNvPr id="101422" name="Line 46"/>
            <p:cNvSpPr>
              <a:spLocks noChangeShapeType="1"/>
            </p:cNvSpPr>
            <p:nvPr/>
          </p:nvSpPr>
          <p:spPr bwMode="auto">
            <a:xfrm>
              <a:off x="3264" y="1984"/>
              <a:ext cx="0" cy="5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6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</a:rPr>
              <a:t>Ringkasan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buFontTx/>
              <a:buAutoNum type="arabicPeriod"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Diagram blok merupakan interkoneksi antar beberapa blok fungsional sehingga membentuk sistem loop tertutup atau sistem loop terbuka</a:t>
            </a:r>
            <a:endParaRPr lang="en-US">
              <a:latin typeface="Times New Roman" panose="02020603050405020304" pitchFamily="18" charset="0"/>
            </a:endParaRPr>
          </a:p>
          <a:p>
            <a:pPr marL="457200" indent="-457200" algn="just">
              <a:buFontTx/>
              <a:buAutoNum type="arabicPeriod"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Diagram blok dari suatu sistem pada umumnya terdiri dari blok fungsional, titik penjumlahan, dan titik cabang</a:t>
            </a:r>
          </a:p>
          <a:p>
            <a:pPr marL="457200" indent="-457200" algn="just">
              <a:buFontTx/>
              <a:buAutoNum type="arabicPeriod"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Diagram blok dari suatu sistem merupakan gabungan dari blok-blok fungsional masing-masing komponen sistem dengan memperhatikan aliran sinyalnya </a:t>
            </a:r>
          </a:p>
        </p:txBody>
      </p:sp>
    </p:spTree>
    <p:extLst>
      <p:ext uri="{BB962C8B-B14F-4D97-AF65-F5344CB8AC3E}">
        <p14:creationId xmlns:p14="http://schemas.microsoft.com/office/powerpoint/2010/main" val="3238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sz="4400">
                <a:latin typeface="Times New Roman" panose="02020603050405020304" pitchFamily="18" charset="0"/>
              </a:rPr>
              <a:t>R</a:t>
            </a:r>
            <a:r>
              <a:rPr lang="en-US" sz="3600">
                <a:latin typeface="Times New Roman" panose="02020603050405020304" pitchFamily="18" charset="0"/>
              </a:rPr>
              <a:t>EDUKSI</a:t>
            </a:r>
            <a:r>
              <a:rPr lang="en-US" sz="4400">
                <a:latin typeface="Times New Roman" panose="02020603050405020304" pitchFamily="18" charset="0"/>
              </a:rPr>
              <a:t> D</a:t>
            </a:r>
            <a:r>
              <a:rPr lang="en-US" sz="3600">
                <a:latin typeface="Times New Roman" panose="02020603050405020304" pitchFamily="18" charset="0"/>
              </a:rPr>
              <a:t>IAGRAM</a:t>
            </a:r>
            <a:r>
              <a:rPr lang="en-US" sz="4400">
                <a:latin typeface="Times New Roman" panose="02020603050405020304" pitchFamily="18" charset="0"/>
              </a:rPr>
              <a:t> B</a:t>
            </a:r>
            <a:r>
              <a:rPr lang="en-US" sz="3600">
                <a:latin typeface="Times New Roman" panose="02020603050405020304" pitchFamily="18" charset="0"/>
              </a:rPr>
              <a:t>LOK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endParaRPr lang="en-US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Pengantar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Diagram blok yang komplek dapat disederhanakan menjadi blok yang lebih sederhana melalui reduksi diagram blok yang dilakukan secara bertahap dengan menggunakan aturan aljabar diagram blok</a:t>
            </a:r>
          </a:p>
          <a:p>
            <a:pPr algn="just"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Pada bagian ini akan dijelaskan tentang aturan aljabar diagram blok </a:t>
            </a:r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Konsep reduksi diagram blok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4495800"/>
          </a:xfrm>
        </p:spPr>
        <p:txBody>
          <a:bodyPr/>
          <a:lstStyle/>
          <a:p>
            <a:pPr marL="533400" indent="-533400"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Blok-blok hanya dapat dihubungkan secara seri bila tak ada pengaruh pembebanan</a:t>
            </a:r>
            <a:r>
              <a:rPr lang="en-US">
                <a:latin typeface="Times New Roman" panose="02020603050405020304" pitchFamily="18" charset="0"/>
              </a:rPr>
              <a:t> </a:t>
            </a:r>
            <a:endParaRPr lang="sv-SE" sz="3000">
              <a:latin typeface="Times New Roman" panose="02020603050405020304" pitchFamily="18" charset="0"/>
            </a:endParaRPr>
          </a:p>
          <a:p>
            <a:pPr marL="533400" indent="-533400"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Diagram blok yang kompleks dapat disederhanakan dengan menggunakan aturan aljabar diagram blok.</a:t>
            </a:r>
            <a:r>
              <a:rPr lang="en-US">
                <a:latin typeface="Times New Roman" panose="02020603050405020304" pitchFamily="18" charset="0"/>
              </a:rPr>
              <a:t> </a:t>
            </a:r>
            <a:endParaRPr lang="sv-SE" sz="3000">
              <a:latin typeface="Times New Roman" panose="02020603050405020304" pitchFamily="18" charset="0"/>
            </a:endParaRPr>
          </a:p>
          <a:p>
            <a:pPr marL="533400" indent="-533400">
              <a:buClr>
                <a:schemeClr val="tx1"/>
              </a:buClr>
              <a:tabLst>
                <a:tab pos="342900" algn="l"/>
              </a:tabLst>
            </a:pPr>
            <a:r>
              <a:rPr lang="sv-SE" sz="3000">
                <a:latin typeface="Times New Roman" panose="02020603050405020304" pitchFamily="18" charset="0"/>
              </a:rPr>
              <a:t>Penyederhanaan diagram blok :</a:t>
            </a:r>
          </a:p>
          <a:p>
            <a:pPr marL="1104900" lvl="1" indent="-457200">
              <a:buClr>
                <a:schemeClr val="tx1"/>
              </a:buClr>
              <a:buFont typeface="Wingdings" panose="05000000000000000000" pitchFamily="2" charset="2"/>
              <a:buChar char="ü"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Perkalian fungsi alih beberapa blok dalam arah litasan maju harus tetap sama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  <a:p>
            <a:pPr marL="1104900" lvl="1" indent="-457200">
              <a:buClr>
                <a:schemeClr val="tx1"/>
              </a:buClr>
              <a:buFont typeface="Wingdings" panose="05000000000000000000" pitchFamily="2" charset="2"/>
              <a:buChar char="ü"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Perkalian fungsi alih beberapa blok dalam loop harus tetap sama.</a:t>
            </a:r>
            <a:endParaRPr lang="en-US">
              <a:latin typeface="Times New Roman" panose="02020603050405020304" pitchFamily="18" charset="0"/>
            </a:endParaRPr>
          </a:p>
          <a:p>
            <a:pPr marL="533400" indent="-533400">
              <a:buClr>
                <a:schemeClr val="tx1"/>
              </a:buClr>
              <a:tabLst>
                <a:tab pos="342900" algn="l"/>
              </a:tabLst>
            </a:pPr>
            <a:endParaRPr lang="sv-SE">
              <a:latin typeface="Times New Roman" panose="02020603050405020304" pitchFamily="18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Aljabar diagram blok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990600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1. </a:t>
            </a:r>
            <a:r>
              <a:rPr lang="sv-SE">
                <a:latin typeface="Times New Roman" panose="02020603050405020304" pitchFamily="18" charset="0"/>
              </a:rPr>
              <a:t>Pertukaran posisi antara titik jumlahan yang terhu bung seri 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50" name="Rectangle 30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5230" name="Picture 1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64" y="2819400"/>
            <a:ext cx="7450137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31" name="Rectangle 111"/>
          <p:cNvSpPr>
            <a:spLocks noChangeArrowheads="1"/>
          </p:cNvSpPr>
          <p:nvPr/>
        </p:nvSpPr>
        <p:spPr bwMode="auto">
          <a:xfrm>
            <a:off x="1981200" y="41148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31925" indent="-571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34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98725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94025" indent="-381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512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084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656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228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2.</a:t>
            </a:r>
            <a:r>
              <a:rPr lang="en-US" sz="3200">
                <a:latin typeface="Times New Roman" panose="02020603050405020304" pitchFamily="18" charset="0"/>
              </a:rPr>
              <a:t> </a:t>
            </a:r>
            <a:r>
              <a:rPr lang="sv-SE">
                <a:latin typeface="Times New Roman" panose="02020603050405020304" pitchFamily="18" charset="0"/>
              </a:rPr>
              <a:t>Penguraian titik jumlahan</a:t>
            </a:r>
            <a:endParaRPr lang="en-US">
              <a:latin typeface="Times New Roman" panose="02020603050405020304" pitchFamily="18" charset="0"/>
            </a:endParaRPr>
          </a:p>
        </p:txBody>
      </p:sp>
      <p:pic>
        <p:nvPicPr>
          <p:cNvPr id="5232" name="Picture 1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719639"/>
            <a:ext cx="66357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1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Aljabar diagram blok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546100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3. </a:t>
            </a:r>
            <a:r>
              <a:rPr lang="sv-SE">
                <a:latin typeface="Times New Roman" panose="02020603050405020304" pitchFamily="18" charset="0"/>
              </a:rPr>
              <a:t>Blok seri 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1981200" y="3568700"/>
            <a:ext cx="8229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31925" indent="-571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34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98725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94025" indent="-381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512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084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656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228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>
                <a:latin typeface="Times New Roman" panose="02020603050405020304" pitchFamily="18" charset="0"/>
              </a:rPr>
              <a:t>4. Blok paralel</a:t>
            </a:r>
          </a:p>
        </p:txBody>
      </p:sp>
      <p:pic>
        <p:nvPicPr>
          <p:cNvPr id="102411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9" y="2543176"/>
            <a:ext cx="74771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1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6" y="4533900"/>
            <a:ext cx="77692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66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sz="4400">
                <a:latin typeface="Times New Roman" panose="02020603050405020304" pitchFamily="18" charset="0"/>
              </a:rPr>
              <a:t>D</a:t>
            </a:r>
            <a:r>
              <a:rPr lang="en-US" sz="3600">
                <a:latin typeface="Times New Roman" panose="02020603050405020304" pitchFamily="18" charset="0"/>
              </a:rPr>
              <a:t>IAGRAM</a:t>
            </a:r>
            <a:r>
              <a:rPr lang="en-US" sz="4400">
                <a:latin typeface="Times New Roman" panose="02020603050405020304" pitchFamily="18" charset="0"/>
              </a:rPr>
              <a:t> B</a:t>
            </a:r>
            <a:r>
              <a:rPr lang="en-US" sz="3600">
                <a:latin typeface="Times New Roman" panose="02020603050405020304" pitchFamily="18" charset="0"/>
              </a:rPr>
              <a:t>LOK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endParaRPr lang="en-US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5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Aljabar diagram blok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546100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5. </a:t>
            </a:r>
            <a:r>
              <a:rPr lang="sv-SE">
                <a:latin typeface="Times New Roman" panose="02020603050405020304" pitchFamily="18" charset="0"/>
              </a:rPr>
              <a:t>Pertukaran posisi antara titik jumlahan dengan blok</a:t>
            </a:r>
            <a:r>
              <a:rPr lang="sv-SE"/>
              <a:t> </a:t>
            </a:r>
            <a:endParaRPr lang="en-US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1981200" y="2209800"/>
            <a:ext cx="8229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31925" indent="-571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34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98725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94025" indent="-381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512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084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656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228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sz="2600">
                <a:latin typeface="Times New Roman" panose="02020603050405020304" pitchFamily="18" charset="0"/>
              </a:rPr>
              <a:t>(a) </a:t>
            </a:r>
            <a:r>
              <a:rPr lang="sv-SE" sz="2600">
                <a:latin typeface="Times New Roman" panose="02020603050405020304" pitchFamily="18" charset="0"/>
              </a:rPr>
              <a:t>Blok terletak sebelum titik jumlahan</a:t>
            </a:r>
            <a:endParaRPr lang="en-US" sz="2600">
              <a:latin typeface="Times New Roman" panose="02020603050405020304" pitchFamily="18" charset="0"/>
            </a:endParaRPr>
          </a:p>
        </p:txBody>
      </p:sp>
      <p:pic>
        <p:nvPicPr>
          <p:cNvPr id="10343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89" y="2794000"/>
            <a:ext cx="7158037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1981200" y="4267200"/>
            <a:ext cx="8229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31925" indent="-571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34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98725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94025" indent="-381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512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084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656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228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sz="2600">
                <a:latin typeface="Times New Roman" panose="02020603050405020304" pitchFamily="18" charset="0"/>
              </a:rPr>
              <a:t>(b) </a:t>
            </a:r>
            <a:r>
              <a:rPr lang="sv-SE" sz="2600">
                <a:latin typeface="Times New Roman" panose="02020603050405020304" pitchFamily="18" charset="0"/>
              </a:rPr>
              <a:t>Blok terletak sesudah titik jumlahan</a:t>
            </a:r>
            <a:endParaRPr lang="en-US" sz="2600">
              <a:latin typeface="Times New Roman" panose="02020603050405020304" pitchFamily="18" charset="0"/>
            </a:endParaRPr>
          </a:p>
        </p:txBody>
      </p:sp>
      <p:pic>
        <p:nvPicPr>
          <p:cNvPr id="103437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5057775"/>
            <a:ext cx="732155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4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Aljabar diagram blok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546100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6. </a:t>
            </a:r>
            <a:r>
              <a:rPr lang="sv-SE">
                <a:latin typeface="Times New Roman" panose="02020603050405020304" pitchFamily="18" charset="0"/>
              </a:rPr>
              <a:t>Pertukaran posisi antara titik cabang dengan blok</a:t>
            </a:r>
            <a:r>
              <a:rPr lang="sv-SE"/>
              <a:t> </a:t>
            </a:r>
            <a:endParaRPr lang="en-US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1981200" y="2209800"/>
            <a:ext cx="8229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31925" indent="-571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34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98725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94025" indent="-381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512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084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656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228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sz="2600">
                <a:latin typeface="Times New Roman" panose="02020603050405020304" pitchFamily="18" charset="0"/>
              </a:rPr>
              <a:t>(a) </a:t>
            </a:r>
            <a:r>
              <a:rPr lang="sv-SE" sz="2600">
                <a:latin typeface="Times New Roman" panose="02020603050405020304" pitchFamily="18" charset="0"/>
              </a:rPr>
              <a:t>Blok terletak sebelum titik cabang</a:t>
            </a:r>
            <a:endParaRPr lang="en-US" sz="2600">
              <a:latin typeface="Times New Roman" panose="02020603050405020304" pitchFamily="18" charset="0"/>
            </a:endParaRPr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1981200" y="4267200"/>
            <a:ext cx="8229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31925" indent="-571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34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98725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94025" indent="-381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512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084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656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228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sz="2600">
                <a:latin typeface="Times New Roman" panose="02020603050405020304" pitchFamily="18" charset="0"/>
              </a:rPr>
              <a:t>(b) </a:t>
            </a:r>
            <a:r>
              <a:rPr lang="sv-SE" sz="2600">
                <a:latin typeface="Times New Roman" panose="02020603050405020304" pitchFamily="18" charset="0"/>
              </a:rPr>
              <a:t>Blok terletak sesudah titik cabang</a:t>
            </a:r>
            <a:r>
              <a:rPr lang="en-US"/>
              <a:t> </a:t>
            </a:r>
          </a:p>
        </p:txBody>
      </p:sp>
      <p:pic>
        <p:nvPicPr>
          <p:cNvPr id="10446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84488"/>
            <a:ext cx="5786438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61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953001"/>
            <a:ext cx="6681788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8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Aljabar diagram blok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066800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7. </a:t>
            </a:r>
            <a:r>
              <a:rPr lang="sv-SE">
                <a:latin typeface="Times New Roman" panose="02020603050405020304" pitchFamily="18" charset="0"/>
              </a:rPr>
              <a:t>Pertukaran posisi antara titik cabang dengan titik jumlahan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5484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0801"/>
            <a:ext cx="6472238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19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Aljabar diagram blok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546100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8. </a:t>
            </a:r>
            <a:r>
              <a:rPr lang="sv-SE">
                <a:latin typeface="Times New Roman" panose="02020603050405020304" pitchFamily="18" charset="0"/>
              </a:rPr>
              <a:t>Sistem dengan feedback</a:t>
            </a:r>
            <a:r>
              <a:rPr lang="en-US"/>
              <a:t> 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1981200" y="2209800"/>
            <a:ext cx="8229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31925" indent="-571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34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98725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94025" indent="-381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512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084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656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228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sz="2600">
                <a:latin typeface="Times New Roman" panose="02020603050405020304" pitchFamily="18" charset="0"/>
              </a:rPr>
              <a:t>(a) </a:t>
            </a:r>
            <a:r>
              <a:rPr lang="en-US">
                <a:latin typeface="Times New Roman" panose="02020603050405020304" pitchFamily="18" charset="0"/>
              </a:rPr>
              <a:t>Negatif feedback</a:t>
            </a:r>
            <a:r>
              <a:rPr lang="en-US"/>
              <a:t> </a:t>
            </a: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1981200" y="4267200"/>
            <a:ext cx="8229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31925" indent="-571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34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98725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94025" indent="-381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512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084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656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228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sz="2600">
                <a:latin typeface="Times New Roman" panose="02020603050405020304" pitchFamily="18" charset="0"/>
              </a:rPr>
              <a:t>(b) </a:t>
            </a:r>
            <a:r>
              <a:rPr lang="en-US">
                <a:latin typeface="Times New Roman" panose="02020603050405020304" pitchFamily="18" charset="0"/>
              </a:rPr>
              <a:t>Positif feedback</a:t>
            </a:r>
            <a:r>
              <a:rPr lang="en-US"/>
              <a:t> </a:t>
            </a:r>
          </a:p>
        </p:txBody>
      </p:sp>
      <p:pic>
        <p:nvPicPr>
          <p:cNvPr id="106534" name="Picture 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2843214"/>
            <a:ext cx="6353175" cy="12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35" name="Picture 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6" y="4876800"/>
            <a:ext cx="6353175" cy="127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Contoh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981200"/>
          </a:xfrm>
        </p:spPr>
        <p:txBody>
          <a:bodyPr/>
          <a:lstStyle/>
          <a:p>
            <a:pPr marL="0" indent="0">
              <a:buNone/>
            </a:pPr>
            <a:r>
              <a:rPr lang="sv-SE">
                <a:latin typeface="Times New Roman" panose="02020603050405020304" pitchFamily="18" charset="0"/>
              </a:rPr>
              <a:t>Sederhanakan diagram blok berikut ini dengan menggu nakan aturan aljabar diagram blok dan dapatkan fungsi alih loop tertutup</a:t>
            </a:r>
            <a:r>
              <a:rPr lang="en-US">
                <a:latin typeface="Times New Roman" panose="02020603050405020304" pitchFamily="18" charset="0"/>
              </a:rPr>
              <a:t> :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1600201" y="37110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399" name="Rectangle 95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401" name="Rectangle 97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403" name="Rectangle 99"/>
          <p:cNvSpPr>
            <a:spLocks noChangeArrowheads="1"/>
          </p:cNvSpPr>
          <p:nvPr/>
        </p:nvSpPr>
        <p:spPr bwMode="auto">
          <a:xfrm>
            <a:off x="1524001" y="30347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8402" name="Object 98"/>
          <p:cNvGraphicFramePr>
            <a:graphicFrameLocks noChangeAspect="1"/>
          </p:cNvGraphicFramePr>
          <p:nvPr/>
        </p:nvGraphicFramePr>
        <p:xfrm>
          <a:off x="4826001" y="2679700"/>
          <a:ext cx="5937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3" imgW="342751" imgH="418918" progId="Equation.3">
                  <p:embed/>
                </p:oleObj>
              </mc:Choice>
              <mc:Fallback>
                <p:oleObj name="Equation" r:id="rId3" imgW="342751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1" y="2679700"/>
                        <a:ext cx="593725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8404" name="Picture 1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3608388"/>
            <a:ext cx="7504113" cy="241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5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295400"/>
          </a:xfrm>
        </p:spPr>
        <p:txBody>
          <a:bodyPr/>
          <a:lstStyle/>
          <a:p>
            <a:pPr marL="457200" indent="-457200">
              <a:buNone/>
            </a:pPr>
            <a:r>
              <a:rPr lang="sv-SE"/>
              <a:t>1. </a:t>
            </a:r>
            <a:r>
              <a:rPr lang="sv-SE">
                <a:latin typeface="Times New Roman" panose="02020603050405020304" pitchFamily="18" charset="0"/>
              </a:rPr>
              <a:t>Menggerakkan titik penjumlahan dari umpan balik negatif yang berisi H</a:t>
            </a:r>
            <a:r>
              <a:rPr lang="sv-SE" baseline="-25000">
                <a:latin typeface="Times New Roman" panose="02020603050405020304" pitchFamily="18" charset="0"/>
              </a:rPr>
              <a:t>2</a:t>
            </a:r>
            <a:r>
              <a:rPr lang="sv-SE">
                <a:latin typeface="Times New Roman" panose="02020603050405020304" pitchFamily="18" charset="0"/>
              </a:rPr>
              <a:t> di luar loop umpan balik positif yang berisi H</a:t>
            </a:r>
            <a:r>
              <a:rPr lang="sv-SE" baseline="-25000">
                <a:latin typeface="Times New Roman" panose="02020603050405020304" pitchFamily="18" charset="0"/>
              </a:rPr>
              <a:t>1</a:t>
            </a:r>
            <a:endParaRPr lang="en-US" baseline="-25000">
              <a:latin typeface="Times New Roman" panose="02020603050405020304" pitchFamily="18" charset="0"/>
            </a:endParaRP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1600201" y="37110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410" name="Rectangle 58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412" name="Rectangle 60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415" name="Rectangle 63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0417" name="Rectangle 6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0553" name="Picture 2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124200"/>
            <a:ext cx="7715250" cy="260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1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295400"/>
          </a:xfrm>
        </p:spPr>
        <p:txBody>
          <a:bodyPr/>
          <a:lstStyle/>
          <a:p>
            <a:pPr marL="457200" indent="-457200">
              <a:buNone/>
            </a:pPr>
            <a:r>
              <a:rPr lang="sv-SE">
                <a:latin typeface="Times New Roman" panose="02020603050405020304" pitchFamily="18" charset="0"/>
              </a:rPr>
              <a:t>2. Menyederhanakan  loop umpan balik positif yang </a:t>
            </a:r>
          </a:p>
          <a:p>
            <a:pPr marL="457200" indent="-457200">
              <a:buNone/>
            </a:pPr>
            <a:r>
              <a:rPr lang="sv-SE">
                <a:latin typeface="Times New Roman" panose="02020603050405020304" pitchFamily="18" charset="0"/>
              </a:rPr>
              <a:t>    berisi H</a:t>
            </a:r>
            <a:r>
              <a:rPr lang="sv-SE" baseline="-25000">
                <a:latin typeface="Times New Roman" panose="02020603050405020304" pitchFamily="18" charset="0"/>
              </a:rPr>
              <a:t>1</a:t>
            </a:r>
            <a:r>
              <a:rPr lang="sv-SE">
                <a:latin typeface="Times New Roman" panose="02020603050405020304" pitchFamily="18" charset="0"/>
              </a:rPr>
              <a:t> menjadi blok tunggal A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1600201" y="37110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30" name="Rectangle 10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7532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6654800" cy="256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2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066800"/>
          </a:xfrm>
        </p:spPr>
        <p:txBody>
          <a:bodyPr/>
          <a:lstStyle/>
          <a:p>
            <a:pPr marL="457200" indent="-457200">
              <a:buNone/>
            </a:pPr>
            <a:r>
              <a:rPr lang="sv-SE">
                <a:latin typeface="Times New Roman" panose="02020603050405020304" pitchFamily="18" charset="0"/>
              </a:rPr>
              <a:t>3. Menyederhanakan loop umpan balik negatif yang </a:t>
            </a:r>
          </a:p>
          <a:p>
            <a:pPr marL="457200" indent="-457200">
              <a:buNone/>
            </a:pPr>
            <a:r>
              <a:rPr lang="sv-SE">
                <a:latin typeface="Times New Roman" panose="02020603050405020304" pitchFamily="18" charset="0"/>
              </a:rPr>
              <a:t>    berisi H</a:t>
            </a:r>
            <a:r>
              <a:rPr lang="sv-SE" baseline="-25000">
                <a:latin typeface="Times New Roman" panose="02020603050405020304" pitchFamily="18" charset="0"/>
              </a:rPr>
              <a:t>2</a:t>
            </a:r>
            <a:r>
              <a:rPr lang="sv-SE">
                <a:latin typeface="Times New Roman" panose="02020603050405020304" pitchFamily="18" charset="0"/>
              </a:rPr>
              <a:t> / G</a:t>
            </a:r>
            <a:r>
              <a:rPr lang="sv-SE" baseline="-25000">
                <a:latin typeface="Times New Roman" panose="02020603050405020304" pitchFamily="18" charset="0"/>
              </a:rPr>
              <a:t>1</a:t>
            </a:r>
            <a:r>
              <a:rPr lang="sv-SE">
                <a:latin typeface="Times New Roman" panose="02020603050405020304" pitchFamily="18" charset="0"/>
              </a:rPr>
              <a:t> menjadi blok tunggal </a:t>
            </a:r>
            <a:r>
              <a:rPr lang="sv-SE" i="1">
                <a:latin typeface="Times New Roman" panose="02020603050405020304" pitchFamily="18" charset="0"/>
              </a:rPr>
              <a:t>B</a:t>
            </a:r>
            <a:endParaRPr lang="en-US" i="1">
              <a:latin typeface="Times New Roman" panose="02020603050405020304" pitchFamily="18" charset="0"/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1600201" y="37110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57" name="Rectangle 13"/>
          <p:cNvSpPr>
            <a:spLocks noChangeArrowheads="1"/>
          </p:cNvSpPr>
          <p:nvPr/>
        </p:nvSpPr>
        <p:spPr bwMode="auto">
          <a:xfrm>
            <a:off x="1524001" y="2791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8556" name="Object 12"/>
          <p:cNvGraphicFramePr>
            <a:graphicFrameLocks noChangeAspect="1"/>
          </p:cNvGraphicFramePr>
          <p:nvPr/>
        </p:nvGraphicFramePr>
        <p:xfrm>
          <a:off x="2819401" y="2832101"/>
          <a:ext cx="633412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3" imgW="3644900" imgH="901700" progId="Equation.3">
                  <p:embed/>
                </p:oleObj>
              </mc:Choice>
              <mc:Fallback>
                <p:oleObj name="Equation" r:id="rId3" imgW="36449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832101"/>
                        <a:ext cx="6334125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8558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0" y="4699000"/>
            <a:ext cx="5384800" cy="14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4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295400"/>
          </a:xfrm>
        </p:spPr>
        <p:txBody>
          <a:bodyPr/>
          <a:lstStyle/>
          <a:p>
            <a:pPr marL="457200" indent="-457200">
              <a:buNone/>
            </a:pPr>
            <a:r>
              <a:rPr lang="sv-SE">
                <a:latin typeface="Times New Roman" panose="02020603050405020304" pitchFamily="18" charset="0"/>
              </a:rPr>
              <a:t>4. Menyederhanakan loop umpan balik negatif yang </a:t>
            </a:r>
          </a:p>
          <a:p>
            <a:pPr marL="457200" indent="-457200">
              <a:buNone/>
            </a:pPr>
            <a:r>
              <a:rPr lang="sv-SE">
                <a:latin typeface="Times New Roman" panose="02020603050405020304" pitchFamily="18" charset="0"/>
              </a:rPr>
              <a:t>    merupakan unity feedback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1600201" y="37110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1524001" y="3039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81" name="Rectangle 13"/>
          <p:cNvSpPr>
            <a:spLocks noChangeArrowheads="1"/>
          </p:cNvSpPr>
          <p:nvPr/>
        </p:nvSpPr>
        <p:spPr bwMode="auto">
          <a:xfrm>
            <a:off x="1524001" y="28109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3810000" y="3048000"/>
          <a:ext cx="3684588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3" imgW="2108200" imgH="863600" progId="Equation.3">
                  <p:embed/>
                </p:oleObj>
              </mc:Choice>
              <mc:Fallback>
                <p:oleObj name="Equation" r:id="rId3" imgW="2108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48000"/>
                        <a:ext cx="3684588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582" name="Picture 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1" y="5064125"/>
            <a:ext cx="5402263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00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</a:rPr>
              <a:t>Ringkasan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buFontTx/>
              <a:buAutoNum type="arabicPeriod"/>
              <a:tabLst>
                <a:tab pos="342900" algn="l"/>
              </a:tabLst>
            </a:pPr>
            <a:r>
              <a:rPr lang="sv-SE" dirty="0">
                <a:latin typeface="Times New Roman" panose="02020603050405020304" pitchFamily="18" charset="0"/>
              </a:rPr>
              <a:t>Diagram blok merupakan interkoneksi antar beberapa blok fungsional sehingga membentuk sistem loop tertutup atau sistem loop </a:t>
            </a:r>
            <a:r>
              <a:rPr lang="sv-SE" dirty="0" smtClean="0">
                <a:latin typeface="Times New Roman" panose="02020603050405020304" pitchFamily="18" charset="0"/>
              </a:rPr>
              <a:t>terbuka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3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Pengantar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Suatu sistem pengaturan dapat terdiri dari beberapa komponen. </a:t>
            </a:r>
          </a:p>
          <a:p>
            <a:pPr algn="just"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Untuk menunjukkan fungsi yang dilakukan oleh tiap komponen, dalam teknik pengaturan, biasanya kita menggunakan suatu diagram yang disebut diagram blok</a:t>
            </a:r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3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sz="4400">
                <a:latin typeface="Times New Roman" panose="02020603050405020304" pitchFamily="18" charset="0"/>
              </a:rPr>
              <a:t>Grafik aliran sinyal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99367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Pengantar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Grafik aliran sinyal atau </a:t>
            </a:r>
            <a:r>
              <a:rPr lang="sv-SE" i="1">
                <a:latin typeface="Times New Roman" panose="02020603050405020304" pitchFamily="18" charset="0"/>
              </a:rPr>
              <a:t>Signal Flow Graph (SFG)</a:t>
            </a:r>
            <a:r>
              <a:rPr lang="sv-SE">
                <a:latin typeface="Times New Roman" panose="02020603050405020304" pitchFamily="18" charset="0"/>
              </a:rPr>
              <a:t> merupakan suatu pendekatan yang digunakan untuk menyajikan dinamika sistem pengaturan. 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Grafik aliran sinyal merupakan suatu diagram yang mewakili seperangkat persamaan aljabar linier.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Untuk menganalisis sistem pengaturan dengan grafik aliran sinyal, pertama-tama kita harus mentransformasikan persamaan differensial linier dalam persamaan aljabar di bidang s.</a:t>
            </a:r>
          </a:p>
        </p:txBody>
      </p:sp>
    </p:spTree>
    <p:extLst>
      <p:ext uri="{BB962C8B-B14F-4D97-AF65-F5344CB8AC3E}">
        <p14:creationId xmlns:p14="http://schemas.microsoft.com/office/powerpoint/2010/main" val="4068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Konsep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Grafik aliran sinyal berisi kerangka kerja dengan suatu simpul dihubungkan secara langsung dengan cabang.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Simpul menyatakan </a:t>
            </a:r>
            <a:r>
              <a:rPr lang="sv-SE" i="1">
                <a:latin typeface="Times New Roman" panose="02020603050405020304" pitchFamily="18" charset="0"/>
              </a:rPr>
              <a:t>variabel sistem</a:t>
            </a:r>
            <a:r>
              <a:rPr lang="sv-SE">
                <a:latin typeface="Times New Roman" panose="02020603050405020304" pitchFamily="18" charset="0"/>
              </a:rPr>
              <a:t>, dan tiap cabang yang dihubungkan antara dua simpul berfungsi sebagai </a:t>
            </a:r>
            <a:r>
              <a:rPr lang="sv-SE" i="1">
                <a:latin typeface="Times New Roman" panose="02020603050405020304" pitchFamily="18" charset="0"/>
              </a:rPr>
              <a:t>penguat sinyal</a:t>
            </a:r>
            <a:r>
              <a:rPr lang="sv-SE">
                <a:latin typeface="Times New Roman" panose="02020603050405020304" pitchFamily="18" charset="0"/>
              </a:rPr>
              <a:t>. 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Arah aliran sinyal ditunjukkan dengan tanda panah yang berada pada cabang dan faktor pengali ditunjukkan sepanjang cabang.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7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Konsep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28194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Grafik aliran sinyal menggambarkan aliran sinyal dari satu titik sebuah sistem ke titik yang lain dan memberikan hubungan antara sinyal-sinyal tersebut.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Secara matematis, grafik aliran sinyal adalah suatu diagram yang menggambarkan sekumpulan persamaan aljabar linier : 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3962400" y="4419601"/>
          <a:ext cx="331628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3" imgW="1650960" imgH="482400" progId="Equation.3">
                  <p:embed/>
                </p:oleObj>
              </mc:Choice>
              <mc:Fallback>
                <p:oleObj name="Equation" r:id="rId3" imgW="1650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419601"/>
                        <a:ext cx="3316288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2324100" y="5410201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melalui percabangan dan simpul.</a:t>
            </a:r>
          </a:p>
        </p:txBody>
      </p:sp>
    </p:spTree>
    <p:extLst>
      <p:ext uri="{BB962C8B-B14F-4D97-AF65-F5344CB8AC3E}">
        <p14:creationId xmlns:p14="http://schemas.microsoft.com/office/powerpoint/2010/main" val="15645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Contoh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44196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sv-SE">
                <a:latin typeface="Times New Roman" panose="02020603050405020304" pitchFamily="18" charset="0"/>
              </a:rPr>
              <a:t>Persamaan aljabar linier :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50271" name="Picture 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0"/>
            <a:ext cx="6051550" cy="208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273" name="Rectangle 97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272" name="Object 96"/>
          <p:cNvGraphicFramePr>
            <a:graphicFrameLocks noChangeAspect="1"/>
          </p:cNvGraphicFramePr>
          <p:nvPr/>
        </p:nvGraphicFramePr>
        <p:xfrm>
          <a:off x="2208214" y="5105401"/>
          <a:ext cx="24098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4" imgW="1231560" imgH="215640" progId="Equation.3">
                  <p:embed/>
                </p:oleObj>
              </mc:Choice>
              <mc:Fallback>
                <p:oleObj name="Equation" r:id="rId4" imgW="1231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5105401"/>
                        <a:ext cx="240982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75" name="Rectangle 9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274" name="Object 98"/>
          <p:cNvGraphicFramePr>
            <a:graphicFrameLocks noChangeAspect="1"/>
          </p:cNvGraphicFramePr>
          <p:nvPr/>
        </p:nvGraphicFramePr>
        <p:xfrm>
          <a:off x="5486401" y="5105400"/>
          <a:ext cx="11604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6" imgW="583947" imgH="228501" progId="Equation.3">
                  <p:embed/>
                </p:oleObj>
              </mc:Choice>
              <mc:Fallback>
                <p:oleObj name="Equation" r:id="rId6" imgW="58394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5105400"/>
                        <a:ext cx="11604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77" name="Rectangle 101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276" name="Object 100"/>
          <p:cNvGraphicFramePr>
            <a:graphicFrameLocks noChangeAspect="1"/>
          </p:cNvGraphicFramePr>
          <p:nvPr/>
        </p:nvGraphicFramePr>
        <p:xfrm>
          <a:off x="2222500" y="5715000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8" imgW="914400" imgH="228600" progId="Equation.3">
                  <p:embed/>
                </p:oleObj>
              </mc:Choice>
              <mc:Fallback>
                <p:oleObj name="Equation" r:id="rId8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5715000"/>
                        <a:ext cx="182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79" name="Rectangle 103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278" name="Object 102"/>
          <p:cNvGraphicFramePr>
            <a:graphicFrameLocks noChangeAspect="1"/>
          </p:cNvGraphicFramePr>
          <p:nvPr/>
        </p:nvGraphicFramePr>
        <p:xfrm>
          <a:off x="5489576" y="5715000"/>
          <a:ext cx="1901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10" imgW="952087" imgH="228501" progId="Equation.3">
                  <p:embed/>
                </p:oleObj>
              </mc:Choice>
              <mc:Fallback>
                <p:oleObj name="Equation" r:id="rId10" imgW="95208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6" y="5715000"/>
                        <a:ext cx="19018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0" name="Text Box 104"/>
          <p:cNvSpPr txBox="1">
            <a:spLocks noChangeArrowheads="1"/>
          </p:cNvSpPr>
          <p:nvPr/>
        </p:nvSpPr>
        <p:spPr bwMode="auto">
          <a:xfrm>
            <a:off x="5105400" y="37338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Gambar (1)</a:t>
            </a:r>
          </a:p>
        </p:txBody>
      </p:sp>
    </p:spTree>
    <p:extLst>
      <p:ext uri="{BB962C8B-B14F-4D97-AF65-F5344CB8AC3E}">
        <p14:creationId xmlns:p14="http://schemas.microsoft.com/office/powerpoint/2010/main" val="35867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Istilah-istilah pada SFG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algn="just">
              <a:buClr>
                <a:schemeClr val="tx1"/>
              </a:buClr>
              <a:tabLst>
                <a:tab pos="342900" algn="l"/>
              </a:tabLst>
            </a:pPr>
            <a:r>
              <a:rPr lang="sv-SE" b="1" i="1">
                <a:latin typeface="Times New Roman" panose="02020603050405020304" pitchFamily="18" charset="0"/>
              </a:rPr>
              <a:t>Simpul</a:t>
            </a:r>
            <a:r>
              <a:rPr lang="sv-SE">
                <a:latin typeface="Times New Roman" panose="02020603050405020304" pitchFamily="18" charset="0"/>
              </a:rPr>
              <a:t> adalah titik yang menyajikan variabel atau sinyal.</a:t>
            </a:r>
          </a:p>
          <a:p>
            <a:pPr algn="just">
              <a:buClr>
                <a:schemeClr val="tx1"/>
              </a:buClr>
              <a:buNone/>
              <a:tabLst>
                <a:tab pos="342900" algn="l"/>
              </a:tabLst>
            </a:pPr>
            <a:r>
              <a:rPr lang="en-US">
                <a:latin typeface="Times New Roman" panose="02020603050405020304" pitchFamily="18" charset="0"/>
              </a:rPr>
              <a:t>	</a:t>
            </a:r>
            <a:r>
              <a:rPr lang="sv-SE">
                <a:latin typeface="Times New Roman" panose="02020603050405020304" pitchFamily="18" charset="0"/>
              </a:rPr>
              <a:t>Contoh pada gambar (1) : y</a:t>
            </a:r>
            <a:r>
              <a:rPr lang="sv-SE" baseline="-25000">
                <a:latin typeface="Times New Roman" panose="02020603050405020304" pitchFamily="18" charset="0"/>
              </a:rPr>
              <a:t>1</a:t>
            </a:r>
            <a:r>
              <a:rPr lang="sv-SE">
                <a:latin typeface="Times New Roman" panose="02020603050405020304" pitchFamily="18" charset="0"/>
              </a:rPr>
              <a:t>, y</a:t>
            </a:r>
            <a:r>
              <a:rPr lang="sv-SE" baseline="-25000">
                <a:latin typeface="Times New Roman" panose="02020603050405020304" pitchFamily="18" charset="0"/>
              </a:rPr>
              <a:t>2</a:t>
            </a:r>
            <a:r>
              <a:rPr lang="sv-SE">
                <a:latin typeface="Times New Roman" panose="02020603050405020304" pitchFamily="18" charset="0"/>
              </a:rPr>
              <a:t>, y</a:t>
            </a:r>
            <a:r>
              <a:rPr lang="sv-SE" baseline="-25000">
                <a:latin typeface="Times New Roman" panose="02020603050405020304" pitchFamily="18" charset="0"/>
              </a:rPr>
              <a:t>3</a:t>
            </a:r>
            <a:r>
              <a:rPr lang="sv-SE">
                <a:latin typeface="Times New Roman" panose="02020603050405020304" pitchFamily="18" charset="0"/>
              </a:rPr>
              <a:t>, y</a:t>
            </a:r>
            <a:r>
              <a:rPr lang="sv-SE" baseline="-25000">
                <a:latin typeface="Times New Roman" panose="02020603050405020304" pitchFamily="18" charset="0"/>
              </a:rPr>
              <a:t>4</a:t>
            </a:r>
            <a:r>
              <a:rPr lang="sv-SE">
                <a:latin typeface="Times New Roman" panose="02020603050405020304" pitchFamily="18" charset="0"/>
              </a:rPr>
              <a:t>, dan y</a:t>
            </a:r>
            <a:r>
              <a:rPr lang="sv-SE" baseline="-25000">
                <a:latin typeface="Times New Roman" panose="02020603050405020304" pitchFamily="18" charset="0"/>
              </a:rPr>
              <a:t>5</a:t>
            </a:r>
          </a:p>
          <a:p>
            <a:pPr algn="just">
              <a:buClr>
                <a:schemeClr val="tx1"/>
              </a:buClr>
              <a:tabLst>
                <a:tab pos="342900" algn="l"/>
              </a:tabLst>
            </a:pPr>
            <a:r>
              <a:rPr lang="sv-SE" b="1" i="1">
                <a:latin typeface="Times New Roman" panose="02020603050405020304" pitchFamily="18" charset="0"/>
              </a:rPr>
              <a:t>Cabang</a:t>
            </a:r>
            <a:r>
              <a:rPr lang="sv-SE">
                <a:latin typeface="Times New Roman" panose="02020603050405020304" pitchFamily="18" charset="0"/>
              </a:rPr>
              <a:t> adalah segmen garis untuk menghubungkan simpul.</a:t>
            </a:r>
          </a:p>
          <a:p>
            <a:pPr algn="just">
              <a:buClr>
                <a:schemeClr val="tx1"/>
              </a:buClr>
              <a:buNone/>
              <a:tabLst>
                <a:tab pos="342900" algn="l"/>
              </a:tabLst>
            </a:pPr>
            <a:r>
              <a:rPr lang="en-US">
                <a:latin typeface="Times New Roman" panose="02020603050405020304" pitchFamily="18" charset="0"/>
              </a:rPr>
              <a:t>	</a:t>
            </a:r>
            <a:r>
              <a:rPr lang="sv-SE">
                <a:latin typeface="Times New Roman" panose="02020603050405020304" pitchFamily="18" charset="0"/>
              </a:rPr>
              <a:t>Contoh pada gambar (1) : a, b, c, d, e, f, g, dan h</a:t>
            </a:r>
          </a:p>
          <a:p>
            <a:pPr algn="just">
              <a:buClr>
                <a:schemeClr val="tx1"/>
              </a:buClr>
              <a:tabLst>
                <a:tab pos="342900" algn="l"/>
              </a:tabLst>
            </a:pPr>
            <a:r>
              <a:rPr lang="sv-SE" b="1" i="1">
                <a:latin typeface="Times New Roman" panose="02020603050405020304" pitchFamily="18" charset="0"/>
              </a:rPr>
              <a:t>Source</a:t>
            </a:r>
            <a:r>
              <a:rPr lang="sv-SE">
                <a:latin typeface="Times New Roman" panose="02020603050405020304" pitchFamily="18" charset="0"/>
              </a:rPr>
              <a:t> atau simpul masukan adalah simpul yang hanya memiliki percabangan keluar saja. </a:t>
            </a:r>
          </a:p>
          <a:p>
            <a:pPr algn="just">
              <a:buClr>
                <a:schemeClr val="tx1"/>
              </a:buClr>
              <a:buNone/>
              <a:tabLst>
                <a:tab pos="342900" algn="l"/>
              </a:tabLst>
            </a:pPr>
            <a:r>
              <a:rPr lang="en-US">
                <a:latin typeface="Times New Roman" panose="02020603050405020304" pitchFamily="18" charset="0"/>
              </a:rPr>
              <a:t>	</a:t>
            </a:r>
            <a:r>
              <a:rPr lang="sv-SE">
                <a:latin typeface="Times New Roman" panose="02020603050405020304" pitchFamily="18" charset="0"/>
              </a:rPr>
              <a:t>Contoh pada gambar (1) : y</a:t>
            </a:r>
            <a:r>
              <a:rPr lang="sv-SE" baseline="-25000">
                <a:latin typeface="Times New Roman" panose="02020603050405020304" pitchFamily="18" charset="0"/>
              </a:rPr>
              <a:t>1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9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Istilah-istilah pada SFG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algn="just">
              <a:buClr>
                <a:schemeClr val="tx1"/>
              </a:buClr>
              <a:tabLst>
                <a:tab pos="342900" algn="l"/>
              </a:tabLst>
            </a:pPr>
            <a:r>
              <a:rPr lang="sv-SE" b="1" i="1">
                <a:latin typeface="Times New Roman" panose="02020603050405020304" pitchFamily="18" charset="0"/>
              </a:rPr>
              <a:t>Sink</a:t>
            </a:r>
            <a:r>
              <a:rPr lang="sv-SE">
                <a:latin typeface="Times New Roman" panose="02020603050405020304" pitchFamily="18" charset="0"/>
              </a:rPr>
              <a:t> atau simpul keluaran adalah simpul yang hanya memiliki percabangan masuk saja. </a:t>
            </a:r>
          </a:p>
          <a:p>
            <a:pPr algn="just">
              <a:buClr>
                <a:schemeClr val="tx1"/>
              </a:buClr>
              <a:buNone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	Contoh pada gambar (1) : y</a:t>
            </a:r>
            <a:r>
              <a:rPr lang="sv-SE" baseline="-25000">
                <a:latin typeface="Times New Roman" panose="02020603050405020304" pitchFamily="18" charset="0"/>
              </a:rPr>
              <a:t>5</a:t>
            </a:r>
          </a:p>
          <a:p>
            <a:pPr algn="just">
              <a:buClr>
                <a:schemeClr val="tx1"/>
              </a:buClr>
              <a:tabLst>
                <a:tab pos="342900" algn="l"/>
              </a:tabLst>
            </a:pPr>
            <a:r>
              <a:rPr lang="sv-SE" b="1" i="1">
                <a:latin typeface="Times New Roman" panose="02020603050405020304" pitchFamily="18" charset="0"/>
              </a:rPr>
              <a:t>Transmitan</a:t>
            </a:r>
            <a:r>
              <a:rPr lang="sv-SE">
                <a:latin typeface="Times New Roman" panose="02020603050405020304" pitchFamily="18" charset="0"/>
              </a:rPr>
              <a:t> adalah penguatan real atau penguatan komplek antara dua simpul</a:t>
            </a:r>
            <a:r>
              <a:rPr lang="en-US" sz="2400"/>
              <a:t> </a:t>
            </a:r>
            <a:r>
              <a:rPr lang="en-US">
                <a:latin typeface="Times New Roman" panose="02020603050405020304" pitchFamily="18" charset="0"/>
              </a:rPr>
              <a:t>	</a:t>
            </a:r>
          </a:p>
          <a:p>
            <a:pPr algn="just">
              <a:buClr>
                <a:schemeClr val="tx1"/>
              </a:buClr>
              <a:tabLst>
                <a:tab pos="342900" algn="l"/>
              </a:tabLst>
            </a:pPr>
            <a:r>
              <a:rPr lang="sv-SE" b="1" i="1">
                <a:latin typeface="Times New Roman" panose="02020603050405020304" pitchFamily="18" charset="0"/>
              </a:rPr>
              <a:t>Simpul campuran</a:t>
            </a:r>
            <a:r>
              <a:rPr lang="sv-SE">
                <a:latin typeface="Times New Roman" panose="02020603050405020304" pitchFamily="18" charset="0"/>
              </a:rPr>
              <a:t> adalah simpul yang memiliki percabangan masuk dan keluar</a:t>
            </a:r>
            <a:r>
              <a:rPr lang="en-US">
                <a:latin typeface="Times New Roman" panose="02020603050405020304" pitchFamily="18" charset="0"/>
              </a:rPr>
              <a:t>	</a:t>
            </a:r>
          </a:p>
          <a:p>
            <a:pPr algn="just">
              <a:buClr>
                <a:schemeClr val="tx1"/>
              </a:buClr>
              <a:buNone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	Contoh pada gambar (1) : y</a:t>
            </a:r>
            <a:r>
              <a:rPr lang="sv-SE" baseline="-25000">
                <a:latin typeface="Times New Roman" panose="02020603050405020304" pitchFamily="18" charset="0"/>
              </a:rPr>
              <a:t>2</a:t>
            </a:r>
            <a:r>
              <a:rPr lang="sv-SE">
                <a:latin typeface="Times New Roman" panose="02020603050405020304" pitchFamily="18" charset="0"/>
              </a:rPr>
              <a:t>, y</a:t>
            </a:r>
            <a:r>
              <a:rPr lang="sv-SE" baseline="-25000">
                <a:latin typeface="Times New Roman" panose="02020603050405020304" pitchFamily="18" charset="0"/>
              </a:rPr>
              <a:t>3</a:t>
            </a:r>
            <a:r>
              <a:rPr lang="sv-SE">
                <a:latin typeface="Times New Roman" panose="02020603050405020304" pitchFamily="18" charset="0"/>
              </a:rPr>
              <a:t>, dan y</a:t>
            </a:r>
            <a:r>
              <a:rPr lang="sv-SE" baseline="-25000">
                <a:latin typeface="Times New Roman" panose="02020603050405020304" pitchFamily="18" charset="0"/>
              </a:rPr>
              <a:t>4</a:t>
            </a:r>
          </a:p>
          <a:p>
            <a:pPr algn="just">
              <a:buClr>
                <a:schemeClr val="tx1"/>
              </a:buClr>
              <a:tabLst>
                <a:tab pos="342900" algn="l"/>
              </a:tabLst>
            </a:pPr>
            <a:r>
              <a:rPr lang="sv-SE" b="1" i="1">
                <a:latin typeface="Times New Roman" panose="02020603050405020304" pitchFamily="18" charset="0"/>
              </a:rPr>
              <a:t>Path </a:t>
            </a:r>
            <a:r>
              <a:rPr lang="sv-SE" i="1">
                <a:latin typeface="Times New Roman" panose="02020603050405020304" pitchFamily="18" charset="0"/>
              </a:rPr>
              <a:t>atau </a:t>
            </a:r>
            <a:r>
              <a:rPr lang="sv-SE">
                <a:latin typeface="Times New Roman" panose="02020603050405020304" pitchFamily="18" charset="0"/>
              </a:rPr>
              <a:t>lintasan adalah sekelompok cabang yang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Istilah-istilah pada SFG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algn="just">
              <a:buClr>
                <a:schemeClr val="tx1"/>
              </a:buClr>
              <a:buNone/>
              <a:tabLst>
                <a:tab pos="342900" algn="l"/>
              </a:tabLst>
            </a:pPr>
            <a:r>
              <a:rPr lang="sv-SE" sz="2400"/>
              <a:t>	</a:t>
            </a:r>
            <a:r>
              <a:rPr lang="sv-SE">
                <a:latin typeface="Times New Roman" panose="02020603050405020304" pitchFamily="18" charset="0"/>
              </a:rPr>
              <a:t>berhubungan dan memiliki arah yang sama.</a:t>
            </a:r>
            <a:r>
              <a:rPr lang="sv-SE" sz="2400"/>
              <a:t> </a:t>
            </a:r>
            <a:endParaRPr lang="sv-SE">
              <a:latin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None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	Contoh pada gambar (1) : eh, adfh dan b.</a:t>
            </a:r>
          </a:p>
          <a:p>
            <a:pPr>
              <a:tabLst>
                <a:tab pos="342900" algn="l"/>
              </a:tabLst>
            </a:pPr>
            <a:r>
              <a:rPr lang="sv-SE" b="1" i="1">
                <a:latin typeface="Times New Roman" panose="02020603050405020304" pitchFamily="18" charset="0"/>
              </a:rPr>
              <a:t>Lintasan maju</a:t>
            </a:r>
            <a:r>
              <a:rPr lang="sv-SE">
                <a:latin typeface="Times New Roman" panose="02020603050405020304" pitchFamily="18" charset="0"/>
              </a:rPr>
              <a:t> adalah lintasan yang dimulai dari source dan berakhir di sink, tetapi tidak ada node yang dilalui lebih dari satu kali</a:t>
            </a:r>
            <a:r>
              <a:rPr lang="sv-SE" sz="2400"/>
              <a:t> </a:t>
            </a:r>
          </a:p>
          <a:p>
            <a:pPr>
              <a:buNone/>
              <a:tabLst>
                <a:tab pos="342900" algn="l"/>
              </a:tabLst>
            </a:pPr>
            <a:r>
              <a:rPr lang="sv-SE" sz="2400"/>
              <a:t>	</a:t>
            </a:r>
            <a:r>
              <a:rPr lang="sv-SE">
                <a:latin typeface="Times New Roman" panose="02020603050405020304" pitchFamily="18" charset="0"/>
              </a:rPr>
              <a:t>Contoh pada gambar (1) : eh, ecdg, adg dan adfh</a:t>
            </a:r>
            <a:r>
              <a:rPr lang="en-US">
                <a:latin typeface="Times New Roman" panose="02020603050405020304" pitchFamily="18" charset="0"/>
              </a:rPr>
              <a:t>	</a:t>
            </a:r>
          </a:p>
          <a:p>
            <a:pPr>
              <a:tabLst>
                <a:tab pos="342900" algn="l"/>
              </a:tabLst>
            </a:pPr>
            <a:r>
              <a:rPr lang="sv-SE" b="1" i="1">
                <a:latin typeface="Times New Roman" panose="02020603050405020304" pitchFamily="18" charset="0"/>
              </a:rPr>
              <a:t>Loop</a:t>
            </a:r>
            <a:r>
              <a:rPr lang="sv-SE" i="1">
                <a:latin typeface="Times New Roman" panose="02020603050405020304" pitchFamily="18" charset="0"/>
              </a:rPr>
              <a:t> </a:t>
            </a:r>
            <a:r>
              <a:rPr lang="sv-SE">
                <a:latin typeface="Times New Roman" panose="02020603050405020304" pitchFamily="18" charset="0"/>
              </a:rPr>
              <a:t>atau lintasan tertutup adalah lintasan yang berawal dan berakhir pada node yang sama, tetapi node tersebut tidak boleh dilalui lebih dari satu kali </a:t>
            </a:r>
          </a:p>
          <a:p>
            <a:pPr>
              <a:buNone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	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Istilah-istilah pada SFG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>
              <a:buNone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	Contoh pada gambar (1) : b, dfc</a:t>
            </a:r>
            <a:endParaRPr lang="sv-SE" b="1" i="1">
              <a:latin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tabLst>
                <a:tab pos="342900" algn="l"/>
              </a:tabLst>
            </a:pPr>
            <a:r>
              <a:rPr lang="sv-SE" b="1" i="1">
                <a:latin typeface="Times New Roman" panose="02020603050405020304" pitchFamily="18" charset="0"/>
              </a:rPr>
              <a:t>Penguatan lintasan</a:t>
            </a:r>
            <a:r>
              <a:rPr lang="sv-SE">
                <a:latin typeface="Times New Roman" panose="02020603050405020304" pitchFamily="18" charset="0"/>
              </a:rPr>
              <a:t> adalah hasil kali penguatan  pada cabang-cabang sepanjang lintasan</a:t>
            </a:r>
            <a:endParaRPr lang="sv-SE" b="1" i="1">
              <a:latin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tabLst>
                <a:tab pos="342900" algn="l"/>
              </a:tabLst>
            </a:pPr>
            <a:r>
              <a:rPr lang="sv-SE" b="1" i="1">
                <a:latin typeface="Times New Roman" panose="02020603050405020304" pitchFamily="18" charset="0"/>
              </a:rPr>
              <a:t>Penguatan loop</a:t>
            </a:r>
            <a:r>
              <a:rPr lang="sv-SE">
                <a:latin typeface="Times New Roman" panose="02020603050405020304" pitchFamily="18" charset="0"/>
              </a:rPr>
              <a:t> adalah hasil kali penguatan  pada cabang-cabang yang membentuk loop</a:t>
            </a:r>
            <a:r>
              <a:rPr lang="en-US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Aturan aljabar SFG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077200" cy="4525963"/>
          </a:xfrm>
        </p:spPr>
        <p:txBody>
          <a:bodyPr/>
          <a:lstStyle/>
          <a:p>
            <a:pPr marL="457200" indent="-457200" algn="just">
              <a:buClr>
                <a:schemeClr val="tx1"/>
              </a:buClr>
              <a:buFontTx/>
              <a:buAutoNum type="arabicPeriod"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Nilai suatu simpul dengan satu cabang masuk</a:t>
            </a:r>
            <a:r>
              <a:rPr lang="en-US">
                <a:latin typeface="Times New Roman" panose="02020603050405020304" pitchFamily="18" charset="0"/>
              </a:rPr>
              <a:t> 	</a:t>
            </a:r>
          </a:p>
        </p:txBody>
      </p:sp>
      <p:graphicFrame>
        <p:nvGraphicFramePr>
          <p:cNvPr id="111623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71800" y="2514601"/>
          <a:ext cx="21717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CorelDRAW" r:id="rId3" imgW="2172005" imgH="423672" progId="CorelDRAW.Graphic.11">
                  <p:embed/>
                </p:oleObj>
              </mc:Choice>
              <mc:Fallback>
                <p:oleObj name="CorelDRAW" r:id="rId3" imgW="2172005" imgH="423672" progId="CorelDRAW.Graphic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14601"/>
                        <a:ext cx="21717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1626" name="Rectangle 10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5702301" y="2541588"/>
          <a:ext cx="11969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5" imgW="609336" imgH="215806" progId="Equation.3">
                  <p:embed/>
                </p:oleObj>
              </mc:Choice>
              <mc:Fallback>
                <p:oleObj name="Equation" r:id="rId5" imgW="60933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1" y="2541588"/>
                        <a:ext cx="1196975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1981200" y="3233738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tabLst>
                <a:tab pos="34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92200" indent="-444500">
              <a:spcBef>
                <a:spcPct val="20000"/>
              </a:spcBef>
              <a:buChar char="–"/>
              <a:tabLst>
                <a:tab pos="34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87500" indent="-381000">
              <a:spcBef>
                <a:spcPct val="20000"/>
              </a:spcBef>
              <a:buChar char="•"/>
              <a:tabLst>
                <a:tab pos="34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44700" indent="-342900">
              <a:spcBef>
                <a:spcPct val="20000"/>
              </a:spcBef>
              <a:buChar char="–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01900" indent="-342900">
              <a:spcBef>
                <a:spcPct val="20000"/>
              </a:spcBef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591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163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735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307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Clr>
                <a:schemeClr val="tx1"/>
              </a:buClr>
              <a:buFontTx/>
              <a:buNone/>
            </a:pPr>
            <a:r>
              <a:rPr lang="sv-SE">
                <a:latin typeface="Times New Roman" panose="02020603050405020304" pitchFamily="18" charset="0"/>
              </a:rPr>
              <a:t>2.		Transmitan total dari cabang yang terhubung seri sama dengan hasil kali masing-masing transmitan dari semua cabang</a:t>
            </a:r>
            <a:endParaRPr lang="en-US">
              <a:latin typeface="Times New Roman" panose="02020603050405020304" pitchFamily="18" charset="0"/>
            </a:endParaRPr>
          </a:p>
        </p:txBody>
      </p:sp>
      <p:pic>
        <p:nvPicPr>
          <p:cNvPr id="111628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4986338"/>
            <a:ext cx="7165975" cy="8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1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Konsep diagram blok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44958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 sz="3000">
                <a:latin typeface="Times New Roman" panose="02020603050405020304" pitchFamily="18" charset="0"/>
              </a:rPr>
              <a:t>Penyajian bergambar dari fungsi yang dilakukan oleh tiap komponen dan aliran sinyalnya</a:t>
            </a:r>
            <a:r>
              <a:rPr lang="en-US" sz="3000">
                <a:latin typeface="Times New Roman" panose="02020603050405020304" pitchFamily="18" charset="0"/>
              </a:rPr>
              <a:t> </a:t>
            </a:r>
            <a:endParaRPr lang="sv-SE" sz="3000"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 sz="3000">
                <a:latin typeface="Times New Roman" panose="02020603050405020304" pitchFamily="18" charset="0"/>
              </a:rPr>
              <a:t>Semua variabel sistem saling dihubungkan dengan menggunakan blok fungsional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 sz="3000">
                <a:latin typeface="Times New Roman" panose="02020603050405020304" pitchFamily="18" charset="0"/>
              </a:rPr>
              <a:t>Mengandung informasi perilaku dinamik tetapi tidak mengandung informasi mengenai konstruksi fisik dari sistem</a:t>
            </a:r>
            <a:r>
              <a:rPr lang="en-US" sz="3000">
                <a:latin typeface="Times New Roman" panose="02020603050405020304" pitchFamily="18" charset="0"/>
              </a:rPr>
              <a:t>  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 sz="3000">
                <a:latin typeface="Times New Roman" panose="02020603050405020304" pitchFamily="18" charset="0"/>
              </a:rPr>
              <a:t>Diagram blok suatu sistem tidak unik</a:t>
            </a:r>
            <a:r>
              <a:rPr lang="en-US" sz="3000"/>
              <a:t> </a:t>
            </a:r>
            <a:endParaRPr lang="en-US" sz="3000"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endParaRPr lang="sv-SE" sz="3000">
              <a:latin typeface="Times New Roman" panose="02020603050405020304" pitchFamily="18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Aturan aljabar SFG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371600"/>
          </a:xfrm>
        </p:spPr>
        <p:txBody>
          <a:bodyPr/>
          <a:lstStyle/>
          <a:p>
            <a:pPr marL="457200" indent="-457200" algn="just">
              <a:buClr>
                <a:schemeClr val="tx1"/>
              </a:buClr>
              <a:buNone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3. Transmitan total dari cabang yang terhubung paralel sama dengan penjumlahan masing-masing transmi tan dari semua cabang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1981200" y="40386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tabLst>
                <a:tab pos="342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92200" indent="-444500">
              <a:spcBef>
                <a:spcPct val="20000"/>
              </a:spcBef>
              <a:buChar char="–"/>
              <a:tabLst>
                <a:tab pos="342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87500" indent="-381000">
              <a:spcBef>
                <a:spcPct val="20000"/>
              </a:spcBef>
              <a:buChar char="•"/>
              <a:tabLst>
                <a:tab pos="342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044700" indent="-342900">
              <a:spcBef>
                <a:spcPct val="20000"/>
              </a:spcBef>
              <a:buChar char="–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01900" indent="-342900">
              <a:spcBef>
                <a:spcPct val="20000"/>
              </a:spcBef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591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163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735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30700" indent="-3429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buClr>
                <a:schemeClr val="tx1"/>
              </a:buClr>
              <a:buFontTx/>
              <a:buNone/>
            </a:pPr>
            <a:r>
              <a:rPr lang="sv-SE">
                <a:latin typeface="Times New Roman" panose="02020603050405020304" pitchFamily="18" charset="0"/>
              </a:rPr>
              <a:t>4.		Simpul campuran dapat dihilangkan</a:t>
            </a:r>
            <a:endParaRPr lang="en-US">
              <a:latin typeface="Times New Roman" panose="02020603050405020304" pitchFamily="18" charset="0"/>
            </a:endParaRPr>
          </a:p>
        </p:txBody>
      </p:sp>
      <p:pic>
        <p:nvPicPr>
          <p:cNvPr id="115728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8" y="2971801"/>
            <a:ext cx="4964112" cy="98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729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4724401"/>
            <a:ext cx="5548312" cy="167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7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Aturan aljabar SFG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571500"/>
          </a:xfrm>
        </p:spPr>
        <p:txBody>
          <a:bodyPr/>
          <a:lstStyle/>
          <a:p>
            <a:pPr marL="457200" indent="-457200" algn="just">
              <a:buClr>
                <a:schemeClr val="tx1"/>
              </a:buClr>
              <a:buNone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5. Suatu loop dapat dihilangkan</a:t>
            </a:r>
            <a:r>
              <a:rPr lang="en-US" sz="2400"/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16748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6" y="2339976"/>
            <a:ext cx="7267575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6749" name="Object 13"/>
          <p:cNvGraphicFramePr>
            <a:graphicFrameLocks noChangeAspect="1"/>
          </p:cNvGraphicFramePr>
          <p:nvPr/>
        </p:nvGraphicFramePr>
        <p:xfrm>
          <a:off x="3124201" y="3581400"/>
          <a:ext cx="15271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4" imgW="863225" imgH="457002" progId="Equation.3">
                  <p:embed/>
                </p:oleObj>
              </mc:Choice>
              <mc:Fallback>
                <p:oleObj name="Equation" r:id="rId4" imgW="863225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3581400"/>
                        <a:ext cx="1527175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6751" name="Object 15"/>
          <p:cNvGraphicFramePr>
            <a:graphicFrameLocks noChangeAspect="1"/>
          </p:cNvGraphicFramePr>
          <p:nvPr/>
        </p:nvGraphicFramePr>
        <p:xfrm>
          <a:off x="5715000" y="3657600"/>
          <a:ext cx="18923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6" imgW="1079500" imgH="228600" progId="Equation.3">
                  <p:embed/>
                </p:oleObj>
              </mc:Choice>
              <mc:Fallback>
                <p:oleObj name="Equation" r:id="rId6" imgW="1079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657600"/>
                        <a:ext cx="18923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6753" name="Object 17"/>
          <p:cNvGraphicFramePr>
            <a:graphicFrameLocks noChangeAspect="1"/>
          </p:cNvGraphicFramePr>
          <p:nvPr/>
        </p:nvGraphicFramePr>
        <p:xfrm>
          <a:off x="8229600" y="3505200"/>
          <a:ext cx="14986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8" imgW="850531" imgH="431613" progId="Equation.3">
                  <p:embed/>
                </p:oleObj>
              </mc:Choice>
              <mc:Fallback>
                <p:oleObj name="Equation" r:id="rId8" imgW="85053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505200"/>
                        <a:ext cx="149860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9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Diagram blok vs SFG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17775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676400"/>
            <a:ext cx="8062913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94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Contoh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066800"/>
          </a:xfrm>
        </p:spPr>
        <p:txBody>
          <a:bodyPr/>
          <a:lstStyle/>
          <a:p>
            <a:pPr marL="0" indent="0" algn="just">
              <a:buClr>
                <a:schemeClr val="tx1"/>
              </a:buClr>
              <a:buNone/>
            </a:pPr>
            <a:r>
              <a:rPr lang="sv-SE">
                <a:latin typeface="Times New Roman" panose="02020603050405020304" pitchFamily="18" charset="0"/>
              </a:rPr>
              <a:t>Gambarkan grafik aliran sinyal dari diagram blok sistem berikut ini :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18797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3048001"/>
            <a:ext cx="7504112" cy="241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51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066800"/>
          </a:xfrm>
        </p:spPr>
        <p:txBody>
          <a:bodyPr/>
          <a:lstStyle/>
          <a:p>
            <a:pPr marL="0" indent="0" algn="just">
              <a:buClr>
                <a:schemeClr val="tx1"/>
              </a:buClr>
              <a:buNone/>
            </a:pPr>
            <a:r>
              <a:rPr lang="sv-SE">
                <a:latin typeface="Times New Roman" panose="02020603050405020304" pitchFamily="18" charset="0"/>
              </a:rPr>
              <a:t>Penyelesaian :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2084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67000"/>
            <a:ext cx="75692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2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</a:rPr>
              <a:t>Ringkasan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>
              <a:buFontTx/>
              <a:buAutoNum type="arabicPeriod"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Pada sistem pengaturan diagram aliran sinyal biasanya digunakan untuk penggambaran diagram sistem.</a:t>
            </a:r>
            <a:endParaRPr lang="en-US">
              <a:latin typeface="Times New Roman" panose="02020603050405020304" pitchFamily="18" charset="0"/>
            </a:endParaRPr>
          </a:p>
          <a:p>
            <a:pPr marL="609600" indent="-609600" algn="just">
              <a:buFontTx/>
              <a:buAutoNum type="arabicPeriod"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Grafik aliran sinyal merupakan sekumpulan persamaan aljabar linier melalui simpul dan percabangan, dimana simpul menyatakan variabel atau sinyal pada sistem dan cabang menghubungkan dua simpul dengan arah dan penguatan tertentu</a:t>
            </a:r>
            <a:r>
              <a:rPr lang="sv-SE"/>
              <a:t>.</a:t>
            </a:r>
          </a:p>
          <a:p>
            <a:pPr marL="609600" indent="-609600" algn="just">
              <a:buFontTx/>
              <a:buAutoNum type="arabicPeriod"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Grafik aliran sinyal mengandung informasi yang sama dengan diagram blok.</a:t>
            </a:r>
            <a:endParaRPr lang="en-US">
              <a:latin typeface="Times New Roman" panose="02020603050405020304" pitchFamily="18" charset="0"/>
            </a:endParaRPr>
          </a:p>
          <a:p>
            <a:pPr marL="609600" indent="-609600" algn="just">
              <a:buFontTx/>
              <a:buAutoNum type="arabicPeriod"/>
              <a:tabLst>
                <a:tab pos="342900" algn="l"/>
              </a:tabLst>
            </a:pPr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46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 anchor="ctr"/>
          <a:lstStyle/>
          <a:p>
            <a:r>
              <a:rPr lang="en-US" sz="4400">
                <a:latin typeface="Times New Roman" panose="02020603050405020304" pitchFamily="18" charset="0"/>
              </a:rPr>
              <a:t>P</a:t>
            </a:r>
            <a:r>
              <a:rPr lang="en-US" sz="3600">
                <a:latin typeface="Times New Roman" panose="02020603050405020304" pitchFamily="18" charset="0"/>
              </a:rPr>
              <a:t>ENGUATAN</a:t>
            </a:r>
            <a:r>
              <a:rPr lang="en-US" sz="4400">
                <a:latin typeface="Times New Roman" panose="02020603050405020304" pitchFamily="18" charset="0"/>
              </a:rPr>
              <a:t> M</a:t>
            </a:r>
            <a:r>
              <a:rPr lang="en-US" sz="3600">
                <a:latin typeface="Times New Roman" panose="02020603050405020304" pitchFamily="18" charset="0"/>
              </a:rPr>
              <a:t>ASON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Pengantar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Pada bagian ini akan dibahas mengenai rumus penguatan Mason yang dapat digunakan untuk menentukan hubungan antara variabel masukan dan variabel keluaran sistem dari grafik aliran sinyalnya.</a:t>
            </a:r>
          </a:p>
        </p:txBody>
      </p:sp>
    </p:spTree>
    <p:extLst>
      <p:ext uri="{BB962C8B-B14F-4D97-AF65-F5344CB8AC3E}">
        <p14:creationId xmlns:p14="http://schemas.microsoft.com/office/powerpoint/2010/main" val="706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Grafik aliran sinyal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4495800"/>
          </a:xfrm>
        </p:spPr>
        <p:txBody>
          <a:bodyPr/>
          <a:lstStyle/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Mengandung informasi yang sama dengan diagram blok dari suatu sistem.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chemeClr val="tx1"/>
              </a:buClr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Menentukan fungsi alih loop tertutup dari suatu sistem tanpa perlu melakukan reduksi diagram blok secara bertahap, yaitu dengan menggunakan rumus penguatan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1524001" y="31062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Rumus penguatan Mason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50" name="Rectangle 30"/>
          <p:cNvSpPr>
            <a:spLocks noChangeArrowheads="1"/>
          </p:cNvSpPr>
          <p:nvPr/>
        </p:nvSpPr>
        <p:spPr bwMode="auto">
          <a:xfrm>
            <a:off x="5622635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183" name="Rectangle 6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82" name="Object 62"/>
          <p:cNvGraphicFramePr>
            <a:graphicFrameLocks noChangeAspect="1"/>
          </p:cNvGraphicFramePr>
          <p:nvPr/>
        </p:nvGraphicFramePr>
        <p:xfrm>
          <a:off x="4800600" y="1676401"/>
          <a:ext cx="262413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6" name="Equation" r:id="rId3" imgW="1040948" imgH="393529" progId="Equation.3">
                  <p:embed/>
                </p:oleObj>
              </mc:Choice>
              <mc:Fallback>
                <p:oleObj name="Equation" r:id="rId3" imgW="104094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76401"/>
                        <a:ext cx="2624138" cy="9874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6" name="Rectangle 66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85" name="Object 65"/>
          <p:cNvGraphicFramePr>
            <a:graphicFrameLocks noChangeAspect="1"/>
          </p:cNvGraphicFramePr>
          <p:nvPr/>
        </p:nvGraphicFramePr>
        <p:xfrm>
          <a:off x="2286001" y="2984501"/>
          <a:ext cx="3651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7" name="Equation" r:id="rId5" imgW="177646" imgH="228402" progId="Equation.3">
                  <p:embed/>
                </p:oleObj>
              </mc:Choice>
              <mc:Fallback>
                <p:oleObj name="Equation" r:id="rId5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2984501"/>
                        <a:ext cx="3651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7" name="Text Box 67"/>
          <p:cNvSpPr txBox="1">
            <a:spLocks noChangeArrowheads="1"/>
          </p:cNvSpPr>
          <p:nvPr/>
        </p:nvSpPr>
        <p:spPr bwMode="auto">
          <a:xfrm>
            <a:off x="2971800" y="2895601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800"/>
              <a:t>: penguatan lintasan maju ke k</a:t>
            </a:r>
            <a:r>
              <a:rPr lang="en-US" sz="2800"/>
              <a:t> </a:t>
            </a:r>
          </a:p>
        </p:txBody>
      </p:sp>
      <p:sp>
        <p:nvSpPr>
          <p:cNvPr id="5189" name="Rectangle 69"/>
          <p:cNvSpPr>
            <a:spLocks noChangeArrowheads="1"/>
          </p:cNvSpPr>
          <p:nvPr/>
        </p:nvSpPr>
        <p:spPr bwMode="auto">
          <a:xfrm>
            <a:off x="1524001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88" name="Object 68"/>
          <p:cNvGraphicFramePr>
            <a:graphicFrameLocks noChangeAspect="1"/>
          </p:cNvGraphicFramePr>
          <p:nvPr/>
        </p:nvGraphicFramePr>
        <p:xfrm>
          <a:off x="2324100" y="3581400"/>
          <a:ext cx="292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8" name="Equation" r:id="rId7" imgW="139579" imgH="164957" progId="Equation.3">
                  <p:embed/>
                </p:oleObj>
              </mc:Choice>
              <mc:Fallback>
                <p:oleObj name="Equation" r:id="rId7" imgW="13957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3581400"/>
                        <a:ext cx="2921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0" name="Text Box 70"/>
          <p:cNvSpPr txBox="1">
            <a:spLocks noChangeArrowheads="1"/>
          </p:cNvSpPr>
          <p:nvPr/>
        </p:nvSpPr>
        <p:spPr bwMode="auto">
          <a:xfrm>
            <a:off x="2959100" y="3429001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800"/>
              <a:t>: </a:t>
            </a:r>
            <a:r>
              <a:rPr lang="en-US" sz="2800"/>
              <a:t>determinan grafik </a:t>
            </a:r>
          </a:p>
        </p:txBody>
      </p:sp>
      <p:sp>
        <p:nvSpPr>
          <p:cNvPr id="5192" name="Rectangle 72"/>
          <p:cNvSpPr>
            <a:spLocks noChangeArrowheads="1"/>
          </p:cNvSpPr>
          <p:nvPr/>
        </p:nvSpPr>
        <p:spPr bwMode="auto">
          <a:xfrm>
            <a:off x="1524001" y="3110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91" name="Object 71"/>
          <p:cNvGraphicFramePr>
            <a:graphicFrameLocks noChangeAspect="1"/>
          </p:cNvGraphicFramePr>
          <p:nvPr/>
        </p:nvGraphicFramePr>
        <p:xfrm>
          <a:off x="3184526" y="4038601"/>
          <a:ext cx="55022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9" name="Equation" r:id="rId9" imgW="2768400" imgH="266400" progId="Equation.3">
                  <p:embed/>
                </p:oleObj>
              </mc:Choice>
              <mc:Fallback>
                <p:oleObj name="Equation" r:id="rId9" imgW="2768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6" y="4038601"/>
                        <a:ext cx="55022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4" name="Rectangle 74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93" name="Object 73"/>
          <p:cNvGraphicFramePr>
            <a:graphicFrameLocks noChangeAspect="1"/>
          </p:cNvGraphicFramePr>
          <p:nvPr/>
        </p:nvGraphicFramePr>
        <p:xfrm>
          <a:off x="2286001" y="4668838"/>
          <a:ext cx="7397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0" name="Equation" r:id="rId11" imgW="368140" imgH="253890" progId="Equation.3">
                  <p:embed/>
                </p:oleObj>
              </mc:Choice>
              <mc:Fallback>
                <p:oleObj name="Equation" r:id="rId11" imgW="36814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4668838"/>
                        <a:ext cx="73977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5" name="Text Box 75"/>
          <p:cNvSpPr txBox="1">
            <a:spLocks noChangeArrowheads="1"/>
          </p:cNvSpPr>
          <p:nvPr/>
        </p:nvSpPr>
        <p:spPr bwMode="auto">
          <a:xfrm>
            <a:off x="2971800" y="4648201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2800"/>
              <a:t>: </a:t>
            </a:r>
            <a:r>
              <a:rPr lang="en-US" sz="2800"/>
              <a:t>jumlah penguatan setiap loop</a:t>
            </a:r>
            <a:r>
              <a:rPr lang="en-US"/>
              <a:t> </a:t>
            </a:r>
          </a:p>
        </p:txBody>
      </p:sp>
      <p:sp>
        <p:nvSpPr>
          <p:cNvPr id="5197" name="Rectangle 77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96" name="Object 76"/>
          <p:cNvGraphicFramePr>
            <a:graphicFrameLocks noChangeAspect="1"/>
          </p:cNvGraphicFramePr>
          <p:nvPr/>
        </p:nvGraphicFramePr>
        <p:xfrm>
          <a:off x="2286001" y="5278438"/>
          <a:ext cx="7588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1" name="Equation" r:id="rId13" imgW="380835" imgH="253890" progId="Equation.3">
                  <p:embed/>
                </p:oleObj>
              </mc:Choice>
              <mc:Fallback>
                <p:oleObj name="Equation" r:id="rId13" imgW="38083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5278438"/>
                        <a:ext cx="758825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8" name="Text Box 78"/>
          <p:cNvSpPr txBox="1">
            <a:spLocks noChangeArrowheads="1"/>
          </p:cNvSpPr>
          <p:nvPr/>
        </p:nvSpPr>
        <p:spPr bwMode="auto">
          <a:xfrm>
            <a:off x="2971800" y="5257800"/>
            <a:ext cx="723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v-SE" sz="2800">
                <a:latin typeface="Times New Roman" panose="02020603050405020304" pitchFamily="18" charset="0"/>
              </a:rPr>
              <a:t>: </a:t>
            </a:r>
            <a:r>
              <a:rPr lang="en-US" sz="2800">
                <a:latin typeface="Times New Roman" panose="02020603050405020304" pitchFamily="18" charset="0"/>
              </a:rPr>
              <a:t>jumlah hasil kali penguatan dari semua        kombinasi dua loop yang tak berhubungan </a:t>
            </a:r>
          </a:p>
        </p:txBody>
      </p:sp>
    </p:spTree>
    <p:extLst>
      <p:ext uri="{BB962C8B-B14F-4D97-AF65-F5344CB8AC3E}">
        <p14:creationId xmlns:p14="http://schemas.microsoft.com/office/powerpoint/2010/main" val="29351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Komponen diagram blok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3505200" cy="550863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1. Blok fungsional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3606800" y="2536826"/>
            <a:ext cx="1955800" cy="85407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/>
              <a:t>Fungsi alih</a:t>
            </a:r>
          </a:p>
          <a:p>
            <a:pPr algn="ctr"/>
            <a:r>
              <a:rPr lang="en-US" sz="2400"/>
              <a:t>G(s)</a:t>
            </a:r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>
            <a:off x="3060700" y="2895600"/>
            <a:ext cx="546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>
            <a:off x="5588000" y="2895600"/>
            <a:ext cx="546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Rectangle 26"/>
          <p:cNvSpPr>
            <a:spLocks noChangeArrowheads="1"/>
          </p:cNvSpPr>
          <p:nvPr/>
        </p:nvSpPr>
        <p:spPr bwMode="auto">
          <a:xfrm>
            <a:off x="6096000" y="2705100"/>
            <a:ext cx="685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000" b="1" i="1"/>
              <a:t>B</a:t>
            </a:r>
            <a:r>
              <a:rPr lang="en-US" sz="2000" b="1"/>
              <a:t>(</a:t>
            </a:r>
            <a:r>
              <a:rPr lang="en-US" sz="2000" b="1" i="1"/>
              <a:t>s</a:t>
            </a:r>
            <a:r>
              <a:rPr lang="en-US" sz="2000" b="1"/>
              <a:t>)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2451101" y="2698751"/>
            <a:ext cx="658813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2000" b="1" i="1"/>
              <a:t>A</a:t>
            </a:r>
            <a:r>
              <a:rPr lang="en-US" sz="2000" b="1"/>
              <a:t>(</a:t>
            </a:r>
            <a:r>
              <a:rPr lang="en-US" sz="2000" b="1" i="1"/>
              <a:t>s</a:t>
            </a:r>
            <a:r>
              <a:rPr lang="en-US" sz="2000" b="1"/>
              <a:t>)</a:t>
            </a:r>
          </a:p>
        </p:txBody>
      </p:sp>
      <p:sp>
        <p:nvSpPr>
          <p:cNvPr id="5150" name="Rectangle 30"/>
          <p:cNvSpPr>
            <a:spLocks noChangeArrowheads="1"/>
          </p:cNvSpPr>
          <p:nvPr/>
        </p:nvSpPr>
        <p:spPr bwMode="auto">
          <a:xfrm>
            <a:off x="-381000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49" name="Object 29"/>
          <p:cNvGraphicFramePr>
            <a:graphicFrameLocks noChangeAspect="1"/>
          </p:cNvGraphicFramePr>
          <p:nvPr/>
        </p:nvGraphicFramePr>
        <p:xfrm>
          <a:off x="7192964" y="2514600"/>
          <a:ext cx="15700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3" imgW="787320" imgH="419040" progId="Equation.3">
                  <p:embed/>
                </p:oleObj>
              </mc:Choice>
              <mc:Fallback>
                <p:oleObj name="Equation" r:id="rId3" imgW="787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4" y="2514600"/>
                        <a:ext cx="15700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1981200" y="3773488"/>
            <a:ext cx="35052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31925" indent="-571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34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98725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94025" indent="-381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512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084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656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228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sz="3200">
                <a:latin typeface="Times New Roman" panose="02020603050405020304" pitchFamily="18" charset="0"/>
              </a:rPr>
              <a:t>2. Titik jumlahan</a:t>
            </a:r>
            <a:r>
              <a:rPr lang="en-US" sz="24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181" name="Group 61"/>
          <p:cNvGrpSpPr>
            <a:grpSpLocks/>
          </p:cNvGrpSpPr>
          <p:nvPr/>
        </p:nvGrpSpPr>
        <p:grpSpPr bwMode="auto">
          <a:xfrm>
            <a:off x="2514601" y="4629150"/>
            <a:ext cx="2714625" cy="1225550"/>
            <a:chOff x="624" y="2876"/>
            <a:chExt cx="1710" cy="772"/>
          </a:xfrm>
        </p:grpSpPr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1200" y="2929"/>
              <a:ext cx="362" cy="36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Line 36"/>
            <p:cNvSpPr>
              <a:spLocks noChangeShapeType="1"/>
            </p:cNvSpPr>
            <p:nvPr/>
          </p:nvSpPr>
          <p:spPr bwMode="auto">
            <a:xfrm>
              <a:off x="1268" y="2982"/>
              <a:ext cx="232" cy="24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Line 37"/>
            <p:cNvSpPr>
              <a:spLocks noChangeShapeType="1"/>
            </p:cNvSpPr>
            <p:nvPr/>
          </p:nvSpPr>
          <p:spPr bwMode="auto">
            <a:xfrm flipV="1">
              <a:off x="1253" y="2961"/>
              <a:ext cx="240" cy="2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Rectangle 38"/>
            <p:cNvSpPr>
              <a:spLocks noChangeArrowheads="1"/>
            </p:cNvSpPr>
            <p:nvPr/>
          </p:nvSpPr>
          <p:spPr bwMode="auto">
            <a:xfrm>
              <a:off x="1160" y="2992"/>
              <a:ext cx="20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/>
                <a:t>+</a:t>
              </a:r>
              <a:endParaRPr lang="en-US" sz="2000"/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1296" y="3072"/>
              <a:ext cx="21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400" b="1"/>
                <a:t>-</a:t>
              </a:r>
              <a:endParaRPr lang="en-US" sz="2400"/>
            </a:p>
          </p:txBody>
        </p:sp>
        <p:sp>
          <p:nvSpPr>
            <p:cNvPr id="5160" name="Line 40"/>
            <p:cNvSpPr>
              <a:spLocks noChangeShapeType="1"/>
            </p:cNvSpPr>
            <p:nvPr/>
          </p:nvSpPr>
          <p:spPr bwMode="auto">
            <a:xfrm>
              <a:off x="732" y="3110"/>
              <a:ext cx="4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Line 41"/>
            <p:cNvSpPr>
              <a:spLocks noChangeShapeType="1"/>
            </p:cNvSpPr>
            <p:nvPr/>
          </p:nvSpPr>
          <p:spPr bwMode="auto">
            <a:xfrm flipV="1">
              <a:off x="1375" y="3278"/>
              <a:ext cx="0" cy="33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Line 42"/>
            <p:cNvSpPr>
              <a:spLocks noChangeShapeType="1"/>
            </p:cNvSpPr>
            <p:nvPr/>
          </p:nvSpPr>
          <p:spPr bwMode="auto">
            <a:xfrm>
              <a:off x="1372" y="3616"/>
              <a:ext cx="59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Line 43"/>
            <p:cNvSpPr>
              <a:spLocks noChangeShapeType="1"/>
            </p:cNvSpPr>
            <p:nvPr/>
          </p:nvSpPr>
          <p:spPr bwMode="auto">
            <a:xfrm>
              <a:off x="1565" y="3116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Rectangle 44"/>
            <p:cNvSpPr>
              <a:spLocks noChangeArrowheads="1"/>
            </p:cNvSpPr>
            <p:nvPr/>
          </p:nvSpPr>
          <p:spPr bwMode="auto">
            <a:xfrm>
              <a:off x="624" y="2881"/>
              <a:ext cx="290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/>
                <a:t>A</a:t>
              </a:r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auto">
            <a:xfrm>
              <a:off x="1887" y="3373"/>
              <a:ext cx="29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/>
                <a:t>B</a:t>
              </a:r>
            </a:p>
          </p:txBody>
        </p:sp>
        <p:sp>
          <p:nvSpPr>
            <p:cNvPr id="5166" name="Rectangle 46"/>
            <p:cNvSpPr>
              <a:spLocks noChangeArrowheads="1"/>
            </p:cNvSpPr>
            <p:nvPr/>
          </p:nvSpPr>
          <p:spPr bwMode="auto">
            <a:xfrm>
              <a:off x="1887" y="2876"/>
              <a:ext cx="44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/>
                <a:t>A-B</a:t>
              </a:r>
            </a:p>
          </p:txBody>
        </p:sp>
      </p:grpSp>
      <p:sp>
        <p:nvSpPr>
          <p:cNvPr id="5168" name="Rectangle 48"/>
          <p:cNvSpPr>
            <a:spLocks noChangeArrowheads="1"/>
          </p:cNvSpPr>
          <p:nvPr/>
        </p:nvSpPr>
        <p:spPr bwMode="auto">
          <a:xfrm>
            <a:off x="5715000" y="3773488"/>
            <a:ext cx="35052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31925" indent="-571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34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98725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94025" indent="-381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512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084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656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228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sz="3200">
                <a:latin typeface="Times New Roman" panose="02020603050405020304" pitchFamily="18" charset="0"/>
              </a:rPr>
              <a:t>3. Titik cabang</a:t>
            </a:r>
            <a:r>
              <a:rPr lang="en-US" sz="24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180" name="Group 60"/>
          <p:cNvGrpSpPr>
            <a:grpSpLocks/>
          </p:cNvGrpSpPr>
          <p:nvPr/>
        </p:nvGrpSpPr>
        <p:grpSpPr bwMode="auto">
          <a:xfrm>
            <a:off x="5649914" y="4635500"/>
            <a:ext cx="3341687" cy="1308100"/>
            <a:chOff x="2496" y="2880"/>
            <a:chExt cx="2105" cy="824"/>
          </a:xfrm>
        </p:grpSpPr>
        <p:grpSp>
          <p:nvGrpSpPr>
            <p:cNvPr id="5170" name="Group 50"/>
            <p:cNvGrpSpPr>
              <a:grpSpLocks/>
            </p:cNvGrpSpPr>
            <p:nvPr/>
          </p:nvGrpSpPr>
          <p:grpSpPr bwMode="auto">
            <a:xfrm>
              <a:off x="3041" y="3106"/>
              <a:ext cx="1263" cy="453"/>
              <a:chOff x="2241" y="12015"/>
              <a:chExt cx="2106" cy="759"/>
            </a:xfrm>
          </p:grpSpPr>
          <p:sp>
            <p:nvSpPr>
              <p:cNvPr id="5171" name="Line 51"/>
              <p:cNvSpPr>
                <a:spLocks noChangeShapeType="1"/>
              </p:cNvSpPr>
              <p:nvPr/>
            </p:nvSpPr>
            <p:spPr bwMode="auto">
              <a:xfrm>
                <a:off x="2241" y="12015"/>
                <a:ext cx="208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2" name="Line 52"/>
              <p:cNvSpPr>
                <a:spLocks noChangeShapeType="1"/>
              </p:cNvSpPr>
              <p:nvPr/>
            </p:nvSpPr>
            <p:spPr bwMode="auto">
              <a:xfrm>
                <a:off x="2895" y="12030"/>
                <a:ext cx="0" cy="7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/>
            </p:nvSpPr>
            <p:spPr bwMode="auto">
              <a:xfrm>
                <a:off x="2883" y="12756"/>
                <a:ext cx="146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2823" y="2880"/>
              <a:ext cx="29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/>
                <a:t>A</a:t>
              </a:r>
            </a:p>
          </p:txBody>
        </p:sp>
        <p:sp>
          <p:nvSpPr>
            <p:cNvPr id="5175" name="Rectangle 55"/>
            <p:cNvSpPr>
              <a:spLocks noChangeArrowheads="1"/>
            </p:cNvSpPr>
            <p:nvPr/>
          </p:nvSpPr>
          <p:spPr bwMode="auto">
            <a:xfrm>
              <a:off x="4312" y="2955"/>
              <a:ext cx="28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/>
                <a:t>A</a:t>
              </a: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4302" y="3415"/>
              <a:ext cx="29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 b="1" i="1"/>
                <a:t>A</a:t>
              </a:r>
            </a:p>
          </p:txBody>
        </p:sp>
        <p:sp>
          <p:nvSpPr>
            <p:cNvPr id="5177" name="Oval 57"/>
            <p:cNvSpPr>
              <a:spLocks noChangeArrowheads="1"/>
            </p:cNvSpPr>
            <p:nvPr/>
          </p:nvSpPr>
          <p:spPr bwMode="auto">
            <a:xfrm>
              <a:off x="3401" y="3090"/>
              <a:ext cx="52" cy="51"/>
            </a:xfrm>
            <a:prstGeom prst="ellipse">
              <a:avLst/>
            </a:prstGeom>
            <a:solidFill>
              <a:srgbClr val="000000"/>
            </a:solidFill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2496" y="3289"/>
              <a:ext cx="864" cy="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000"/>
                <a:t>titik cabang</a:t>
              </a:r>
            </a:p>
          </p:txBody>
        </p:sp>
        <p:sp>
          <p:nvSpPr>
            <p:cNvPr id="5179" name="Line 59"/>
            <p:cNvSpPr>
              <a:spLocks noChangeShapeType="1"/>
            </p:cNvSpPr>
            <p:nvPr/>
          </p:nvSpPr>
          <p:spPr bwMode="auto">
            <a:xfrm flipV="1">
              <a:off x="3099" y="3162"/>
              <a:ext cx="260" cy="1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65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Rumus penguatan Mason</a:t>
            </a:r>
          </a:p>
        </p:txBody>
      </p:sp>
      <p:graphicFrame>
        <p:nvGraphicFramePr>
          <p:cNvPr id="102427" name="Object 27"/>
          <p:cNvGraphicFramePr>
            <a:graphicFrameLocks noGrp="1" noChangeAspect="1"/>
          </p:cNvGraphicFramePr>
          <p:nvPr>
            <p:ph sz="half" idx="1"/>
          </p:nvPr>
        </p:nvGraphicFramePr>
        <p:xfrm>
          <a:off x="3949701" y="4102100"/>
          <a:ext cx="2841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6" name="Equation" r:id="rId3" imgW="139680" imgH="164880" progId="Equation.3">
                  <p:embed/>
                </p:oleObj>
              </mc:Choice>
              <mc:Fallback>
                <p:oleObj name="Equation" r:id="rId3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1" y="4102100"/>
                        <a:ext cx="28416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4495801" y="4539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5622635" y="2590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1524001" y="31633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1524001" y="3110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18" name="Rectangle 18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19" name="Object 19"/>
          <p:cNvGraphicFramePr>
            <a:graphicFrameLocks noChangeAspect="1"/>
          </p:cNvGraphicFramePr>
          <p:nvPr/>
        </p:nvGraphicFramePr>
        <p:xfrm>
          <a:off x="2286001" y="1825626"/>
          <a:ext cx="7397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7" name="Equation" r:id="rId5" imgW="368280" imgH="228600" progId="Equation.3">
                  <p:embed/>
                </p:oleObj>
              </mc:Choice>
              <mc:Fallback>
                <p:oleObj name="Equation" r:id="rId5" imgW="36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825626"/>
                        <a:ext cx="7397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2971800" y="1752600"/>
            <a:ext cx="723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sv-SE" sz="2800">
                <a:latin typeface="Times New Roman" panose="02020603050405020304" pitchFamily="18" charset="0"/>
              </a:rPr>
              <a:t>: </a:t>
            </a:r>
            <a:r>
              <a:rPr lang="en-US" sz="2800">
                <a:latin typeface="Times New Roman" panose="02020603050405020304" pitchFamily="18" charset="0"/>
              </a:rPr>
              <a:t>jumlah hasil kali penguatan dari semua        kombinasi tiga loop yang tak berhubungan </a:t>
            </a:r>
          </a:p>
        </p:txBody>
      </p:sp>
      <p:sp>
        <p:nvSpPr>
          <p:cNvPr id="102425" name="Rectangle 25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24" name="Object 24"/>
          <p:cNvGraphicFramePr>
            <a:graphicFrameLocks noChangeAspect="1"/>
          </p:cNvGraphicFramePr>
          <p:nvPr/>
        </p:nvGraphicFramePr>
        <p:xfrm>
          <a:off x="2590800" y="2741614"/>
          <a:ext cx="4016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8" name="Equation" r:id="rId7" imgW="203112" imgH="228501" progId="Equation.3">
                  <p:embed/>
                </p:oleObj>
              </mc:Choice>
              <mc:Fallback>
                <p:oleObj name="Equation" r:id="rId7" imgW="20311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741614"/>
                        <a:ext cx="401638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2971800" y="2743201"/>
            <a:ext cx="72390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663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78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923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6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63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21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8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35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sv-SE" sz="2800">
                <a:latin typeface="Times New Roman" panose="02020603050405020304" pitchFamily="18" charset="0"/>
              </a:rPr>
              <a:t>: nilai     bila bagian grafik tidak menyentuh         </a:t>
            </a:r>
          </a:p>
          <a:p>
            <a:r>
              <a:rPr lang="sv-SE" sz="2800">
                <a:latin typeface="Times New Roman" panose="02020603050405020304" pitchFamily="18" charset="0"/>
              </a:rPr>
              <a:t>  lintasan maju ke k </a:t>
            </a:r>
          </a:p>
          <a:p>
            <a:r>
              <a:rPr lang="sv-SE" sz="2800">
                <a:latin typeface="Times New Roman" panose="02020603050405020304" pitchFamily="18" charset="0"/>
              </a:rPr>
              <a:t>  </a:t>
            </a:r>
            <a:r>
              <a:rPr lang="sv-SE" sz="2800" i="1">
                <a:latin typeface="Times New Roman" panose="02020603050405020304" pitchFamily="18" charset="0"/>
              </a:rPr>
              <a:t>atau</a:t>
            </a:r>
          </a:p>
          <a:p>
            <a:r>
              <a:rPr lang="sv-SE" sz="2800">
                <a:latin typeface="Times New Roman" panose="02020603050405020304" pitchFamily="18" charset="0"/>
              </a:rPr>
              <a:t>  nilai     sisa </a:t>
            </a:r>
            <a:r>
              <a:rPr lang="en-US" sz="2800">
                <a:latin typeface="Times New Roman" panose="02020603050405020304" pitchFamily="18" charset="0"/>
              </a:rPr>
              <a:t>jika lintasan yang menghasilkan P</a:t>
            </a:r>
            <a:r>
              <a:rPr lang="en-US" sz="2800" baseline="-25000">
                <a:latin typeface="Times New Roman" panose="02020603050405020304" pitchFamily="18" charset="0"/>
              </a:rPr>
              <a:t>k</a:t>
            </a:r>
            <a:r>
              <a:rPr lang="en-US" sz="2800">
                <a:latin typeface="Times New Roman" panose="02020603050405020304" pitchFamily="18" charset="0"/>
              </a:rPr>
              <a:t>        </a:t>
            </a:r>
          </a:p>
          <a:p>
            <a:r>
              <a:rPr lang="en-US" sz="2800">
                <a:latin typeface="Times New Roman" panose="02020603050405020304" pitchFamily="18" charset="0"/>
              </a:rPr>
              <a:t>  dihilangkan.</a:t>
            </a:r>
          </a:p>
        </p:txBody>
      </p:sp>
      <p:graphicFrame>
        <p:nvGraphicFramePr>
          <p:cNvPr id="102429" name="Object 29"/>
          <p:cNvGraphicFramePr>
            <a:graphicFrameLocks noGrp="1" noChangeAspect="1"/>
          </p:cNvGraphicFramePr>
          <p:nvPr>
            <p:ph sz="half" idx="2"/>
          </p:nvPr>
        </p:nvGraphicFramePr>
        <p:xfrm>
          <a:off x="3949701" y="2819400"/>
          <a:ext cx="2841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9" name="Equation" r:id="rId9" imgW="139680" imgH="164880" progId="Equation.3">
                  <p:embed/>
                </p:oleObj>
              </mc:Choice>
              <mc:Fallback>
                <p:oleObj name="Equation" r:id="rId9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1" y="2819400"/>
                        <a:ext cx="28416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070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</a:rPr>
              <a:t>Contoh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1295400"/>
          </a:xfrm>
        </p:spPr>
        <p:txBody>
          <a:bodyPr/>
          <a:lstStyle/>
          <a:p>
            <a:pPr marL="0" indent="0">
              <a:buNone/>
            </a:pPr>
            <a:r>
              <a:rPr lang="sv-SE">
                <a:latin typeface="Times New Roman" panose="02020603050405020304" pitchFamily="18" charset="0"/>
              </a:rPr>
              <a:t>Dapatkan fungsi alih loop tertutup  dari diagram blok sistem berikut ini dengan menggunakan rumus penguatan Mason.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50268" name="Picture 9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200400"/>
            <a:ext cx="7523163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2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546100"/>
          </a:xfrm>
        </p:spPr>
        <p:txBody>
          <a:bodyPr/>
          <a:lstStyle/>
          <a:p>
            <a:pPr marL="0" indent="0">
              <a:buNone/>
            </a:pPr>
            <a:r>
              <a:rPr lang="sv-SE">
                <a:latin typeface="Times New Roman" panose="02020603050405020304" pitchFamily="18" charset="0"/>
              </a:rPr>
              <a:t>Grafik aliran sinyal :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548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286001"/>
            <a:ext cx="6800850" cy="186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1981200" y="4343400"/>
            <a:ext cx="8229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31925" indent="-571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34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98725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94025" indent="-381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512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084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656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228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sv-SE">
                <a:latin typeface="Times New Roman" panose="02020603050405020304" pitchFamily="18" charset="0"/>
              </a:rPr>
              <a:t>Penguatan lintasan maju :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5803900" y="4419600"/>
          <a:ext cx="1809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0" name="Equation" r:id="rId4" imgW="901309" imgH="228501" progId="Equation.3">
                  <p:embed/>
                </p:oleObj>
              </mc:Choice>
              <mc:Fallback>
                <p:oleObj name="Equation" r:id="rId4" imgW="90130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419600"/>
                        <a:ext cx="18097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1981200" y="4864100"/>
            <a:ext cx="8229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31925" indent="-571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34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98725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94025" indent="-381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512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084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656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228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sv-SE">
                <a:latin typeface="Times New Roman" panose="02020603050405020304" pitchFamily="18" charset="0"/>
              </a:rPr>
              <a:t>Terdapat 3 buah loop. Penguatan masing-masing loop :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5486" name="Object 14"/>
          <p:cNvGraphicFramePr>
            <a:graphicFrameLocks noChangeAspect="1"/>
          </p:cNvGraphicFramePr>
          <p:nvPr/>
        </p:nvGraphicFramePr>
        <p:xfrm>
          <a:off x="2057400" y="5537201"/>
          <a:ext cx="1792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1" name="Equation" r:id="rId6" imgW="914003" imgH="215806" progId="Equation.3">
                  <p:embed/>
                </p:oleObj>
              </mc:Choice>
              <mc:Fallback>
                <p:oleObj name="Equation" r:id="rId6" imgW="91400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537201"/>
                        <a:ext cx="179228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5488" name="Object 16"/>
          <p:cNvGraphicFramePr>
            <a:graphicFrameLocks noChangeAspect="1"/>
          </p:cNvGraphicFramePr>
          <p:nvPr/>
        </p:nvGraphicFramePr>
        <p:xfrm>
          <a:off x="4630738" y="5537200"/>
          <a:ext cx="20748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2" name="Equation" r:id="rId8" imgW="1040948" imgH="228501" progId="Equation.3">
                  <p:embed/>
                </p:oleObj>
              </mc:Choice>
              <mc:Fallback>
                <p:oleObj name="Equation" r:id="rId8" imgW="104094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5537200"/>
                        <a:ext cx="20748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91" name="Rectangle 1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5490" name="Object 18"/>
          <p:cNvGraphicFramePr>
            <a:graphicFrameLocks noChangeAspect="1"/>
          </p:cNvGraphicFramePr>
          <p:nvPr/>
        </p:nvGraphicFramePr>
        <p:xfrm>
          <a:off x="7467600" y="5549900"/>
          <a:ext cx="205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3" name="Equation" r:id="rId10" imgW="1028700" imgH="228600" progId="Equation.3">
                  <p:embed/>
                </p:oleObj>
              </mc:Choice>
              <mc:Fallback>
                <p:oleObj name="Equation" r:id="rId10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549900"/>
                        <a:ext cx="2057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59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990600"/>
          </a:xfrm>
        </p:spPr>
        <p:txBody>
          <a:bodyPr/>
          <a:lstStyle/>
          <a:p>
            <a:pPr marL="0" indent="0">
              <a:buNone/>
            </a:pPr>
            <a:r>
              <a:rPr lang="sv-SE">
                <a:latin typeface="Times New Roman" panose="02020603050405020304" pitchFamily="18" charset="0"/>
              </a:rPr>
              <a:t>Ketiga loop mempunyai cabang bersama sehingga tidak terdapat loop bebas</a:t>
            </a:r>
            <a:r>
              <a:rPr 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6003635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1981200" y="3352800"/>
            <a:ext cx="8229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31925" indent="-571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34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98725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94025" indent="-381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512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084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656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228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sv-SE">
                <a:latin typeface="Times New Roman" panose="02020603050405020304" pitchFamily="18" charset="0"/>
              </a:rPr>
              <a:t>Karena lintasan P</a:t>
            </a:r>
            <a:r>
              <a:rPr lang="sv-SE" baseline="-25000">
                <a:latin typeface="Times New Roman" panose="02020603050405020304" pitchFamily="18" charset="0"/>
              </a:rPr>
              <a:t>1</a:t>
            </a:r>
            <a:r>
              <a:rPr lang="sv-SE">
                <a:latin typeface="Times New Roman" panose="02020603050405020304" pitchFamily="18" charset="0"/>
              </a:rPr>
              <a:t> menyentuh ketiga loop, diperoleh 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12" name="Rectangle 16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15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17" name="Rectangle 21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6516" name="Object 20"/>
          <p:cNvGraphicFramePr>
            <a:graphicFrameLocks noChangeAspect="1"/>
          </p:cNvGraphicFramePr>
          <p:nvPr/>
        </p:nvGraphicFramePr>
        <p:xfrm>
          <a:off x="2495550" y="2743200"/>
          <a:ext cx="6838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2" name="Equation" r:id="rId3" imgW="3429000" imgH="228600" progId="Equation.3">
                  <p:embed/>
                </p:oleObj>
              </mc:Choice>
              <mc:Fallback>
                <p:oleObj name="Equation" r:id="rId3" imgW="3429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743200"/>
                        <a:ext cx="68389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9" name="Rectangle 23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6518" name="Object 22"/>
          <p:cNvGraphicFramePr>
            <a:graphicFrameLocks noChangeAspect="1"/>
          </p:cNvGraphicFramePr>
          <p:nvPr/>
        </p:nvGraphicFramePr>
        <p:xfrm>
          <a:off x="2514600" y="5105401"/>
          <a:ext cx="64722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3" name="Equation" r:id="rId5" imgW="3200400" imgH="431640" progId="Equation.3">
                  <p:embed/>
                </p:oleObj>
              </mc:Choice>
              <mc:Fallback>
                <p:oleObj name="Equation" r:id="rId5" imgW="3200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05401"/>
                        <a:ext cx="64722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1" name="Rectangle 25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6520" name="Object 24"/>
          <p:cNvGraphicFramePr>
            <a:graphicFrameLocks noChangeAspect="1"/>
          </p:cNvGraphicFramePr>
          <p:nvPr/>
        </p:nvGraphicFramePr>
        <p:xfrm>
          <a:off x="2540001" y="3962401"/>
          <a:ext cx="8223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4" name="Equation" r:id="rId7" imgW="418918" imgH="215806" progId="Equation.3">
                  <p:embed/>
                </p:oleObj>
              </mc:Choice>
              <mc:Fallback>
                <p:oleObj name="Equation" r:id="rId7" imgW="41891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1" y="3962401"/>
                        <a:ext cx="822325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2" name="Rectangle 26"/>
          <p:cNvSpPr>
            <a:spLocks noChangeArrowheads="1"/>
          </p:cNvSpPr>
          <p:nvPr/>
        </p:nvSpPr>
        <p:spPr bwMode="auto">
          <a:xfrm>
            <a:off x="1981200" y="4419600"/>
            <a:ext cx="82296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31925" indent="-571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34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98725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94025" indent="-381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512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084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656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228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sv-SE">
                <a:latin typeface="Times New Roman" panose="02020603050405020304" pitchFamily="18" charset="0"/>
              </a:rPr>
              <a:t>Fungsi alih loop tertutup :</a:t>
            </a:r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</a:rPr>
              <a:t>Ringkasan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>
              <a:buFontTx/>
              <a:buAutoNum type="arabicPeriod"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Rumus penguatan Mason memudahkan dalam penentuan fungsi alih loop tertutup suatu sistem dari grafik aliran sinyalnya, karena tanpa perlu melakukan reduksi diagram blok secara bertahap.</a:t>
            </a:r>
            <a:endParaRPr lang="en-US">
              <a:latin typeface="Times New Roman" panose="02020603050405020304" pitchFamily="18" charset="0"/>
            </a:endParaRPr>
          </a:p>
          <a:p>
            <a:pPr marL="609600" indent="-609600" algn="just">
              <a:buFontTx/>
              <a:buAutoNum type="arabicPeriod"/>
              <a:tabLst>
                <a:tab pos="342900" algn="l"/>
              </a:tabLst>
            </a:pPr>
            <a:r>
              <a:rPr lang="sv-SE">
                <a:latin typeface="Times New Roman" panose="02020603050405020304" pitchFamily="18" charset="0"/>
              </a:rPr>
              <a:t>Rumus penguatan Mason dapat digunakan untuk penyederhanaan diagram blok suatu sistem.</a:t>
            </a:r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7733" y="2722636"/>
            <a:ext cx="68794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/>
                <a:latin typeface="Curlz MT" panose="04040404050702020202" pitchFamily="82" charset="0"/>
              </a:rPr>
              <a:t>Terimakasih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2060"/>
              </a:solidFill>
              <a:effectLst/>
              <a:latin typeface="Curlz MT" panose="040404040507020202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910A4-6F18-4FB8-BE59-4887A155401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5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Sistem loop tertutup (1)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2667000" cy="609600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Diagram blok :</a:t>
            </a:r>
            <a:r>
              <a:rPr lang="en-US" sz="24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0211" name="Object 3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046914" y="4495801"/>
          <a:ext cx="224948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3" imgW="1117440" imgH="419040" progId="Equation.3">
                  <p:embed/>
                </p:oleObj>
              </mc:Choice>
              <mc:Fallback>
                <p:oleObj name="Equation" r:id="rId3" imgW="1117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914" y="4495801"/>
                        <a:ext cx="2249487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1981200" y="4575176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Fungsi alih loop terbuka (</a:t>
            </a:r>
            <a:r>
              <a:rPr lang="en-US" sz="2800" i="1"/>
              <a:t>OLTF</a:t>
            </a:r>
            <a:r>
              <a:rPr lang="en-US" sz="2800"/>
              <a:t>)</a:t>
            </a:r>
            <a:r>
              <a:rPr lang="en-US" sz="2800" i="1"/>
              <a:t> </a:t>
            </a:r>
            <a:r>
              <a:rPr lang="en-US" sz="2800"/>
              <a:t>: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214" name="Text Box 38"/>
          <p:cNvSpPr txBox="1">
            <a:spLocks noChangeArrowheads="1"/>
          </p:cNvSpPr>
          <p:nvPr/>
        </p:nvSpPr>
        <p:spPr bwMode="auto">
          <a:xfrm>
            <a:off x="1981200" y="5500688"/>
            <a:ext cx="383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Fungsi alih umpan maju :</a:t>
            </a:r>
          </a:p>
        </p:txBody>
      </p:sp>
      <p:graphicFrame>
        <p:nvGraphicFramePr>
          <p:cNvPr id="50215" name="Object 3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829300" y="5407026"/>
          <a:ext cx="15811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5" imgW="787320" imgH="419040" progId="Equation.3">
                  <p:embed/>
                </p:oleObj>
              </mc:Choice>
              <mc:Fallback>
                <p:oleObj name="Equation" r:id="rId5" imgW="787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5407026"/>
                        <a:ext cx="15811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24" name="Group 48"/>
          <p:cNvGrpSpPr>
            <a:grpSpLocks/>
          </p:cNvGrpSpPr>
          <p:nvPr/>
        </p:nvGrpSpPr>
        <p:grpSpPr bwMode="auto">
          <a:xfrm>
            <a:off x="2882900" y="2387600"/>
            <a:ext cx="5499100" cy="1727200"/>
            <a:chOff x="856" y="1504"/>
            <a:chExt cx="3464" cy="1088"/>
          </a:xfrm>
        </p:grpSpPr>
        <p:sp>
          <p:nvSpPr>
            <p:cNvPr id="50196" name="Line 20"/>
            <p:cNvSpPr>
              <a:spLocks noChangeShapeType="1"/>
            </p:cNvSpPr>
            <p:nvPr/>
          </p:nvSpPr>
          <p:spPr bwMode="auto">
            <a:xfrm>
              <a:off x="2098" y="1782"/>
              <a:ext cx="48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2578" y="1604"/>
              <a:ext cx="541" cy="38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400"/>
            </a:p>
            <a:p>
              <a:pPr algn="ctr"/>
              <a:r>
                <a:rPr lang="en-US" sz="2000"/>
                <a:t>G(s)</a:t>
              </a:r>
            </a:p>
          </p:txBody>
        </p:sp>
        <p:sp>
          <p:nvSpPr>
            <p:cNvPr id="50198" name="Line 22"/>
            <p:cNvSpPr>
              <a:spLocks noChangeShapeType="1"/>
            </p:cNvSpPr>
            <p:nvPr/>
          </p:nvSpPr>
          <p:spPr bwMode="auto">
            <a:xfrm>
              <a:off x="3131" y="1800"/>
              <a:ext cx="75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9" name="Rectangle 23"/>
            <p:cNvSpPr>
              <a:spLocks noChangeArrowheads="1"/>
            </p:cNvSpPr>
            <p:nvPr/>
          </p:nvSpPr>
          <p:spPr bwMode="auto">
            <a:xfrm>
              <a:off x="2575" y="2211"/>
              <a:ext cx="540" cy="38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400"/>
            </a:p>
            <a:p>
              <a:pPr algn="ctr"/>
              <a:r>
                <a:rPr lang="en-US" sz="2000"/>
                <a:t>H(s)</a:t>
              </a:r>
            </a:p>
          </p:txBody>
        </p:sp>
        <p:sp>
          <p:nvSpPr>
            <p:cNvPr id="50200" name="Line 24"/>
            <p:cNvSpPr>
              <a:spLocks noChangeShapeType="1"/>
            </p:cNvSpPr>
            <p:nvPr/>
          </p:nvSpPr>
          <p:spPr bwMode="auto">
            <a:xfrm>
              <a:off x="3499" y="1807"/>
              <a:ext cx="0" cy="5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1" name="Line 25"/>
            <p:cNvSpPr>
              <a:spLocks noChangeShapeType="1"/>
            </p:cNvSpPr>
            <p:nvPr/>
          </p:nvSpPr>
          <p:spPr bwMode="auto">
            <a:xfrm flipH="1">
              <a:off x="3133" y="2403"/>
              <a:ext cx="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2" name="Line 26"/>
            <p:cNvSpPr>
              <a:spLocks noChangeShapeType="1"/>
            </p:cNvSpPr>
            <p:nvPr/>
          </p:nvSpPr>
          <p:spPr bwMode="auto">
            <a:xfrm>
              <a:off x="1872" y="2395"/>
              <a:ext cx="69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3" name="Line 27"/>
            <p:cNvSpPr>
              <a:spLocks noChangeShapeType="1"/>
            </p:cNvSpPr>
            <p:nvPr/>
          </p:nvSpPr>
          <p:spPr bwMode="auto">
            <a:xfrm flipV="1">
              <a:off x="1872" y="1933"/>
              <a:ext cx="0" cy="4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>
              <a:off x="1248" y="1781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5" name="Rectangle 29"/>
            <p:cNvSpPr>
              <a:spLocks noChangeArrowheads="1"/>
            </p:cNvSpPr>
            <p:nvPr/>
          </p:nvSpPr>
          <p:spPr bwMode="auto">
            <a:xfrm>
              <a:off x="856" y="1640"/>
              <a:ext cx="432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/>
                <a:t>R(s)</a:t>
              </a:r>
            </a:p>
          </p:txBody>
        </p:sp>
        <p:sp>
          <p:nvSpPr>
            <p:cNvPr id="50206" name="Rectangle 30"/>
            <p:cNvSpPr>
              <a:spLocks noChangeArrowheads="1"/>
            </p:cNvSpPr>
            <p:nvPr/>
          </p:nvSpPr>
          <p:spPr bwMode="auto">
            <a:xfrm>
              <a:off x="3888" y="1645"/>
              <a:ext cx="43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/>
                <a:t>C(s)</a:t>
              </a:r>
            </a:p>
          </p:txBody>
        </p:sp>
        <p:sp>
          <p:nvSpPr>
            <p:cNvPr id="50207" name="Rectangle 31"/>
            <p:cNvSpPr>
              <a:spLocks noChangeArrowheads="1"/>
            </p:cNvSpPr>
            <p:nvPr/>
          </p:nvSpPr>
          <p:spPr bwMode="auto">
            <a:xfrm>
              <a:off x="2088" y="1504"/>
              <a:ext cx="43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/>
                <a:t>E(s)</a:t>
              </a:r>
            </a:p>
          </p:txBody>
        </p:sp>
        <p:sp>
          <p:nvSpPr>
            <p:cNvPr id="50208" name="Rectangle 32"/>
            <p:cNvSpPr>
              <a:spLocks noChangeArrowheads="1"/>
            </p:cNvSpPr>
            <p:nvPr/>
          </p:nvSpPr>
          <p:spPr bwMode="auto">
            <a:xfrm>
              <a:off x="2014" y="2144"/>
              <a:ext cx="43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/>
                <a:t>B(s)</a:t>
              </a:r>
            </a:p>
          </p:txBody>
        </p:sp>
        <p:sp>
          <p:nvSpPr>
            <p:cNvPr id="50218" name="Oval 42"/>
            <p:cNvSpPr>
              <a:spLocks noChangeArrowheads="1"/>
            </p:cNvSpPr>
            <p:nvPr/>
          </p:nvSpPr>
          <p:spPr bwMode="auto">
            <a:xfrm>
              <a:off x="1700" y="1586"/>
              <a:ext cx="377" cy="37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9" name="Line 43"/>
            <p:cNvSpPr>
              <a:spLocks noChangeShapeType="1"/>
            </p:cNvSpPr>
            <p:nvPr/>
          </p:nvSpPr>
          <p:spPr bwMode="auto">
            <a:xfrm>
              <a:off x="1771" y="1641"/>
              <a:ext cx="243" cy="2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0" name="Line 44"/>
            <p:cNvSpPr>
              <a:spLocks noChangeShapeType="1"/>
            </p:cNvSpPr>
            <p:nvPr/>
          </p:nvSpPr>
          <p:spPr bwMode="auto">
            <a:xfrm flipV="1">
              <a:off x="1756" y="1618"/>
              <a:ext cx="250" cy="2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21" name="Rectangle 45"/>
            <p:cNvSpPr>
              <a:spLocks noChangeArrowheads="1"/>
            </p:cNvSpPr>
            <p:nvPr/>
          </p:nvSpPr>
          <p:spPr bwMode="auto">
            <a:xfrm>
              <a:off x="1680" y="1648"/>
              <a:ext cx="19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b="1"/>
                <a:t>+</a:t>
              </a:r>
              <a:endParaRPr lang="en-US"/>
            </a:p>
          </p:txBody>
        </p:sp>
        <p:sp>
          <p:nvSpPr>
            <p:cNvPr id="50222" name="Rectangle 46"/>
            <p:cNvSpPr>
              <a:spLocks noChangeArrowheads="1"/>
            </p:cNvSpPr>
            <p:nvPr/>
          </p:nvSpPr>
          <p:spPr bwMode="auto">
            <a:xfrm>
              <a:off x="1792" y="174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b="1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9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</a:rPr>
              <a:t>Sistem loop tertutup (2)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1981200" y="2743201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Fungsi alih loop tertutup (</a:t>
            </a:r>
            <a:r>
              <a:rPr lang="en-US" sz="2800" i="1"/>
              <a:t>CLTF</a:t>
            </a:r>
            <a:r>
              <a:rPr lang="en-US" sz="2800"/>
              <a:t>)</a:t>
            </a:r>
            <a:r>
              <a:rPr lang="en-US" sz="2800" i="1"/>
              <a:t> </a:t>
            </a:r>
            <a:r>
              <a:rPr lang="en-US" sz="2800"/>
              <a:t>:</a:t>
            </a: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1524001" y="2991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43" name="Text Box 31"/>
          <p:cNvSpPr txBox="1">
            <a:spLocks noChangeArrowheads="1"/>
          </p:cNvSpPr>
          <p:nvPr/>
        </p:nvSpPr>
        <p:spPr bwMode="auto">
          <a:xfrm>
            <a:off x="1981200" y="1765301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Fungsi alih umpan balik</a:t>
            </a:r>
            <a:r>
              <a:rPr lang="en-US" sz="2800" i="1"/>
              <a:t> </a:t>
            </a:r>
            <a:r>
              <a:rPr lang="en-US" sz="2800"/>
              <a:t>:</a:t>
            </a:r>
          </a:p>
        </p:txBody>
      </p:sp>
      <p:graphicFrame>
        <p:nvGraphicFramePr>
          <p:cNvPr id="90148" name="Object 36"/>
          <p:cNvGraphicFramePr>
            <a:graphicFrameLocks noGrp="1" noChangeAspect="1"/>
          </p:cNvGraphicFramePr>
          <p:nvPr>
            <p:ph sz="half" idx="2"/>
          </p:nvPr>
        </p:nvGraphicFramePr>
        <p:xfrm>
          <a:off x="5813426" y="1701800"/>
          <a:ext cx="16541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3" imgW="825480" imgH="419040" progId="Equation.3">
                  <p:embed/>
                </p:oleObj>
              </mc:Choice>
              <mc:Fallback>
                <p:oleObj name="Equation" r:id="rId3" imgW="825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6" y="1701800"/>
                        <a:ext cx="1654175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51" name="Rectangle 39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0150" name="Object 38"/>
          <p:cNvGraphicFramePr>
            <a:graphicFrameLocks noChangeAspect="1"/>
          </p:cNvGraphicFramePr>
          <p:nvPr/>
        </p:nvGraphicFramePr>
        <p:xfrm>
          <a:off x="2811464" y="4065589"/>
          <a:ext cx="419893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5" imgW="2400120" imgH="215640" progId="Equation.3">
                  <p:embed/>
                </p:oleObj>
              </mc:Choice>
              <mc:Fallback>
                <p:oleObj name="Equation" r:id="rId5" imgW="2400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4" y="4065589"/>
                        <a:ext cx="4198937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53" name="Rectangle 41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55" name="Rectangle 43"/>
          <p:cNvSpPr>
            <a:spLocks noChangeArrowheads="1"/>
          </p:cNvSpPr>
          <p:nvPr/>
        </p:nvSpPr>
        <p:spPr bwMode="auto">
          <a:xfrm>
            <a:off x="16002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0158" name="Rectangle 46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0157" name="Object 45"/>
          <p:cNvGraphicFramePr>
            <a:graphicFrameLocks noChangeAspect="1"/>
          </p:cNvGraphicFramePr>
          <p:nvPr/>
        </p:nvGraphicFramePr>
        <p:xfrm>
          <a:off x="2808288" y="4751389"/>
          <a:ext cx="32877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7" imgW="1879560" imgH="215640" progId="Equation.3">
                  <p:embed/>
                </p:oleObj>
              </mc:Choice>
              <mc:Fallback>
                <p:oleObj name="Equation" r:id="rId7" imgW="1879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4751389"/>
                        <a:ext cx="3287712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160" name="Group 48"/>
          <p:cNvGrpSpPr>
            <a:grpSpLocks/>
          </p:cNvGrpSpPr>
          <p:nvPr/>
        </p:nvGrpSpPr>
        <p:grpSpPr bwMode="auto">
          <a:xfrm>
            <a:off x="2654300" y="5245100"/>
            <a:ext cx="2603500" cy="939800"/>
            <a:chOff x="704" y="3304"/>
            <a:chExt cx="1640" cy="592"/>
          </a:xfrm>
        </p:grpSpPr>
        <p:graphicFrame>
          <p:nvGraphicFramePr>
            <p:cNvPr id="90154" name="Object 42"/>
            <p:cNvGraphicFramePr>
              <a:graphicFrameLocks noChangeAspect="1"/>
            </p:cNvGraphicFramePr>
            <p:nvPr/>
          </p:nvGraphicFramePr>
          <p:xfrm>
            <a:off x="807" y="3364"/>
            <a:ext cx="1455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0" name="Equation" r:id="rId9" imgW="1320480" imgH="431640" progId="Equation.3">
                    <p:embed/>
                  </p:oleObj>
                </mc:Choice>
                <mc:Fallback>
                  <p:oleObj name="Equation" r:id="rId9" imgW="13204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3364"/>
                          <a:ext cx="1455" cy="4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59" name="Rectangle 47"/>
            <p:cNvSpPr>
              <a:spLocks noChangeArrowheads="1"/>
            </p:cNvSpPr>
            <p:nvPr/>
          </p:nvSpPr>
          <p:spPr bwMode="auto">
            <a:xfrm>
              <a:off x="704" y="3304"/>
              <a:ext cx="1640" cy="5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61" name="Line 49"/>
          <p:cNvSpPr>
            <a:spLocks noChangeShapeType="1"/>
          </p:cNvSpPr>
          <p:nvPr/>
        </p:nvSpPr>
        <p:spPr bwMode="auto">
          <a:xfrm>
            <a:off x="5410200" y="5715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62" name="Text Box 50"/>
          <p:cNvSpPr txBox="1">
            <a:spLocks noChangeArrowheads="1"/>
          </p:cNvSpPr>
          <p:nvPr/>
        </p:nvSpPr>
        <p:spPr bwMode="auto">
          <a:xfrm>
            <a:off x="5816600" y="5486401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/>
              <a:t>CLTF</a:t>
            </a:r>
          </a:p>
        </p:txBody>
      </p:sp>
      <p:sp>
        <p:nvSpPr>
          <p:cNvPr id="90164" name="Rectangle 52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0163" name="Object 51"/>
          <p:cNvGraphicFramePr>
            <a:graphicFrameLocks noChangeAspect="1"/>
          </p:cNvGraphicFramePr>
          <p:nvPr/>
        </p:nvGraphicFramePr>
        <p:xfrm>
          <a:off x="2782888" y="3455988"/>
          <a:ext cx="20939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11" imgW="1066337" imgH="215806" progId="Equation.3">
                  <p:embed/>
                </p:oleObj>
              </mc:Choice>
              <mc:Fallback>
                <p:oleObj name="Equation" r:id="rId11" imgW="1066337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455988"/>
                        <a:ext cx="2093912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47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Times New Roman" panose="02020603050405020304" pitchFamily="18" charset="0"/>
              </a:rPr>
              <a:t>Sistem loop tertutup dengan gangguan (1)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2667000" cy="609600"/>
          </a:xfrm>
        </p:spPr>
        <p:txBody>
          <a:bodyPr/>
          <a:lstStyle/>
          <a:p>
            <a:pPr marL="457200" indent="-457200">
              <a:buNone/>
            </a:pPr>
            <a:r>
              <a:rPr lang="en-US">
                <a:latin typeface="Times New Roman" panose="02020603050405020304" pitchFamily="18" charset="0"/>
              </a:rPr>
              <a:t>Diagram blok :</a:t>
            </a:r>
            <a:r>
              <a:rPr 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1600201" y="37110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94280" name="Group 72"/>
          <p:cNvGrpSpPr>
            <a:grpSpLocks/>
          </p:cNvGrpSpPr>
          <p:nvPr/>
        </p:nvGrpSpPr>
        <p:grpSpPr bwMode="auto">
          <a:xfrm>
            <a:off x="2260601" y="2447926"/>
            <a:ext cx="7643813" cy="2886075"/>
            <a:chOff x="464" y="1542"/>
            <a:chExt cx="4815" cy="1818"/>
          </a:xfrm>
        </p:grpSpPr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>
              <a:off x="1631" y="2589"/>
              <a:ext cx="43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46" name="Rectangle 38"/>
            <p:cNvSpPr>
              <a:spLocks noChangeArrowheads="1"/>
            </p:cNvSpPr>
            <p:nvPr/>
          </p:nvSpPr>
          <p:spPr bwMode="auto">
            <a:xfrm>
              <a:off x="2074" y="2411"/>
              <a:ext cx="540" cy="38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400"/>
            </a:p>
            <a:p>
              <a:pPr algn="ctr"/>
              <a:r>
                <a:rPr lang="en-US" sz="2000"/>
                <a:t>G</a:t>
              </a:r>
              <a:r>
                <a:rPr lang="en-US" sz="2000" baseline="-25000"/>
                <a:t>1</a:t>
              </a:r>
              <a:r>
                <a:rPr lang="en-US" sz="2000"/>
                <a:t>(s)</a:t>
              </a:r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>
              <a:off x="2601" y="2567"/>
              <a:ext cx="35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48" name="Rectangle 40"/>
            <p:cNvSpPr>
              <a:spLocks noChangeArrowheads="1"/>
            </p:cNvSpPr>
            <p:nvPr/>
          </p:nvSpPr>
          <p:spPr bwMode="auto">
            <a:xfrm>
              <a:off x="2901" y="2979"/>
              <a:ext cx="540" cy="38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400"/>
            </a:p>
            <a:p>
              <a:pPr algn="ctr"/>
              <a:r>
                <a:rPr lang="en-US" sz="2000"/>
                <a:t>H(s)</a:t>
              </a:r>
            </a:p>
          </p:txBody>
        </p:sp>
        <p:grpSp>
          <p:nvGrpSpPr>
            <p:cNvPr id="94249" name="Group 41"/>
            <p:cNvGrpSpPr>
              <a:grpSpLocks/>
            </p:cNvGrpSpPr>
            <p:nvPr/>
          </p:nvGrpSpPr>
          <p:grpSpPr bwMode="auto">
            <a:xfrm>
              <a:off x="3443" y="2571"/>
              <a:ext cx="1086" cy="597"/>
              <a:chOff x="6600" y="12762"/>
              <a:chExt cx="618" cy="996"/>
            </a:xfrm>
          </p:grpSpPr>
          <p:sp>
            <p:nvSpPr>
              <p:cNvPr id="94250" name="Line 42"/>
              <p:cNvSpPr>
                <a:spLocks noChangeShapeType="1"/>
              </p:cNvSpPr>
              <p:nvPr/>
            </p:nvSpPr>
            <p:spPr bwMode="auto">
              <a:xfrm>
                <a:off x="7209" y="12762"/>
                <a:ext cx="0" cy="99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51" name="Line 43"/>
              <p:cNvSpPr>
                <a:spLocks noChangeShapeType="1"/>
              </p:cNvSpPr>
              <p:nvPr/>
            </p:nvSpPr>
            <p:spPr bwMode="auto">
              <a:xfrm flipH="1">
                <a:off x="6600" y="13758"/>
                <a:ext cx="61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>
              <a:off x="1497" y="3168"/>
              <a:ext cx="141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V="1">
              <a:off x="1492" y="2772"/>
              <a:ext cx="0" cy="3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>
              <a:off x="868" y="2572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55" name="Rectangle 47"/>
            <p:cNvSpPr>
              <a:spLocks noChangeArrowheads="1"/>
            </p:cNvSpPr>
            <p:nvPr/>
          </p:nvSpPr>
          <p:spPr bwMode="auto">
            <a:xfrm>
              <a:off x="464" y="2425"/>
              <a:ext cx="43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/>
                <a:t>R(s)</a:t>
              </a:r>
            </a:p>
          </p:txBody>
        </p:sp>
        <p:sp>
          <p:nvSpPr>
            <p:cNvPr id="94256" name="Rectangle 48"/>
            <p:cNvSpPr>
              <a:spLocks noChangeArrowheads="1"/>
            </p:cNvSpPr>
            <p:nvPr/>
          </p:nvSpPr>
          <p:spPr bwMode="auto">
            <a:xfrm>
              <a:off x="4847" y="2426"/>
              <a:ext cx="43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sz="2000"/>
                <a:t>C(s)</a:t>
              </a:r>
            </a:p>
          </p:txBody>
        </p:sp>
        <p:grpSp>
          <p:nvGrpSpPr>
            <p:cNvPr id="94272" name="Group 64"/>
            <p:cNvGrpSpPr>
              <a:grpSpLocks/>
            </p:cNvGrpSpPr>
            <p:nvPr/>
          </p:nvGrpSpPr>
          <p:grpSpPr bwMode="auto">
            <a:xfrm>
              <a:off x="2952" y="2334"/>
              <a:ext cx="397" cy="426"/>
              <a:chOff x="3240" y="2088"/>
              <a:chExt cx="397" cy="426"/>
            </a:xfrm>
          </p:grpSpPr>
          <p:sp>
            <p:nvSpPr>
              <p:cNvPr id="94258" name="Oval 50"/>
              <p:cNvSpPr>
                <a:spLocks noChangeArrowheads="1"/>
              </p:cNvSpPr>
              <p:nvPr/>
            </p:nvSpPr>
            <p:spPr bwMode="auto">
              <a:xfrm>
                <a:off x="3260" y="2138"/>
                <a:ext cx="377" cy="37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59" name="Line 51"/>
              <p:cNvSpPr>
                <a:spLocks noChangeShapeType="1"/>
              </p:cNvSpPr>
              <p:nvPr/>
            </p:nvSpPr>
            <p:spPr bwMode="auto">
              <a:xfrm>
                <a:off x="3331" y="2193"/>
                <a:ext cx="243" cy="25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60" name="Line 52"/>
              <p:cNvSpPr>
                <a:spLocks noChangeShapeType="1"/>
              </p:cNvSpPr>
              <p:nvPr/>
            </p:nvSpPr>
            <p:spPr bwMode="auto">
              <a:xfrm flipV="1">
                <a:off x="3316" y="2170"/>
                <a:ext cx="250" cy="2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61" name="Rectangle 53"/>
              <p:cNvSpPr>
                <a:spLocks noChangeArrowheads="1"/>
              </p:cNvSpPr>
              <p:nvPr/>
            </p:nvSpPr>
            <p:spPr bwMode="auto">
              <a:xfrm>
                <a:off x="3240" y="2200"/>
                <a:ext cx="192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b="1"/>
                  <a:t>+</a:t>
                </a:r>
                <a:endParaRPr lang="en-US"/>
              </a:p>
            </p:txBody>
          </p:sp>
          <p:sp>
            <p:nvSpPr>
              <p:cNvPr id="94262" name="Rectangle 54"/>
              <p:cNvSpPr>
                <a:spLocks noChangeArrowheads="1"/>
              </p:cNvSpPr>
              <p:nvPr/>
            </p:nvSpPr>
            <p:spPr bwMode="auto">
              <a:xfrm>
                <a:off x="3352" y="208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b="1"/>
                  <a:t>+</a:t>
                </a:r>
              </a:p>
            </p:txBody>
          </p:sp>
        </p:grpSp>
        <p:sp>
          <p:nvSpPr>
            <p:cNvPr id="94263" name="Line 55"/>
            <p:cNvSpPr>
              <a:spLocks noChangeShapeType="1"/>
            </p:cNvSpPr>
            <p:nvPr/>
          </p:nvSpPr>
          <p:spPr bwMode="auto">
            <a:xfrm>
              <a:off x="3136" y="2046"/>
              <a:ext cx="0" cy="3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64" name="Line 56"/>
            <p:cNvSpPr>
              <a:spLocks noChangeShapeType="1"/>
            </p:cNvSpPr>
            <p:nvPr/>
          </p:nvSpPr>
          <p:spPr bwMode="auto">
            <a:xfrm>
              <a:off x="3368" y="2574"/>
              <a:ext cx="35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65" name="Rectangle 57"/>
            <p:cNvSpPr>
              <a:spLocks noChangeArrowheads="1"/>
            </p:cNvSpPr>
            <p:nvPr/>
          </p:nvSpPr>
          <p:spPr bwMode="auto">
            <a:xfrm>
              <a:off x="3736" y="2366"/>
              <a:ext cx="541" cy="38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400"/>
            </a:p>
            <a:p>
              <a:pPr algn="ctr"/>
              <a:r>
                <a:rPr lang="en-US" sz="2000"/>
                <a:t>G</a:t>
              </a:r>
              <a:r>
                <a:rPr lang="en-US" sz="2000" baseline="-25000"/>
                <a:t>2</a:t>
              </a:r>
              <a:r>
                <a:rPr lang="en-US" sz="2000"/>
                <a:t>(s)</a:t>
              </a:r>
            </a:p>
          </p:txBody>
        </p:sp>
        <p:sp>
          <p:nvSpPr>
            <p:cNvPr id="94266" name="Line 58"/>
            <p:cNvSpPr>
              <a:spLocks noChangeShapeType="1"/>
            </p:cNvSpPr>
            <p:nvPr/>
          </p:nvSpPr>
          <p:spPr bwMode="auto">
            <a:xfrm>
              <a:off x="4288" y="2559"/>
              <a:ext cx="57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67" name="Rectangle 59"/>
            <p:cNvSpPr>
              <a:spLocks noChangeArrowheads="1"/>
            </p:cNvSpPr>
            <p:nvPr/>
          </p:nvSpPr>
          <p:spPr bwMode="auto">
            <a:xfrm>
              <a:off x="2544" y="1542"/>
              <a:ext cx="1248" cy="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2400"/>
                <a:t>Gangguan</a:t>
              </a:r>
            </a:p>
            <a:p>
              <a:pPr algn="ctr"/>
              <a:r>
                <a:rPr lang="en-US" sz="2000"/>
                <a:t>N(s)</a:t>
              </a:r>
            </a:p>
          </p:txBody>
        </p:sp>
        <p:sp>
          <p:nvSpPr>
            <p:cNvPr id="94274" name="Oval 66"/>
            <p:cNvSpPr>
              <a:spLocks noChangeArrowheads="1"/>
            </p:cNvSpPr>
            <p:nvPr/>
          </p:nvSpPr>
          <p:spPr bwMode="auto">
            <a:xfrm>
              <a:off x="1292" y="2392"/>
              <a:ext cx="377" cy="37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75" name="Line 67"/>
            <p:cNvSpPr>
              <a:spLocks noChangeShapeType="1"/>
            </p:cNvSpPr>
            <p:nvPr/>
          </p:nvSpPr>
          <p:spPr bwMode="auto">
            <a:xfrm>
              <a:off x="1363" y="2447"/>
              <a:ext cx="243" cy="25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6" name="Line 68"/>
            <p:cNvSpPr>
              <a:spLocks noChangeShapeType="1"/>
            </p:cNvSpPr>
            <p:nvPr/>
          </p:nvSpPr>
          <p:spPr bwMode="auto">
            <a:xfrm flipV="1">
              <a:off x="1348" y="2424"/>
              <a:ext cx="250" cy="2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77" name="Rectangle 69"/>
            <p:cNvSpPr>
              <a:spLocks noChangeArrowheads="1"/>
            </p:cNvSpPr>
            <p:nvPr/>
          </p:nvSpPr>
          <p:spPr bwMode="auto">
            <a:xfrm>
              <a:off x="1272" y="2454"/>
              <a:ext cx="19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b="1"/>
                <a:t>+</a:t>
              </a:r>
              <a:endParaRPr lang="en-US"/>
            </a:p>
          </p:txBody>
        </p:sp>
        <p:sp>
          <p:nvSpPr>
            <p:cNvPr id="94278" name="Rectangle 70"/>
            <p:cNvSpPr>
              <a:spLocks noChangeArrowheads="1"/>
            </p:cNvSpPr>
            <p:nvPr/>
          </p:nvSpPr>
          <p:spPr bwMode="auto">
            <a:xfrm>
              <a:off x="1376" y="256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b="1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58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Times New Roman" panose="02020603050405020304" pitchFamily="18" charset="0"/>
              </a:rPr>
              <a:t>Sistem loop tertutup dengan gangguan (2)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533400"/>
          </a:xfrm>
        </p:spPr>
        <p:txBody>
          <a:bodyPr/>
          <a:lstStyle/>
          <a:p>
            <a:pPr marL="457200" indent="-457200">
              <a:buNone/>
            </a:pPr>
            <a:r>
              <a:rPr lang="sv-SE">
                <a:latin typeface="Times New Roman" panose="02020603050405020304" pitchFamily="18" charset="0"/>
              </a:rPr>
              <a:t>Respon </a:t>
            </a:r>
            <a:r>
              <a:rPr lang="sv-SE" i="1">
                <a:latin typeface="Times New Roman" panose="02020603050405020304" pitchFamily="18" charset="0"/>
              </a:rPr>
              <a:t>C</a:t>
            </a:r>
            <a:r>
              <a:rPr lang="sv-SE" i="1" baseline="-25000">
                <a:latin typeface="Times New Roman" panose="02020603050405020304" pitchFamily="18" charset="0"/>
              </a:rPr>
              <a:t>N</a:t>
            </a:r>
            <a:r>
              <a:rPr lang="sv-SE">
                <a:latin typeface="Times New Roman" panose="02020603050405020304" pitchFamily="18" charset="0"/>
              </a:rPr>
              <a:t>(</a:t>
            </a:r>
            <a:r>
              <a:rPr lang="sv-SE" i="1">
                <a:latin typeface="Times New Roman" panose="02020603050405020304" pitchFamily="18" charset="0"/>
              </a:rPr>
              <a:t>s</a:t>
            </a:r>
            <a:r>
              <a:rPr lang="sv-SE">
                <a:latin typeface="Times New Roman" panose="02020603050405020304" pitchFamily="18" charset="0"/>
              </a:rPr>
              <a:t>)  sistem terhadap gangguan :</a:t>
            </a:r>
            <a:r>
              <a:rPr lang="sv-SE"/>
              <a:t> </a:t>
            </a:r>
            <a:endParaRPr lang="en-US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1524001" y="30490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269" name="Rectangle 37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5268" name="Object 36"/>
          <p:cNvGraphicFramePr>
            <a:graphicFrameLocks noChangeAspect="1"/>
          </p:cNvGraphicFramePr>
          <p:nvPr/>
        </p:nvGraphicFramePr>
        <p:xfrm>
          <a:off x="2667001" y="2209801"/>
          <a:ext cx="35464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3" imgW="1790700" imgH="444500" progId="Equation.3">
                  <p:embed/>
                </p:oleObj>
              </mc:Choice>
              <mc:Fallback>
                <p:oleObj name="Equation" r:id="rId3" imgW="1790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2209801"/>
                        <a:ext cx="3546475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73" name="Rectangle 41"/>
          <p:cNvSpPr>
            <a:spLocks noChangeArrowheads="1"/>
          </p:cNvSpPr>
          <p:nvPr/>
        </p:nvSpPr>
        <p:spPr bwMode="auto">
          <a:xfrm>
            <a:off x="1981200" y="3200400"/>
            <a:ext cx="8242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31925" indent="-571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34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98725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94025" indent="-381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512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084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656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228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sv-SE">
                <a:latin typeface="Times New Roman" panose="02020603050405020304" pitchFamily="18" charset="0"/>
              </a:rPr>
              <a:t>Respon </a:t>
            </a:r>
            <a:r>
              <a:rPr lang="sv-SE" i="1">
                <a:latin typeface="Times New Roman" panose="02020603050405020304" pitchFamily="18" charset="0"/>
              </a:rPr>
              <a:t>C</a:t>
            </a:r>
            <a:r>
              <a:rPr lang="sv-SE" i="1" baseline="-25000">
                <a:latin typeface="Times New Roman" panose="02020603050405020304" pitchFamily="18" charset="0"/>
              </a:rPr>
              <a:t>R</a:t>
            </a:r>
            <a:r>
              <a:rPr lang="sv-SE">
                <a:latin typeface="Times New Roman" panose="02020603050405020304" pitchFamily="18" charset="0"/>
              </a:rPr>
              <a:t>(</a:t>
            </a:r>
            <a:r>
              <a:rPr lang="sv-SE" i="1">
                <a:latin typeface="Times New Roman" panose="02020603050405020304" pitchFamily="18" charset="0"/>
              </a:rPr>
              <a:t>s</a:t>
            </a:r>
            <a:r>
              <a:rPr lang="sv-SE">
                <a:latin typeface="Times New Roman" panose="02020603050405020304" pitchFamily="18" charset="0"/>
              </a:rPr>
              <a:t>)  sistem terhadap gangguan :</a:t>
            </a:r>
            <a:r>
              <a:rPr lang="sv-SE"/>
              <a:t> </a:t>
            </a:r>
            <a:endParaRPr lang="en-US"/>
          </a:p>
        </p:txBody>
      </p:sp>
      <p:sp>
        <p:nvSpPr>
          <p:cNvPr id="95275" name="Rectangle 43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5274" name="Object 42"/>
          <p:cNvGraphicFramePr>
            <a:graphicFrameLocks noChangeAspect="1"/>
          </p:cNvGraphicFramePr>
          <p:nvPr/>
        </p:nvGraphicFramePr>
        <p:xfrm>
          <a:off x="2667001" y="3810001"/>
          <a:ext cx="35464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5" imgW="1790700" imgH="444500" progId="Equation.3">
                  <p:embed/>
                </p:oleObj>
              </mc:Choice>
              <mc:Fallback>
                <p:oleObj name="Equation" r:id="rId5" imgW="1790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3810001"/>
                        <a:ext cx="3546475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77" name="Rectangle 45"/>
          <p:cNvSpPr>
            <a:spLocks noChangeArrowheads="1"/>
          </p:cNvSpPr>
          <p:nvPr/>
        </p:nvSpPr>
        <p:spPr bwMode="auto">
          <a:xfrm>
            <a:off x="1981200" y="4724400"/>
            <a:ext cx="82423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431925" indent="-5715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03425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498725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94025" indent="-381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512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084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656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22825" indent="-3810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sv-SE">
                <a:latin typeface="Times New Roman" panose="02020603050405020304" pitchFamily="18" charset="0"/>
              </a:rPr>
              <a:t>Respon total terhadap gangguan dan masukan acuan :</a:t>
            </a:r>
            <a:r>
              <a:rPr lang="sv-SE"/>
              <a:t> </a:t>
            </a:r>
            <a:endParaRPr lang="en-US"/>
          </a:p>
        </p:txBody>
      </p:sp>
      <p:sp>
        <p:nvSpPr>
          <p:cNvPr id="95279" name="Rectangle 47"/>
          <p:cNvSpPr>
            <a:spLocks noChangeArrowheads="1"/>
          </p:cNvSpPr>
          <p:nvPr/>
        </p:nvSpPr>
        <p:spPr bwMode="auto">
          <a:xfrm>
            <a:off x="1524001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5278" name="Object 46"/>
          <p:cNvGraphicFramePr>
            <a:graphicFrameLocks noChangeAspect="1"/>
          </p:cNvGraphicFramePr>
          <p:nvPr/>
        </p:nvGraphicFramePr>
        <p:xfrm>
          <a:off x="2044700" y="5334000"/>
          <a:ext cx="7734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7" imgW="3873240" imgH="431640" progId="Equation.3">
                  <p:embed/>
                </p:oleObj>
              </mc:Choice>
              <mc:Fallback>
                <p:oleObj name="Equation" r:id="rId7" imgW="3873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5334000"/>
                        <a:ext cx="7734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84" name="Rectangle 52"/>
          <p:cNvSpPr>
            <a:spLocks noChangeArrowheads="1"/>
          </p:cNvSpPr>
          <p:nvPr/>
        </p:nvSpPr>
        <p:spPr bwMode="auto">
          <a:xfrm>
            <a:off x="1524001" y="30204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5009</TotalTime>
  <Words>1267</Words>
  <Application>Microsoft Office PowerPoint</Application>
  <PresentationFormat>Widescreen</PresentationFormat>
  <Paragraphs>232</Paragraphs>
  <Slides>55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Britannic Bold</vt:lpstr>
      <vt:lpstr>Calibri</vt:lpstr>
      <vt:lpstr>Calibri Light</vt:lpstr>
      <vt:lpstr>Castellar</vt:lpstr>
      <vt:lpstr>Curlz MT</vt:lpstr>
      <vt:lpstr>Times New Roman</vt:lpstr>
      <vt:lpstr>Wingdings</vt:lpstr>
      <vt:lpstr>Office Theme</vt:lpstr>
      <vt:lpstr>Equation</vt:lpstr>
      <vt:lpstr>CorelDRAW</vt:lpstr>
      <vt:lpstr>Pemodelan matematika</vt:lpstr>
      <vt:lpstr>DIAGRAM BLOK</vt:lpstr>
      <vt:lpstr>Pengantar</vt:lpstr>
      <vt:lpstr>Konsep diagram blok</vt:lpstr>
      <vt:lpstr>Komponen diagram blok</vt:lpstr>
      <vt:lpstr>Sistem loop tertutup (1)</vt:lpstr>
      <vt:lpstr>Sistem loop tertutup (2)</vt:lpstr>
      <vt:lpstr>Sistem loop tertutup dengan gangguan (1)</vt:lpstr>
      <vt:lpstr>Sistem loop tertutup dengan gangguan (2)</vt:lpstr>
      <vt:lpstr>Prosedur menggambar</vt:lpstr>
      <vt:lpstr>Contoh</vt:lpstr>
      <vt:lpstr>PowerPoint Presentation</vt:lpstr>
      <vt:lpstr>PowerPoint Presentation</vt:lpstr>
      <vt:lpstr>Ringkasan</vt:lpstr>
      <vt:lpstr>REDUKSI DIAGRAM BLOK</vt:lpstr>
      <vt:lpstr>Pengantar</vt:lpstr>
      <vt:lpstr>Konsep reduksi diagram blok</vt:lpstr>
      <vt:lpstr>Aljabar diagram blok</vt:lpstr>
      <vt:lpstr>Aljabar diagram blok</vt:lpstr>
      <vt:lpstr>Aljabar diagram blok</vt:lpstr>
      <vt:lpstr>Aljabar diagram blok</vt:lpstr>
      <vt:lpstr>Aljabar diagram blok</vt:lpstr>
      <vt:lpstr>Aljabar diagram blok</vt:lpstr>
      <vt:lpstr>Contoh</vt:lpstr>
      <vt:lpstr>PowerPoint Presentation</vt:lpstr>
      <vt:lpstr>PowerPoint Presentation</vt:lpstr>
      <vt:lpstr>PowerPoint Presentation</vt:lpstr>
      <vt:lpstr>PowerPoint Presentation</vt:lpstr>
      <vt:lpstr>Ringkasan</vt:lpstr>
      <vt:lpstr>Grafik aliran sinyal</vt:lpstr>
      <vt:lpstr>Pengantar</vt:lpstr>
      <vt:lpstr>Konsep</vt:lpstr>
      <vt:lpstr>Konsep</vt:lpstr>
      <vt:lpstr>Contoh</vt:lpstr>
      <vt:lpstr>Istilah-istilah pada SFG</vt:lpstr>
      <vt:lpstr>Istilah-istilah pada SFG</vt:lpstr>
      <vt:lpstr>Istilah-istilah pada SFG</vt:lpstr>
      <vt:lpstr>Istilah-istilah pada SFG</vt:lpstr>
      <vt:lpstr>Aturan aljabar SFG</vt:lpstr>
      <vt:lpstr>Aturan aljabar SFG</vt:lpstr>
      <vt:lpstr>Aturan aljabar SFG</vt:lpstr>
      <vt:lpstr>Diagram blok vs SFG</vt:lpstr>
      <vt:lpstr>Contoh</vt:lpstr>
      <vt:lpstr>PowerPoint Presentation</vt:lpstr>
      <vt:lpstr>Ringkasan</vt:lpstr>
      <vt:lpstr>PENGUATAN MASON</vt:lpstr>
      <vt:lpstr>Pengantar</vt:lpstr>
      <vt:lpstr>Grafik aliran sinyal</vt:lpstr>
      <vt:lpstr>Rumus penguatan Mason</vt:lpstr>
      <vt:lpstr>Rumus penguatan Mason</vt:lpstr>
      <vt:lpstr>Contoh</vt:lpstr>
      <vt:lpstr>PowerPoint Presentation</vt:lpstr>
      <vt:lpstr>PowerPoint Presentation</vt:lpstr>
      <vt:lpstr>Ringkasan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True Friend of Scopus</dc:title>
  <dc:creator>User</dc:creator>
  <cp:lastModifiedBy>User</cp:lastModifiedBy>
  <cp:revision>42</cp:revision>
  <dcterms:created xsi:type="dcterms:W3CDTF">2019-08-15T14:56:59Z</dcterms:created>
  <dcterms:modified xsi:type="dcterms:W3CDTF">2020-02-13T16:04:38Z</dcterms:modified>
</cp:coreProperties>
</file>