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80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1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216"/>
    <a:srgbClr val="91C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787E7-9431-487D-8885-2B826DE237A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E1538-6CBA-418A-9941-62F6B707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0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E1538-6CBA-418A-9941-62F6B707E5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5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93C0-298C-40A9-B36C-7EF9121FD3EE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FBB8-541C-4210-B585-F6A370D698A5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2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1E0F-2ED6-4329-830E-9D96FB3CD514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01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66E19EAD-08AC-4C38-BC8F-68414E87DC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36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F3CB873-3DF5-4F90-B7C6-FFE0BE470C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68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031577B7-BDF8-49AC-8469-4649215D4A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5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2FF0-8BD2-4875-8C69-04323E1A561C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8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9337-D802-447D-9C7E-5758F6F9D32B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8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EFB6-04D6-4DB6-9B86-B24B461DEE6F}" type="datetime1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DE76-58A0-4808-A1A2-E95C200370A3}" type="datetime1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E36E-E0B1-447D-B33B-43CD10551EAC}" type="datetime1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3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F2A-43B9-4212-BEAC-2B794FDBF4DC}" type="datetime1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1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B37A-B6FD-4ABC-A8DA-54E042E60A77}" type="datetime1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5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01C3-0A77-4E8E-928D-317F4142BBA8}" type="datetime1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3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D636C-84B0-41C5-8CFB-F63F00BA7287}" type="datetime1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9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35.emf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2.wmf"/><Relationship Id="rId10" Type="http://schemas.openxmlformats.org/officeDocument/2006/relationships/image" Target="../media/image36.e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8.emf"/><Relationship Id="rId4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wmf"/><Relationship Id="rId11" Type="http://schemas.openxmlformats.org/officeDocument/2006/relationships/image" Target="../media/image48.e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3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4.emf"/><Relationship Id="rId4" Type="http://schemas.openxmlformats.org/officeDocument/2006/relationships/image" Target="../media/image5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2.bin"/><Relationship Id="rId7" Type="http://schemas.openxmlformats.org/officeDocument/2006/relationships/image" Target="../media/image7.emf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3.wmf"/><Relationship Id="rId9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2.emf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10" Type="http://schemas.openxmlformats.org/officeDocument/2006/relationships/image" Target="../media/image13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7.emf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4.wmf"/><Relationship Id="rId10" Type="http://schemas.openxmlformats.org/officeDocument/2006/relationships/image" Target="../media/image18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25.emf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2.wmf"/><Relationship Id="rId10" Type="http://schemas.openxmlformats.org/officeDocument/2006/relationships/image" Target="../media/image26.e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30.emf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7.wmf"/><Relationship Id="rId10" Type="http://schemas.openxmlformats.org/officeDocument/2006/relationships/image" Target="../media/image31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93" y="1173879"/>
            <a:ext cx="10049814" cy="2387600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Model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matematika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sistem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mekanik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anose="020A0402060406010301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47790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ritannic Bold" panose="020B0903060703020204" pitchFamily="34" charset="0"/>
              </a:rPr>
              <a:t>By: </a:t>
            </a:r>
            <a:r>
              <a:rPr lang="en-US" dirty="0" err="1" smtClean="0">
                <a:latin typeface="Britannic Bold" panose="020B0903060703020204" pitchFamily="34" charset="0"/>
              </a:rPr>
              <a:t>Herlambang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Setiadi</a:t>
            </a:r>
            <a:endParaRPr lang="en-US" dirty="0" smtClean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4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Gesekan Viskos Rotasi</a:t>
            </a:r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4495801" y="453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-2286000" y="4920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7224" name="Rectangle 8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7225" name="Rectangle 9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6083300" y="1676401"/>
            <a:ext cx="3594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Pers. dinamik :</a:t>
            </a:r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2286000" y="3962401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Fungsi alih :</a:t>
            </a:r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6096000" y="313848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TL :</a:t>
            </a:r>
          </a:p>
        </p:txBody>
      </p:sp>
      <p:sp>
        <p:nvSpPr>
          <p:cNvPr id="137230" name="Rectangle 14"/>
          <p:cNvSpPr>
            <a:spLocks noChangeArrowheads="1"/>
          </p:cNvSpPr>
          <p:nvPr/>
        </p:nvSpPr>
        <p:spPr bwMode="auto">
          <a:xfrm>
            <a:off x="6003635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37231" name="Rectangle 15"/>
          <p:cNvSpPr>
            <a:spLocks noChangeArrowheads="1"/>
          </p:cNvSpPr>
          <p:nvPr/>
        </p:nvSpPr>
        <p:spPr bwMode="auto">
          <a:xfrm>
            <a:off x="1524001" y="2863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>
            <a:off x="5334000" y="3962401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Diagram blok :</a:t>
            </a:r>
          </a:p>
        </p:txBody>
      </p:sp>
      <p:sp>
        <p:nvSpPr>
          <p:cNvPr id="137234" name="Rectangle 1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7236" name="Rectangle 20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37240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1" y="1752600"/>
            <a:ext cx="2925763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7242" name="Rectangle 26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7241" name="Object 25"/>
          <p:cNvGraphicFramePr>
            <a:graphicFrameLocks noChangeAspect="1"/>
          </p:cNvGraphicFramePr>
          <p:nvPr/>
        </p:nvGraphicFramePr>
        <p:xfrm>
          <a:off x="6172201" y="2311400"/>
          <a:ext cx="19018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0" name="Equation" r:id="rId4" imgW="939392" imgH="393529" progId="Equation.3">
                  <p:embed/>
                </p:oleObj>
              </mc:Choice>
              <mc:Fallback>
                <p:oleObj name="Equation" r:id="rId4" imgW="93939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2311400"/>
                        <a:ext cx="190182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44" name="Rectangle 28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7243" name="Object 27"/>
          <p:cNvGraphicFramePr>
            <a:graphicFrameLocks noChangeAspect="1"/>
          </p:cNvGraphicFramePr>
          <p:nvPr/>
        </p:nvGraphicFramePr>
        <p:xfrm>
          <a:off x="6972301" y="3192463"/>
          <a:ext cx="207486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1" name="Equation" r:id="rId6" imgW="1053643" imgH="215806" progId="Equation.3">
                  <p:embed/>
                </p:oleObj>
              </mc:Choice>
              <mc:Fallback>
                <p:oleObj name="Equation" r:id="rId6" imgW="105364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1" y="3192463"/>
                        <a:ext cx="2074863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6" name="Object 30"/>
          <p:cNvGraphicFramePr>
            <a:graphicFrameLocks noGrp="1" noChangeAspect="1"/>
          </p:cNvGraphicFramePr>
          <p:nvPr>
            <p:ph idx="1"/>
          </p:nvPr>
        </p:nvGraphicFramePr>
        <p:xfrm>
          <a:off x="2641601" y="4722814"/>
          <a:ext cx="142557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2" name="Equation" r:id="rId8" imgW="711000" imgH="419040" progId="Equation.3">
                  <p:embed/>
                </p:oleObj>
              </mc:Choice>
              <mc:Fallback>
                <p:oleObj name="Equation" r:id="rId8" imgW="711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1" y="4722814"/>
                        <a:ext cx="1425575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7248" name="Picture 3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00" y="4727576"/>
            <a:ext cx="3098800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24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</a:rPr>
              <a:t>Roda</a:t>
            </a:r>
            <a:r>
              <a:rPr lang="en-US" dirty="0">
                <a:latin typeface="Times New Roman" panose="02020603050405020304" pitchFamily="18" charset="0"/>
              </a:rPr>
              <a:t> Gigi </a:t>
            </a:r>
            <a:r>
              <a:rPr lang="en-US" dirty="0" smtClean="0">
                <a:latin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4495801" y="453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-2286000" y="4920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51" name="Text Box 11"/>
          <p:cNvSpPr txBox="1">
            <a:spLocks noChangeArrowheads="1"/>
          </p:cNvSpPr>
          <p:nvPr/>
        </p:nvSpPr>
        <p:spPr bwMode="auto">
          <a:xfrm>
            <a:off x="6007100" y="2044700"/>
            <a:ext cx="41275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/>
              <a:t>Asumsi :</a:t>
            </a:r>
          </a:p>
          <a:p>
            <a:pPr>
              <a:spcBef>
                <a:spcPct val="20000"/>
              </a:spcBef>
            </a:pPr>
            <a:r>
              <a:rPr lang="sv-SE" sz="2800"/>
              <a:t>Inersia dan gesekan viskos </a:t>
            </a:r>
          </a:p>
          <a:p>
            <a:pPr>
              <a:spcBef>
                <a:spcPct val="20000"/>
              </a:spcBef>
            </a:pPr>
            <a:r>
              <a:rPr lang="sv-SE" sz="2800"/>
              <a:t>roda gigi diabaikan</a:t>
            </a:r>
            <a:r>
              <a:rPr lang="en-US" sz="2800"/>
              <a:t> </a:t>
            </a:r>
          </a:p>
        </p:txBody>
      </p:sp>
      <p:sp>
        <p:nvSpPr>
          <p:cNvPr id="138254" name="Rectangle 14"/>
          <p:cNvSpPr>
            <a:spLocks noChangeArrowheads="1"/>
          </p:cNvSpPr>
          <p:nvPr/>
        </p:nvSpPr>
        <p:spPr bwMode="auto">
          <a:xfrm>
            <a:off x="6003635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38255" name="Rectangle 15"/>
          <p:cNvSpPr>
            <a:spLocks noChangeArrowheads="1"/>
          </p:cNvSpPr>
          <p:nvPr/>
        </p:nvSpPr>
        <p:spPr bwMode="auto">
          <a:xfrm>
            <a:off x="1524001" y="2863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57" name="Rectangle 1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58" name="Rectangle 18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60" name="Rectangle 20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62" name="Rectangle 22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75" name="Text Box 35"/>
          <p:cNvSpPr txBox="1">
            <a:spLocks noChangeArrowheads="1"/>
          </p:cNvSpPr>
          <p:nvPr/>
        </p:nvSpPr>
        <p:spPr bwMode="auto">
          <a:xfrm>
            <a:off x="2209800" y="4724401"/>
            <a:ext cx="4737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/>
              <a:t>Hubungan roda gigi 1 dan 2 :</a:t>
            </a:r>
          </a:p>
        </p:txBody>
      </p:sp>
      <p:sp>
        <p:nvSpPr>
          <p:cNvPr id="138277" name="Rectangle 37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8276" name="Object 36"/>
          <p:cNvGraphicFramePr>
            <a:graphicFrameLocks noChangeAspect="1"/>
          </p:cNvGraphicFramePr>
          <p:nvPr/>
        </p:nvGraphicFramePr>
        <p:xfrm>
          <a:off x="3886201" y="5410201"/>
          <a:ext cx="341947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68" name="Equation" r:id="rId3" imgW="1726451" imgH="444307" progId="Equation.3">
                  <p:embed/>
                </p:oleObj>
              </mc:Choice>
              <mc:Fallback>
                <p:oleObj name="Equation" r:id="rId3" imgW="1726451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5410201"/>
                        <a:ext cx="3419475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8278" name="Picture 3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6" y="1524000"/>
            <a:ext cx="30257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882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</a:rPr>
              <a:t>Roda</a:t>
            </a:r>
            <a:r>
              <a:rPr lang="en-US" dirty="0">
                <a:latin typeface="Times New Roman" panose="02020603050405020304" pitchFamily="18" charset="0"/>
              </a:rPr>
              <a:t> Gigi </a:t>
            </a:r>
            <a:r>
              <a:rPr lang="en-US" dirty="0" smtClean="0">
                <a:latin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4495801" y="453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-2286000" y="4920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9273" name="Rectangle 9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9274" name="Rectangle 10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6007100" y="2044700"/>
            <a:ext cx="41275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/>
              <a:t>Asumsi :</a:t>
            </a:r>
          </a:p>
          <a:p>
            <a:pPr>
              <a:spcBef>
                <a:spcPct val="20000"/>
              </a:spcBef>
            </a:pPr>
            <a:r>
              <a:rPr lang="sv-SE" sz="2800"/>
              <a:t>Inersia dan gesekan viskos </a:t>
            </a:r>
          </a:p>
          <a:p>
            <a:pPr>
              <a:spcBef>
                <a:spcPct val="20000"/>
              </a:spcBef>
            </a:pPr>
            <a:r>
              <a:rPr lang="sv-SE" sz="2800"/>
              <a:t>roda gigi tidak diabaikan</a:t>
            </a:r>
            <a:r>
              <a:rPr lang="en-US" sz="2800"/>
              <a:t> </a:t>
            </a:r>
          </a:p>
        </p:txBody>
      </p:sp>
      <p:sp>
        <p:nvSpPr>
          <p:cNvPr id="139276" name="Rectangle 12"/>
          <p:cNvSpPr>
            <a:spLocks noChangeArrowheads="1"/>
          </p:cNvSpPr>
          <p:nvPr/>
        </p:nvSpPr>
        <p:spPr bwMode="auto">
          <a:xfrm>
            <a:off x="6003635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39277" name="Rectangle 13"/>
          <p:cNvSpPr>
            <a:spLocks noChangeArrowheads="1"/>
          </p:cNvSpPr>
          <p:nvPr/>
        </p:nvSpPr>
        <p:spPr bwMode="auto">
          <a:xfrm>
            <a:off x="1524001" y="2863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9278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9279" name="Rectangle 15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9280" name="Rectangle 16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9281" name="Rectangle 17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9282" name="Text Box 18"/>
          <p:cNvSpPr txBox="1">
            <a:spLocks noChangeArrowheads="1"/>
          </p:cNvSpPr>
          <p:nvPr/>
        </p:nvSpPr>
        <p:spPr bwMode="auto">
          <a:xfrm>
            <a:off x="2209800" y="4814888"/>
            <a:ext cx="434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sv-SE" sz="2800"/>
              <a:t>Persamaan torsi roda gigi 2</a:t>
            </a:r>
            <a:r>
              <a:rPr lang="en-US" sz="2800"/>
              <a:t> :</a:t>
            </a:r>
          </a:p>
        </p:txBody>
      </p:sp>
      <p:sp>
        <p:nvSpPr>
          <p:cNvPr id="139283" name="Rectangle 19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39299" name="Picture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1"/>
            <a:ext cx="3519488" cy="329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301" name="Rectangle 37"/>
          <p:cNvSpPr>
            <a:spLocks noChangeArrowheads="1"/>
          </p:cNvSpPr>
          <p:nvPr/>
        </p:nvSpPr>
        <p:spPr bwMode="auto">
          <a:xfrm>
            <a:off x="1524001" y="3010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9300" name="Object 36"/>
          <p:cNvGraphicFramePr>
            <a:graphicFrameLocks noChangeAspect="1"/>
          </p:cNvGraphicFramePr>
          <p:nvPr/>
        </p:nvGraphicFramePr>
        <p:xfrm>
          <a:off x="2801938" y="5459414"/>
          <a:ext cx="3903662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6" name="Equation" r:id="rId4" imgW="1930400" imgH="469900" progId="Equation.3">
                  <p:embed/>
                </p:oleObj>
              </mc:Choice>
              <mc:Fallback>
                <p:oleObj name="Equation" r:id="rId4" imgW="1930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8" y="5459414"/>
                        <a:ext cx="3903662" cy="941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951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Times New Roman" panose="02020603050405020304" pitchFamily="18" charset="0"/>
              </a:rPr>
              <a:t>Lanj. Roda Gigi 2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4495801" y="453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-2286000" y="4920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6003635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1524001" y="2863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6" name="Text Box 18"/>
          <p:cNvSpPr txBox="1">
            <a:spLocks noChangeArrowheads="1"/>
          </p:cNvSpPr>
          <p:nvPr/>
        </p:nvSpPr>
        <p:spPr bwMode="auto">
          <a:xfrm>
            <a:off x="2209800" y="1600201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fi-FI" sz="2800"/>
              <a:t>Persamaan torsi roda gigi 1</a:t>
            </a:r>
            <a:r>
              <a:rPr lang="en-US" sz="2800"/>
              <a:t> </a:t>
            </a:r>
            <a:r>
              <a:rPr lang="fi-FI" sz="2800"/>
              <a:t>:</a:t>
            </a:r>
            <a:r>
              <a:rPr lang="en-US" sz="2800"/>
              <a:t> </a:t>
            </a: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1524001" y="3010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1524001" y="3010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0311" name="Object 23"/>
          <p:cNvGraphicFramePr>
            <a:graphicFrameLocks noChangeAspect="1"/>
          </p:cNvGraphicFramePr>
          <p:nvPr/>
        </p:nvGraphicFramePr>
        <p:xfrm>
          <a:off x="2667001" y="4059239"/>
          <a:ext cx="444182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2" name="Equation" r:id="rId3" imgW="2197100" imgH="469900" progId="Equation.3">
                  <p:embed/>
                </p:oleObj>
              </mc:Choice>
              <mc:Fallback>
                <p:oleObj name="Equation" r:id="rId3" imgW="2197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4059239"/>
                        <a:ext cx="4441825" cy="941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1524001" y="29823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0314" name="Object 26"/>
          <p:cNvGraphicFramePr>
            <a:graphicFrameLocks noChangeAspect="1"/>
          </p:cNvGraphicFramePr>
          <p:nvPr/>
        </p:nvGraphicFramePr>
        <p:xfrm>
          <a:off x="2667000" y="2233614"/>
          <a:ext cx="699293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3" name="Equation" r:id="rId5" imgW="3517900" imgH="520700" progId="Equation.3">
                  <p:embed/>
                </p:oleObj>
              </mc:Choice>
              <mc:Fallback>
                <p:oleObj name="Equation" r:id="rId5" imgW="35179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33614"/>
                        <a:ext cx="6992938" cy="104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16" name="Text Box 28"/>
          <p:cNvSpPr txBox="1">
            <a:spLocks noChangeArrowheads="1"/>
          </p:cNvSpPr>
          <p:nvPr/>
        </p:nvSpPr>
        <p:spPr bwMode="auto">
          <a:xfrm>
            <a:off x="2209800" y="3414713"/>
            <a:ext cx="731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fi-FI" sz="2800"/>
              <a:t>Persamaan torsi masukan pada sisi roda gigi 1</a:t>
            </a:r>
            <a:r>
              <a:rPr lang="en-US"/>
              <a:t> </a:t>
            </a:r>
            <a:r>
              <a:rPr lang="fi-FI" sz="2800"/>
              <a:t>:</a:t>
            </a:r>
            <a:r>
              <a:rPr lang="en-US" sz="2800"/>
              <a:t> </a:t>
            </a: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1524001" y="3010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0317" name="Object 29"/>
          <p:cNvGraphicFramePr>
            <a:graphicFrameLocks noChangeAspect="1"/>
          </p:cNvGraphicFramePr>
          <p:nvPr/>
        </p:nvGraphicFramePr>
        <p:xfrm>
          <a:off x="2667000" y="5153026"/>
          <a:ext cx="38671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4" name="Equation" r:id="rId7" imgW="1917700" imgH="469900" progId="Equation.3">
                  <p:embed/>
                </p:oleObj>
              </mc:Choice>
              <mc:Fallback>
                <p:oleObj name="Equation" r:id="rId7" imgW="1917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153026"/>
                        <a:ext cx="386715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626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Times New Roman" panose="02020603050405020304" pitchFamily="18" charset="0"/>
              </a:rPr>
              <a:t>Lanj. Roda Gigi 2</a:t>
            </a:r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4495801" y="453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-2286000" y="4920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1321" name="Rectangle 9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1323" name="Rectangle 11"/>
          <p:cNvSpPr>
            <a:spLocks noChangeArrowheads="1"/>
          </p:cNvSpPr>
          <p:nvPr/>
        </p:nvSpPr>
        <p:spPr bwMode="auto">
          <a:xfrm>
            <a:off x="6003635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1524001" y="2863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1327" name="Rectangle 1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1328" name="Rectangle 16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1329" name="Text Box 17"/>
          <p:cNvSpPr txBox="1">
            <a:spLocks noChangeArrowheads="1"/>
          </p:cNvSpPr>
          <p:nvPr/>
        </p:nvSpPr>
        <p:spPr bwMode="auto">
          <a:xfrm>
            <a:off x="2209800" y="1524001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fi-FI" sz="2800"/>
              <a:t>dengan</a:t>
            </a:r>
            <a:endParaRPr lang="en-US" sz="2800"/>
          </a:p>
        </p:txBody>
      </p:sp>
      <p:sp>
        <p:nvSpPr>
          <p:cNvPr id="141330" name="Rectangle 18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1331" name="Rectangle 19"/>
          <p:cNvSpPr>
            <a:spLocks noChangeArrowheads="1"/>
          </p:cNvSpPr>
          <p:nvPr/>
        </p:nvSpPr>
        <p:spPr bwMode="auto">
          <a:xfrm>
            <a:off x="1524001" y="3010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1332" name="Rectangle 20"/>
          <p:cNvSpPr>
            <a:spLocks noChangeArrowheads="1"/>
          </p:cNvSpPr>
          <p:nvPr/>
        </p:nvSpPr>
        <p:spPr bwMode="auto">
          <a:xfrm>
            <a:off x="1524001" y="3010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1334" name="Rectangle 22"/>
          <p:cNvSpPr>
            <a:spLocks noChangeArrowheads="1"/>
          </p:cNvSpPr>
          <p:nvPr/>
        </p:nvSpPr>
        <p:spPr bwMode="auto">
          <a:xfrm>
            <a:off x="1524001" y="29823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2209800" y="3124201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fi-FI" sz="2800"/>
              <a:t>Fungsi alih </a:t>
            </a:r>
            <a:endParaRPr lang="en-US" sz="2800"/>
          </a:p>
        </p:txBody>
      </p:sp>
      <p:sp>
        <p:nvSpPr>
          <p:cNvPr id="141337" name="Rectangle 25"/>
          <p:cNvSpPr>
            <a:spLocks noChangeArrowheads="1"/>
          </p:cNvSpPr>
          <p:nvPr/>
        </p:nvSpPr>
        <p:spPr bwMode="auto">
          <a:xfrm>
            <a:off x="1524001" y="3010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1340" name="Rectangle 28"/>
          <p:cNvSpPr>
            <a:spLocks noChangeArrowheads="1"/>
          </p:cNvSpPr>
          <p:nvPr/>
        </p:nvSpPr>
        <p:spPr bwMode="auto">
          <a:xfrm>
            <a:off x="1524001" y="29823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1339" name="Object 27"/>
          <p:cNvGraphicFramePr>
            <a:graphicFrameLocks noChangeAspect="1"/>
          </p:cNvGraphicFramePr>
          <p:nvPr/>
        </p:nvGraphicFramePr>
        <p:xfrm>
          <a:off x="2743200" y="1981200"/>
          <a:ext cx="266858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0" name="Equation" r:id="rId3" imgW="1346200" imgH="520700" progId="Equation.3">
                  <p:embed/>
                </p:oleObj>
              </mc:Choice>
              <mc:Fallback>
                <p:oleObj name="Equation" r:id="rId3" imgW="13462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81200"/>
                        <a:ext cx="2668588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42" name="Rectangle 30"/>
          <p:cNvSpPr>
            <a:spLocks noChangeArrowheads="1"/>
          </p:cNvSpPr>
          <p:nvPr/>
        </p:nvSpPr>
        <p:spPr bwMode="auto">
          <a:xfrm>
            <a:off x="1524001" y="29823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1341" name="Object 29"/>
          <p:cNvGraphicFramePr>
            <a:graphicFrameLocks noChangeAspect="1"/>
          </p:cNvGraphicFramePr>
          <p:nvPr/>
        </p:nvGraphicFramePr>
        <p:xfrm>
          <a:off x="5942014" y="1981200"/>
          <a:ext cx="266858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1" name="Equation" r:id="rId5" imgW="1346200" imgH="520700" progId="Equation.3">
                  <p:embed/>
                </p:oleObj>
              </mc:Choice>
              <mc:Fallback>
                <p:oleObj name="Equation" r:id="rId5" imgW="13462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2014" y="1981200"/>
                        <a:ext cx="2668587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43" name="Object 31"/>
          <p:cNvGraphicFramePr>
            <a:graphicFrameLocks noGrp="1" noChangeAspect="1"/>
          </p:cNvGraphicFramePr>
          <p:nvPr>
            <p:ph idx="1"/>
          </p:nvPr>
        </p:nvGraphicFramePr>
        <p:xfrm>
          <a:off x="3937001" y="3230563"/>
          <a:ext cx="6588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2" name="Equation" r:id="rId7" imgW="330120" imgH="203040" progId="Equation.3">
                  <p:embed/>
                </p:oleObj>
              </mc:Choice>
              <mc:Fallback>
                <p:oleObj name="Equation" r:id="rId7" imgW="330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1" y="3230563"/>
                        <a:ext cx="65881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45" name="Text Box 33"/>
          <p:cNvSpPr txBox="1">
            <a:spLocks noChangeArrowheads="1"/>
          </p:cNvSpPr>
          <p:nvPr/>
        </p:nvSpPr>
        <p:spPr bwMode="auto">
          <a:xfrm>
            <a:off x="4572000" y="313848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fi-FI" sz="2800"/>
              <a:t>Terhadap T(s) :</a:t>
            </a:r>
            <a:endParaRPr lang="en-US" sz="2800"/>
          </a:p>
        </p:txBody>
      </p:sp>
      <p:sp>
        <p:nvSpPr>
          <p:cNvPr id="141347" name="Rectangle 35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1346" name="Object 34"/>
          <p:cNvGraphicFramePr>
            <a:graphicFrameLocks noChangeAspect="1"/>
          </p:cNvGraphicFramePr>
          <p:nvPr/>
        </p:nvGraphicFramePr>
        <p:xfrm>
          <a:off x="2725738" y="3810000"/>
          <a:ext cx="27606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3" name="Equation" r:id="rId9" imgW="1384300" imgH="457200" progId="Equation.3">
                  <p:embed/>
                </p:oleObj>
              </mc:Choice>
              <mc:Fallback>
                <p:oleObj name="Equation" r:id="rId9" imgW="1384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3810000"/>
                        <a:ext cx="276066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48" name="Text Box 36"/>
          <p:cNvSpPr txBox="1">
            <a:spLocks noChangeArrowheads="1"/>
          </p:cNvSpPr>
          <p:nvPr/>
        </p:nvSpPr>
        <p:spPr bwMode="auto">
          <a:xfrm>
            <a:off x="2209800" y="4876801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fi-FI" sz="2800"/>
              <a:t>Diagram blok : </a:t>
            </a:r>
            <a:endParaRPr lang="en-US" sz="2800"/>
          </a:p>
        </p:txBody>
      </p:sp>
      <p:pic>
        <p:nvPicPr>
          <p:cNvPr id="141349" name="Picture 3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5181601"/>
            <a:ext cx="4168775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0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Times New Roman" panose="02020603050405020304" pitchFamily="18" charset="0"/>
              </a:rPr>
              <a:t>Contoh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42300" cy="1054100"/>
          </a:xfrm>
        </p:spPr>
        <p:txBody>
          <a:bodyPr/>
          <a:lstStyle/>
          <a:p>
            <a:pPr marL="0" indent="0">
              <a:buNone/>
            </a:pPr>
            <a:r>
              <a:rPr lang="sv-SE">
                <a:latin typeface="Times New Roman" panose="02020603050405020304" pitchFamily="18" charset="0"/>
              </a:rPr>
              <a:t>Sistem dashpot-massa-pegas dipasang pada kereta, dimana kereta dianggap dalam kedaan diam pada t &lt; 0. 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63" name="Rectangle 7"/>
          <p:cNvSpPr>
            <a:spLocks noChangeArrowheads="1"/>
          </p:cNvSpPr>
          <p:nvPr/>
        </p:nvSpPr>
        <p:spPr bwMode="auto">
          <a:xfrm>
            <a:off x="4495801" y="453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64" name="Rectangle 8"/>
          <p:cNvSpPr>
            <a:spLocks noChangeArrowheads="1"/>
          </p:cNvSpPr>
          <p:nvPr/>
        </p:nvSpPr>
        <p:spPr bwMode="auto">
          <a:xfrm>
            <a:off x="-381000" y="25902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65" name="Rectangle 9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66" name="Rectangle 10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67" name="Rectangle 11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68" name="Rectangle 12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69" name="Rectangle 13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70" name="Rectangle 14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71" name="Rectangle 1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72" name="Rectangle 16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73" name="Rectangle 17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928" name="Rectangle 72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934" name="Rectangle 78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22098" name="Group 242"/>
          <p:cNvGrpSpPr>
            <a:grpSpLocks/>
          </p:cNvGrpSpPr>
          <p:nvPr/>
        </p:nvGrpSpPr>
        <p:grpSpPr bwMode="auto">
          <a:xfrm>
            <a:off x="3806826" y="2794001"/>
            <a:ext cx="4505325" cy="3000375"/>
            <a:chOff x="1438" y="1760"/>
            <a:chExt cx="2838" cy="1890"/>
          </a:xfrm>
        </p:grpSpPr>
        <p:sp>
          <p:nvSpPr>
            <p:cNvPr id="121938" name="Rectangle 82"/>
            <p:cNvSpPr>
              <a:spLocks noChangeArrowheads="1"/>
            </p:cNvSpPr>
            <p:nvPr/>
          </p:nvSpPr>
          <p:spPr bwMode="auto">
            <a:xfrm>
              <a:off x="1438" y="1760"/>
              <a:ext cx="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21939" name="Freeform 83"/>
            <p:cNvSpPr>
              <a:spLocks noEditPoints="1"/>
            </p:cNvSpPr>
            <p:nvPr/>
          </p:nvSpPr>
          <p:spPr bwMode="auto">
            <a:xfrm>
              <a:off x="2661" y="2622"/>
              <a:ext cx="940" cy="406"/>
            </a:xfrm>
            <a:custGeom>
              <a:avLst/>
              <a:gdLst>
                <a:gd name="T0" fmla="*/ 5 w 940"/>
                <a:gd name="T1" fmla="*/ 394 h 406"/>
                <a:gd name="T2" fmla="*/ 936 w 940"/>
                <a:gd name="T3" fmla="*/ 394 h 406"/>
                <a:gd name="T4" fmla="*/ 936 w 940"/>
                <a:gd name="T5" fmla="*/ 406 h 406"/>
                <a:gd name="T6" fmla="*/ 5 w 940"/>
                <a:gd name="T7" fmla="*/ 406 h 406"/>
                <a:gd name="T8" fmla="*/ 5 w 940"/>
                <a:gd name="T9" fmla="*/ 394 h 406"/>
                <a:gd name="T10" fmla="*/ 940 w 940"/>
                <a:gd name="T11" fmla="*/ 402 h 406"/>
                <a:gd name="T12" fmla="*/ 940 w 940"/>
                <a:gd name="T13" fmla="*/ 406 h 406"/>
                <a:gd name="T14" fmla="*/ 936 w 940"/>
                <a:gd name="T15" fmla="*/ 406 h 406"/>
                <a:gd name="T16" fmla="*/ 936 w 940"/>
                <a:gd name="T17" fmla="*/ 402 h 406"/>
                <a:gd name="T18" fmla="*/ 940 w 940"/>
                <a:gd name="T19" fmla="*/ 402 h 406"/>
                <a:gd name="T20" fmla="*/ 931 w 940"/>
                <a:gd name="T21" fmla="*/ 402 h 406"/>
                <a:gd name="T22" fmla="*/ 931 w 940"/>
                <a:gd name="T23" fmla="*/ 5 h 406"/>
                <a:gd name="T24" fmla="*/ 940 w 940"/>
                <a:gd name="T25" fmla="*/ 5 h 406"/>
                <a:gd name="T26" fmla="*/ 940 w 940"/>
                <a:gd name="T27" fmla="*/ 402 h 406"/>
                <a:gd name="T28" fmla="*/ 931 w 940"/>
                <a:gd name="T29" fmla="*/ 402 h 406"/>
                <a:gd name="T30" fmla="*/ 936 w 940"/>
                <a:gd name="T31" fmla="*/ 0 h 406"/>
                <a:gd name="T32" fmla="*/ 940 w 940"/>
                <a:gd name="T33" fmla="*/ 0 h 406"/>
                <a:gd name="T34" fmla="*/ 940 w 940"/>
                <a:gd name="T35" fmla="*/ 5 h 406"/>
                <a:gd name="T36" fmla="*/ 936 w 940"/>
                <a:gd name="T37" fmla="*/ 5 h 406"/>
                <a:gd name="T38" fmla="*/ 936 w 940"/>
                <a:gd name="T39" fmla="*/ 0 h 406"/>
                <a:gd name="T40" fmla="*/ 936 w 940"/>
                <a:gd name="T41" fmla="*/ 10 h 406"/>
                <a:gd name="T42" fmla="*/ 5 w 940"/>
                <a:gd name="T43" fmla="*/ 10 h 406"/>
                <a:gd name="T44" fmla="*/ 5 w 940"/>
                <a:gd name="T45" fmla="*/ 0 h 406"/>
                <a:gd name="T46" fmla="*/ 936 w 940"/>
                <a:gd name="T47" fmla="*/ 0 h 406"/>
                <a:gd name="T48" fmla="*/ 936 w 940"/>
                <a:gd name="T49" fmla="*/ 10 h 406"/>
                <a:gd name="T50" fmla="*/ 0 w 940"/>
                <a:gd name="T51" fmla="*/ 5 h 406"/>
                <a:gd name="T52" fmla="*/ 0 w 940"/>
                <a:gd name="T53" fmla="*/ 0 h 406"/>
                <a:gd name="T54" fmla="*/ 5 w 940"/>
                <a:gd name="T55" fmla="*/ 0 h 406"/>
                <a:gd name="T56" fmla="*/ 5 w 940"/>
                <a:gd name="T57" fmla="*/ 5 h 406"/>
                <a:gd name="T58" fmla="*/ 0 w 940"/>
                <a:gd name="T59" fmla="*/ 5 h 406"/>
                <a:gd name="T60" fmla="*/ 10 w 940"/>
                <a:gd name="T61" fmla="*/ 5 h 406"/>
                <a:gd name="T62" fmla="*/ 10 w 940"/>
                <a:gd name="T63" fmla="*/ 402 h 406"/>
                <a:gd name="T64" fmla="*/ 0 w 940"/>
                <a:gd name="T65" fmla="*/ 402 h 406"/>
                <a:gd name="T66" fmla="*/ 0 w 940"/>
                <a:gd name="T67" fmla="*/ 5 h 406"/>
                <a:gd name="T68" fmla="*/ 10 w 940"/>
                <a:gd name="T69" fmla="*/ 5 h 406"/>
                <a:gd name="T70" fmla="*/ 5 w 940"/>
                <a:gd name="T71" fmla="*/ 406 h 406"/>
                <a:gd name="T72" fmla="*/ 0 w 940"/>
                <a:gd name="T73" fmla="*/ 406 h 406"/>
                <a:gd name="T74" fmla="*/ 0 w 940"/>
                <a:gd name="T75" fmla="*/ 402 h 406"/>
                <a:gd name="T76" fmla="*/ 5 w 940"/>
                <a:gd name="T77" fmla="*/ 402 h 406"/>
                <a:gd name="T78" fmla="*/ 5 w 940"/>
                <a:gd name="T79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40" h="406">
                  <a:moveTo>
                    <a:pt x="5" y="394"/>
                  </a:moveTo>
                  <a:lnTo>
                    <a:pt x="936" y="394"/>
                  </a:lnTo>
                  <a:lnTo>
                    <a:pt x="936" y="406"/>
                  </a:lnTo>
                  <a:lnTo>
                    <a:pt x="5" y="406"/>
                  </a:lnTo>
                  <a:lnTo>
                    <a:pt x="5" y="394"/>
                  </a:lnTo>
                  <a:close/>
                  <a:moveTo>
                    <a:pt x="940" y="402"/>
                  </a:moveTo>
                  <a:lnTo>
                    <a:pt x="940" y="406"/>
                  </a:lnTo>
                  <a:lnTo>
                    <a:pt x="936" y="406"/>
                  </a:lnTo>
                  <a:lnTo>
                    <a:pt x="936" y="402"/>
                  </a:lnTo>
                  <a:lnTo>
                    <a:pt x="940" y="402"/>
                  </a:lnTo>
                  <a:close/>
                  <a:moveTo>
                    <a:pt x="931" y="402"/>
                  </a:moveTo>
                  <a:lnTo>
                    <a:pt x="931" y="5"/>
                  </a:lnTo>
                  <a:lnTo>
                    <a:pt x="940" y="5"/>
                  </a:lnTo>
                  <a:lnTo>
                    <a:pt x="940" y="402"/>
                  </a:lnTo>
                  <a:lnTo>
                    <a:pt x="931" y="402"/>
                  </a:lnTo>
                  <a:close/>
                  <a:moveTo>
                    <a:pt x="936" y="0"/>
                  </a:moveTo>
                  <a:lnTo>
                    <a:pt x="940" y="0"/>
                  </a:lnTo>
                  <a:lnTo>
                    <a:pt x="940" y="5"/>
                  </a:lnTo>
                  <a:lnTo>
                    <a:pt x="936" y="5"/>
                  </a:lnTo>
                  <a:lnTo>
                    <a:pt x="936" y="0"/>
                  </a:lnTo>
                  <a:close/>
                  <a:moveTo>
                    <a:pt x="936" y="10"/>
                  </a:moveTo>
                  <a:lnTo>
                    <a:pt x="5" y="10"/>
                  </a:lnTo>
                  <a:lnTo>
                    <a:pt x="5" y="0"/>
                  </a:lnTo>
                  <a:lnTo>
                    <a:pt x="936" y="0"/>
                  </a:lnTo>
                  <a:lnTo>
                    <a:pt x="936" y="10"/>
                  </a:lnTo>
                  <a:close/>
                  <a:moveTo>
                    <a:pt x="0" y="5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close/>
                  <a:moveTo>
                    <a:pt x="10" y="5"/>
                  </a:moveTo>
                  <a:lnTo>
                    <a:pt x="10" y="402"/>
                  </a:lnTo>
                  <a:lnTo>
                    <a:pt x="0" y="402"/>
                  </a:lnTo>
                  <a:lnTo>
                    <a:pt x="0" y="5"/>
                  </a:lnTo>
                  <a:lnTo>
                    <a:pt x="10" y="5"/>
                  </a:lnTo>
                  <a:close/>
                  <a:moveTo>
                    <a:pt x="5" y="406"/>
                  </a:moveTo>
                  <a:lnTo>
                    <a:pt x="0" y="406"/>
                  </a:lnTo>
                  <a:lnTo>
                    <a:pt x="0" y="402"/>
                  </a:lnTo>
                  <a:lnTo>
                    <a:pt x="5" y="402"/>
                  </a:lnTo>
                  <a:lnTo>
                    <a:pt x="5" y="406"/>
                  </a:lnTo>
                  <a:close/>
                </a:path>
              </a:pathLst>
            </a:custGeom>
            <a:solidFill>
              <a:srgbClr val="1F1A17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40" name="Freeform 84"/>
            <p:cNvSpPr>
              <a:spLocks noEditPoints="1"/>
            </p:cNvSpPr>
            <p:nvPr/>
          </p:nvSpPr>
          <p:spPr bwMode="auto">
            <a:xfrm>
              <a:off x="2785" y="3021"/>
              <a:ext cx="146" cy="149"/>
            </a:xfrm>
            <a:custGeom>
              <a:avLst/>
              <a:gdLst>
                <a:gd name="T0" fmla="*/ 73 w 146"/>
                <a:gd name="T1" fmla="*/ 149 h 149"/>
                <a:gd name="T2" fmla="*/ 73 w 146"/>
                <a:gd name="T3" fmla="*/ 137 h 149"/>
                <a:gd name="T4" fmla="*/ 110 w 146"/>
                <a:gd name="T5" fmla="*/ 127 h 149"/>
                <a:gd name="T6" fmla="*/ 115 w 146"/>
                <a:gd name="T7" fmla="*/ 135 h 149"/>
                <a:gd name="T8" fmla="*/ 73 w 146"/>
                <a:gd name="T9" fmla="*/ 149 h 149"/>
                <a:gd name="T10" fmla="*/ 127 w 146"/>
                <a:gd name="T11" fmla="*/ 110 h 149"/>
                <a:gd name="T12" fmla="*/ 137 w 146"/>
                <a:gd name="T13" fmla="*/ 73 h 149"/>
                <a:gd name="T14" fmla="*/ 141 w 146"/>
                <a:gd name="T15" fmla="*/ 103 h 149"/>
                <a:gd name="T16" fmla="*/ 117 w 146"/>
                <a:gd name="T17" fmla="*/ 120 h 149"/>
                <a:gd name="T18" fmla="*/ 146 w 146"/>
                <a:gd name="T19" fmla="*/ 73 h 149"/>
                <a:gd name="T20" fmla="*/ 137 w 146"/>
                <a:gd name="T21" fmla="*/ 73 h 149"/>
                <a:gd name="T22" fmla="*/ 146 w 146"/>
                <a:gd name="T23" fmla="*/ 73 h 149"/>
                <a:gd name="T24" fmla="*/ 137 w 146"/>
                <a:gd name="T25" fmla="*/ 61 h 149"/>
                <a:gd name="T26" fmla="*/ 117 w 146"/>
                <a:gd name="T27" fmla="*/ 29 h 149"/>
                <a:gd name="T28" fmla="*/ 141 w 146"/>
                <a:gd name="T29" fmla="*/ 47 h 149"/>
                <a:gd name="T30" fmla="*/ 137 w 146"/>
                <a:gd name="T31" fmla="*/ 73 h 149"/>
                <a:gd name="T32" fmla="*/ 122 w 146"/>
                <a:gd name="T33" fmla="*/ 25 h 149"/>
                <a:gd name="T34" fmla="*/ 110 w 146"/>
                <a:gd name="T35" fmla="*/ 22 h 149"/>
                <a:gd name="T36" fmla="*/ 73 w 146"/>
                <a:gd name="T37" fmla="*/ 10 h 149"/>
                <a:gd name="T38" fmla="*/ 102 w 146"/>
                <a:gd name="T39" fmla="*/ 5 h 149"/>
                <a:gd name="T40" fmla="*/ 117 w 146"/>
                <a:gd name="T41" fmla="*/ 29 h 149"/>
                <a:gd name="T42" fmla="*/ 73 w 146"/>
                <a:gd name="T43" fmla="*/ 0 h 149"/>
                <a:gd name="T44" fmla="*/ 73 w 146"/>
                <a:gd name="T45" fmla="*/ 10 h 149"/>
                <a:gd name="T46" fmla="*/ 73 w 146"/>
                <a:gd name="T47" fmla="*/ 0 h 149"/>
                <a:gd name="T48" fmla="*/ 61 w 146"/>
                <a:gd name="T49" fmla="*/ 12 h 149"/>
                <a:gd name="T50" fmla="*/ 27 w 146"/>
                <a:gd name="T51" fmla="*/ 29 h 149"/>
                <a:gd name="T52" fmla="*/ 44 w 146"/>
                <a:gd name="T53" fmla="*/ 5 h 149"/>
                <a:gd name="T54" fmla="*/ 73 w 146"/>
                <a:gd name="T55" fmla="*/ 10 h 149"/>
                <a:gd name="T56" fmla="*/ 15 w 146"/>
                <a:gd name="T57" fmla="*/ 49 h 149"/>
                <a:gd name="T58" fmla="*/ 0 w 146"/>
                <a:gd name="T59" fmla="*/ 73 h 149"/>
                <a:gd name="T60" fmla="*/ 12 w 146"/>
                <a:gd name="T61" fmla="*/ 32 h 149"/>
                <a:gd name="T62" fmla="*/ 10 w 146"/>
                <a:gd name="T63" fmla="*/ 73 h 149"/>
                <a:gd name="T64" fmla="*/ 0 w 146"/>
                <a:gd name="T65" fmla="*/ 73 h 149"/>
                <a:gd name="T66" fmla="*/ 10 w 146"/>
                <a:gd name="T67" fmla="*/ 73 h 149"/>
                <a:gd name="T68" fmla="*/ 10 w 146"/>
                <a:gd name="T69" fmla="*/ 73 h 149"/>
                <a:gd name="T70" fmla="*/ 15 w 146"/>
                <a:gd name="T71" fmla="*/ 98 h 149"/>
                <a:gd name="T72" fmla="*/ 20 w 146"/>
                <a:gd name="T73" fmla="*/ 127 h 149"/>
                <a:gd name="T74" fmla="*/ 0 w 146"/>
                <a:gd name="T75" fmla="*/ 88 h 149"/>
                <a:gd name="T76" fmla="*/ 27 w 146"/>
                <a:gd name="T77" fmla="*/ 120 h 149"/>
                <a:gd name="T78" fmla="*/ 61 w 146"/>
                <a:gd name="T79" fmla="*/ 137 h 149"/>
                <a:gd name="T80" fmla="*/ 59 w 146"/>
                <a:gd name="T81" fmla="*/ 147 h 149"/>
                <a:gd name="T82" fmla="*/ 20 w 146"/>
                <a:gd name="T83" fmla="*/ 127 h 149"/>
                <a:gd name="T84" fmla="*/ 73 w 146"/>
                <a:gd name="T85" fmla="*/ 137 h 149"/>
                <a:gd name="T86" fmla="*/ 73 w 146"/>
                <a:gd name="T87" fmla="*/ 13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6" h="149">
                  <a:moveTo>
                    <a:pt x="73" y="137"/>
                  </a:moveTo>
                  <a:lnTo>
                    <a:pt x="73" y="137"/>
                  </a:lnTo>
                  <a:lnTo>
                    <a:pt x="73" y="149"/>
                  </a:lnTo>
                  <a:lnTo>
                    <a:pt x="73" y="149"/>
                  </a:lnTo>
                  <a:lnTo>
                    <a:pt x="73" y="137"/>
                  </a:lnTo>
                  <a:close/>
                  <a:moveTo>
                    <a:pt x="73" y="137"/>
                  </a:moveTo>
                  <a:lnTo>
                    <a:pt x="85" y="137"/>
                  </a:lnTo>
                  <a:lnTo>
                    <a:pt x="98" y="132"/>
                  </a:lnTo>
                  <a:lnTo>
                    <a:pt x="110" y="127"/>
                  </a:lnTo>
                  <a:lnTo>
                    <a:pt x="117" y="120"/>
                  </a:lnTo>
                  <a:lnTo>
                    <a:pt x="124" y="127"/>
                  </a:lnTo>
                  <a:lnTo>
                    <a:pt x="115" y="135"/>
                  </a:lnTo>
                  <a:lnTo>
                    <a:pt x="102" y="142"/>
                  </a:lnTo>
                  <a:lnTo>
                    <a:pt x="88" y="147"/>
                  </a:lnTo>
                  <a:lnTo>
                    <a:pt x="73" y="149"/>
                  </a:lnTo>
                  <a:lnTo>
                    <a:pt x="73" y="137"/>
                  </a:lnTo>
                  <a:close/>
                  <a:moveTo>
                    <a:pt x="117" y="120"/>
                  </a:moveTo>
                  <a:lnTo>
                    <a:pt x="127" y="110"/>
                  </a:lnTo>
                  <a:lnTo>
                    <a:pt x="132" y="98"/>
                  </a:lnTo>
                  <a:lnTo>
                    <a:pt x="137" y="88"/>
                  </a:lnTo>
                  <a:lnTo>
                    <a:pt x="137" y="73"/>
                  </a:lnTo>
                  <a:lnTo>
                    <a:pt x="146" y="73"/>
                  </a:lnTo>
                  <a:lnTo>
                    <a:pt x="146" y="88"/>
                  </a:lnTo>
                  <a:lnTo>
                    <a:pt x="141" y="103"/>
                  </a:lnTo>
                  <a:lnTo>
                    <a:pt x="134" y="115"/>
                  </a:lnTo>
                  <a:lnTo>
                    <a:pt x="124" y="127"/>
                  </a:lnTo>
                  <a:lnTo>
                    <a:pt x="117" y="120"/>
                  </a:lnTo>
                  <a:close/>
                  <a:moveTo>
                    <a:pt x="137" y="73"/>
                  </a:moveTo>
                  <a:lnTo>
                    <a:pt x="137" y="73"/>
                  </a:lnTo>
                  <a:lnTo>
                    <a:pt x="146" y="73"/>
                  </a:lnTo>
                  <a:lnTo>
                    <a:pt x="146" y="73"/>
                  </a:lnTo>
                  <a:lnTo>
                    <a:pt x="137" y="73"/>
                  </a:lnTo>
                  <a:close/>
                  <a:moveTo>
                    <a:pt x="137" y="73"/>
                  </a:moveTo>
                  <a:lnTo>
                    <a:pt x="137" y="73"/>
                  </a:lnTo>
                  <a:lnTo>
                    <a:pt x="146" y="73"/>
                  </a:lnTo>
                  <a:lnTo>
                    <a:pt x="146" y="73"/>
                  </a:lnTo>
                  <a:lnTo>
                    <a:pt x="137" y="73"/>
                  </a:lnTo>
                  <a:close/>
                  <a:moveTo>
                    <a:pt x="137" y="73"/>
                  </a:moveTo>
                  <a:lnTo>
                    <a:pt x="137" y="61"/>
                  </a:lnTo>
                  <a:lnTo>
                    <a:pt x="132" y="49"/>
                  </a:lnTo>
                  <a:lnTo>
                    <a:pt x="127" y="39"/>
                  </a:lnTo>
                  <a:lnTo>
                    <a:pt x="117" y="29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1" y="47"/>
                  </a:lnTo>
                  <a:lnTo>
                    <a:pt x="146" y="59"/>
                  </a:lnTo>
                  <a:lnTo>
                    <a:pt x="146" y="73"/>
                  </a:lnTo>
                  <a:lnTo>
                    <a:pt x="137" y="73"/>
                  </a:lnTo>
                  <a:close/>
                  <a:moveTo>
                    <a:pt x="117" y="29"/>
                  </a:moveTo>
                  <a:lnTo>
                    <a:pt x="117" y="29"/>
                  </a:lnTo>
                  <a:lnTo>
                    <a:pt x="122" y="25"/>
                  </a:lnTo>
                  <a:lnTo>
                    <a:pt x="117" y="29"/>
                  </a:lnTo>
                  <a:close/>
                  <a:moveTo>
                    <a:pt x="117" y="29"/>
                  </a:moveTo>
                  <a:lnTo>
                    <a:pt x="110" y="22"/>
                  </a:lnTo>
                  <a:lnTo>
                    <a:pt x="98" y="15"/>
                  </a:lnTo>
                  <a:lnTo>
                    <a:pt x="85" y="12"/>
                  </a:lnTo>
                  <a:lnTo>
                    <a:pt x="73" y="10"/>
                  </a:lnTo>
                  <a:lnTo>
                    <a:pt x="73" y="0"/>
                  </a:lnTo>
                  <a:lnTo>
                    <a:pt x="88" y="3"/>
                  </a:lnTo>
                  <a:lnTo>
                    <a:pt x="102" y="5"/>
                  </a:lnTo>
                  <a:lnTo>
                    <a:pt x="115" y="12"/>
                  </a:lnTo>
                  <a:lnTo>
                    <a:pt x="124" y="22"/>
                  </a:lnTo>
                  <a:lnTo>
                    <a:pt x="117" y="29"/>
                  </a:lnTo>
                  <a:close/>
                  <a:moveTo>
                    <a:pt x="73" y="10"/>
                  </a:moveTo>
                  <a:lnTo>
                    <a:pt x="73" y="1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3" y="10"/>
                  </a:lnTo>
                  <a:close/>
                  <a:moveTo>
                    <a:pt x="73" y="10"/>
                  </a:moveTo>
                  <a:lnTo>
                    <a:pt x="73" y="1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3" y="10"/>
                  </a:lnTo>
                  <a:close/>
                  <a:moveTo>
                    <a:pt x="73" y="10"/>
                  </a:moveTo>
                  <a:lnTo>
                    <a:pt x="61" y="12"/>
                  </a:lnTo>
                  <a:lnTo>
                    <a:pt x="49" y="15"/>
                  </a:lnTo>
                  <a:lnTo>
                    <a:pt x="37" y="22"/>
                  </a:lnTo>
                  <a:lnTo>
                    <a:pt x="27" y="29"/>
                  </a:lnTo>
                  <a:lnTo>
                    <a:pt x="20" y="22"/>
                  </a:lnTo>
                  <a:lnTo>
                    <a:pt x="32" y="12"/>
                  </a:lnTo>
                  <a:lnTo>
                    <a:pt x="44" y="5"/>
                  </a:lnTo>
                  <a:lnTo>
                    <a:pt x="59" y="3"/>
                  </a:lnTo>
                  <a:lnTo>
                    <a:pt x="73" y="0"/>
                  </a:lnTo>
                  <a:lnTo>
                    <a:pt x="73" y="10"/>
                  </a:lnTo>
                  <a:close/>
                  <a:moveTo>
                    <a:pt x="27" y="29"/>
                  </a:moveTo>
                  <a:lnTo>
                    <a:pt x="20" y="39"/>
                  </a:lnTo>
                  <a:lnTo>
                    <a:pt x="15" y="49"/>
                  </a:lnTo>
                  <a:lnTo>
                    <a:pt x="10" y="61"/>
                  </a:lnTo>
                  <a:lnTo>
                    <a:pt x="10" y="73"/>
                  </a:lnTo>
                  <a:lnTo>
                    <a:pt x="0" y="73"/>
                  </a:lnTo>
                  <a:lnTo>
                    <a:pt x="0" y="59"/>
                  </a:lnTo>
                  <a:lnTo>
                    <a:pt x="5" y="47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27" y="29"/>
                  </a:lnTo>
                  <a:close/>
                  <a:moveTo>
                    <a:pt x="10" y="73"/>
                  </a:moveTo>
                  <a:lnTo>
                    <a:pt x="10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0" y="73"/>
                  </a:lnTo>
                  <a:close/>
                  <a:moveTo>
                    <a:pt x="10" y="73"/>
                  </a:moveTo>
                  <a:lnTo>
                    <a:pt x="10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0" y="73"/>
                  </a:lnTo>
                  <a:close/>
                  <a:moveTo>
                    <a:pt x="10" y="73"/>
                  </a:moveTo>
                  <a:lnTo>
                    <a:pt x="10" y="88"/>
                  </a:lnTo>
                  <a:lnTo>
                    <a:pt x="15" y="98"/>
                  </a:lnTo>
                  <a:lnTo>
                    <a:pt x="20" y="110"/>
                  </a:lnTo>
                  <a:lnTo>
                    <a:pt x="27" y="120"/>
                  </a:lnTo>
                  <a:lnTo>
                    <a:pt x="20" y="127"/>
                  </a:lnTo>
                  <a:lnTo>
                    <a:pt x="12" y="115"/>
                  </a:lnTo>
                  <a:lnTo>
                    <a:pt x="5" y="103"/>
                  </a:lnTo>
                  <a:lnTo>
                    <a:pt x="0" y="88"/>
                  </a:lnTo>
                  <a:lnTo>
                    <a:pt x="0" y="73"/>
                  </a:lnTo>
                  <a:lnTo>
                    <a:pt x="10" y="73"/>
                  </a:lnTo>
                  <a:close/>
                  <a:moveTo>
                    <a:pt x="27" y="120"/>
                  </a:moveTo>
                  <a:lnTo>
                    <a:pt x="37" y="127"/>
                  </a:lnTo>
                  <a:lnTo>
                    <a:pt x="49" y="132"/>
                  </a:lnTo>
                  <a:lnTo>
                    <a:pt x="61" y="137"/>
                  </a:lnTo>
                  <a:lnTo>
                    <a:pt x="73" y="137"/>
                  </a:lnTo>
                  <a:lnTo>
                    <a:pt x="73" y="149"/>
                  </a:lnTo>
                  <a:lnTo>
                    <a:pt x="59" y="147"/>
                  </a:lnTo>
                  <a:lnTo>
                    <a:pt x="44" y="142"/>
                  </a:lnTo>
                  <a:lnTo>
                    <a:pt x="32" y="135"/>
                  </a:lnTo>
                  <a:lnTo>
                    <a:pt x="20" y="127"/>
                  </a:lnTo>
                  <a:lnTo>
                    <a:pt x="27" y="120"/>
                  </a:lnTo>
                  <a:close/>
                  <a:moveTo>
                    <a:pt x="73" y="137"/>
                  </a:moveTo>
                  <a:lnTo>
                    <a:pt x="73" y="137"/>
                  </a:lnTo>
                  <a:lnTo>
                    <a:pt x="73" y="149"/>
                  </a:lnTo>
                  <a:lnTo>
                    <a:pt x="73" y="149"/>
                  </a:lnTo>
                  <a:lnTo>
                    <a:pt x="73" y="137"/>
                  </a:lnTo>
                  <a:close/>
                </a:path>
              </a:pathLst>
            </a:custGeom>
            <a:solidFill>
              <a:srgbClr val="1F1A17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41" name="Freeform 85"/>
            <p:cNvSpPr>
              <a:spLocks noEditPoints="1"/>
            </p:cNvSpPr>
            <p:nvPr/>
          </p:nvSpPr>
          <p:spPr bwMode="auto">
            <a:xfrm>
              <a:off x="3294" y="3021"/>
              <a:ext cx="149" cy="149"/>
            </a:xfrm>
            <a:custGeom>
              <a:avLst/>
              <a:gdLst>
                <a:gd name="T0" fmla="*/ 73 w 149"/>
                <a:gd name="T1" fmla="*/ 149 h 149"/>
                <a:gd name="T2" fmla="*/ 73 w 149"/>
                <a:gd name="T3" fmla="*/ 137 h 149"/>
                <a:gd name="T4" fmla="*/ 110 w 149"/>
                <a:gd name="T5" fmla="*/ 127 h 149"/>
                <a:gd name="T6" fmla="*/ 115 w 149"/>
                <a:gd name="T7" fmla="*/ 135 h 149"/>
                <a:gd name="T8" fmla="*/ 73 w 149"/>
                <a:gd name="T9" fmla="*/ 149 h 149"/>
                <a:gd name="T10" fmla="*/ 127 w 149"/>
                <a:gd name="T11" fmla="*/ 110 h 149"/>
                <a:gd name="T12" fmla="*/ 137 w 149"/>
                <a:gd name="T13" fmla="*/ 73 h 149"/>
                <a:gd name="T14" fmla="*/ 142 w 149"/>
                <a:gd name="T15" fmla="*/ 103 h 149"/>
                <a:gd name="T16" fmla="*/ 120 w 149"/>
                <a:gd name="T17" fmla="*/ 120 h 149"/>
                <a:gd name="T18" fmla="*/ 149 w 149"/>
                <a:gd name="T19" fmla="*/ 73 h 149"/>
                <a:gd name="T20" fmla="*/ 137 w 149"/>
                <a:gd name="T21" fmla="*/ 73 h 149"/>
                <a:gd name="T22" fmla="*/ 149 w 149"/>
                <a:gd name="T23" fmla="*/ 73 h 149"/>
                <a:gd name="T24" fmla="*/ 137 w 149"/>
                <a:gd name="T25" fmla="*/ 61 h 149"/>
                <a:gd name="T26" fmla="*/ 120 w 149"/>
                <a:gd name="T27" fmla="*/ 29 h 149"/>
                <a:gd name="T28" fmla="*/ 142 w 149"/>
                <a:gd name="T29" fmla="*/ 47 h 149"/>
                <a:gd name="T30" fmla="*/ 137 w 149"/>
                <a:gd name="T31" fmla="*/ 73 h 149"/>
                <a:gd name="T32" fmla="*/ 98 w 149"/>
                <a:gd name="T33" fmla="*/ 15 h 149"/>
                <a:gd name="T34" fmla="*/ 73 w 149"/>
                <a:gd name="T35" fmla="*/ 0 h 149"/>
                <a:gd name="T36" fmla="*/ 115 w 149"/>
                <a:gd name="T37" fmla="*/ 12 h 149"/>
                <a:gd name="T38" fmla="*/ 73 w 149"/>
                <a:gd name="T39" fmla="*/ 10 h 149"/>
                <a:gd name="T40" fmla="*/ 73 w 149"/>
                <a:gd name="T41" fmla="*/ 0 h 149"/>
                <a:gd name="T42" fmla="*/ 73 w 149"/>
                <a:gd name="T43" fmla="*/ 10 h 149"/>
                <a:gd name="T44" fmla="*/ 73 w 149"/>
                <a:gd name="T45" fmla="*/ 10 h 149"/>
                <a:gd name="T46" fmla="*/ 49 w 149"/>
                <a:gd name="T47" fmla="*/ 15 h 149"/>
                <a:gd name="T48" fmla="*/ 22 w 149"/>
                <a:gd name="T49" fmla="*/ 22 h 149"/>
                <a:gd name="T50" fmla="*/ 59 w 149"/>
                <a:gd name="T51" fmla="*/ 3 h 149"/>
                <a:gd name="T52" fmla="*/ 30 w 149"/>
                <a:gd name="T53" fmla="*/ 29 h 149"/>
                <a:gd name="T54" fmla="*/ 13 w 149"/>
                <a:gd name="T55" fmla="*/ 61 h 149"/>
                <a:gd name="T56" fmla="*/ 3 w 149"/>
                <a:gd name="T57" fmla="*/ 59 h 149"/>
                <a:gd name="T58" fmla="*/ 22 w 149"/>
                <a:gd name="T59" fmla="*/ 22 h 149"/>
                <a:gd name="T60" fmla="*/ 10 w 149"/>
                <a:gd name="T61" fmla="*/ 73 h 149"/>
                <a:gd name="T62" fmla="*/ 10 w 149"/>
                <a:gd name="T63" fmla="*/ 73 h 149"/>
                <a:gd name="T64" fmla="*/ 0 w 149"/>
                <a:gd name="T65" fmla="*/ 73 h 149"/>
                <a:gd name="T66" fmla="*/ 10 w 149"/>
                <a:gd name="T67" fmla="*/ 73 h 149"/>
                <a:gd name="T68" fmla="*/ 22 w 149"/>
                <a:gd name="T69" fmla="*/ 110 h 149"/>
                <a:gd name="T70" fmla="*/ 13 w 149"/>
                <a:gd name="T71" fmla="*/ 115 h 149"/>
                <a:gd name="T72" fmla="*/ 0 w 149"/>
                <a:gd name="T73" fmla="*/ 73 h 149"/>
                <a:gd name="T74" fmla="*/ 39 w 149"/>
                <a:gd name="T75" fmla="*/ 127 h 149"/>
                <a:gd name="T76" fmla="*/ 73 w 149"/>
                <a:gd name="T77" fmla="*/ 137 h 149"/>
                <a:gd name="T78" fmla="*/ 44 w 149"/>
                <a:gd name="T79" fmla="*/ 142 h 149"/>
                <a:gd name="T80" fmla="*/ 30 w 149"/>
                <a:gd name="T81" fmla="*/ 120 h 149"/>
                <a:gd name="T82" fmla="*/ 73 w 149"/>
                <a:gd name="T8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9" h="149">
                  <a:moveTo>
                    <a:pt x="73" y="137"/>
                  </a:moveTo>
                  <a:lnTo>
                    <a:pt x="73" y="137"/>
                  </a:lnTo>
                  <a:lnTo>
                    <a:pt x="73" y="149"/>
                  </a:lnTo>
                  <a:lnTo>
                    <a:pt x="73" y="149"/>
                  </a:lnTo>
                  <a:lnTo>
                    <a:pt x="73" y="137"/>
                  </a:lnTo>
                  <a:close/>
                  <a:moveTo>
                    <a:pt x="73" y="137"/>
                  </a:moveTo>
                  <a:lnTo>
                    <a:pt x="88" y="137"/>
                  </a:lnTo>
                  <a:lnTo>
                    <a:pt x="98" y="132"/>
                  </a:lnTo>
                  <a:lnTo>
                    <a:pt x="110" y="127"/>
                  </a:lnTo>
                  <a:lnTo>
                    <a:pt x="120" y="120"/>
                  </a:lnTo>
                  <a:lnTo>
                    <a:pt x="127" y="127"/>
                  </a:lnTo>
                  <a:lnTo>
                    <a:pt x="115" y="135"/>
                  </a:lnTo>
                  <a:lnTo>
                    <a:pt x="103" y="142"/>
                  </a:lnTo>
                  <a:lnTo>
                    <a:pt x="88" y="147"/>
                  </a:lnTo>
                  <a:lnTo>
                    <a:pt x="73" y="149"/>
                  </a:lnTo>
                  <a:lnTo>
                    <a:pt x="73" y="137"/>
                  </a:lnTo>
                  <a:close/>
                  <a:moveTo>
                    <a:pt x="120" y="120"/>
                  </a:moveTo>
                  <a:lnTo>
                    <a:pt x="127" y="110"/>
                  </a:lnTo>
                  <a:lnTo>
                    <a:pt x="132" y="98"/>
                  </a:lnTo>
                  <a:lnTo>
                    <a:pt x="137" y="88"/>
                  </a:lnTo>
                  <a:lnTo>
                    <a:pt x="137" y="73"/>
                  </a:lnTo>
                  <a:lnTo>
                    <a:pt x="149" y="73"/>
                  </a:lnTo>
                  <a:lnTo>
                    <a:pt x="147" y="88"/>
                  </a:lnTo>
                  <a:lnTo>
                    <a:pt x="142" y="103"/>
                  </a:lnTo>
                  <a:lnTo>
                    <a:pt x="134" y="115"/>
                  </a:lnTo>
                  <a:lnTo>
                    <a:pt x="127" y="127"/>
                  </a:lnTo>
                  <a:lnTo>
                    <a:pt x="120" y="120"/>
                  </a:lnTo>
                  <a:close/>
                  <a:moveTo>
                    <a:pt x="137" y="73"/>
                  </a:moveTo>
                  <a:lnTo>
                    <a:pt x="137" y="73"/>
                  </a:lnTo>
                  <a:lnTo>
                    <a:pt x="149" y="73"/>
                  </a:lnTo>
                  <a:lnTo>
                    <a:pt x="149" y="73"/>
                  </a:lnTo>
                  <a:lnTo>
                    <a:pt x="137" y="73"/>
                  </a:lnTo>
                  <a:close/>
                  <a:moveTo>
                    <a:pt x="137" y="73"/>
                  </a:moveTo>
                  <a:lnTo>
                    <a:pt x="137" y="73"/>
                  </a:lnTo>
                  <a:lnTo>
                    <a:pt x="149" y="73"/>
                  </a:lnTo>
                  <a:lnTo>
                    <a:pt x="149" y="73"/>
                  </a:lnTo>
                  <a:lnTo>
                    <a:pt x="137" y="73"/>
                  </a:lnTo>
                  <a:close/>
                  <a:moveTo>
                    <a:pt x="137" y="73"/>
                  </a:moveTo>
                  <a:lnTo>
                    <a:pt x="137" y="61"/>
                  </a:lnTo>
                  <a:lnTo>
                    <a:pt x="132" y="49"/>
                  </a:lnTo>
                  <a:lnTo>
                    <a:pt x="127" y="39"/>
                  </a:lnTo>
                  <a:lnTo>
                    <a:pt x="120" y="29"/>
                  </a:lnTo>
                  <a:lnTo>
                    <a:pt x="127" y="22"/>
                  </a:lnTo>
                  <a:lnTo>
                    <a:pt x="134" y="32"/>
                  </a:lnTo>
                  <a:lnTo>
                    <a:pt x="142" y="47"/>
                  </a:lnTo>
                  <a:lnTo>
                    <a:pt x="147" y="59"/>
                  </a:lnTo>
                  <a:lnTo>
                    <a:pt x="149" y="73"/>
                  </a:lnTo>
                  <a:lnTo>
                    <a:pt x="137" y="73"/>
                  </a:lnTo>
                  <a:close/>
                  <a:moveTo>
                    <a:pt x="120" y="29"/>
                  </a:moveTo>
                  <a:lnTo>
                    <a:pt x="110" y="22"/>
                  </a:lnTo>
                  <a:lnTo>
                    <a:pt x="98" y="15"/>
                  </a:lnTo>
                  <a:lnTo>
                    <a:pt x="88" y="12"/>
                  </a:lnTo>
                  <a:lnTo>
                    <a:pt x="73" y="10"/>
                  </a:lnTo>
                  <a:lnTo>
                    <a:pt x="73" y="0"/>
                  </a:lnTo>
                  <a:lnTo>
                    <a:pt x="88" y="3"/>
                  </a:lnTo>
                  <a:lnTo>
                    <a:pt x="103" y="5"/>
                  </a:lnTo>
                  <a:lnTo>
                    <a:pt x="115" y="12"/>
                  </a:lnTo>
                  <a:lnTo>
                    <a:pt x="127" y="22"/>
                  </a:lnTo>
                  <a:lnTo>
                    <a:pt x="120" y="29"/>
                  </a:lnTo>
                  <a:close/>
                  <a:moveTo>
                    <a:pt x="73" y="10"/>
                  </a:moveTo>
                  <a:lnTo>
                    <a:pt x="73" y="1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3" y="10"/>
                  </a:lnTo>
                  <a:close/>
                  <a:moveTo>
                    <a:pt x="73" y="10"/>
                  </a:moveTo>
                  <a:lnTo>
                    <a:pt x="73" y="1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3" y="10"/>
                  </a:lnTo>
                  <a:close/>
                  <a:moveTo>
                    <a:pt x="73" y="10"/>
                  </a:moveTo>
                  <a:lnTo>
                    <a:pt x="61" y="12"/>
                  </a:lnTo>
                  <a:lnTo>
                    <a:pt x="49" y="15"/>
                  </a:lnTo>
                  <a:lnTo>
                    <a:pt x="39" y="22"/>
                  </a:lnTo>
                  <a:lnTo>
                    <a:pt x="30" y="29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5"/>
                  </a:lnTo>
                  <a:lnTo>
                    <a:pt x="59" y="3"/>
                  </a:lnTo>
                  <a:lnTo>
                    <a:pt x="73" y="0"/>
                  </a:lnTo>
                  <a:lnTo>
                    <a:pt x="73" y="10"/>
                  </a:lnTo>
                  <a:close/>
                  <a:moveTo>
                    <a:pt x="30" y="29"/>
                  </a:moveTo>
                  <a:lnTo>
                    <a:pt x="22" y="39"/>
                  </a:lnTo>
                  <a:lnTo>
                    <a:pt x="15" y="49"/>
                  </a:lnTo>
                  <a:lnTo>
                    <a:pt x="13" y="61"/>
                  </a:lnTo>
                  <a:lnTo>
                    <a:pt x="10" y="73"/>
                  </a:lnTo>
                  <a:lnTo>
                    <a:pt x="0" y="73"/>
                  </a:lnTo>
                  <a:lnTo>
                    <a:pt x="3" y="59"/>
                  </a:lnTo>
                  <a:lnTo>
                    <a:pt x="5" y="47"/>
                  </a:lnTo>
                  <a:lnTo>
                    <a:pt x="13" y="32"/>
                  </a:lnTo>
                  <a:lnTo>
                    <a:pt x="22" y="22"/>
                  </a:lnTo>
                  <a:lnTo>
                    <a:pt x="30" y="29"/>
                  </a:lnTo>
                  <a:close/>
                  <a:moveTo>
                    <a:pt x="10" y="73"/>
                  </a:moveTo>
                  <a:lnTo>
                    <a:pt x="10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0" y="73"/>
                  </a:lnTo>
                  <a:close/>
                  <a:moveTo>
                    <a:pt x="10" y="73"/>
                  </a:moveTo>
                  <a:lnTo>
                    <a:pt x="10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0" y="73"/>
                  </a:lnTo>
                  <a:close/>
                  <a:moveTo>
                    <a:pt x="10" y="73"/>
                  </a:moveTo>
                  <a:lnTo>
                    <a:pt x="13" y="88"/>
                  </a:lnTo>
                  <a:lnTo>
                    <a:pt x="15" y="98"/>
                  </a:lnTo>
                  <a:lnTo>
                    <a:pt x="22" y="110"/>
                  </a:lnTo>
                  <a:lnTo>
                    <a:pt x="30" y="120"/>
                  </a:lnTo>
                  <a:lnTo>
                    <a:pt x="22" y="127"/>
                  </a:lnTo>
                  <a:lnTo>
                    <a:pt x="13" y="115"/>
                  </a:lnTo>
                  <a:lnTo>
                    <a:pt x="5" y="103"/>
                  </a:lnTo>
                  <a:lnTo>
                    <a:pt x="3" y="88"/>
                  </a:lnTo>
                  <a:lnTo>
                    <a:pt x="0" y="73"/>
                  </a:lnTo>
                  <a:lnTo>
                    <a:pt x="10" y="73"/>
                  </a:lnTo>
                  <a:close/>
                  <a:moveTo>
                    <a:pt x="30" y="120"/>
                  </a:moveTo>
                  <a:lnTo>
                    <a:pt x="39" y="127"/>
                  </a:lnTo>
                  <a:lnTo>
                    <a:pt x="49" y="132"/>
                  </a:lnTo>
                  <a:lnTo>
                    <a:pt x="61" y="137"/>
                  </a:lnTo>
                  <a:lnTo>
                    <a:pt x="73" y="137"/>
                  </a:lnTo>
                  <a:lnTo>
                    <a:pt x="73" y="149"/>
                  </a:lnTo>
                  <a:lnTo>
                    <a:pt x="59" y="147"/>
                  </a:lnTo>
                  <a:lnTo>
                    <a:pt x="44" y="142"/>
                  </a:lnTo>
                  <a:lnTo>
                    <a:pt x="32" y="135"/>
                  </a:lnTo>
                  <a:lnTo>
                    <a:pt x="22" y="127"/>
                  </a:lnTo>
                  <a:lnTo>
                    <a:pt x="30" y="120"/>
                  </a:lnTo>
                  <a:close/>
                  <a:moveTo>
                    <a:pt x="73" y="137"/>
                  </a:moveTo>
                  <a:lnTo>
                    <a:pt x="73" y="137"/>
                  </a:lnTo>
                  <a:lnTo>
                    <a:pt x="73" y="149"/>
                  </a:lnTo>
                  <a:lnTo>
                    <a:pt x="73" y="149"/>
                  </a:lnTo>
                  <a:lnTo>
                    <a:pt x="73" y="137"/>
                  </a:lnTo>
                  <a:close/>
                </a:path>
              </a:pathLst>
            </a:custGeom>
            <a:solidFill>
              <a:srgbClr val="1F1A17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42" name="Freeform 86"/>
            <p:cNvSpPr>
              <a:spLocks noEditPoints="1"/>
            </p:cNvSpPr>
            <p:nvPr/>
          </p:nvSpPr>
          <p:spPr bwMode="auto">
            <a:xfrm>
              <a:off x="1766" y="2087"/>
              <a:ext cx="2201" cy="1186"/>
            </a:xfrm>
            <a:custGeom>
              <a:avLst/>
              <a:gdLst>
                <a:gd name="T0" fmla="*/ 8 w 2201"/>
                <a:gd name="T1" fmla="*/ 0 h 1186"/>
                <a:gd name="T2" fmla="*/ 96 w 2201"/>
                <a:gd name="T3" fmla="*/ 0 h 1186"/>
                <a:gd name="T4" fmla="*/ 96 w 2201"/>
                <a:gd name="T5" fmla="*/ 10 h 1186"/>
                <a:gd name="T6" fmla="*/ 8 w 2201"/>
                <a:gd name="T7" fmla="*/ 10 h 1186"/>
                <a:gd name="T8" fmla="*/ 8 w 2201"/>
                <a:gd name="T9" fmla="*/ 0 h 1186"/>
                <a:gd name="T10" fmla="*/ 96 w 2201"/>
                <a:gd name="T11" fmla="*/ 0 h 1186"/>
                <a:gd name="T12" fmla="*/ 100 w 2201"/>
                <a:gd name="T13" fmla="*/ 0 h 1186"/>
                <a:gd name="T14" fmla="*/ 100 w 2201"/>
                <a:gd name="T15" fmla="*/ 5 h 1186"/>
                <a:gd name="T16" fmla="*/ 96 w 2201"/>
                <a:gd name="T17" fmla="*/ 5 h 1186"/>
                <a:gd name="T18" fmla="*/ 96 w 2201"/>
                <a:gd name="T19" fmla="*/ 0 h 1186"/>
                <a:gd name="T20" fmla="*/ 100 w 2201"/>
                <a:gd name="T21" fmla="*/ 5 h 1186"/>
                <a:gd name="T22" fmla="*/ 100 w 2201"/>
                <a:gd name="T23" fmla="*/ 1088 h 1186"/>
                <a:gd name="T24" fmla="*/ 91 w 2201"/>
                <a:gd name="T25" fmla="*/ 1088 h 1186"/>
                <a:gd name="T26" fmla="*/ 91 w 2201"/>
                <a:gd name="T27" fmla="*/ 5 h 1186"/>
                <a:gd name="T28" fmla="*/ 100 w 2201"/>
                <a:gd name="T29" fmla="*/ 5 h 1186"/>
                <a:gd name="T30" fmla="*/ 96 w 2201"/>
                <a:gd name="T31" fmla="*/ 1093 h 1186"/>
                <a:gd name="T32" fmla="*/ 91 w 2201"/>
                <a:gd name="T33" fmla="*/ 1093 h 1186"/>
                <a:gd name="T34" fmla="*/ 91 w 2201"/>
                <a:gd name="T35" fmla="*/ 1088 h 1186"/>
                <a:gd name="T36" fmla="*/ 96 w 2201"/>
                <a:gd name="T37" fmla="*/ 1088 h 1186"/>
                <a:gd name="T38" fmla="*/ 96 w 2201"/>
                <a:gd name="T39" fmla="*/ 1093 h 1186"/>
                <a:gd name="T40" fmla="*/ 96 w 2201"/>
                <a:gd name="T41" fmla="*/ 1083 h 1186"/>
                <a:gd name="T42" fmla="*/ 2196 w 2201"/>
                <a:gd name="T43" fmla="*/ 1081 h 1186"/>
                <a:gd name="T44" fmla="*/ 2196 w 2201"/>
                <a:gd name="T45" fmla="*/ 1091 h 1186"/>
                <a:gd name="T46" fmla="*/ 96 w 2201"/>
                <a:gd name="T47" fmla="*/ 1093 h 1186"/>
                <a:gd name="T48" fmla="*/ 96 w 2201"/>
                <a:gd name="T49" fmla="*/ 1083 h 1186"/>
                <a:gd name="T50" fmla="*/ 2196 w 2201"/>
                <a:gd name="T51" fmla="*/ 1081 h 1186"/>
                <a:gd name="T52" fmla="*/ 2201 w 2201"/>
                <a:gd name="T53" fmla="*/ 1081 h 1186"/>
                <a:gd name="T54" fmla="*/ 2201 w 2201"/>
                <a:gd name="T55" fmla="*/ 1086 h 1186"/>
                <a:gd name="T56" fmla="*/ 2196 w 2201"/>
                <a:gd name="T57" fmla="*/ 1086 h 1186"/>
                <a:gd name="T58" fmla="*/ 2196 w 2201"/>
                <a:gd name="T59" fmla="*/ 1081 h 1186"/>
                <a:gd name="T60" fmla="*/ 2201 w 2201"/>
                <a:gd name="T61" fmla="*/ 1086 h 1186"/>
                <a:gd name="T62" fmla="*/ 2201 w 2201"/>
                <a:gd name="T63" fmla="*/ 1181 h 1186"/>
                <a:gd name="T64" fmla="*/ 2191 w 2201"/>
                <a:gd name="T65" fmla="*/ 1181 h 1186"/>
                <a:gd name="T66" fmla="*/ 2191 w 2201"/>
                <a:gd name="T67" fmla="*/ 1086 h 1186"/>
                <a:gd name="T68" fmla="*/ 2201 w 2201"/>
                <a:gd name="T69" fmla="*/ 1086 h 1186"/>
                <a:gd name="T70" fmla="*/ 2201 w 2201"/>
                <a:gd name="T71" fmla="*/ 1181 h 1186"/>
                <a:gd name="T72" fmla="*/ 2201 w 2201"/>
                <a:gd name="T73" fmla="*/ 1186 h 1186"/>
                <a:gd name="T74" fmla="*/ 2196 w 2201"/>
                <a:gd name="T75" fmla="*/ 1186 h 1186"/>
                <a:gd name="T76" fmla="*/ 2196 w 2201"/>
                <a:gd name="T77" fmla="*/ 1181 h 1186"/>
                <a:gd name="T78" fmla="*/ 2201 w 2201"/>
                <a:gd name="T79" fmla="*/ 1181 h 1186"/>
                <a:gd name="T80" fmla="*/ 2196 w 2201"/>
                <a:gd name="T81" fmla="*/ 1186 h 1186"/>
                <a:gd name="T82" fmla="*/ 8 w 2201"/>
                <a:gd name="T83" fmla="*/ 1186 h 1186"/>
                <a:gd name="T84" fmla="*/ 8 w 2201"/>
                <a:gd name="T85" fmla="*/ 1176 h 1186"/>
                <a:gd name="T86" fmla="*/ 2196 w 2201"/>
                <a:gd name="T87" fmla="*/ 1176 h 1186"/>
                <a:gd name="T88" fmla="*/ 2196 w 2201"/>
                <a:gd name="T89" fmla="*/ 1186 h 1186"/>
                <a:gd name="T90" fmla="*/ 8 w 2201"/>
                <a:gd name="T91" fmla="*/ 1186 h 1186"/>
                <a:gd name="T92" fmla="*/ 0 w 2201"/>
                <a:gd name="T93" fmla="*/ 1186 h 1186"/>
                <a:gd name="T94" fmla="*/ 0 w 2201"/>
                <a:gd name="T95" fmla="*/ 1181 h 1186"/>
                <a:gd name="T96" fmla="*/ 8 w 2201"/>
                <a:gd name="T97" fmla="*/ 1181 h 1186"/>
                <a:gd name="T98" fmla="*/ 8 w 2201"/>
                <a:gd name="T99" fmla="*/ 1186 h 1186"/>
                <a:gd name="T100" fmla="*/ 0 w 2201"/>
                <a:gd name="T101" fmla="*/ 1181 h 1186"/>
                <a:gd name="T102" fmla="*/ 0 w 2201"/>
                <a:gd name="T103" fmla="*/ 5 h 1186"/>
                <a:gd name="T104" fmla="*/ 13 w 2201"/>
                <a:gd name="T105" fmla="*/ 5 h 1186"/>
                <a:gd name="T106" fmla="*/ 13 w 2201"/>
                <a:gd name="T107" fmla="*/ 1181 h 1186"/>
                <a:gd name="T108" fmla="*/ 0 w 2201"/>
                <a:gd name="T109" fmla="*/ 1181 h 1186"/>
                <a:gd name="T110" fmla="*/ 0 w 2201"/>
                <a:gd name="T111" fmla="*/ 5 h 1186"/>
                <a:gd name="T112" fmla="*/ 0 w 2201"/>
                <a:gd name="T113" fmla="*/ 0 h 1186"/>
                <a:gd name="T114" fmla="*/ 8 w 2201"/>
                <a:gd name="T115" fmla="*/ 0 h 1186"/>
                <a:gd name="T116" fmla="*/ 8 w 2201"/>
                <a:gd name="T117" fmla="*/ 5 h 1186"/>
                <a:gd name="T118" fmla="*/ 0 w 2201"/>
                <a:gd name="T119" fmla="*/ 5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01" h="1186">
                  <a:moveTo>
                    <a:pt x="8" y="0"/>
                  </a:moveTo>
                  <a:lnTo>
                    <a:pt x="96" y="0"/>
                  </a:lnTo>
                  <a:lnTo>
                    <a:pt x="96" y="10"/>
                  </a:lnTo>
                  <a:lnTo>
                    <a:pt x="8" y="10"/>
                  </a:lnTo>
                  <a:lnTo>
                    <a:pt x="8" y="0"/>
                  </a:lnTo>
                  <a:close/>
                  <a:moveTo>
                    <a:pt x="96" y="0"/>
                  </a:moveTo>
                  <a:lnTo>
                    <a:pt x="100" y="0"/>
                  </a:lnTo>
                  <a:lnTo>
                    <a:pt x="100" y="5"/>
                  </a:lnTo>
                  <a:lnTo>
                    <a:pt x="96" y="5"/>
                  </a:lnTo>
                  <a:lnTo>
                    <a:pt x="96" y="0"/>
                  </a:lnTo>
                  <a:close/>
                  <a:moveTo>
                    <a:pt x="100" y="5"/>
                  </a:moveTo>
                  <a:lnTo>
                    <a:pt x="100" y="1088"/>
                  </a:lnTo>
                  <a:lnTo>
                    <a:pt x="91" y="1088"/>
                  </a:lnTo>
                  <a:lnTo>
                    <a:pt x="91" y="5"/>
                  </a:lnTo>
                  <a:lnTo>
                    <a:pt x="100" y="5"/>
                  </a:lnTo>
                  <a:close/>
                  <a:moveTo>
                    <a:pt x="96" y="1093"/>
                  </a:moveTo>
                  <a:lnTo>
                    <a:pt x="91" y="1093"/>
                  </a:lnTo>
                  <a:lnTo>
                    <a:pt x="91" y="1088"/>
                  </a:lnTo>
                  <a:lnTo>
                    <a:pt x="96" y="1088"/>
                  </a:lnTo>
                  <a:lnTo>
                    <a:pt x="96" y="1093"/>
                  </a:lnTo>
                  <a:close/>
                  <a:moveTo>
                    <a:pt x="96" y="1083"/>
                  </a:moveTo>
                  <a:lnTo>
                    <a:pt x="2196" y="1081"/>
                  </a:lnTo>
                  <a:lnTo>
                    <a:pt x="2196" y="1091"/>
                  </a:lnTo>
                  <a:lnTo>
                    <a:pt x="96" y="1093"/>
                  </a:lnTo>
                  <a:lnTo>
                    <a:pt x="96" y="1083"/>
                  </a:lnTo>
                  <a:close/>
                  <a:moveTo>
                    <a:pt x="2196" y="1081"/>
                  </a:moveTo>
                  <a:lnTo>
                    <a:pt x="2201" y="1081"/>
                  </a:lnTo>
                  <a:lnTo>
                    <a:pt x="2201" y="1086"/>
                  </a:lnTo>
                  <a:lnTo>
                    <a:pt x="2196" y="1086"/>
                  </a:lnTo>
                  <a:lnTo>
                    <a:pt x="2196" y="1081"/>
                  </a:lnTo>
                  <a:close/>
                  <a:moveTo>
                    <a:pt x="2201" y="1086"/>
                  </a:moveTo>
                  <a:lnTo>
                    <a:pt x="2201" y="1181"/>
                  </a:lnTo>
                  <a:lnTo>
                    <a:pt x="2191" y="1181"/>
                  </a:lnTo>
                  <a:lnTo>
                    <a:pt x="2191" y="1086"/>
                  </a:lnTo>
                  <a:lnTo>
                    <a:pt x="2201" y="1086"/>
                  </a:lnTo>
                  <a:close/>
                  <a:moveTo>
                    <a:pt x="2201" y="1181"/>
                  </a:moveTo>
                  <a:lnTo>
                    <a:pt x="2201" y="1186"/>
                  </a:lnTo>
                  <a:lnTo>
                    <a:pt x="2196" y="1186"/>
                  </a:lnTo>
                  <a:lnTo>
                    <a:pt x="2196" y="1181"/>
                  </a:lnTo>
                  <a:lnTo>
                    <a:pt x="2201" y="1181"/>
                  </a:lnTo>
                  <a:close/>
                  <a:moveTo>
                    <a:pt x="2196" y="1186"/>
                  </a:moveTo>
                  <a:lnTo>
                    <a:pt x="8" y="1186"/>
                  </a:lnTo>
                  <a:lnTo>
                    <a:pt x="8" y="1176"/>
                  </a:lnTo>
                  <a:lnTo>
                    <a:pt x="2196" y="1176"/>
                  </a:lnTo>
                  <a:lnTo>
                    <a:pt x="2196" y="1186"/>
                  </a:lnTo>
                  <a:close/>
                  <a:moveTo>
                    <a:pt x="8" y="1186"/>
                  </a:moveTo>
                  <a:lnTo>
                    <a:pt x="0" y="1186"/>
                  </a:lnTo>
                  <a:lnTo>
                    <a:pt x="0" y="1181"/>
                  </a:lnTo>
                  <a:lnTo>
                    <a:pt x="8" y="1181"/>
                  </a:lnTo>
                  <a:lnTo>
                    <a:pt x="8" y="1186"/>
                  </a:lnTo>
                  <a:close/>
                  <a:moveTo>
                    <a:pt x="0" y="1181"/>
                  </a:moveTo>
                  <a:lnTo>
                    <a:pt x="0" y="5"/>
                  </a:lnTo>
                  <a:lnTo>
                    <a:pt x="13" y="5"/>
                  </a:lnTo>
                  <a:lnTo>
                    <a:pt x="13" y="1181"/>
                  </a:lnTo>
                  <a:lnTo>
                    <a:pt x="0" y="1181"/>
                  </a:lnTo>
                  <a:close/>
                  <a:moveTo>
                    <a:pt x="0" y="5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43" name="Freeform 87"/>
            <p:cNvSpPr>
              <a:spLocks/>
            </p:cNvSpPr>
            <p:nvPr/>
          </p:nvSpPr>
          <p:spPr bwMode="auto">
            <a:xfrm>
              <a:off x="1769" y="2092"/>
              <a:ext cx="97" cy="100"/>
            </a:xfrm>
            <a:custGeom>
              <a:avLst/>
              <a:gdLst>
                <a:gd name="T0" fmla="*/ 7 w 97"/>
                <a:gd name="T1" fmla="*/ 0 h 100"/>
                <a:gd name="T2" fmla="*/ 97 w 97"/>
                <a:gd name="T3" fmla="*/ 93 h 100"/>
                <a:gd name="T4" fmla="*/ 90 w 97"/>
                <a:gd name="T5" fmla="*/ 100 h 100"/>
                <a:gd name="T6" fmla="*/ 0 w 97"/>
                <a:gd name="T7" fmla="*/ 7 h 100"/>
                <a:gd name="T8" fmla="*/ 7 w 97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0">
                  <a:moveTo>
                    <a:pt x="7" y="0"/>
                  </a:moveTo>
                  <a:lnTo>
                    <a:pt x="97" y="93"/>
                  </a:lnTo>
                  <a:lnTo>
                    <a:pt x="90" y="10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44" name="Freeform 88"/>
            <p:cNvSpPr>
              <a:spLocks/>
            </p:cNvSpPr>
            <p:nvPr/>
          </p:nvSpPr>
          <p:spPr bwMode="auto">
            <a:xfrm>
              <a:off x="1769" y="2141"/>
              <a:ext cx="97" cy="100"/>
            </a:xfrm>
            <a:custGeom>
              <a:avLst/>
              <a:gdLst>
                <a:gd name="T0" fmla="*/ 7 w 97"/>
                <a:gd name="T1" fmla="*/ 0 h 100"/>
                <a:gd name="T2" fmla="*/ 97 w 97"/>
                <a:gd name="T3" fmla="*/ 93 h 100"/>
                <a:gd name="T4" fmla="*/ 90 w 97"/>
                <a:gd name="T5" fmla="*/ 100 h 100"/>
                <a:gd name="T6" fmla="*/ 0 w 97"/>
                <a:gd name="T7" fmla="*/ 7 h 100"/>
                <a:gd name="T8" fmla="*/ 7 w 97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0">
                  <a:moveTo>
                    <a:pt x="7" y="0"/>
                  </a:moveTo>
                  <a:lnTo>
                    <a:pt x="97" y="93"/>
                  </a:lnTo>
                  <a:lnTo>
                    <a:pt x="90" y="10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45" name="Freeform 89"/>
            <p:cNvSpPr>
              <a:spLocks/>
            </p:cNvSpPr>
            <p:nvPr/>
          </p:nvSpPr>
          <p:spPr bwMode="auto">
            <a:xfrm>
              <a:off x="1813" y="2087"/>
              <a:ext cx="53" cy="54"/>
            </a:xfrm>
            <a:custGeom>
              <a:avLst/>
              <a:gdLst>
                <a:gd name="T0" fmla="*/ 7 w 53"/>
                <a:gd name="T1" fmla="*/ 0 h 54"/>
                <a:gd name="T2" fmla="*/ 53 w 53"/>
                <a:gd name="T3" fmla="*/ 49 h 54"/>
                <a:gd name="T4" fmla="*/ 46 w 53"/>
                <a:gd name="T5" fmla="*/ 54 h 54"/>
                <a:gd name="T6" fmla="*/ 0 w 53"/>
                <a:gd name="T7" fmla="*/ 7 h 54"/>
                <a:gd name="T8" fmla="*/ 7 w 53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4">
                  <a:moveTo>
                    <a:pt x="7" y="0"/>
                  </a:moveTo>
                  <a:lnTo>
                    <a:pt x="53" y="49"/>
                  </a:lnTo>
                  <a:lnTo>
                    <a:pt x="46" y="54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46" name="Freeform 90"/>
            <p:cNvSpPr>
              <a:spLocks/>
            </p:cNvSpPr>
            <p:nvPr/>
          </p:nvSpPr>
          <p:spPr bwMode="auto">
            <a:xfrm>
              <a:off x="1769" y="2190"/>
              <a:ext cx="97" cy="100"/>
            </a:xfrm>
            <a:custGeom>
              <a:avLst/>
              <a:gdLst>
                <a:gd name="T0" fmla="*/ 7 w 97"/>
                <a:gd name="T1" fmla="*/ 0 h 100"/>
                <a:gd name="T2" fmla="*/ 97 w 97"/>
                <a:gd name="T3" fmla="*/ 95 h 100"/>
                <a:gd name="T4" fmla="*/ 90 w 97"/>
                <a:gd name="T5" fmla="*/ 100 h 100"/>
                <a:gd name="T6" fmla="*/ 0 w 97"/>
                <a:gd name="T7" fmla="*/ 7 h 100"/>
                <a:gd name="T8" fmla="*/ 7 w 97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0">
                  <a:moveTo>
                    <a:pt x="7" y="0"/>
                  </a:moveTo>
                  <a:lnTo>
                    <a:pt x="97" y="95"/>
                  </a:lnTo>
                  <a:lnTo>
                    <a:pt x="90" y="10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47" name="Freeform 91"/>
            <p:cNvSpPr>
              <a:spLocks/>
            </p:cNvSpPr>
            <p:nvPr/>
          </p:nvSpPr>
          <p:spPr bwMode="auto">
            <a:xfrm>
              <a:off x="1769" y="2241"/>
              <a:ext cx="97" cy="100"/>
            </a:xfrm>
            <a:custGeom>
              <a:avLst/>
              <a:gdLst>
                <a:gd name="T0" fmla="*/ 7 w 97"/>
                <a:gd name="T1" fmla="*/ 0 h 100"/>
                <a:gd name="T2" fmla="*/ 97 w 97"/>
                <a:gd name="T3" fmla="*/ 93 h 100"/>
                <a:gd name="T4" fmla="*/ 90 w 97"/>
                <a:gd name="T5" fmla="*/ 100 h 100"/>
                <a:gd name="T6" fmla="*/ 0 w 97"/>
                <a:gd name="T7" fmla="*/ 7 h 100"/>
                <a:gd name="T8" fmla="*/ 7 w 97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0">
                  <a:moveTo>
                    <a:pt x="7" y="0"/>
                  </a:moveTo>
                  <a:lnTo>
                    <a:pt x="97" y="93"/>
                  </a:lnTo>
                  <a:lnTo>
                    <a:pt x="90" y="10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48" name="Freeform 92"/>
            <p:cNvSpPr>
              <a:spLocks/>
            </p:cNvSpPr>
            <p:nvPr/>
          </p:nvSpPr>
          <p:spPr bwMode="auto">
            <a:xfrm>
              <a:off x="1769" y="2290"/>
              <a:ext cx="97" cy="100"/>
            </a:xfrm>
            <a:custGeom>
              <a:avLst/>
              <a:gdLst>
                <a:gd name="T0" fmla="*/ 7 w 97"/>
                <a:gd name="T1" fmla="*/ 0 h 100"/>
                <a:gd name="T2" fmla="*/ 97 w 97"/>
                <a:gd name="T3" fmla="*/ 93 h 100"/>
                <a:gd name="T4" fmla="*/ 90 w 97"/>
                <a:gd name="T5" fmla="*/ 100 h 100"/>
                <a:gd name="T6" fmla="*/ 0 w 97"/>
                <a:gd name="T7" fmla="*/ 7 h 100"/>
                <a:gd name="T8" fmla="*/ 7 w 97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0">
                  <a:moveTo>
                    <a:pt x="7" y="0"/>
                  </a:moveTo>
                  <a:lnTo>
                    <a:pt x="97" y="93"/>
                  </a:lnTo>
                  <a:lnTo>
                    <a:pt x="90" y="10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49" name="Freeform 93"/>
            <p:cNvSpPr>
              <a:spLocks/>
            </p:cNvSpPr>
            <p:nvPr/>
          </p:nvSpPr>
          <p:spPr bwMode="auto">
            <a:xfrm>
              <a:off x="1769" y="2339"/>
              <a:ext cx="97" cy="102"/>
            </a:xfrm>
            <a:custGeom>
              <a:avLst/>
              <a:gdLst>
                <a:gd name="T0" fmla="*/ 7 w 97"/>
                <a:gd name="T1" fmla="*/ 0 h 102"/>
                <a:gd name="T2" fmla="*/ 97 w 97"/>
                <a:gd name="T3" fmla="*/ 95 h 102"/>
                <a:gd name="T4" fmla="*/ 90 w 97"/>
                <a:gd name="T5" fmla="*/ 102 h 102"/>
                <a:gd name="T6" fmla="*/ 0 w 97"/>
                <a:gd name="T7" fmla="*/ 7 h 102"/>
                <a:gd name="T8" fmla="*/ 7 w 97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2">
                  <a:moveTo>
                    <a:pt x="7" y="0"/>
                  </a:moveTo>
                  <a:lnTo>
                    <a:pt x="97" y="95"/>
                  </a:lnTo>
                  <a:lnTo>
                    <a:pt x="90" y="102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50" name="Freeform 94"/>
            <p:cNvSpPr>
              <a:spLocks/>
            </p:cNvSpPr>
            <p:nvPr/>
          </p:nvSpPr>
          <p:spPr bwMode="auto">
            <a:xfrm>
              <a:off x="1769" y="2390"/>
              <a:ext cx="97" cy="100"/>
            </a:xfrm>
            <a:custGeom>
              <a:avLst/>
              <a:gdLst>
                <a:gd name="T0" fmla="*/ 7 w 97"/>
                <a:gd name="T1" fmla="*/ 0 h 100"/>
                <a:gd name="T2" fmla="*/ 97 w 97"/>
                <a:gd name="T3" fmla="*/ 93 h 100"/>
                <a:gd name="T4" fmla="*/ 90 w 97"/>
                <a:gd name="T5" fmla="*/ 100 h 100"/>
                <a:gd name="T6" fmla="*/ 0 w 97"/>
                <a:gd name="T7" fmla="*/ 7 h 100"/>
                <a:gd name="T8" fmla="*/ 7 w 97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0">
                  <a:moveTo>
                    <a:pt x="7" y="0"/>
                  </a:moveTo>
                  <a:lnTo>
                    <a:pt x="97" y="93"/>
                  </a:lnTo>
                  <a:lnTo>
                    <a:pt x="90" y="10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51" name="Freeform 95"/>
            <p:cNvSpPr>
              <a:spLocks/>
            </p:cNvSpPr>
            <p:nvPr/>
          </p:nvSpPr>
          <p:spPr bwMode="auto">
            <a:xfrm>
              <a:off x="1769" y="2439"/>
              <a:ext cx="97" cy="100"/>
            </a:xfrm>
            <a:custGeom>
              <a:avLst/>
              <a:gdLst>
                <a:gd name="T0" fmla="*/ 7 w 97"/>
                <a:gd name="T1" fmla="*/ 0 h 100"/>
                <a:gd name="T2" fmla="*/ 97 w 97"/>
                <a:gd name="T3" fmla="*/ 93 h 100"/>
                <a:gd name="T4" fmla="*/ 90 w 97"/>
                <a:gd name="T5" fmla="*/ 100 h 100"/>
                <a:gd name="T6" fmla="*/ 0 w 97"/>
                <a:gd name="T7" fmla="*/ 7 h 100"/>
                <a:gd name="T8" fmla="*/ 7 w 97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0">
                  <a:moveTo>
                    <a:pt x="7" y="0"/>
                  </a:moveTo>
                  <a:lnTo>
                    <a:pt x="97" y="93"/>
                  </a:lnTo>
                  <a:lnTo>
                    <a:pt x="90" y="10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52" name="Freeform 96"/>
            <p:cNvSpPr>
              <a:spLocks/>
            </p:cNvSpPr>
            <p:nvPr/>
          </p:nvSpPr>
          <p:spPr bwMode="auto">
            <a:xfrm>
              <a:off x="1769" y="2488"/>
              <a:ext cx="97" cy="103"/>
            </a:xfrm>
            <a:custGeom>
              <a:avLst/>
              <a:gdLst>
                <a:gd name="T0" fmla="*/ 7 w 97"/>
                <a:gd name="T1" fmla="*/ 0 h 103"/>
                <a:gd name="T2" fmla="*/ 97 w 97"/>
                <a:gd name="T3" fmla="*/ 95 h 103"/>
                <a:gd name="T4" fmla="*/ 90 w 97"/>
                <a:gd name="T5" fmla="*/ 103 h 103"/>
                <a:gd name="T6" fmla="*/ 0 w 97"/>
                <a:gd name="T7" fmla="*/ 7 h 103"/>
                <a:gd name="T8" fmla="*/ 7 w 97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3">
                  <a:moveTo>
                    <a:pt x="7" y="0"/>
                  </a:moveTo>
                  <a:lnTo>
                    <a:pt x="97" y="95"/>
                  </a:lnTo>
                  <a:lnTo>
                    <a:pt x="90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53" name="Freeform 97"/>
            <p:cNvSpPr>
              <a:spLocks/>
            </p:cNvSpPr>
            <p:nvPr/>
          </p:nvSpPr>
          <p:spPr bwMode="auto">
            <a:xfrm>
              <a:off x="1769" y="2539"/>
              <a:ext cx="97" cy="101"/>
            </a:xfrm>
            <a:custGeom>
              <a:avLst/>
              <a:gdLst>
                <a:gd name="T0" fmla="*/ 7 w 97"/>
                <a:gd name="T1" fmla="*/ 0 h 101"/>
                <a:gd name="T2" fmla="*/ 97 w 97"/>
                <a:gd name="T3" fmla="*/ 93 h 101"/>
                <a:gd name="T4" fmla="*/ 90 w 97"/>
                <a:gd name="T5" fmla="*/ 101 h 101"/>
                <a:gd name="T6" fmla="*/ 0 w 97"/>
                <a:gd name="T7" fmla="*/ 8 h 101"/>
                <a:gd name="T8" fmla="*/ 7 w 97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1">
                  <a:moveTo>
                    <a:pt x="7" y="0"/>
                  </a:moveTo>
                  <a:lnTo>
                    <a:pt x="97" y="93"/>
                  </a:lnTo>
                  <a:lnTo>
                    <a:pt x="90" y="101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54" name="Freeform 98"/>
            <p:cNvSpPr>
              <a:spLocks/>
            </p:cNvSpPr>
            <p:nvPr/>
          </p:nvSpPr>
          <p:spPr bwMode="auto">
            <a:xfrm>
              <a:off x="1769" y="2588"/>
              <a:ext cx="97" cy="100"/>
            </a:xfrm>
            <a:custGeom>
              <a:avLst/>
              <a:gdLst>
                <a:gd name="T0" fmla="*/ 7 w 97"/>
                <a:gd name="T1" fmla="*/ 0 h 100"/>
                <a:gd name="T2" fmla="*/ 97 w 97"/>
                <a:gd name="T3" fmla="*/ 93 h 100"/>
                <a:gd name="T4" fmla="*/ 90 w 97"/>
                <a:gd name="T5" fmla="*/ 100 h 100"/>
                <a:gd name="T6" fmla="*/ 0 w 97"/>
                <a:gd name="T7" fmla="*/ 8 h 100"/>
                <a:gd name="T8" fmla="*/ 7 w 97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0">
                  <a:moveTo>
                    <a:pt x="7" y="0"/>
                  </a:moveTo>
                  <a:lnTo>
                    <a:pt x="97" y="93"/>
                  </a:lnTo>
                  <a:lnTo>
                    <a:pt x="90" y="10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55" name="Freeform 99"/>
            <p:cNvSpPr>
              <a:spLocks/>
            </p:cNvSpPr>
            <p:nvPr/>
          </p:nvSpPr>
          <p:spPr bwMode="auto">
            <a:xfrm>
              <a:off x="1769" y="2637"/>
              <a:ext cx="97" cy="103"/>
            </a:xfrm>
            <a:custGeom>
              <a:avLst/>
              <a:gdLst>
                <a:gd name="T0" fmla="*/ 7 w 97"/>
                <a:gd name="T1" fmla="*/ 0 h 103"/>
                <a:gd name="T2" fmla="*/ 97 w 97"/>
                <a:gd name="T3" fmla="*/ 96 h 103"/>
                <a:gd name="T4" fmla="*/ 90 w 97"/>
                <a:gd name="T5" fmla="*/ 103 h 103"/>
                <a:gd name="T6" fmla="*/ 0 w 97"/>
                <a:gd name="T7" fmla="*/ 7 h 103"/>
                <a:gd name="T8" fmla="*/ 7 w 97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3">
                  <a:moveTo>
                    <a:pt x="7" y="0"/>
                  </a:moveTo>
                  <a:lnTo>
                    <a:pt x="97" y="96"/>
                  </a:lnTo>
                  <a:lnTo>
                    <a:pt x="90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56" name="Freeform 100"/>
            <p:cNvSpPr>
              <a:spLocks/>
            </p:cNvSpPr>
            <p:nvPr/>
          </p:nvSpPr>
          <p:spPr bwMode="auto">
            <a:xfrm>
              <a:off x="1769" y="2688"/>
              <a:ext cx="97" cy="101"/>
            </a:xfrm>
            <a:custGeom>
              <a:avLst/>
              <a:gdLst>
                <a:gd name="T0" fmla="*/ 7 w 97"/>
                <a:gd name="T1" fmla="*/ 0 h 101"/>
                <a:gd name="T2" fmla="*/ 97 w 97"/>
                <a:gd name="T3" fmla="*/ 93 h 101"/>
                <a:gd name="T4" fmla="*/ 90 w 97"/>
                <a:gd name="T5" fmla="*/ 101 h 101"/>
                <a:gd name="T6" fmla="*/ 0 w 97"/>
                <a:gd name="T7" fmla="*/ 8 h 101"/>
                <a:gd name="T8" fmla="*/ 7 w 97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1">
                  <a:moveTo>
                    <a:pt x="7" y="0"/>
                  </a:moveTo>
                  <a:lnTo>
                    <a:pt x="97" y="93"/>
                  </a:lnTo>
                  <a:lnTo>
                    <a:pt x="90" y="101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57" name="Freeform 101"/>
            <p:cNvSpPr>
              <a:spLocks/>
            </p:cNvSpPr>
            <p:nvPr/>
          </p:nvSpPr>
          <p:spPr bwMode="auto">
            <a:xfrm>
              <a:off x="1769" y="2737"/>
              <a:ext cx="97" cy="101"/>
            </a:xfrm>
            <a:custGeom>
              <a:avLst/>
              <a:gdLst>
                <a:gd name="T0" fmla="*/ 7 w 97"/>
                <a:gd name="T1" fmla="*/ 0 h 101"/>
                <a:gd name="T2" fmla="*/ 97 w 97"/>
                <a:gd name="T3" fmla="*/ 93 h 101"/>
                <a:gd name="T4" fmla="*/ 90 w 97"/>
                <a:gd name="T5" fmla="*/ 101 h 101"/>
                <a:gd name="T6" fmla="*/ 0 w 97"/>
                <a:gd name="T7" fmla="*/ 8 h 101"/>
                <a:gd name="T8" fmla="*/ 7 w 97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1">
                  <a:moveTo>
                    <a:pt x="7" y="0"/>
                  </a:moveTo>
                  <a:lnTo>
                    <a:pt x="97" y="93"/>
                  </a:lnTo>
                  <a:lnTo>
                    <a:pt x="90" y="101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58" name="Freeform 102"/>
            <p:cNvSpPr>
              <a:spLocks/>
            </p:cNvSpPr>
            <p:nvPr/>
          </p:nvSpPr>
          <p:spPr bwMode="auto">
            <a:xfrm>
              <a:off x="1769" y="2786"/>
              <a:ext cx="97" cy="103"/>
            </a:xfrm>
            <a:custGeom>
              <a:avLst/>
              <a:gdLst>
                <a:gd name="T0" fmla="*/ 7 w 97"/>
                <a:gd name="T1" fmla="*/ 0 h 103"/>
                <a:gd name="T2" fmla="*/ 97 w 97"/>
                <a:gd name="T3" fmla="*/ 96 h 103"/>
                <a:gd name="T4" fmla="*/ 90 w 97"/>
                <a:gd name="T5" fmla="*/ 103 h 103"/>
                <a:gd name="T6" fmla="*/ 0 w 97"/>
                <a:gd name="T7" fmla="*/ 8 h 103"/>
                <a:gd name="T8" fmla="*/ 7 w 97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3">
                  <a:moveTo>
                    <a:pt x="7" y="0"/>
                  </a:moveTo>
                  <a:lnTo>
                    <a:pt x="97" y="96"/>
                  </a:lnTo>
                  <a:lnTo>
                    <a:pt x="90" y="103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59" name="Freeform 103"/>
            <p:cNvSpPr>
              <a:spLocks/>
            </p:cNvSpPr>
            <p:nvPr/>
          </p:nvSpPr>
          <p:spPr bwMode="auto">
            <a:xfrm>
              <a:off x="1769" y="2838"/>
              <a:ext cx="97" cy="100"/>
            </a:xfrm>
            <a:custGeom>
              <a:avLst/>
              <a:gdLst>
                <a:gd name="T0" fmla="*/ 7 w 97"/>
                <a:gd name="T1" fmla="*/ 0 h 100"/>
                <a:gd name="T2" fmla="*/ 97 w 97"/>
                <a:gd name="T3" fmla="*/ 93 h 100"/>
                <a:gd name="T4" fmla="*/ 90 w 97"/>
                <a:gd name="T5" fmla="*/ 100 h 100"/>
                <a:gd name="T6" fmla="*/ 0 w 97"/>
                <a:gd name="T7" fmla="*/ 7 h 100"/>
                <a:gd name="T8" fmla="*/ 7 w 97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0">
                  <a:moveTo>
                    <a:pt x="7" y="0"/>
                  </a:moveTo>
                  <a:lnTo>
                    <a:pt x="97" y="93"/>
                  </a:lnTo>
                  <a:lnTo>
                    <a:pt x="90" y="10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60" name="Freeform 104"/>
            <p:cNvSpPr>
              <a:spLocks/>
            </p:cNvSpPr>
            <p:nvPr/>
          </p:nvSpPr>
          <p:spPr bwMode="auto">
            <a:xfrm>
              <a:off x="1769" y="2887"/>
              <a:ext cx="97" cy="100"/>
            </a:xfrm>
            <a:custGeom>
              <a:avLst/>
              <a:gdLst>
                <a:gd name="T0" fmla="*/ 7 w 97"/>
                <a:gd name="T1" fmla="*/ 0 h 100"/>
                <a:gd name="T2" fmla="*/ 97 w 97"/>
                <a:gd name="T3" fmla="*/ 93 h 100"/>
                <a:gd name="T4" fmla="*/ 90 w 97"/>
                <a:gd name="T5" fmla="*/ 100 h 100"/>
                <a:gd name="T6" fmla="*/ 0 w 97"/>
                <a:gd name="T7" fmla="*/ 7 h 100"/>
                <a:gd name="T8" fmla="*/ 7 w 97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0">
                  <a:moveTo>
                    <a:pt x="7" y="0"/>
                  </a:moveTo>
                  <a:lnTo>
                    <a:pt x="97" y="93"/>
                  </a:lnTo>
                  <a:lnTo>
                    <a:pt x="90" y="10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61" name="Freeform 105"/>
            <p:cNvSpPr>
              <a:spLocks/>
            </p:cNvSpPr>
            <p:nvPr/>
          </p:nvSpPr>
          <p:spPr bwMode="auto">
            <a:xfrm>
              <a:off x="1769" y="2936"/>
              <a:ext cx="97" cy="102"/>
            </a:xfrm>
            <a:custGeom>
              <a:avLst/>
              <a:gdLst>
                <a:gd name="T0" fmla="*/ 7 w 97"/>
                <a:gd name="T1" fmla="*/ 0 h 102"/>
                <a:gd name="T2" fmla="*/ 97 w 97"/>
                <a:gd name="T3" fmla="*/ 95 h 102"/>
                <a:gd name="T4" fmla="*/ 90 w 97"/>
                <a:gd name="T5" fmla="*/ 102 h 102"/>
                <a:gd name="T6" fmla="*/ 0 w 97"/>
                <a:gd name="T7" fmla="*/ 7 h 102"/>
                <a:gd name="T8" fmla="*/ 7 w 97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2">
                  <a:moveTo>
                    <a:pt x="7" y="0"/>
                  </a:moveTo>
                  <a:lnTo>
                    <a:pt x="97" y="95"/>
                  </a:lnTo>
                  <a:lnTo>
                    <a:pt x="90" y="102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62" name="Freeform 106"/>
            <p:cNvSpPr>
              <a:spLocks/>
            </p:cNvSpPr>
            <p:nvPr/>
          </p:nvSpPr>
          <p:spPr bwMode="auto">
            <a:xfrm>
              <a:off x="1769" y="2987"/>
              <a:ext cx="97" cy="100"/>
            </a:xfrm>
            <a:custGeom>
              <a:avLst/>
              <a:gdLst>
                <a:gd name="T0" fmla="*/ 7 w 97"/>
                <a:gd name="T1" fmla="*/ 0 h 100"/>
                <a:gd name="T2" fmla="*/ 97 w 97"/>
                <a:gd name="T3" fmla="*/ 93 h 100"/>
                <a:gd name="T4" fmla="*/ 90 w 97"/>
                <a:gd name="T5" fmla="*/ 100 h 100"/>
                <a:gd name="T6" fmla="*/ 0 w 97"/>
                <a:gd name="T7" fmla="*/ 7 h 100"/>
                <a:gd name="T8" fmla="*/ 7 w 97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0">
                  <a:moveTo>
                    <a:pt x="7" y="0"/>
                  </a:moveTo>
                  <a:lnTo>
                    <a:pt x="97" y="93"/>
                  </a:lnTo>
                  <a:lnTo>
                    <a:pt x="90" y="10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63" name="Freeform 107"/>
            <p:cNvSpPr>
              <a:spLocks/>
            </p:cNvSpPr>
            <p:nvPr/>
          </p:nvSpPr>
          <p:spPr bwMode="auto">
            <a:xfrm>
              <a:off x="1769" y="3036"/>
              <a:ext cx="97" cy="100"/>
            </a:xfrm>
            <a:custGeom>
              <a:avLst/>
              <a:gdLst>
                <a:gd name="T0" fmla="*/ 7 w 97"/>
                <a:gd name="T1" fmla="*/ 0 h 100"/>
                <a:gd name="T2" fmla="*/ 97 w 97"/>
                <a:gd name="T3" fmla="*/ 93 h 100"/>
                <a:gd name="T4" fmla="*/ 90 w 97"/>
                <a:gd name="T5" fmla="*/ 100 h 100"/>
                <a:gd name="T6" fmla="*/ 0 w 97"/>
                <a:gd name="T7" fmla="*/ 7 h 100"/>
                <a:gd name="T8" fmla="*/ 7 w 97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0">
                  <a:moveTo>
                    <a:pt x="7" y="0"/>
                  </a:moveTo>
                  <a:lnTo>
                    <a:pt x="97" y="93"/>
                  </a:lnTo>
                  <a:lnTo>
                    <a:pt x="90" y="10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64" name="Freeform 108"/>
            <p:cNvSpPr>
              <a:spLocks/>
            </p:cNvSpPr>
            <p:nvPr/>
          </p:nvSpPr>
          <p:spPr bwMode="auto">
            <a:xfrm>
              <a:off x="1769" y="3085"/>
              <a:ext cx="97" cy="102"/>
            </a:xfrm>
            <a:custGeom>
              <a:avLst/>
              <a:gdLst>
                <a:gd name="T0" fmla="*/ 7 w 97"/>
                <a:gd name="T1" fmla="*/ 0 h 102"/>
                <a:gd name="T2" fmla="*/ 97 w 97"/>
                <a:gd name="T3" fmla="*/ 95 h 102"/>
                <a:gd name="T4" fmla="*/ 90 w 97"/>
                <a:gd name="T5" fmla="*/ 102 h 102"/>
                <a:gd name="T6" fmla="*/ 0 w 97"/>
                <a:gd name="T7" fmla="*/ 7 h 102"/>
                <a:gd name="T8" fmla="*/ 7 w 97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2">
                  <a:moveTo>
                    <a:pt x="7" y="0"/>
                  </a:moveTo>
                  <a:lnTo>
                    <a:pt x="97" y="95"/>
                  </a:lnTo>
                  <a:lnTo>
                    <a:pt x="90" y="102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65" name="Freeform 109"/>
            <p:cNvSpPr>
              <a:spLocks/>
            </p:cNvSpPr>
            <p:nvPr/>
          </p:nvSpPr>
          <p:spPr bwMode="auto">
            <a:xfrm>
              <a:off x="1769" y="3136"/>
              <a:ext cx="127" cy="135"/>
            </a:xfrm>
            <a:custGeom>
              <a:avLst/>
              <a:gdLst>
                <a:gd name="T0" fmla="*/ 7 w 127"/>
                <a:gd name="T1" fmla="*/ 0 h 135"/>
                <a:gd name="T2" fmla="*/ 127 w 127"/>
                <a:gd name="T3" fmla="*/ 127 h 135"/>
                <a:gd name="T4" fmla="*/ 119 w 127"/>
                <a:gd name="T5" fmla="*/ 135 h 135"/>
                <a:gd name="T6" fmla="*/ 0 w 127"/>
                <a:gd name="T7" fmla="*/ 7 h 135"/>
                <a:gd name="T8" fmla="*/ 7 w 127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35">
                  <a:moveTo>
                    <a:pt x="7" y="0"/>
                  </a:moveTo>
                  <a:lnTo>
                    <a:pt x="127" y="127"/>
                  </a:lnTo>
                  <a:lnTo>
                    <a:pt x="119" y="135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66" name="Freeform 110"/>
            <p:cNvSpPr>
              <a:spLocks/>
            </p:cNvSpPr>
            <p:nvPr/>
          </p:nvSpPr>
          <p:spPr bwMode="auto">
            <a:xfrm>
              <a:off x="1769" y="3185"/>
              <a:ext cx="83" cy="86"/>
            </a:xfrm>
            <a:custGeom>
              <a:avLst/>
              <a:gdLst>
                <a:gd name="T0" fmla="*/ 7 w 83"/>
                <a:gd name="T1" fmla="*/ 0 h 86"/>
                <a:gd name="T2" fmla="*/ 83 w 83"/>
                <a:gd name="T3" fmla="*/ 81 h 86"/>
                <a:gd name="T4" fmla="*/ 75 w 83"/>
                <a:gd name="T5" fmla="*/ 86 h 86"/>
                <a:gd name="T6" fmla="*/ 0 w 83"/>
                <a:gd name="T7" fmla="*/ 7 h 86"/>
                <a:gd name="T8" fmla="*/ 7 w 83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6">
                  <a:moveTo>
                    <a:pt x="7" y="0"/>
                  </a:moveTo>
                  <a:lnTo>
                    <a:pt x="83" y="81"/>
                  </a:lnTo>
                  <a:lnTo>
                    <a:pt x="75" y="86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67" name="Freeform 111"/>
            <p:cNvSpPr>
              <a:spLocks/>
            </p:cNvSpPr>
            <p:nvPr/>
          </p:nvSpPr>
          <p:spPr bwMode="auto">
            <a:xfrm>
              <a:off x="1849" y="3170"/>
              <a:ext cx="98" cy="101"/>
            </a:xfrm>
            <a:custGeom>
              <a:avLst/>
              <a:gdLst>
                <a:gd name="T0" fmla="*/ 8 w 98"/>
                <a:gd name="T1" fmla="*/ 0 h 101"/>
                <a:gd name="T2" fmla="*/ 98 w 98"/>
                <a:gd name="T3" fmla="*/ 93 h 101"/>
                <a:gd name="T4" fmla="*/ 90 w 98"/>
                <a:gd name="T5" fmla="*/ 101 h 101"/>
                <a:gd name="T6" fmla="*/ 0 w 98"/>
                <a:gd name="T7" fmla="*/ 8 h 101"/>
                <a:gd name="T8" fmla="*/ 8 w 98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1">
                  <a:moveTo>
                    <a:pt x="8" y="0"/>
                  </a:moveTo>
                  <a:lnTo>
                    <a:pt x="98" y="93"/>
                  </a:lnTo>
                  <a:lnTo>
                    <a:pt x="90" y="101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68" name="Freeform 112"/>
            <p:cNvSpPr>
              <a:spLocks/>
            </p:cNvSpPr>
            <p:nvPr/>
          </p:nvSpPr>
          <p:spPr bwMode="auto">
            <a:xfrm>
              <a:off x="1900" y="3170"/>
              <a:ext cx="96" cy="101"/>
            </a:xfrm>
            <a:custGeom>
              <a:avLst/>
              <a:gdLst>
                <a:gd name="T0" fmla="*/ 8 w 96"/>
                <a:gd name="T1" fmla="*/ 0 h 101"/>
                <a:gd name="T2" fmla="*/ 96 w 96"/>
                <a:gd name="T3" fmla="*/ 93 h 101"/>
                <a:gd name="T4" fmla="*/ 88 w 96"/>
                <a:gd name="T5" fmla="*/ 101 h 101"/>
                <a:gd name="T6" fmla="*/ 0 w 96"/>
                <a:gd name="T7" fmla="*/ 8 h 101"/>
                <a:gd name="T8" fmla="*/ 8 w 96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01">
                  <a:moveTo>
                    <a:pt x="8" y="0"/>
                  </a:moveTo>
                  <a:lnTo>
                    <a:pt x="96" y="93"/>
                  </a:lnTo>
                  <a:lnTo>
                    <a:pt x="88" y="101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69" name="Freeform 113"/>
            <p:cNvSpPr>
              <a:spLocks/>
            </p:cNvSpPr>
            <p:nvPr/>
          </p:nvSpPr>
          <p:spPr bwMode="auto">
            <a:xfrm>
              <a:off x="1949" y="3170"/>
              <a:ext cx="98" cy="101"/>
            </a:xfrm>
            <a:custGeom>
              <a:avLst/>
              <a:gdLst>
                <a:gd name="T0" fmla="*/ 8 w 98"/>
                <a:gd name="T1" fmla="*/ 0 h 101"/>
                <a:gd name="T2" fmla="*/ 98 w 98"/>
                <a:gd name="T3" fmla="*/ 93 h 101"/>
                <a:gd name="T4" fmla="*/ 90 w 98"/>
                <a:gd name="T5" fmla="*/ 101 h 101"/>
                <a:gd name="T6" fmla="*/ 0 w 98"/>
                <a:gd name="T7" fmla="*/ 8 h 101"/>
                <a:gd name="T8" fmla="*/ 8 w 98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1">
                  <a:moveTo>
                    <a:pt x="8" y="0"/>
                  </a:moveTo>
                  <a:lnTo>
                    <a:pt x="98" y="93"/>
                  </a:lnTo>
                  <a:lnTo>
                    <a:pt x="90" y="101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70" name="Freeform 114"/>
            <p:cNvSpPr>
              <a:spLocks/>
            </p:cNvSpPr>
            <p:nvPr/>
          </p:nvSpPr>
          <p:spPr bwMode="auto">
            <a:xfrm>
              <a:off x="1998" y="3170"/>
              <a:ext cx="97" cy="101"/>
            </a:xfrm>
            <a:custGeom>
              <a:avLst/>
              <a:gdLst>
                <a:gd name="T0" fmla="*/ 7 w 97"/>
                <a:gd name="T1" fmla="*/ 0 h 101"/>
                <a:gd name="T2" fmla="*/ 97 w 97"/>
                <a:gd name="T3" fmla="*/ 93 h 101"/>
                <a:gd name="T4" fmla="*/ 90 w 97"/>
                <a:gd name="T5" fmla="*/ 101 h 101"/>
                <a:gd name="T6" fmla="*/ 0 w 97"/>
                <a:gd name="T7" fmla="*/ 8 h 101"/>
                <a:gd name="T8" fmla="*/ 7 w 97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1">
                  <a:moveTo>
                    <a:pt x="7" y="0"/>
                  </a:moveTo>
                  <a:lnTo>
                    <a:pt x="97" y="93"/>
                  </a:lnTo>
                  <a:lnTo>
                    <a:pt x="90" y="101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71" name="Freeform 115"/>
            <p:cNvSpPr>
              <a:spLocks/>
            </p:cNvSpPr>
            <p:nvPr/>
          </p:nvSpPr>
          <p:spPr bwMode="auto">
            <a:xfrm>
              <a:off x="2049" y="3170"/>
              <a:ext cx="95" cy="101"/>
            </a:xfrm>
            <a:custGeom>
              <a:avLst/>
              <a:gdLst>
                <a:gd name="T0" fmla="*/ 7 w 95"/>
                <a:gd name="T1" fmla="*/ 0 h 101"/>
                <a:gd name="T2" fmla="*/ 95 w 95"/>
                <a:gd name="T3" fmla="*/ 93 h 101"/>
                <a:gd name="T4" fmla="*/ 88 w 95"/>
                <a:gd name="T5" fmla="*/ 101 h 101"/>
                <a:gd name="T6" fmla="*/ 0 w 95"/>
                <a:gd name="T7" fmla="*/ 8 h 101"/>
                <a:gd name="T8" fmla="*/ 7 w 95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1">
                  <a:moveTo>
                    <a:pt x="7" y="0"/>
                  </a:moveTo>
                  <a:lnTo>
                    <a:pt x="95" y="93"/>
                  </a:lnTo>
                  <a:lnTo>
                    <a:pt x="88" y="101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72" name="Freeform 116"/>
            <p:cNvSpPr>
              <a:spLocks/>
            </p:cNvSpPr>
            <p:nvPr/>
          </p:nvSpPr>
          <p:spPr bwMode="auto">
            <a:xfrm>
              <a:off x="2098" y="3170"/>
              <a:ext cx="97" cy="101"/>
            </a:xfrm>
            <a:custGeom>
              <a:avLst/>
              <a:gdLst>
                <a:gd name="T0" fmla="*/ 7 w 97"/>
                <a:gd name="T1" fmla="*/ 0 h 101"/>
                <a:gd name="T2" fmla="*/ 97 w 97"/>
                <a:gd name="T3" fmla="*/ 93 h 101"/>
                <a:gd name="T4" fmla="*/ 90 w 97"/>
                <a:gd name="T5" fmla="*/ 101 h 101"/>
                <a:gd name="T6" fmla="*/ 0 w 97"/>
                <a:gd name="T7" fmla="*/ 8 h 101"/>
                <a:gd name="T8" fmla="*/ 7 w 97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1">
                  <a:moveTo>
                    <a:pt x="7" y="0"/>
                  </a:moveTo>
                  <a:lnTo>
                    <a:pt x="97" y="93"/>
                  </a:lnTo>
                  <a:lnTo>
                    <a:pt x="90" y="101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73" name="Freeform 117"/>
            <p:cNvSpPr>
              <a:spLocks/>
            </p:cNvSpPr>
            <p:nvPr/>
          </p:nvSpPr>
          <p:spPr bwMode="auto">
            <a:xfrm>
              <a:off x="2147" y="3170"/>
              <a:ext cx="97" cy="101"/>
            </a:xfrm>
            <a:custGeom>
              <a:avLst/>
              <a:gdLst>
                <a:gd name="T0" fmla="*/ 7 w 97"/>
                <a:gd name="T1" fmla="*/ 0 h 101"/>
                <a:gd name="T2" fmla="*/ 97 w 97"/>
                <a:gd name="T3" fmla="*/ 93 h 101"/>
                <a:gd name="T4" fmla="*/ 90 w 97"/>
                <a:gd name="T5" fmla="*/ 101 h 101"/>
                <a:gd name="T6" fmla="*/ 0 w 97"/>
                <a:gd name="T7" fmla="*/ 8 h 101"/>
                <a:gd name="T8" fmla="*/ 7 w 97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1">
                  <a:moveTo>
                    <a:pt x="7" y="0"/>
                  </a:moveTo>
                  <a:lnTo>
                    <a:pt x="97" y="93"/>
                  </a:lnTo>
                  <a:lnTo>
                    <a:pt x="90" y="101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74" name="Freeform 118"/>
            <p:cNvSpPr>
              <a:spLocks/>
            </p:cNvSpPr>
            <p:nvPr/>
          </p:nvSpPr>
          <p:spPr bwMode="auto">
            <a:xfrm>
              <a:off x="2198" y="3170"/>
              <a:ext cx="95" cy="101"/>
            </a:xfrm>
            <a:custGeom>
              <a:avLst/>
              <a:gdLst>
                <a:gd name="T0" fmla="*/ 7 w 95"/>
                <a:gd name="T1" fmla="*/ 0 h 101"/>
                <a:gd name="T2" fmla="*/ 95 w 95"/>
                <a:gd name="T3" fmla="*/ 93 h 101"/>
                <a:gd name="T4" fmla="*/ 88 w 95"/>
                <a:gd name="T5" fmla="*/ 101 h 101"/>
                <a:gd name="T6" fmla="*/ 0 w 95"/>
                <a:gd name="T7" fmla="*/ 8 h 101"/>
                <a:gd name="T8" fmla="*/ 7 w 95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1">
                  <a:moveTo>
                    <a:pt x="7" y="0"/>
                  </a:moveTo>
                  <a:lnTo>
                    <a:pt x="95" y="93"/>
                  </a:lnTo>
                  <a:lnTo>
                    <a:pt x="88" y="101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75" name="Freeform 119"/>
            <p:cNvSpPr>
              <a:spLocks/>
            </p:cNvSpPr>
            <p:nvPr/>
          </p:nvSpPr>
          <p:spPr bwMode="auto">
            <a:xfrm>
              <a:off x="2247" y="3170"/>
              <a:ext cx="97" cy="101"/>
            </a:xfrm>
            <a:custGeom>
              <a:avLst/>
              <a:gdLst>
                <a:gd name="T0" fmla="*/ 7 w 97"/>
                <a:gd name="T1" fmla="*/ 0 h 101"/>
                <a:gd name="T2" fmla="*/ 97 w 97"/>
                <a:gd name="T3" fmla="*/ 93 h 101"/>
                <a:gd name="T4" fmla="*/ 90 w 97"/>
                <a:gd name="T5" fmla="*/ 101 h 101"/>
                <a:gd name="T6" fmla="*/ 0 w 97"/>
                <a:gd name="T7" fmla="*/ 8 h 101"/>
                <a:gd name="T8" fmla="*/ 7 w 97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1">
                  <a:moveTo>
                    <a:pt x="7" y="0"/>
                  </a:moveTo>
                  <a:lnTo>
                    <a:pt x="97" y="93"/>
                  </a:lnTo>
                  <a:lnTo>
                    <a:pt x="90" y="101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76" name="Freeform 120"/>
            <p:cNvSpPr>
              <a:spLocks/>
            </p:cNvSpPr>
            <p:nvPr/>
          </p:nvSpPr>
          <p:spPr bwMode="auto">
            <a:xfrm>
              <a:off x="2295" y="3170"/>
              <a:ext cx="98" cy="101"/>
            </a:xfrm>
            <a:custGeom>
              <a:avLst/>
              <a:gdLst>
                <a:gd name="T0" fmla="*/ 8 w 98"/>
                <a:gd name="T1" fmla="*/ 0 h 101"/>
                <a:gd name="T2" fmla="*/ 98 w 98"/>
                <a:gd name="T3" fmla="*/ 93 h 101"/>
                <a:gd name="T4" fmla="*/ 90 w 98"/>
                <a:gd name="T5" fmla="*/ 101 h 101"/>
                <a:gd name="T6" fmla="*/ 0 w 98"/>
                <a:gd name="T7" fmla="*/ 8 h 101"/>
                <a:gd name="T8" fmla="*/ 8 w 98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1">
                  <a:moveTo>
                    <a:pt x="8" y="0"/>
                  </a:moveTo>
                  <a:lnTo>
                    <a:pt x="98" y="93"/>
                  </a:lnTo>
                  <a:lnTo>
                    <a:pt x="90" y="101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77" name="Freeform 121"/>
            <p:cNvSpPr>
              <a:spLocks/>
            </p:cNvSpPr>
            <p:nvPr/>
          </p:nvSpPr>
          <p:spPr bwMode="auto">
            <a:xfrm>
              <a:off x="2346" y="3170"/>
              <a:ext cx="98" cy="101"/>
            </a:xfrm>
            <a:custGeom>
              <a:avLst/>
              <a:gdLst>
                <a:gd name="T0" fmla="*/ 8 w 98"/>
                <a:gd name="T1" fmla="*/ 0 h 101"/>
                <a:gd name="T2" fmla="*/ 98 w 98"/>
                <a:gd name="T3" fmla="*/ 93 h 101"/>
                <a:gd name="T4" fmla="*/ 91 w 98"/>
                <a:gd name="T5" fmla="*/ 101 h 101"/>
                <a:gd name="T6" fmla="*/ 0 w 98"/>
                <a:gd name="T7" fmla="*/ 8 h 101"/>
                <a:gd name="T8" fmla="*/ 8 w 98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1">
                  <a:moveTo>
                    <a:pt x="8" y="0"/>
                  </a:moveTo>
                  <a:lnTo>
                    <a:pt x="98" y="93"/>
                  </a:lnTo>
                  <a:lnTo>
                    <a:pt x="91" y="101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78" name="Freeform 122"/>
            <p:cNvSpPr>
              <a:spLocks/>
            </p:cNvSpPr>
            <p:nvPr/>
          </p:nvSpPr>
          <p:spPr bwMode="auto">
            <a:xfrm>
              <a:off x="2395" y="3170"/>
              <a:ext cx="98" cy="101"/>
            </a:xfrm>
            <a:custGeom>
              <a:avLst/>
              <a:gdLst>
                <a:gd name="T0" fmla="*/ 7 w 98"/>
                <a:gd name="T1" fmla="*/ 0 h 101"/>
                <a:gd name="T2" fmla="*/ 98 w 98"/>
                <a:gd name="T3" fmla="*/ 93 h 101"/>
                <a:gd name="T4" fmla="*/ 90 w 98"/>
                <a:gd name="T5" fmla="*/ 101 h 101"/>
                <a:gd name="T6" fmla="*/ 0 w 98"/>
                <a:gd name="T7" fmla="*/ 8 h 101"/>
                <a:gd name="T8" fmla="*/ 7 w 98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1">
                  <a:moveTo>
                    <a:pt x="7" y="0"/>
                  </a:moveTo>
                  <a:lnTo>
                    <a:pt x="98" y="93"/>
                  </a:lnTo>
                  <a:lnTo>
                    <a:pt x="90" y="101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79" name="Freeform 123"/>
            <p:cNvSpPr>
              <a:spLocks/>
            </p:cNvSpPr>
            <p:nvPr/>
          </p:nvSpPr>
          <p:spPr bwMode="auto">
            <a:xfrm>
              <a:off x="2446" y="3170"/>
              <a:ext cx="95" cy="101"/>
            </a:xfrm>
            <a:custGeom>
              <a:avLst/>
              <a:gdLst>
                <a:gd name="T0" fmla="*/ 5 w 95"/>
                <a:gd name="T1" fmla="*/ 0 h 101"/>
                <a:gd name="T2" fmla="*/ 95 w 95"/>
                <a:gd name="T3" fmla="*/ 93 h 101"/>
                <a:gd name="T4" fmla="*/ 88 w 95"/>
                <a:gd name="T5" fmla="*/ 101 h 101"/>
                <a:gd name="T6" fmla="*/ 0 w 95"/>
                <a:gd name="T7" fmla="*/ 8 h 101"/>
                <a:gd name="T8" fmla="*/ 5 w 95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1">
                  <a:moveTo>
                    <a:pt x="5" y="0"/>
                  </a:moveTo>
                  <a:lnTo>
                    <a:pt x="95" y="93"/>
                  </a:lnTo>
                  <a:lnTo>
                    <a:pt x="88" y="101"/>
                  </a:lnTo>
                  <a:lnTo>
                    <a:pt x="0" y="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80" name="Freeform 124"/>
            <p:cNvSpPr>
              <a:spLocks/>
            </p:cNvSpPr>
            <p:nvPr/>
          </p:nvSpPr>
          <p:spPr bwMode="auto">
            <a:xfrm>
              <a:off x="2495" y="3170"/>
              <a:ext cx="98" cy="101"/>
            </a:xfrm>
            <a:custGeom>
              <a:avLst/>
              <a:gdLst>
                <a:gd name="T0" fmla="*/ 7 w 98"/>
                <a:gd name="T1" fmla="*/ 0 h 101"/>
                <a:gd name="T2" fmla="*/ 98 w 98"/>
                <a:gd name="T3" fmla="*/ 93 h 101"/>
                <a:gd name="T4" fmla="*/ 90 w 98"/>
                <a:gd name="T5" fmla="*/ 101 h 101"/>
                <a:gd name="T6" fmla="*/ 0 w 98"/>
                <a:gd name="T7" fmla="*/ 8 h 101"/>
                <a:gd name="T8" fmla="*/ 7 w 98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1">
                  <a:moveTo>
                    <a:pt x="7" y="0"/>
                  </a:moveTo>
                  <a:lnTo>
                    <a:pt x="98" y="93"/>
                  </a:lnTo>
                  <a:lnTo>
                    <a:pt x="90" y="101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81" name="Freeform 125"/>
            <p:cNvSpPr>
              <a:spLocks/>
            </p:cNvSpPr>
            <p:nvPr/>
          </p:nvSpPr>
          <p:spPr bwMode="auto">
            <a:xfrm>
              <a:off x="2544" y="3170"/>
              <a:ext cx="97" cy="101"/>
            </a:xfrm>
            <a:custGeom>
              <a:avLst/>
              <a:gdLst>
                <a:gd name="T0" fmla="*/ 7 w 97"/>
                <a:gd name="T1" fmla="*/ 0 h 101"/>
                <a:gd name="T2" fmla="*/ 97 w 97"/>
                <a:gd name="T3" fmla="*/ 93 h 101"/>
                <a:gd name="T4" fmla="*/ 90 w 97"/>
                <a:gd name="T5" fmla="*/ 101 h 101"/>
                <a:gd name="T6" fmla="*/ 0 w 97"/>
                <a:gd name="T7" fmla="*/ 8 h 101"/>
                <a:gd name="T8" fmla="*/ 7 w 97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1">
                  <a:moveTo>
                    <a:pt x="7" y="0"/>
                  </a:moveTo>
                  <a:lnTo>
                    <a:pt x="97" y="93"/>
                  </a:lnTo>
                  <a:lnTo>
                    <a:pt x="90" y="101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82" name="Freeform 126"/>
            <p:cNvSpPr>
              <a:spLocks/>
            </p:cNvSpPr>
            <p:nvPr/>
          </p:nvSpPr>
          <p:spPr bwMode="auto">
            <a:xfrm>
              <a:off x="2595" y="3170"/>
              <a:ext cx="95" cy="101"/>
            </a:xfrm>
            <a:custGeom>
              <a:avLst/>
              <a:gdLst>
                <a:gd name="T0" fmla="*/ 7 w 95"/>
                <a:gd name="T1" fmla="*/ 0 h 101"/>
                <a:gd name="T2" fmla="*/ 95 w 95"/>
                <a:gd name="T3" fmla="*/ 93 h 101"/>
                <a:gd name="T4" fmla="*/ 88 w 95"/>
                <a:gd name="T5" fmla="*/ 101 h 101"/>
                <a:gd name="T6" fmla="*/ 0 w 95"/>
                <a:gd name="T7" fmla="*/ 8 h 101"/>
                <a:gd name="T8" fmla="*/ 7 w 95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1">
                  <a:moveTo>
                    <a:pt x="7" y="0"/>
                  </a:moveTo>
                  <a:lnTo>
                    <a:pt x="95" y="93"/>
                  </a:lnTo>
                  <a:lnTo>
                    <a:pt x="88" y="101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83" name="Freeform 127"/>
            <p:cNvSpPr>
              <a:spLocks/>
            </p:cNvSpPr>
            <p:nvPr/>
          </p:nvSpPr>
          <p:spPr bwMode="auto">
            <a:xfrm>
              <a:off x="2644" y="3170"/>
              <a:ext cx="97" cy="101"/>
            </a:xfrm>
            <a:custGeom>
              <a:avLst/>
              <a:gdLst>
                <a:gd name="T0" fmla="*/ 7 w 97"/>
                <a:gd name="T1" fmla="*/ 0 h 101"/>
                <a:gd name="T2" fmla="*/ 97 w 97"/>
                <a:gd name="T3" fmla="*/ 93 h 101"/>
                <a:gd name="T4" fmla="*/ 90 w 97"/>
                <a:gd name="T5" fmla="*/ 101 h 101"/>
                <a:gd name="T6" fmla="*/ 0 w 97"/>
                <a:gd name="T7" fmla="*/ 8 h 101"/>
                <a:gd name="T8" fmla="*/ 7 w 97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1">
                  <a:moveTo>
                    <a:pt x="7" y="0"/>
                  </a:moveTo>
                  <a:lnTo>
                    <a:pt x="97" y="93"/>
                  </a:lnTo>
                  <a:lnTo>
                    <a:pt x="90" y="101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84" name="Freeform 128"/>
            <p:cNvSpPr>
              <a:spLocks/>
            </p:cNvSpPr>
            <p:nvPr/>
          </p:nvSpPr>
          <p:spPr bwMode="auto">
            <a:xfrm>
              <a:off x="2692" y="3170"/>
              <a:ext cx="98" cy="101"/>
            </a:xfrm>
            <a:custGeom>
              <a:avLst/>
              <a:gdLst>
                <a:gd name="T0" fmla="*/ 8 w 98"/>
                <a:gd name="T1" fmla="*/ 0 h 101"/>
                <a:gd name="T2" fmla="*/ 98 w 98"/>
                <a:gd name="T3" fmla="*/ 93 h 101"/>
                <a:gd name="T4" fmla="*/ 91 w 98"/>
                <a:gd name="T5" fmla="*/ 101 h 101"/>
                <a:gd name="T6" fmla="*/ 0 w 98"/>
                <a:gd name="T7" fmla="*/ 8 h 101"/>
                <a:gd name="T8" fmla="*/ 8 w 98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1">
                  <a:moveTo>
                    <a:pt x="8" y="0"/>
                  </a:moveTo>
                  <a:lnTo>
                    <a:pt x="98" y="93"/>
                  </a:lnTo>
                  <a:lnTo>
                    <a:pt x="91" y="101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85" name="Freeform 129"/>
            <p:cNvSpPr>
              <a:spLocks/>
            </p:cNvSpPr>
            <p:nvPr/>
          </p:nvSpPr>
          <p:spPr bwMode="auto">
            <a:xfrm>
              <a:off x="2744" y="3170"/>
              <a:ext cx="95" cy="101"/>
            </a:xfrm>
            <a:custGeom>
              <a:avLst/>
              <a:gdLst>
                <a:gd name="T0" fmla="*/ 7 w 95"/>
                <a:gd name="T1" fmla="*/ 0 h 101"/>
                <a:gd name="T2" fmla="*/ 95 w 95"/>
                <a:gd name="T3" fmla="*/ 93 h 101"/>
                <a:gd name="T4" fmla="*/ 87 w 95"/>
                <a:gd name="T5" fmla="*/ 101 h 101"/>
                <a:gd name="T6" fmla="*/ 0 w 95"/>
                <a:gd name="T7" fmla="*/ 8 h 101"/>
                <a:gd name="T8" fmla="*/ 7 w 95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1">
                  <a:moveTo>
                    <a:pt x="7" y="0"/>
                  </a:moveTo>
                  <a:lnTo>
                    <a:pt x="95" y="93"/>
                  </a:lnTo>
                  <a:lnTo>
                    <a:pt x="87" y="101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86" name="Freeform 130"/>
            <p:cNvSpPr>
              <a:spLocks/>
            </p:cNvSpPr>
            <p:nvPr/>
          </p:nvSpPr>
          <p:spPr bwMode="auto">
            <a:xfrm>
              <a:off x="2792" y="3170"/>
              <a:ext cx="98" cy="101"/>
            </a:xfrm>
            <a:custGeom>
              <a:avLst/>
              <a:gdLst>
                <a:gd name="T0" fmla="*/ 8 w 98"/>
                <a:gd name="T1" fmla="*/ 0 h 101"/>
                <a:gd name="T2" fmla="*/ 98 w 98"/>
                <a:gd name="T3" fmla="*/ 93 h 101"/>
                <a:gd name="T4" fmla="*/ 91 w 98"/>
                <a:gd name="T5" fmla="*/ 101 h 101"/>
                <a:gd name="T6" fmla="*/ 0 w 98"/>
                <a:gd name="T7" fmla="*/ 8 h 101"/>
                <a:gd name="T8" fmla="*/ 8 w 98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1">
                  <a:moveTo>
                    <a:pt x="8" y="0"/>
                  </a:moveTo>
                  <a:lnTo>
                    <a:pt x="98" y="93"/>
                  </a:lnTo>
                  <a:lnTo>
                    <a:pt x="91" y="101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87" name="Freeform 131"/>
            <p:cNvSpPr>
              <a:spLocks/>
            </p:cNvSpPr>
            <p:nvPr/>
          </p:nvSpPr>
          <p:spPr bwMode="auto">
            <a:xfrm>
              <a:off x="2841" y="3170"/>
              <a:ext cx="98" cy="101"/>
            </a:xfrm>
            <a:custGeom>
              <a:avLst/>
              <a:gdLst>
                <a:gd name="T0" fmla="*/ 7 w 98"/>
                <a:gd name="T1" fmla="*/ 0 h 101"/>
                <a:gd name="T2" fmla="*/ 98 w 98"/>
                <a:gd name="T3" fmla="*/ 93 h 101"/>
                <a:gd name="T4" fmla="*/ 90 w 98"/>
                <a:gd name="T5" fmla="*/ 101 h 101"/>
                <a:gd name="T6" fmla="*/ 0 w 98"/>
                <a:gd name="T7" fmla="*/ 8 h 101"/>
                <a:gd name="T8" fmla="*/ 7 w 98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1">
                  <a:moveTo>
                    <a:pt x="7" y="0"/>
                  </a:moveTo>
                  <a:lnTo>
                    <a:pt x="98" y="93"/>
                  </a:lnTo>
                  <a:lnTo>
                    <a:pt x="90" y="101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88" name="Freeform 132"/>
            <p:cNvSpPr>
              <a:spLocks/>
            </p:cNvSpPr>
            <p:nvPr/>
          </p:nvSpPr>
          <p:spPr bwMode="auto">
            <a:xfrm>
              <a:off x="2892" y="3170"/>
              <a:ext cx="95" cy="101"/>
            </a:xfrm>
            <a:custGeom>
              <a:avLst/>
              <a:gdLst>
                <a:gd name="T0" fmla="*/ 8 w 95"/>
                <a:gd name="T1" fmla="*/ 0 h 101"/>
                <a:gd name="T2" fmla="*/ 95 w 95"/>
                <a:gd name="T3" fmla="*/ 93 h 101"/>
                <a:gd name="T4" fmla="*/ 88 w 95"/>
                <a:gd name="T5" fmla="*/ 101 h 101"/>
                <a:gd name="T6" fmla="*/ 0 w 95"/>
                <a:gd name="T7" fmla="*/ 8 h 101"/>
                <a:gd name="T8" fmla="*/ 8 w 95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1">
                  <a:moveTo>
                    <a:pt x="8" y="0"/>
                  </a:moveTo>
                  <a:lnTo>
                    <a:pt x="95" y="93"/>
                  </a:lnTo>
                  <a:lnTo>
                    <a:pt x="88" y="101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89" name="Freeform 133"/>
            <p:cNvSpPr>
              <a:spLocks/>
            </p:cNvSpPr>
            <p:nvPr/>
          </p:nvSpPr>
          <p:spPr bwMode="auto">
            <a:xfrm>
              <a:off x="2941" y="3170"/>
              <a:ext cx="97" cy="101"/>
            </a:xfrm>
            <a:custGeom>
              <a:avLst/>
              <a:gdLst>
                <a:gd name="T0" fmla="*/ 7 w 97"/>
                <a:gd name="T1" fmla="*/ 0 h 101"/>
                <a:gd name="T2" fmla="*/ 97 w 97"/>
                <a:gd name="T3" fmla="*/ 93 h 101"/>
                <a:gd name="T4" fmla="*/ 90 w 97"/>
                <a:gd name="T5" fmla="*/ 101 h 101"/>
                <a:gd name="T6" fmla="*/ 0 w 97"/>
                <a:gd name="T7" fmla="*/ 8 h 101"/>
                <a:gd name="T8" fmla="*/ 7 w 97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1">
                  <a:moveTo>
                    <a:pt x="7" y="0"/>
                  </a:moveTo>
                  <a:lnTo>
                    <a:pt x="97" y="93"/>
                  </a:lnTo>
                  <a:lnTo>
                    <a:pt x="90" y="101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90" name="Freeform 134"/>
            <p:cNvSpPr>
              <a:spLocks/>
            </p:cNvSpPr>
            <p:nvPr/>
          </p:nvSpPr>
          <p:spPr bwMode="auto">
            <a:xfrm>
              <a:off x="2990" y="3170"/>
              <a:ext cx="97" cy="101"/>
            </a:xfrm>
            <a:custGeom>
              <a:avLst/>
              <a:gdLst>
                <a:gd name="T0" fmla="*/ 7 w 97"/>
                <a:gd name="T1" fmla="*/ 0 h 101"/>
                <a:gd name="T2" fmla="*/ 97 w 97"/>
                <a:gd name="T3" fmla="*/ 93 h 101"/>
                <a:gd name="T4" fmla="*/ 90 w 97"/>
                <a:gd name="T5" fmla="*/ 101 h 101"/>
                <a:gd name="T6" fmla="*/ 0 w 97"/>
                <a:gd name="T7" fmla="*/ 8 h 101"/>
                <a:gd name="T8" fmla="*/ 7 w 97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1">
                  <a:moveTo>
                    <a:pt x="7" y="0"/>
                  </a:moveTo>
                  <a:lnTo>
                    <a:pt x="97" y="93"/>
                  </a:lnTo>
                  <a:lnTo>
                    <a:pt x="90" y="101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91" name="Freeform 135"/>
            <p:cNvSpPr>
              <a:spLocks/>
            </p:cNvSpPr>
            <p:nvPr/>
          </p:nvSpPr>
          <p:spPr bwMode="auto">
            <a:xfrm>
              <a:off x="3041" y="3170"/>
              <a:ext cx="95" cy="101"/>
            </a:xfrm>
            <a:custGeom>
              <a:avLst/>
              <a:gdLst>
                <a:gd name="T0" fmla="*/ 7 w 95"/>
                <a:gd name="T1" fmla="*/ 0 h 101"/>
                <a:gd name="T2" fmla="*/ 95 w 95"/>
                <a:gd name="T3" fmla="*/ 93 h 101"/>
                <a:gd name="T4" fmla="*/ 88 w 95"/>
                <a:gd name="T5" fmla="*/ 101 h 101"/>
                <a:gd name="T6" fmla="*/ 0 w 95"/>
                <a:gd name="T7" fmla="*/ 8 h 101"/>
                <a:gd name="T8" fmla="*/ 7 w 95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1">
                  <a:moveTo>
                    <a:pt x="7" y="0"/>
                  </a:moveTo>
                  <a:lnTo>
                    <a:pt x="95" y="93"/>
                  </a:lnTo>
                  <a:lnTo>
                    <a:pt x="88" y="101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92" name="Freeform 136"/>
            <p:cNvSpPr>
              <a:spLocks/>
            </p:cNvSpPr>
            <p:nvPr/>
          </p:nvSpPr>
          <p:spPr bwMode="auto">
            <a:xfrm>
              <a:off x="3090" y="3170"/>
              <a:ext cx="97" cy="101"/>
            </a:xfrm>
            <a:custGeom>
              <a:avLst/>
              <a:gdLst>
                <a:gd name="T0" fmla="*/ 7 w 97"/>
                <a:gd name="T1" fmla="*/ 0 h 101"/>
                <a:gd name="T2" fmla="*/ 97 w 97"/>
                <a:gd name="T3" fmla="*/ 93 h 101"/>
                <a:gd name="T4" fmla="*/ 90 w 97"/>
                <a:gd name="T5" fmla="*/ 101 h 101"/>
                <a:gd name="T6" fmla="*/ 0 w 97"/>
                <a:gd name="T7" fmla="*/ 8 h 101"/>
                <a:gd name="T8" fmla="*/ 7 w 97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1">
                  <a:moveTo>
                    <a:pt x="7" y="0"/>
                  </a:moveTo>
                  <a:lnTo>
                    <a:pt x="97" y="93"/>
                  </a:lnTo>
                  <a:lnTo>
                    <a:pt x="90" y="101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93" name="Freeform 137"/>
            <p:cNvSpPr>
              <a:spLocks/>
            </p:cNvSpPr>
            <p:nvPr/>
          </p:nvSpPr>
          <p:spPr bwMode="auto">
            <a:xfrm>
              <a:off x="3138" y="3170"/>
              <a:ext cx="98" cy="101"/>
            </a:xfrm>
            <a:custGeom>
              <a:avLst/>
              <a:gdLst>
                <a:gd name="T0" fmla="*/ 8 w 98"/>
                <a:gd name="T1" fmla="*/ 0 h 101"/>
                <a:gd name="T2" fmla="*/ 98 w 98"/>
                <a:gd name="T3" fmla="*/ 93 h 101"/>
                <a:gd name="T4" fmla="*/ 91 w 98"/>
                <a:gd name="T5" fmla="*/ 101 h 101"/>
                <a:gd name="T6" fmla="*/ 0 w 98"/>
                <a:gd name="T7" fmla="*/ 8 h 101"/>
                <a:gd name="T8" fmla="*/ 8 w 98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1">
                  <a:moveTo>
                    <a:pt x="8" y="0"/>
                  </a:moveTo>
                  <a:lnTo>
                    <a:pt x="98" y="93"/>
                  </a:lnTo>
                  <a:lnTo>
                    <a:pt x="91" y="101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94" name="Freeform 138"/>
            <p:cNvSpPr>
              <a:spLocks/>
            </p:cNvSpPr>
            <p:nvPr/>
          </p:nvSpPr>
          <p:spPr bwMode="auto">
            <a:xfrm>
              <a:off x="3190" y="3170"/>
              <a:ext cx="95" cy="101"/>
            </a:xfrm>
            <a:custGeom>
              <a:avLst/>
              <a:gdLst>
                <a:gd name="T0" fmla="*/ 7 w 95"/>
                <a:gd name="T1" fmla="*/ 0 h 101"/>
                <a:gd name="T2" fmla="*/ 95 w 95"/>
                <a:gd name="T3" fmla="*/ 93 h 101"/>
                <a:gd name="T4" fmla="*/ 90 w 95"/>
                <a:gd name="T5" fmla="*/ 101 h 101"/>
                <a:gd name="T6" fmla="*/ 0 w 95"/>
                <a:gd name="T7" fmla="*/ 8 h 101"/>
                <a:gd name="T8" fmla="*/ 7 w 95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1">
                  <a:moveTo>
                    <a:pt x="7" y="0"/>
                  </a:moveTo>
                  <a:lnTo>
                    <a:pt x="95" y="93"/>
                  </a:lnTo>
                  <a:lnTo>
                    <a:pt x="90" y="101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95" name="Freeform 139"/>
            <p:cNvSpPr>
              <a:spLocks/>
            </p:cNvSpPr>
            <p:nvPr/>
          </p:nvSpPr>
          <p:spPr bwMode="auto">
            <a:xfrm>
              <a:off x="3238" y="3170"/>
              <a:ext cx="98" cy="101"/>
            </a:xfrm>
            <a:custGeom>
              <a:avLst/>
              <a:gdLst>
                <a:gd name="T0" fmla="*/ 8 w 98"/>
                <a:gd name="T1" fmla="*/ 0 h 101"/>
                <a:gd name="T2" fmla="*/ 98 w 98"/>
                <a:gd name="T3" fmla="*/ 93 h 101"/>
                <a:gd name="T4" fmla="*/ 90 w 98"/>
                <a:gd name="T5" fmla="*/ 101 h 101"/>
                <a:gd name="T6" fmla="*/ 0 w 98"/>
                <a:gd name="T7" fmla="*/ 8 h 101"/>
                <a:gd name="T8" fmla="*/ 8 w 98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1">
                  <a:moveTo>
                    <a:pt x="8" y="0"/>
                  </a:moveTo>
                  <a:lnTo>
                    <a:pt x="98" y="93"/>
                  </a:lnTo>
                  <a:lnTo>
                    <a:pt x="90" y="101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96" name="Freeform 140"/>
            <p:cNvSpPr>
              <a:spLocks/>
            </p:cNvSpPr>
            <p:nvPr/>
          </p:nvSpPr>
          <p:spPr bwMode="auto">
            <a:xfrm>
              <a:off x="3287" y="3170"/>
              <a:ext cx="98" cy="101"/>
            </a:xfrm>
            <a:custGeom>
              <a:avLst/>
              <a:gdLst>
                <a:gd name="T0" fmla="*/ 7 w 98"/>
                <a:gd name="T1" fmla="*/ 0 h 101"/>
                <a:gd name="T2" fmla="*/ 98 w 98"/>
                <a:gd name="T3" fmla="*/ 93 h 101"/>
                <a:gd name="T4" fmla="*/ 90 w 98"/>
                <a:gd name="T5" fmla="*/ 101 h 101"/>
                <a:gd name="T6" fmla="*/ 0 w 98"/>
                <a:gd name="T7" fmla="*/ 8 h 101"/>
                <a:gd name="T8" fmla="*/ 7 w 98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1">
                  <a:moveTo>
                    <a:pt x="7" y="0"/>
                  </a:moveTo>
                  <a:lnTo>
                    <a:pt x="98" y="93"/>
                  </a:lnTo>
                  <a:lnTo>
                    <a:pt x="90" y="101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97" name="Freeform 141"/>
            <p:cNvSpPr>
              <a:spLocks/>
            </p:cNvSpPr>
            <p:nvPr/>
          </p:nvSpPr>
          <p:spPr bwMode="auto">
            <a:xfrm>
              <a:off x="3338" y="3170"/>
              <a:ext cx="98" cy="101"/>
            </a:xfrm>
            <a:custGeom>
              <a:avLst/>
              <a:gdLst>
                <a:gd name="T0" fmla="*/ 8 w 98"/>
                <a:gd name="T1" fmla="*/ 0 h 101"/>
                <a:gd name="T2" fmla="*/ 98 w 98"/>
                <a:gd name="T3" fmla="*/ 93 h 101"/>
                <a:gd name="T4" fmla="*/ 90 w 98"/>
                <a:gd name="T5" fmla="*/ 101 h 101"/>
                <a:gd name="T6" fmla="*/ 0 w 98"/>
                <a:gd name="T7" fmla="*/ 8 h 101"/>
                <a:gd name="T8" fmla="*/ 8 w 98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1">
                  <a:moveTo>
                    <a:pt x="8" y="0"/>
                  </a:moveTo>
                  <a:lnTo>
                    <a:pt x="98" y="93"/>
                  </a:lnTo>
                  <a:lnTo>
                    <a:pt x="90" y="101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98" name="Freeform 142"/>
            <p:cNvSpPr>
              <a:spLocks/>
            </p:cNvSpPr>
            <p:nvPr/>
          </p:nvSpPr>
          <p:spPr bwMode="auto">
            <a:xfrm>
              <a:off x="3387" y="3170"/>
              <a:ext cx="97" cy="101"/>
            </a:xfrm>
            <a:custGeom>
              <a:avLst/>
              <a:gdLst>
                <a:gd name="T0" fmla="*/ 7 w 97"/>
                <a:gd name="T1" fmla="*/ 0 h 101"/>
                <a:gd name="T2" fmla="*/ 97 w 97"/>
                <a:gd name="T3" fmla="*/ 93 h 101"/>
                <a:gd name="T4" fmla="*/ 90 w 97"/>
                <a:gd name="T5" fmla="*/ 101 h 101"/>
                <a:gd name="T6" fmla="*/ 0 w 97"/>
                <a:gd name="T7" fmla="*/ 8 h 101"/>
                <a:gd name="T8" fmla="*/ 7 w 97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1">
                  <a:moveTo>
                    <a:pt x="7" y="0"/>
                  </a:moveTo>
                  <a:lnTo>
                    <a:pt x="97" y="93"/>
                  </a:lnTo>
                  <a:lnTo>
                    <a:pt x="90" y="101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99" name="Freeform 143"/>
            <p:cNvSpPr>
              <a:spLocks/>
            </p:cNvSpPr>
            <p:nvPr/>
          </p:nvSpPr>
          <p:spPr bwMode="auto">
            <a:xfrm>
              <a:off x="3438" y="3170"/>
              <a:ext cx="95" cy="101"/>
            </a:xfrm>
            <a:custGeom>
              <a:avLst/>
              <a:gdLst>
                <a:gd name="T0" fmla="*/ 7 w 95"/>
                <a:gd name="T1" fmla="*/ 0 h 101"/>
                <a:gd name="T2" fmla="*/ 95 w 95"/>
                <a:gd name="T3" fmla="*/ 93 h 101"/>
                <a:gd name="T4" fmla="*/ 88 w 95"/>
                <a:gd name="T5" fmla="*/ 101 h 101"/>
                <a:gd name="T6" fmla="*/ 0 w 95"/>
                <a:gd name="T7" fmla="*/ 8 h 101"/>
                <a:gd name="T8" fmla="*/ 7 w 95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1">
                  <a:moveTo>
                    <a:pt x="7" y="0"/>
                  </a:moveTo>
                  <a:lnTo>
                    <a:pt x="95" y="93"/>
                  </a:lnTo>
                  <a:lnTo>
                    <a:pt x="88" y="101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00" name="Freeform 144"/>
            <p:cNvSpPr>
              <a:spLocks/>
            </p:cNvSpPr>
            <p:nvPr/>
          </p:nvSpPr>
          <p:spPr bwMode="auto">
            <a:xfrm>
              <a:off x="3487" y="3170"/>
              <a:ext cx="97" cy="101"/>
            </a:xfrm>
            <a:custGeom>
              <a:avLst/>
              <a:gdLst>
                <a:gd name="T0" fmla="*/ 7 w 97"/>
                <a:gd name="T1" fmla="*/ 0 h 101"/>
                <a:gd name="T2" fmla="*/ 97 w 97"/>
                <a:gd name="T3" fmla="*/ 93 h 101"/>
                <a:gd name="T4" fmla="*/ 90 w 97"/>
                <a:gd name="T5" fmla="*/ 101 h 101"/>
                <a:gd name="T6" fmla="*/ 0 w 97"/>
                <a:gd name="T7" fmla="*/ 8 h 101"/>
                <a:gd name="T8" fmla="*/ 7 w 97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1">
                  <a:moveTo>
                    <a:pt x="7" y="0"/>
                  </a:moveTo>
                  <a:lnTo>
                    <a:pt x="97" y="93"/>
                  </a:lnTo>
                  <a:lnTo>
                    <a:pt x="90" y="101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01" name="Freeform 145"/>
            <p:cNvSpPr>
              <a:spLocks/>
            </p:cNvSpPr>
            <p:nvPr/>
          </p:nvSpPr>
          <p:spPr bwMode="auto">
            <a:xfrm>
              <a:off x="3536" y="3170"/>
              <a:ext cx="97" cy="101"/>
            </a:xfrm>
            <a:custGeom>
              <a:avLst/>
              <a:gdLst>
                <a:gd name="T0" fmla="*/ 7 w 97"/>
                <a:gd name="T1" fmla="*/ 0 h 101"/>
                <a:gd name="T2" fmla="*/ 97 w 97"/>
                <a:gd name="T3" fmla="*/ 93 h 101"/>
                <a:gd name="T4" fmla="*/ 90 w 97"/>
                <a:gd name="T5" fmla="*/ 101 h 101"/>
                <a:gd name="T6" fmla="*/ 0 w 97"/>
                <a:gd name="T7" fmla="*/ 8 h 101"/>
                <a:gd name="T8" fmla="*/ 7 w 97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1">
                  <a:moveTo>
                    <a:pt x="7" y="0"/>
                  </a:moveTo>
                  <a:lnTo>
                    <a:pt x="97" y="93"/>
                  </a:lnTo>
                  <a:lnTo>
                    <a:pt x="90" y="101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02" name="Freeform 146"/>
            <p:cNvSpPr>
              <a:spLocks/>
            </p:cNvSpPr>
            <p:nvPr/>
          </p:nvSpPr>
          <p:spPr bwMode="auto">
            <a:xfrm>
              <a:off x="3587" y="3170"/>
              <a:ext cx="95" cy="101"/>
            </a:xfrm>
            <a:custGeom>
              <a:avLst/>
              <a:gdLst>
                <a:gd name="T0" fmla="*/ 7 w 95"/>
                <a:gd name="T1" fmla="*/ 0 h 101"/>
                <a:gd name="T2" fmla="*/ 95 w 95"/>
                <a:gd name="T3" fmla="*/ 93 h 101"/>
                <a:gd name="T4" fmla="*/ 88 w 95"/>
                <a:gd name="T5" fmla="*/ 101 h 101"/>
                <a:gd name="T6" fmla="*/ 0 w 95"/>
                <a:gd name="T7" fmla="*/ 8 h 101"/>
                <a:gd name="T8" fmla="*/ 7 w 95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1">
                  <a:moveTo>
                    <a:pt x="7" y="0"/>
                  </a:moveTo>
                  <a:lnTo>
                    <a:pt x="95" y="93"/>
                  </a:lnTo>
                  <a:lnTo>
                    <a:pt x="88" y="101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03" name="Freeform 147"/>
            <p:cNvSpPr>
              <a:spLocks/>
            </p:cNvSpPr>
            <p:nvPr/>
          </p:nvSpPr>
          <p:spPr bwMode="auto">
            <a:xfrm>
              <a:off x="3636" y="3170"/>
              <a:ext cx="97" cy="101"/>
            </a:xfrm>
            <a:custGeom>
              <a:avLst/>
              <a:gdLst>
                <a:gd name="T0" fmla="*/ 7 w 97"/>
                <a:gd name="T1" fmla="*/ 0 h 101"/>
                <a:gd name="T2" fmla="*/ 97 w 97"/>
                <a:gd name="T3" fmla="*/ 93 h 101"/>
                <a:gd name="T4" fmla="*/ 90 w 97"/>
                <a:gd name="T5" fmla="*/ 101 h 101"/>
                <a:gd name="T6" fmla="*/ 0 w 97"/>
                <a:gd name="T7" fmla="*/ 8 h 101"/>
                <a:gd name="T8" fmla="*/ 7 w 97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1">
                  <a:moveTo>
                    <a:pt x="7" y="0"/>
                  </a:moveTo>
                  <a:lnTo>
                    <a:pt x="97" y="93"/>
                  </a:lnTo>
                  <a:lnTo>
                    <a:pt x="90" y="101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04" name="Freeform 148"/>
            <p:cNvSpPr>
              <a:spLocks/>
            </p:cNvSpPr>
            <p:nvPr/>
          </p:nvSpPr>
          <p:spPr bwMode="auto">
            <a:xfrm>
              <a:off x="3684" y="3170"/>
              <a:ext cx="98" cy="101"/>
            </a:xfrm>
            <a:custGeom>
              <a:avLst/>
              <a:gdLst>
                <a:gd name="T0" fmla="*/ 8 w 98"/>
                <a:gd name="T1" fmla="*/ 0 h 101"/>
                <a:gd name="T2" fmla="*/ 98 w 98"/>
                <a:gd name="T3" fmla="*/ 93 h 101"/>
                <a:gd name="T4" fmla="*/ 90 w 98"/>
                <a:gd name="T5" fmla="*/ 101 h 101"/>
                <a:gd name="T6" fmla="*/ 0 w 98"/>
                <a:gd name="T7" fmla="*/ 8 h 101"/>
                <a:gd name="T8" fmla="*/ 8 w 98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1">
                  <a:moveTo>
                    <a:pt x="8" y="0"/>
                  </a:moveTo>
                  <a:lnTo>
                    <a:pt x="98" y="93"/>
                  </a:lnTo>
                  <a:lnTo>
                    <a:pt x="90" y="101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05" name="Freeform 149"/>
            <p:cNvSpPr>
              <a:spLocks/>
            </p:cNvSpPr>
            <p:nvPr/>
          </p:nvSpPr>
          <p:spPr bwMode="auto">
            <a:xfrm>
              <a:off x="3735" y="3170"/>
              <a:ext cx="95" cy="101"/>
            </a:xfrm>
            <a:custGeom>
              <a:avLst/>
              <a:gdLst>
                <a:gd name="T0" fmla="*/ 8 w 95"/>
                <a:gd name="T1" fmla="*/ 0 h 101"/>
                <a:gd name="T2" fmla="*/ 95 w 95"/>
                <a:gd name="T3" fmla="*/ 93 h 101"/>
                <a:gd name="T4" fmla="*/ 88 w 95"/>
                <a:gd name="T5" fmla="*/ 101 h 101"/>
                <a:gd name="T6" fmla="*/ 0 w 95"/>
                <a:gd name="T7" fmla="*/ 8 h 101"/>
                <a:gd name="T8" fmla="*/ 8 w 95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1">
                  <a:moveTo>
                    <a:pt x="8" y="0"/>
                  </a:moveTo>
                  <a:lnTo>
                    <a:pt x="95" y="93"/>
                  </a:lnTo>
                  <a:lnTo>
                    <a:pt x="88" y="101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06" name="Freeform 150"/>
            <p:cNvSpPr>
              <a:spLocks/>
            </p:cNvSpPr>
            <p:nvPr/>
          </p:nvSpPr>
          <p:spPr bwMode="auto">
            <a:xfrm>
              <a:off x="3784" y="3170"/>
              <a:ext cx="98" cy="101"/>
            </a:xfrm>
            <a:custGeom>
              <a:avLst/>
              <a:gdLst>
                <a:gd name="T0" fmla="*/ 7 w 98"/>
                <a:gd name="T1" fmla="*/ 0 h 101"/>
                <a:gd name="T2" fmla="*/ 98 w 98"/>
                <a:gd name="T3" fmla="*/ 93 h 101"/>
                <a:gd name="T4" fmla="*/ 90 w 98"/>
                <a:gd name="T5" fmla="*/ 101 h 101"/>
                <a:gd name="T6" fmla="*/ 0 w 98"/>
                <a:gd name="T7" fmla="*/ 8 h 101"/>
                <a:gd name="T8" fmla="*/ 7 w 98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1">
                  <a:moveTo>
                    <a:pt x="7" y="0"/>
                  </a:moveTo>
                  <a:lnTo>
                    <a:pt x="98" y="93"/>
                  </a:lnTo>
                  <a:lnTo>
                    <a:pt x="90" y="101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07" name="Freeform 151"/>
            <p:cNvSpPr>
              <a:spLocks/>
            </p:cNvSpPr>
            <p:nvPr/>
          </p:nvSpPr>
          <p:spPr bwMode="auto">
            <a:xfrm>
              <a:off x="3833" y="3170"/>
              <a:ext cx="97" cy="101"/>
            </a:xfrm>
            <a:custGeom>
              <a:avLst/>
              <a:gdLst>
                <a:gd name="T0" fmla="*/ 7 w 97"/>
                <a:gd name="T1" fmla="*/ 0 h 101"/>
                <a:gd name="T2" fmla="*/ 97 w 97"/>
                <a:gd name="T3" fmla="*/ 93 h 101"/>
                <a:gd name="T4" fmla="*/ 90 w 97"/>
                <a:gd name="T5" fmla="*/ 101 h 101"/>
                <a:gd name="T6" fmla="*/ 0 w 97"/>
                <a:gd name="T7" fmla="*/ 8 h 101"/>
                <a:gd name="T8" fmla="*/ 7 w 97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1">
                  <a:moveTo>
                    <a:pt x="7" y="0"/>
                  </a:moveTo>
                  <a:lnTo>
                    <a:pt x="97" y="93"/>
                  </a:lnTo>
                  <a:lnTo>
                    <a:pt x="90" y="101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08" name="Freeform 152"/>
            <p:cNvSpPr>
              <a:spLocks/>
            </p:cNvSpPr>
            <p:nvPr/>
          </p:nvSpPr>
          <p:spPr bwMode="auto">
            <a:xfrm>
              <a:off x="3884" y="3170"/>
              <a:ext cx="85" cy="88"/>
            </a:xfrm>
            <a:custGeom>
              <a:avLst/>
              <a:gdLst>
                <a:gd name="T0" fmla="*/ 7 w 85"/>
                <a:gd name="T1" fmla="*/ 0 h 88"/>
                <a:gd name="T2" fmla="*/ 85 w 85"/>
                <a:gd name="T3" fmla="*/ 81 h 88"/>
                <a:gd name="T4" fmla="*/ 78 w 85"/>
                <a:gd name="T5" fmla="*/ 88 h 88"/>
                <a:gd name="T6" fmla="*/ 0 w 85"/>
                <a:gd name="T7" fmla="*/ 8 h 88"/>
                <a:gd name="T8" fmla="*/ 7 w 85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8">
                  <a:moveTo>
                    <a:pt x="7" y="0"/>
                  </a:moveTo>
                  <a:lnTo>
                    <a:pt x="85" y="81"/>
                  </a:lnTo>
                  <a:lnTo>
                    <a:pt x="78" y="88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09" name="Freeform 153"/>
            <p:cNvSpPr>
              <a:spLocks noEditPoints="1"/>
            </p:cNvSpPr>
            <p:nvPr/>
          </p:nvSpPr>
          <p:spPr bwMode="auto">
            <a:xfrm>
              <a:off x="2173" y="2906"/>
              <a:ext cx="229" cy="100"/>
            </a:xfrm>
            <a:custGeom>
              <a:avLst/>
              <a:gdLst>
                <a:gd name="T0" fmla="*/ 32 w 229"/>
                <a:gd name="T1" fmla="*/ 30 h 100"/>
                <a:gd name="T2" fmla="*/ 0 w 229"/>
                <a:gd name="T3" fmla="*/ 39 h 100"/>
                <a:gd name="T4" fmla="*/ 37 w 229"/>
                <a:gd name="T5" fmla="*/ 34 h 100"/>
                <a:gd name="T6" fmla="*/ 32 w 229"/>
                <a:gd name="T7" fmla="*/ 39 h 100"/>
                <a:gd name="T8" fmla="*/ 37 w 229"/>
                <a:gd name="T9" fmla="*/ 34 h 100"/>
                <a:gd name="T10" fmla="*/ 27 w 229"/>
                <a:gd name="T11" fmla="*/ 5 h 100"/>
                <a:gd name="T12" fmla="*/ 37 w 229"/>
                <a:gd name="T13" fmla="*/ 34 h 100"/>
                <a:gd name="T14" fmla="*/ 27 w 229"/>
                <a:gd name="T15" fmla="*/ 5 h 100"/>
                <a:gd name="T16" fmla="*/ 32 w 229"/>
                <a:gd name="T17" fmla="*/ 0 h 100"/>
                <a:gd name="T18" fmla="*/ 27 w 229"/>
                <a:gd name="T19" fmla="*/ 5 h 100"/>
                <a:gd name="T20" fmla="*/ 225 w 229"/>
                <a:gd name="T21" fmla="*/ 0 h 100"/>
                <a:gd name="T22" fmla="*/ 32 w 229"/>
                <a:gd name="T23" fmla="*/ 10 h 100"/>
                <a:gd name="T24" fmla="*/ 225 w 229"/>
                <a:gd name="T25" fmla="*/ 0 h 100"/>
                <a:gd name="T26" fmla="*/ 229 w 229"/>
                <a:gd name="T27" fmla="*/ 5 h 100"/>
                <a:gd name="T28" fmla="*/ 225 w 229"/>
                <a:gd name="T29" fmla="*/ 0 h 100"/>
                <a:gd name="T30" fmla="*/ 229 w 229"/>
                <a:gd name="T31" fmla="*/ 96 h 100"/>
                <a:gd name="T32" fmla="*/ 220 w 229"/>
                <a:gd name="T33" fmla="*/ 5 h 100"/>
                <a:gd name="T34" fmla="*/ 229 w 229"/>
                <a:gd name="T35" fmla="*/ 96 h 100"/>
                <a:gd name="T36" fmla="*/ 225 w 229"/>
                <a:gd name="T37" fmla="*/ 100 h 100"/>
                <a:gd name="T38" fmla="*/ 229 w 229"/>
                <a:gd name="T39" fmla="*/ 96 h 100"/>
                <a:gd name="T40" fmla="*/ 32 w 229"/>
                <a:gd name="T41" fmla="*/ 100 h 100"/>
                <a:gd name="T42" fmla="*/ 225 w 229"/>
                <a:gd name="T43" fmla="*/ 91 h 100"/>
                <a:gd name="T44" fmla="*/ 32 w 229"/>
                <a:gd name="T45" fmla="*/ 100 h 100"/>
                <a:gd name="T46" fmla="*/ 27 w 229"/>
                <a:gd name="T47" fmla="*/ 96 h 100"/>
                <a:gd name="T48" fmla="*/ 32 w 229"/>
                <a:gd name="T49" fmla="*/ 100 h 100"/>
                <a:gd name="T50" fmla="*/ 27 w 229"/>
                <a:gd name="T51" fmla="*/ 66 h 100"/>
                <a:gd name="T52" fmla="*/ 37 w 229"/>
                <a:gd name="T53" fmla="*/ 96 h 100"/>
                <a:gd name="T54" fmla="*/ 32 w 229"/>
                <a:gd name="T55" fmla="*/ 61 h 100"/>
                <a:gd name="T56" fmla="*/ 37 w 229"/>
                <a:gd name="T57" fmla="*/ 69 h 100"/>
                <a:gd name="T58" fmla="*/ 32 w 229"/>
                <a:gd name="T59" fmla="*/ 61 h 100"/>
                <a:gd name="T60" fmla="*/ 0 w 229"/>
                <a:gd name="T61" fmla="*/ 74 h 100"/>
                <a:gd name="T62" fmla="*/ 32 w 229"/>
                <a:gd name="T63" fmla="*/ 6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9" h="100">
                  <a:moveTo>
                    <a:pt x="0" y="30"/>
                  </a:moveTo>
                  <a:lnTo>
                    <a:pt x="32" y="30"/>
                  </a:lnTo>
                  <a:lnTo>
                    <a:pt x="32" y="39"/>
                  </a:lnTo>
                  <a:lnTo>
                    <a:pt x="0" y="39"/>
                  </a:lnTo>
                  <a:lnTo>
                    <a:pt x="0" y="30"/>
                  </a:lnTo>
                  <a:close/>
                  <a:moveTo>
                    <a:pt x="37" y="34"/>
                  </a:moveTo>
                  <a:lnTo>
                    <a:pt x="37" y="39"/>
                  </a:lnTo>
                  <a:lnTo>
                    <a:pt x="32" y="39"/>
                  </a:lnTo>
                  <a:lnTo>
                    <a:pt x="32" y="34"/>
                  </a:lnTo>
                  <a:lnTo>
                    <a:pt x="37" y="34"/>
                  </a:lnTo>
                  <a:close/>
                  <a:moveTo>
                    <a:pt x="27" y="34"/>
                  </a:moveTo>
                  <a:lnTo>
                    <a:pt x="27" y="5"/>
                  </a:lnTo>
                  <a:lnTo>
                    <a:pt x="37" y="5"/>
                  </a:lnTo>
                  <a:lnTo>
                    <a:pt x="37" y="34"/>
                  </a:lnTo>
                  <a:lnTo>
                    <a:pt x="27" y="34"/>
                  </a:lnTo>
                  <a:close/>
                  <a:moveTo>
                    <a:pt x="27" y="5"/>
                  </a:moveTo>
                  <a:lnTo>
                    <a:pt x="27" y="0"/>
                  </a:lnTo>
                  <a:lnTo>
                    <a:pt x="32" y="0"/>
                  </a:lnTo>
                  <a:lnTo>
                    <a:pt x="32" y="5"/>
                  </a:lnTo>
                  <a:lnTo>
                    <a:pt x="27" y="5"/>
                  </a:lnTo>
                  <a:close/>
                  <a:moveTo>
                    <a:pt x="32" y="0"/>
                  </a:moveTo>
                  <a:lnTo>
                    <a:pt x="225" y="0"/>
                  </a:lnTo>
                  <a:lnTo>
                    <a:pt x="225" y="10"/>
                  </a:lnTo>
                  <a:lnTo>
                    <a:pt x="32" y="10"/>
                  </a:lnTo>
                  <a:lnTo>
                    <a:pt x="32" y="0"/>
                  </a:lnTo>
                  <a:close/>
                  <a:moveTo>
                    <a:pt x="225" y="0"/>
                  </a:moveTo>
                  <a:lnTo>
                    <a:pt x="229" y="0"/>
                  </a:lnTo>
                  <a:lnTo>
                    <a:pt x="229" y="5"/>
                  </a:lnTo>
                  <a:lnTo>
                    <a:pt x="225" y="5"/>
                  </a:lnTo>
                  <a:lnTo>
                    <a:pt x="225" y="0"/>
                  </a:lnTo>
                  <a:close/>
                  <a:moveTo>
                    <a:pt x="229" y="5"/>
                  </a:moveTo>
                  <a:lnTo>
                    <a:pt x="229" y="96"/>
                  </a:lnTo>
                  <a:lnTo>
                    <a:pt x="220" y="96"/>
                  </a:lnTo>
                  <a:lnTo>
                    <a:pt x="220" y="5"/>
                  </a:lnTo>
                  <a:lnTo>
                    <a:pt x="229" y="5"/>
                  </a:lnTo>
                  <a:close/>
                  <a:moveTo>
                    <a:pt x="229" y="96"/>
                  </a:moveTo>
                  <a:lnTo>
                    <a:pt x="229" y="100"/>
                  </a:lnTo>
                  <a:lnTo>
                    <a:pt x="225" y="100"/>
                  </a:lnTo>
                  <a:lnTo>
                    <a:pt x="225" y="96"/>
                  </a:lnTo>
                  <a:lnTo>
                    <a:pt x="229" y="96"/>
                  </a:lnTo>
                  <a:close/>
                  <a:moveTo>
                    <a:pt x="225" y="100"/>
                  </a:moveTo>
                  <a:lnTo>
                    <a:pt x="32" y="100"/>
                  </a:lnTo>
                  <a:lnTo>
                    <a:pt x="32" y="91"/>
                  </a:lnTo>
                  <a:lnTo>
                    <a:pt x="225" y="91"/>
                  </a:lnTo>
                  <a:lnTo>
                    <a:pt x="225" y="100"/>
                  </a:lnTo>
                  <a:close/>
                  <a:moveTo>
                    <a:pt x="32" y="100"/>
                  </a:moveTo>
                  <a:lnTo>
                    <a:pt x="27" y="100"/>
                  </a:lnTo>
                  <a:lnTo>
                    <a:pt x="27" y="96"/>
                  </a:lnTo>
                  <a:lnTo>
                    <a:pt x="32" y="96"/>
                  </a:lnTo>
                  <a:lnTo>
                    <a:pt x="32" y="100"/>
                  </a:lnTo>
                  <a:close/>
                  <a:moveTo>
                    <a:pt x="27" y="96"/>
                  </a:moveTo>
                  <a:lnTo>
                    <a:pt x="27" y="66"/>
                  </a:lnTo>
                  <a:lnTo>
                    <a:pt x="37" y="69"/>
                  </a:lnTo>
                  <a:lnTo>
                    <a:pt x="37" y="96"/>
                  </a:lnTo>
                  <a:lnTo>
                    <a:pt x="27" y="96"/>
                  </a:lnTo>
                  <a:close/>
                  <a:moveTo>
                    <a:pt x="32" y="61"/>
                  </a:moveTo>
                  <a:lnTo>
                    <a:pt x="37" y="61"/>
                  </a:lnTo>
                  <a:lnTo>
                    <a:pt x="37" y="69"/>
                  </a:lnTo>
                  <a:lnTo>
                    <a:pt x="32" y="66"/>
                  </a:lnTo>
                  <a:lnTo>
                    <a:pt x="32" y="61"/>
                  </a:lnTo>
                  <a:close/>
                  <a:moveTo>
                    <a:pt x="32" y="74"/>
                  </a:moveTo>
                  <a:lnTo>
                    <a:pt x="0" y="74"/>
                  </a:lnTo>
                  <a:lnTo>
                    <a:pt x="0" y="61"/>
                  </a:lnTo>
                  <a:lnTo>
                    <a:pt x="32" y="61"/>
                  </a:lnTo>
                  <a:lnTo>
                    <a:pt x="32" y="7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10" name="Rectangle 154"/>
            <p:cNvSpPr>
              <a:spLocks noChangeArrowheads="1"/>
            </p:cNvSpPr>
            <p:nvPr/>
          </p:nvSpPr>
          <p:spPr bwMode="auto">
            <a:xfrm>
              <a:off x="2264" y="2923"/>
              <a:ext cx="31" cy="66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11" name="Freeform 155"/>
            <p:cNvSpPr>
              <a:spLocks noEditPoints="1"/>
            </p:cNvSpPr>
            <p:nvPr/>
          </p:nvSpPr>
          <p:spPr bwMode="auto">
            <a:xfrm>
              <a:off x="2259" y="2918"/>
              <a:ext cx="41" cy="76"/>
            </a:xfrm>
            <a:custGeom>
              <a:avLst/>
              <a:gdLst>
                <a:gd name="T0" fmla="*/ 5 w 41"/>
                <a:gd name="T1" fmla="*/ 66 h 76"/>
                <a:gd name="T2" fmla="*/ 36 w 41"/>
                <a:gd name="T3" fmla="*/ 66 h 76"/>
                <a:gd name="T4" fmla="*/ 36 w 41"/>
                <a:gd name="T5" fmla="*/ 76 h 76"/>
                <a:gd name="T6" fmla="*/ 5 w 41"/>
                <a:gd name="T7" fmla="*/ 76 h 76"/>
                <a:gd name="T8" fmla="*/ 5 w 41"/>
                <a:gd name="T9" fmla="*/ 66 h 76"/>
                <a:gd name="T10" fmla="*/ 41 w 41"/>
                <a:gd name="T11" fmla="*/ 71 h 76"/>
                <a:gd name="T12" fmla="*/ 41 w 41"/>
                <a:gd name="T13" fmla="*/ 76 h 76"/>
                <a:gd name="T14" fmla="*/ 36 w 41"/>
                <a:gd name="T15" fmla="*/ 76 h 76"/>
                <a:gd name="T16" fmla="*/ 36 w 41"/>
                <a:gd name="T17" fmla="*/ 71 h 76"/>
                <a:gd name="T18" fmla="*/ 41 w 41"/>
                <a:gd name="T19" fmla="*/ 71 h 76"/>
                <a:gd name="T20" fmla="*/ 31 w 41"/>
                <a:gd name="T21" fmla="*/ 71 h 76"/>
                <a:gd name="T22" fmla="*/ 31 w 41"/>
                <a:gd name="T23" fmla="*/ 5 h 76"/>
                <a:gd name="T24" fmla="*/ 41 w 41"/>
                <a:gd name="T25" fmla="*/ 5 h 76"/>
                <a:gd name="T26" fmla="*/ 41 w 41"/>
                <a:gd name="T27" fmla="*/ 71 h 76"/>
                <a:gd name="T28" fmla="*/ 31 w 41"/>
                <a:gd name="T29" fmla="*/ 71 h 76"/>
                <a:gd name="T30" fmla="*/ 36 w 41"/>
                <a:gd name="T31" fmla="*/ 0 h 76"/>
                <a:gd name="T32" fmla="*/ 41 w 41"/>
                <a:gd name="T33" fmla="*/ 0 h 76"/>
                <a:gd name="T34" fmla="*/ 41 w 41"/>
                <a:gd name="T35" fmla="*/ 5 h 76"/>
                <a:gd name="T36" fmla="*/ 36 w 41"/>
                <a:gd name="T37" fmla="*/ 5 h 76"/>
                <a:gd name="T38" fmla="*/ 36 w 41"/>
                <a:gd name="T39" fmla="*/ 0 h 76"/>
                <a:gd name="T40" fmla="*/ 36 w 41"/>
                <a:gd name="T41" fmla="*/ 10 h 76"/>
                <a:gd name="T42" fmla="*/ 5 w 41"/>
                <a:gd name="T43" fmla="*/ 10 h 76"/>
                <a:gd name="T44" fmla="*/ 5 w 41"/>
                <a:gd name="T45" fmla="*/ 0 h 76"/>
                <a:gd name="T46" fmla="*/ 36 w 41"/>
                <a:gd name="T47" fmla="*/ 0 h 76"/>
                <a:gd name="T48" fmla="*/ 36 w 41"/>
                <a:gd name="T49" fmla="*/ 10 h 76"/>
                <a:gd name="T50" fmla="*/ 0 w 41"/>
                <a:gd name="T51" fmla="*/ 5 h 76"/>
                <a:gd name="T52" fmla="*/ 0 w 41"/>
                <a:gd name="T53" fmla="*/ 0 h 76"/>
                <a:gd name="T54" fmla="*/ 5 w 41"/>
                <a:gd name="T55" fmla="*/ 0 h 76"/>
                <a:gd name="T56" fmla="*/ 5 w 41"/>
                <a:gd name="T57" fmla="*/ 5 h 76"/>
                <a:gd name="T58" fmla="*/ 0 w 41"/>
                <a:gd name="T59" fmla="*/ 5 h 76"/>
                <a:gd name="T60" fmla="*/ 9 w 41"/>
                <a:gd name="T61" fmla="*/ 5 h 76"/>
                <a:gd name="T62" fmla="*/ 9 w 41"/>
                <a:gd name="T63" fmla="*/ 71 h 76"/>
                <a:gd name="T64" fmla="*/ 0 w 41"/>
                <a:gd name="T65" fmla="*/ 71 h 76"/>
                <a:gd name="T66" fmla="*/ 0 w 41"/>
                <a:gd name="T67" fmla="*/ 5 h 76"/>
                <a:gd name="T68" fmla="*/ 9 w 41"/>
                <a:gd name="T69" fmla="*/ 5 h 76"/>
                <a:gd name="T70" fmla="*/ 5 w 41"/>
                <a:gd name="T71" fmla="*/ 76 h 76"/>
                <a:gd name="T72" fmla="*/ 0 w 41"/>
                <a:gd name="T73" fmla="*/ 76 h 76"/>
                <a:gd name="T74" fmla="*/ 0 w 41"/>
                <a:gd name="T75" fmla="*/ 71 h 76"/>
                <a:gd name="T76" fmla="*/ 5 w 41"/>
                <a:gd name="T77" fmla="*/ 71 h 76"/>
                <a:gd name="T78" fmla="*/ 5 w 41"/>
                <a:gd name="T7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" h="76">
                  <a:moveTo>
                    <a:pt x="5" y="66"/>
                  </a:moveTo>
                  <a:lnTo>
                    <a:pt x="36" y="66"/>
                  </a:lnTo>
                  <a:lnTo>
                    <a:pt x="36" y="76"/>
                  </a:lnTo>
                  <a:lnTo>
                    <a:pt x="5" y="76"/>
                  </a:lnTo>
                  <a:lnTo>
                    <a:pt x="5" y="66"/>
                  </a:lnTo>
                  <a:close/>
                  <a:moveTo>
                    <a:pt x="41" y="71"/>
                  </a:moveTo>
                  <a:lnTo>
                    <a:pt x="41" y="76"/>
                  </a:lnTo>
                  <a:lnTo>
                    <a:pt x="36" y="76"/>
                  </a:lnTo>
                  <a:lnTo>
                    <a:pt x="36" y="71"/>
                  </a:lnTo>
                  <a:lnTo>
                    <a:pt x="41" y="71"/>
                  </a:lnTo>
                  <a:close/>
                  <a:moveTo>
                    <a:pt x="31" y="71"/>
                  </a:moveTo>
                  <a:lnTo>
                    <a:pt x="31" y="5"/>
                  </a:lnTo>
                  <a:lnTo>
                    <a:pt x="41" y="5"/>
                  </a:lnTo>
                  <a:lnTo>
                    <a:pt x="41" y="71"/>
                  </a:lnTo>
                  <a:lnTo>
                    <a:pt x="31" y="71"/>
                  </a:lnTo>
                  <a:close/>
                  <a:moveTo>
                    <a:pt x="36" y="0"/>
                  </a:moveTo>
                  <a:lnTo>
                    <a:pt x="41" y="0"/>
                  </a:lnTo>
                  <a:lnTo>
                    <a:pt x="41" y="5"/>
                  </a:lnTo>
                  <a:lnTo>
                    <a:pt x="36" y="5"/>
                  </a:lnTo>
                  <a:lnTo>
                    <a:pt x="36" y="0"/>
                  </a:lnTo>
                  <a:close/>
                  <a:moveTo>
                    <a:pt x="36" y="10"/>
                  </a:moveTo>
                  <a:lnTo>
                    <a:pt x="5" y="10"/>
                  </a:lnTo>
                  <a:lnTo>
                    <a:pt x="5" y="0"/>
                  </a:lnTo>
                  <a:lnTo>
                    <a:pt x="36" y="0"/>
                  </a:lnTo>
                  <a:lnTo>
                    <a:pt x="36" y="10"/>
                  </a:lnTo>
                  <a:close/>
                  <a:moveTo>
                    <a:pt x="0" y="5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close/>
                  <a:moveTo>
                    <a:pt x="9" y="5"/>
                  </a:moveTo>
                  <a:lnTo>
                    <a:pt x="9" y="71"/>
                  </a:lnTo>
                  <a:lnTo>
                    <a:pt x="0" y="71"/>
                  </a:lnTo>
                  <a:lnTo>
                    <a:pt x="0" y="5"/>
                  </a:lnTo>
                  <a:lnTo>
                    <a:pt x="9" y="5"/>
                  </a:lnTo>
                  <a:close/>
                  <a:moveTo>
                    <a:pt x="5" y="76"/>
                  </a:moveTo>
                  <a:lnTo>
                    <a:pt x="0" y="76"/>
                  </a:lnTo>
                  <a:lnTo>
                    <a:pt x="0" y="71"/>
                  </a:lnTo>
                  <a:lnTo>
                    <a:pt x="5" y="71"/>
                  </a:lnTo>
                  <a:lnTo>
                    <a:pt x="5" y="76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12" name="Rectangle 156"/>
            <p:cNvSpPr>
              <a:spLocks noChangeArrowheads="1"/>
            </p:cNvSpPr>
            <p:nvPr/>
          </p:nvSpPr>
          <p:spPr bwMode="auto">
            <a:xfrm>
              <a:off x="1866" y="2950"/>
              <a:ext cx="412" cy="10"/>
            </a:xfrm>
            <a:prstGeom prst="rect">
              <a:avLst/>
            </a:prstGeom>
            <a:solidFill>
              <a:srgbClr val="1F1A17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13" name="Rectangle 157"/>
            <p:cNvSpPr>
              <a:spLocks noChangeArrowheads="1"/>
            </p:cNvSpPr>
            <p:nvPr/>
          </p:nvSpPr>
          <p:spPr bwMode="auto">
            <a:xfrm>
              <a:off x="2395" y="2950"/>
              <a:ext cx="271" cy="10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14" name="Freeform 158"/>
            <p:cNvSpPr>
              <a:spLocks/>
            </p:cNvSpPr>
            <p:nvPr/>
          </p:nvSpPr>
          <p:spPr bwMode="auto">
            <a:xfrm>
              <a:off x="2232" y="2647"/>
              <a:ext cx="58" cy="93"/>
            </a:xfrm>
            <a:custGeom>
              <a:avLst/>
              <a:gdLst>
                <a:gd name="T0" fmla="*/ 0 w 58"/>
                <a:gd name="T1" fmla="*/ 86 h 93"/>
                <a:gd name="T2" fmla="*/ 51 w 58"/>
                <a:gd name="T3" fmla="*/ 0 h 93"/>
                <a:gd name="T4" fmla="*/ 58 w 58"/>
                <a:gd name="T5" fmla="*/ 5 h 93"/>
                <a:gd name="T6" fmla="*/ 10 w 58"/>
                <a:gd name="T7" fmla="*/ 93 h 93"/>
                <a:gd name="T8" fmla="*/ 0 w 58"/>
                <a:gd name="T9" fmla="*/ 8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93">
                  <a:moveTo>
                    <a:pt x="0" y="86"/>
                  </a:moveTo>
                  <a:lnTo>
                    <a:pt x="51" y="0"/>
                  </a:lnTo>
                  <a:lnTo>
                    <a:pt x="58" y="5"/>
                  </a:lnTo>
                  <a:lnTo>
                    <a:pt x="10" y="93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15" name="Freeform 159"/>
            <p:cNvSpPr>
              <a:spLocks/>
            </p:cNvSpPr>
            <p:nvPr/>
          </p:nvSpPr>
          <p:spPr bwMode="auto">
            <a:xfrm>
              <a:off x="2188" y="2647"/>
              <a:ext cx="61" cy="93"/>
            </a:xfrm>
            <a:custGeom>
              <a:avLst/>
              <a:gdLst>
                <a:gd name="T0" fmla="*/ 51 w 61"/>
                <a:gd name="T1" fmla="*/ 93 h 93"/>
                <a:gd name="T2" fmla="*/ 0 w 61"/>
                <a:gd name="T3" fmla="*/ 5 h 93"/>
                <a:gd name="T4" fmla="*/ 10 w 61"/>
                <a:gd name="T5" fmla="*/ 0 h 93"/>
                <a:gd name="T6" fmla="*/ 61 w 61"/>
                <a:gd name="T7" fmla="*/ 86 h 93"/>
                <a:gd name="T8" fmla="*/ 51 w 61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3">
                  <a:moveTo>
                    <a:pt x="51" y="93"/>
                  </a:moveTo>
                  <a:lnTo>
                    <a:pt x="0" y="5"/>
                  </a:lnTo>
                  <a:lnTo>
                    <a:pt x="10" y="0"/>
                  </a:lnTo>
                  <a:lnTo>
                    <a:pt x="61" y="86"/>
                  </a:lnTo>
                  <a:lnTo>
                    <a:pt x="51" y="9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16" name="Freeform 160"/>
            <p:cNvSpPr>
              <a:spLocks/>
            </p:cNvSpPr>
            <p:nvPr/>
          </p:nvSpPr>
          <p:spPr bwMode="auto">
            <a:xfrm>
              <a:off x="2276" y="2644"/>
              <a:ext cx="61" cy="93"/>
            </a:xfrm>
            <a:custGeom>
              <a:avLst/>
              <a:gdLst>
                <a:gd name="T0" fmla="*/ 51 w 61"/>
                <a:gd name="T1" fmla="*/ 93 h 93"/>
                <a:gd name="T2" fmla="*/ 0 w 61"/>
                <a:gd name="T3" fmla="*/ 5 h 93"/>
                <a:gd name="T4" fmla="*/ 10 w 61"/>
                <a:gd name="T5" fmla="*/ 0 h 93"/>
                <a:gd name="T6" fmla="*/ 61 w 61"/>
                <a:gd name="T7" fmla="*/ 89 h 93"/>
                <a:gd name="T8" fmla="*/ 51 w 61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3">
                  <a:moveTo>
                    <a:pt x="51" y="93"/>
                  </a:moveTo>
                  <a:lnTo>
                    <a:pt x="0" y="5"/>
                  </a:lnTo>
                  <a:lnTo>
                    <a:pt x="10" y="0"/>
                  </a:lnTo>
                  <a:lnTo>
                    <a:pt x="61" y="89"/>
                  </a:lnTo>
                  <a:lnTo>
                    <a:pt x="51" y="93"/>
                  </a:lnTo>
                  <a:close/>
                </a:path>
              </a:pathLst>
            </a:custGeom>
            <a:solidFill>
              <a:srgbClr val="1F1A17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17" name="Freeform 161"/>
            <p:cNvSpPr>
              <a:spLocks/>
            </p:cNvSpPr>
            <p:nvPr/>
          </p:nvSpPr>
          <p:spPr bwMode="auto">
            <a:xfrm>
              <a:off x="2322" y="2644"/>
              <a:ext cx="59" cy="93"/>
            </a:xfrm>
            <a:custGeom>
              <a:avLst/>
              <a:gdLst>
                <a:gd name="T0" fmla="*/ 59 w 59"/>
                <a:gd name="T1" fmla="*/ 5 h 93"/>
                <a:gd name="T2" fmla="*/ 7 w 59"/>
                <a:gd name="T3" fmla="*/ 93 h 93"/>
                <a:gd name="T4" fmla="*/ 0 w 59"/>
                <a:gd name="T5" fmla="*/ 89 h 93"/>
                <a:gd name="T6" fmla="*/ 49 w 59"/>
                <a:gd name="T7" fmla="*/ 0 h 93"/>
                <a:gd name="T8" fmla="*/ 59 w 59"/>
                <a:gd name="T9" fmla="*/ 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93">
                  <a:moveTo>
                    <a:pt x="59" y="5"/>
                  </a:moveTo>
                  <a:lnTo>
                    <a:pt x="7" y="93"/>
                  </a:lnTo>
                  <a:lnTo>
                    <a:pt x="0" y="89"/>
                  </a:lnTo>
                  <a:lnTo>
                    <a:pt x="49" y="0"/>
                  </a:lnTo>
                  <a:lnTo>
                    <a:pt x="59" y="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18" name="Freeform 162"/>
            <p:cNvSpPr>
              <a:spLocks/>
            </p:cNvSpPr>
            <p:nvPr/>
          </p:nvSpPr>
          <p:spPr bwMode="auto">
            <a:xfrm>
              <a:off x="2366" y="2644"/>
              <a:ext cx="34" cy="49"/>
            </a:xfrm>
            <a:custGeom>
              <a:avLst/>
              <a:gdLst>
                <a:gd name="T0" fmla="*/ 24 w 34"/>
                <a:gd name="T1" fmla="*/ 49 h 49"/>
                <a:gd name="T2" fmla="*/ 0 w 34"/>
                <a:gd name="T3" fmla="*/ 5 h 49"/>
                <a:gd name="T4" fmla="*/ 7 w 34"/>
                <a:gd name="T5" fmla="*/ 0 h 49"/>
                <a:gd name="T6" fmla="*/ 34 w 34"/>
                <a:gd name="T7" fmla="*/ 44 h 49"/>
                <a:gd name="T8" fmla="*/ 24 w 34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9">
                  <a:moveTo>
                    <a:pt x="24" y="49"/>
                  </a:moveTo>
                  <a:lnTo>
                    <a:pt x="0" y="5"/>
                  </a:lnTo>
                  <a:lnTo>
                    <a:pt x="7" y="0"/>
                  </a:lnTo>
                  <a:lnTo>
                    <a:pt x="34" y="44"/>
                  </a:lnTo>
                  <a:lnTo>
                    <a:pt x="24" y="4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19" name="Freeform 163"/>
            <p:cNvSpPr>
              <a:spLocks/>
            </p:cNvSpPr>
            <p:nvPr/>
          </p:nvSpPr>
          <p:spPr bwMode="auto">
            <a:xfrm>
              <a:off x="2171" y="2647"/>
              <a:ext cx="32" cy="49"/>
            </a:xfrm>
            <a:custGeom>
              <a:avLst/>
              <a:gdLst>
                <a:gd name="T0" fmla="*/ 32 w 32"/>
                <a:gd name="T1" fmla="*/ 5 h 49"/>
                <a:gd name="T2" fmla="*/ 7 w 32"/>
                <a:gd name="T3" fmla="*/ 49 h 49"/>
                <a:gd name="T4" fmla="*/ 0 w 32"/>
                <a:gd name="T5" fmla="*/ 44 h 49"/>
                <a:gd name="T6" fmla="*/ 24 w 32"/>
                <a:gd name="T7" fmla="*/ 0 h 49"/>
                <a:gd name="T8" fmla="*/ 32 w 32"/>
                <a:gd name="T9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9">
                  <a:moveTo>
                    <a:pt x="32" y="5"/>
                  </a:moveTo>
                  <a:lnTo>
                    <a:pt x="7" y="49"/>
                  </a:lnTo>
                  <a:lnTo>
                    <a:pt x="0" y="44"/>
                  </a:lnTo>
                  <a:lnTo>
                    <a:pt x="24" y="0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20" name="Rectangle 164"/>
            <p:cNvSpPr>
              <a:spLocks noChangeArrowheads="1"/>
            </p:cNvSpPr>
            <p:nvPr/>
          </p:nvSpPr>
          <p:spPr bwMode="auto">
            <a:xfrm>
              <a:off x="1866" y="2686"/>
              <a:ext cx="315" cy="12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21" name="Rectangle 165"/>
            <p:cNvSpPr>
              <a:spLocks noChangeArrowheads="1"/>
            </p:cNvSpPr>
            <p:nvPr/>
          </p:nvSpPr>
          <p:spPr bwMode="auto">
            <a:xfrm>
              <a:off x="2388" y="2686"/>
              <a:ext cx="278" cy="12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22" name="Freeform 166"/>
            <p:cNvSpPr>
              <a:spLocks noEditPoints="1"/>
            </p:cNvSpPr>
            <p:nvPr/>
          </p:nvSpPr>
          <p:spPr bwMode="auto">
            <a:xfrm>
              <a:off x="2039" y="3271"/>
              <a:ext cx="288" cy="286"/>
            </a:xfrm>
            <a:custGeom>
              <a:avLst/>
              <a:gdLst>
                <a:gd name="T0" fmla="*/ 144 w 288"/>
                <a:gd name="T1" fmla="*/ 286 h 286"/>
                <a:gd name="T2" fmla="*/ 171 w 288"/>
                <a:gd name="T3" fmla="*/ 274 h 286"/>
                <a:gd name="T4" fmla="*/ 217 w 288"/>
                <a:gd name="T5" fmla="*/ 252 h 286"/>
                <a:gd name="T6" fmla="*/ 234 w 288"/>
                <a:gd name="T7" fmla="*/ 252 h 286"/>
                <a:gd name="T8" fmla="*/ 186 w 288"/>
                <a:gd name="T9" fmla="*/ 278 h 286"/>
                <a:gd name="T10" fmla="*/ 144 w 288"/>
                <a:gd name="T11" fmla="*/ 276 h 286"/>
                <a:gd name="T12" fmla="*/ 261 w 288"/>
                <a:gd name="T13" fmla="*/ 205 h 286"/>
                <a:gd name="T14" fmla="*/ 276 w 288"/>
                <a:gd name="T15" fmla="*/ 156 h 286"/>
                <a:gd name="T16" fmla="*/ 283 w 288"/>
                <a:gd name="T17" fmla="*/ 171 h 286"/>
                <a:gd name="T18" fmla="*/ 264 w 288"/>
                <a:gd name="T19" fmla="*/ 222 h 286"/>
                <a:gd name="T20" fmla="*/ 276 w 288"/>
                <a:gd name="T21" fmla="*/ 141 h 286"/>
                <a:gd name="T22" fmla="*/ 276 w 288"/>
                <a:gd name="T23" fmla="*/ 141 h 286"/>
                <a:gd name="T24" fmla="*/ 288 w 288"/>
                <a:gd name="T25" fmla="*/ 141 h 286"/>
                <a:gd name="T26" fmla="*/ 273 w 288"/>
                <a:gd name="T27" fmla="*/ 115 h 286"/>
                <a:gd name="T28" fmla="*/ 254 w 288"/>
                <a:gd name="T29" fmla="*/ 68 h 286"/>
                <a:gd name="T30" fmla="*/ 254 w 288"/>
                <a:gd name="T31" fmla="*/ 51 h 286"/>
                <a:gd name="T32" fmla="*/ 281 w 288"/>
                <a:gd name="T33" fmla="*/ 100 h 286"/>
                <a:gd name="T34" fmla="*/ 276 w 288"/>
                <a:gd name="T35" fmla="*/ 141 h 286"/>
                <a:gd name="T36" fmla="*/ 208 w 288"/>
                <a:gd name="T37" fmla="*/ 24 h 286"/>
                <a:gd name="T38" fmla="*/ 156 w 288"/>
                <a:gd name="T39" fmla="*/ 9 h 286"/>
                <a:gd name="T40" fmla="*/ 173 w 288"/>
                <a:gd name="T41" fmla="*/ 2 h 286"/>
                <a:gd name="T42" fmla="*/ 225 w 288"/>
                <a:gd name="T43" fmla="*/ 24 h 286"/>
                <a:gd name="T44" fmla="*/ 144 w 288"/>
                <a:gd name="T45" fmla="*/ 9 h 286"/>
                <a:gd name="T46" fmla="*/ 144 w 288"/>
                <a:gd name="T47" fmla="*/ 9 h 286"/>
                <a:gd name="T48" fmla="*/ 144 w 288"/>
                <a:gd name="T49" fmla="*/ 0 h 286"/>
                <a:gd name="T50" fmla="*/ 117 w 288"/>
                <a:gd name="T51" fmla="*/ 12 h 286"/>
                <a:gd name="T52" fmla="*/ 69 w 288"/>
                <a:gd name="T53" fmla="*/ 31 h 286"/>
                <a:gd name="T54" fmla="*/ 54 w 288"/>
                <a:gd name="T55" fmla="*/ 31 h 286"/>
                <a:gd name="T56" fmla="*/ 103 w 288"/>
                <a:gd name="T57" fmla="*/ 4 h 286"/>
                <a:gd name="T58" fmla="*/ 144 w 288"/>
                <a:gd name="T59" fmla="*/ 9 h 286"/>
                <a:gd name="T60" fmla="*/ 27 w 288"/>
                <a:gd name="T61" fmla="*/ 78 h 286"/>
                <a:gd name="T62" fmla="*/ 13 w 288"/>
                <a:gd name="T63" fmla="*/ 129 h 286"/>
                <a:gd name="T64" fmla="*/ 3 w 288"/>
                <a:gd name="T65" fmla="*/ 112 h 286"/>
                <a:gd name="T66" fmla="*/ 25 w 288"/>
                <a:gd name="T67" fmla="*/ 63 h 286"/>
                <a:gd name="T68" fmla="*/ 10 w 288"/>
                <a:gd name="T69" fmla="*/ 141 h 286"/>
                <a:gd name="T70" fmla="*/ 10 w 288"/>
                <a:gd name="T71" fmla="*/ 141 h 286"/>
                <a:gd name="T72" fmla="*/ 0 w 288"/>
                <a:gd name="T73" fmla="*/ 141 h 286"/>
                <a:gd name="T74" fmla="*/ 15 w 288"/>
                <a:gd name="T75" fmla="*/ 168 h 286"/>
                <a:gd name="T76" fmla="*/ 35 w 288"/>
                <a:gd name="T77" fmla="*/ 217 h 286"/>
                <a:gd name="T78" fmla="*/ 35 w 288"/>
                <a:gd name="T79" fmla="*/ 234 h 286"/>
                <a:gd name="T80" fmla="*/ 8 w 288"/>
                <a:gd name="T81" fmla="*/ 185 h 286"/>
                <a:gd name="T82" fmla="*/ 10 w 288"/>
                <a:gd name="T83" fmla="*/ 141 h 286"/>
                <a:gd name="T84" fmla="*/ 81 w 288"/>
                <a:gd name="T85" fmla="*/ 259 h 286"/>
                <a:gd name="T86" fmla="*/ 130 w 288"/>
                <a:gd name="T87" fmla="*/ 274 h 286"/>
                <a:gd name="T88" fmla="*/ 115 w 288"/>
                <a:gd name="T89" fmla="*/ 283 h 286"/>
                <a:gd name="T90" fmla="*/ 64 w 288"/>
                <a:gd name="T91" fmla="*/ 261 h 286"/>
                <a:gd name="T92" fmla="*/ 144 w 288"/>
                <a:gd name="T93" fmla="*/ 276 h 286"/>
                <a:gd name="T94" fmla="*/ 144 w 288"/>
                <a:gd name="T95" fmla="*/ 27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8" h="286">
                  <a:moveTo>
                    <a:pt x="144" y="276"/>
                  </a:moveTo>
                  <a:lnTo>
                    <a:pt x="144" y="276"/>
                  </a:lnTo>
                  <a:lnTo>
                    <a:pt x="144" y="286"/>
                  </a:lnTo>
                  <a:lnTo>
                    <a:pt x="144" y="286"/>
                  </a:lnTo>
                  <a:lnTo>
                    <a:pt x="144" y="276"/>
                  </a:lnTo>
                  <a:close/>
                  <a:moveTo>
                    <a:pt x="144" y="276"/>
                  </a:moveTo>
                  <a:lnTo>
                    <a:pt x="156" y="274"/>
                  </a:lnTo>
                  <a:lnTo>
                    <a:pt x="171" y="274"/>
                  </a:lnTo>
                  <a:lnTo>
                    <a:pt x="183" y="269"/>
                  </a:lnTo>
                  <a:lnTo>
                    <a:pt x="195" y="264"/>
                  </a:lnTo>
                  <a:lnTo>
                    <a:pt x="208" y="259"/>
                  </a:lnTo>
                  <a:lnTo>
                    <a:pt x="217" y="252"/>
                  </a:lnTo>
                  <a:lnTo>
                    <a:pt x="229" y="244"/>
                  </a:lnTo>
                  <a:lnTo>
                    <a:pt x="237" y="237"/>
                  </a:lnTo>
                  <a:lnTo>
                    <a:pt x="244" y="244"/>
                  </a:lnTo>
                  <a:lnTo>
                    <a:pt x="234" y="252"/>
                  </a:lnTo>
                  <a:lnTo>
                    <a:pt x="225" y="261"/>
                  </a:lnTo>
                  <a:lnTo>
                    <a:pt x="212" y="269"/>
                  </a:lnTo>
                  <a:lnTo>
                    <a:pt x="200" y="274"/>
                  </a:lnTo>
                  <a:lnTo>
                    <a:pt x="186" y="278"/>
                  </a:lnTo>
                  <a:lnTo>
                    <a:pt x="173" y="283"/>
                  </a:lnTo>
                  <a:lnTo>
                    <a:pt x="159" y="286"/>
                  </a:lnTo>
                  <a:lnTo>
                    <a:pt x="144" y="286"/>
                  </a:lnTo>
                  <a:lnTo>
                    <a:pt x="144" y="276"/>
                  </a:lnTo>
                  <a:close/>
                  <a:moveTo>
                    <a:pt x="237" y="237"/>
                  </a:moveTo>
                  <a:lnTo>
                    <a:pt x="247" y="227"/>
                  </a:lnTo>
                  <a:lnTo>
                    <a:pt x="254" y="217"/>
                  </a:lnTo>
                  <a:lnTo>
                    <a:pt x="261" y="205"/>
                  </a:lnTo>
                  <a:lnTo>
                    <a:pt x="266" y="193"/>
                  </a:lnTo>
                  <a:lnTo>
                    <a:pt x="271" y="181"/>
                  </a:lnTo>
                  <a:lnTo>
                    <a:pt x="273" y="168"/>
                  </a:lnTo>
                  <a:lnTo>
                    <a:pt x="276" y="156"/>
                  </a:lnTo>
                  <a:lnTo>
                    <a:pt x="276" y="141"/>
                  </a:lnTo>
                  <a:lnTo>
                    <a:pt x="288" y="141"/>
                  </a:lnTo>
                  <a:lnTo>
                    <a:pt x="286" y="156"/>
                  </a:lnTo>
                  <a:lnTo>
                    <a:pt x="283" y="171"/>
                  </a:lnTo>
                  <a:lnTo>
                    <a:pt x="281" y="185"/>
                  </a:lnTo>
                  <a:lnTo>
                    <a:pt x="276" y="198"/>
                  </a:lnTo>
                  <a:lnTo>
                    <a:pt x="268" y="210"/>
                  </a:lnTo>
                  <a:lnTo>
                    <a:pt x="264" y="222"/>
                  </a:lnTo>
                  <a:lnTo>
                    <a:pt x="254" y="234"/>
                  </a:lnTo>
                  <a:lnTo>
                    <a:pt x="244" y="244"/>
                  </a:lnTo>
                  <a:lnTo>
                    <a:pt x="237" y="237"/>
                  </a:lnTo>
                  <a:close/>
                  <a:moveTo>
                    <a:pt x="276" y="141"/>
                  </a:moveTo>
                  <a:lnTo>
                    <a:pt x="276" y="141"/>
                  </a:lnTo>
                  <a:lnTo>
                    <a:pt x="288" y="141"/>
                  </a:lnTo>
                  <a:lnTo>
                    <a:pt x="288" y="141"/>
                  </a:lnTo>
                  <a:lnTo>
                    <a:pt x="276" y="141"/>
                  </a:lnTo>
                  <a:close/>
                  <a:moveTo>
                    <a:pt x="276" y="141"/>
                  </a:moveTo>
                  <a:lnTo>
                    <a:pt x="276" y="141"/>
                  </a:lnTo>
                  <a:lnTo>
                    <a:pt x="288" y="141"/>
                  </a:lnTo>
                  <a:lnTo>
                    <a:pt x="288" y="141"/>
                  </a:lnTo>
                  <a:lnTo>
                    <a:pt x="276" y="141"/>
                  </a:lnTo>
                  <a:close/>
                  <a:moveTo>
                    <a:pt x="276" y="141"/>
                  </a:moveTo>
                  <a:lnTo>
                    <a:pt x="276" y="129"/>
                  </a:lnTo>
                  <a:lnTo>
                    <a:pt x="273" y="115"/>
                  </a:lnTo>
                  <a:lnTo>
                    <a:pt x="271" y="102"/>
                  </a:lnTo>
                  <a:lnTo>
                    <a:pt x="266" y="90"/>
                  </a:lnTo>
                  <a:lnTo>
                    <a:pt x="261" y="78"/>
                  </a:lnTo>
                  <a:lnTo>
                    <a:pt x="254" y="68"/>
                  </a:lnTo>
                  <a:lnTo>
                    <a:pt x="247" y="58"/>
                  </a:lnTo>
                  <a:lnTo>
                    <a:pt x="237" y="49"/>
                  </a:lnTo>
                  <a:lnTo>
                    <a:pt x="244" y="41"/>
                  </a:lnTo>
                  <a:lnTo>
                    <a:pt x="254" y="51"/>
                  </a:lnTo>
                  <a:lnTo>
                    <a:pt x="264" y="63"/>
                  </a:lnTo>
                  <a:lnTo>
                    <a:pt x="268" y="73"/>
                  </a:lnTo>
                  <a:lnTo>
                    <a:pt x="276" y="85"/>
                  </a:lnTo>
                  <a:lnTo>
                    <a:pt x="281" y="100"/>
                  </a:lnTo>
                  <a:lnTo>
                    <a:pt x="283" y="112"/>
                  </a:lnTo>
                  <a:lnTo>
                    <a:pt x="286" y="127"/>
                  </a:lnTo>
                  <a:lnTo>
                    <a:pt x="288" y="141"/>
                  </a:lnTo>
                  <a:lnTo>
                    <a:pt x="276" y="141"/>
                  </a:lnTo>
                  <a:close/>
                  <a:moveTo>
                    <a:pt x="237" y="49"/>
                  </a:moveTo>
                  <a:lnTo>
                    <a:pt x="229" y="39"/>
                  </a:lnTo>
                  <a:lnTo>
                    <a:pt x="217" y="31"/>
                  </a:lnTo>
                  <a:lnTo>
                    <a:pt x="208" y="24"/>
                  </a:lnTo>
                  <a:lnTo>
                    <a:pt x="195" y="19"/>
                  </a:lnTo>
                  <a:lnTo>
                    <a:pt x="183" y="14"/>
                  </a:lnTo>
                  <a:lnTo>
                    <a:pt x="171" y="12"/>
                  </a:lnTo>
                  <a:lnTo>
                    <a:pt x="156" y="9"/>
                  </a:lnTo>
                  <a:lnTo>
                    <a:pt x="144" y="9"/>
                  </a:lnTo>
                  <a:lnTo>
                    <a:pt x="144" y="0"/>
                  </a:lnTo>
                  <a:lnTo>
                    <a:pt x="159" y="0"/>
                  </a:lnTo>
                  <a:lnTo>
                    <a:pt x="173" y="2"/>
                  </a:lnTo>
                  <a:lnTo>
                    <a:pt x="186" y="4"/>
                  </a:lnTo>
                  <a:lnTo>
                    <a:pt x="200" y="9"/>
                  </a:lnTo>
                  <a:lnTo>
                    <a:pt x="212" y="17"/>
                  </a:lnTo>
                  <a:lnTo>
                    <a:pt x="225" y="24"/>
                  </a:lnTo>
                  <a:lnTo>
                    <a:pt x="234" y="31"/>
                  </a:lnTo>
                  <a:lnTo>
                    <a:pt x="244" y="41"/>
                  </a:lnTo>
                  <a:lnTo>
                    <a:pt x="237" y="49"/>
                  </a:lnTo>
                  <a:close/>
                  <a:moveTo>
                    <a:pt x="144" y="9"/>
                  </a:moveTo>
                  <a:lnTo>
                    <a:pt x="144" y="9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4" y="9"/>
                  </a:lnTo>
                  <a:close/>
                  <a:moveTo>
                    <a:pt x="144" y="9"/>
                  </a:moveTo>
                  <a:lnTo>
                    <a:pt x="144" y="9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4" y="9"/>
                  </a:lnTo>
                  <a:close/>
                  <a:moveTo>
                    <a:pt x="144" y="9"/>
                  </a:moveTo>
                  <a:lnTo>
                    <a:pt x="130" y="9"/>
                  </a:lnTo>
                  <a:lnTo>
                    <a:pt x="117" y="12"/>
                  </a:lnTo>
                  <a:lnTo>
                    <a:pt x="105" y="14"/>
                  </a:lnTo>
                  <a:lnTo>
                    <a:pt x="93" y="19"/>
                  </a:lnTo>
                  <a:lnTo>
                    <a:pt x="81" y="24"/>
                  </a:lnTo>
                  <a:lnTo>
                    <a:pt x="69" y="31"/>
                  </a:lnTo>
                  <a:lnTo>
                    <a:pt x="59" y="39"/>
                  </a:lnTo>
                  <a:lnTo>
                    <a:pt x="49" y="49"/>
                  </a:lnTo>
                  <a:lnTo>
                    <a:pt x="42" y="41"/>
                  </a:lnTo>
                  <a:lnTo>
                    <a:pt x="54" y="31"/>
                  </a:lnTo>
                  <a:lnTo>
                    <a:pt x="64" y="24"/>
                  </a:lnTo>
                  <a:lnTo>
                    <a:pt x="76" y="17"/>
                  </a:lnTo>
                  <a:lnTo>
                    <a:pt x="88" y="9"/>
                  </a:lnTo>
                  <a:lnTo>
                    <a:pt x="103" y="4"/>
                  </a:lnTo>
                  <a:lnTo>
                    <a:pt x="115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44" y="9"/>
                  </a:lnTo>
                  <a:close/>
                  <a:moveTo>
                    <a:pt x="49" y="49"/>
                  </a:moveTo>
                  <a:lnTo>
                    <a:pt x="42" y="58"/>
                  </a:lnTo>
                  <a:lnTo>
                    <a:pt x="35" y="68"/>
                  </a:lnTo>
                  <a:lnTo>
                    <a:pt x="27" y="78"/>
                  </a:lnTo>
                  <a:lnTo>
                    <a:pt x="22" y="90"/>
                  </a:lnTo>
                  <a:lnTo>
                    <a:pt x="17" y="102"/>
                  </a:lnTo>
                  <a:lnTo>
                    <a:pt x="15" y="115"/>
                  </a:lnTo>
                  <a:lnTo>
                    <a:pt x="13" y="129"/>
                  </a:lnTo>
                  <a:lnTo>
                    <a:pt x="10" y="141"/>
                  </a:lnTo>
                  <a:lnTo>
                    <a:pt x="0" y="141"/>
                  </a:lnTo>
                  <a:lnTo>
                    <a:pt x="3" y="127"/>
                  </a:lnTo>
                  <a:lnTo>
                    <a:pt x="3" y="112"/>
                  </a:lnTo>
                  <a:lnTo>
                    <a:pt x="8" y="100"/>
                  </a:lnTo>
                  <a:lnTo>
                    <a:pt x="13" y="85"/>
                  </a:lnTo>
                  <a:lnTo>
                    <a:pt x="17" y="73"/>
                  </a:lnTo>
                  <a:lnTo>
                    <a:pt x="25" y="63"/>
                  </a:lnTo>
                  <a:lnTo>
                    <a:pt x="35" y="51"/>
                  </a:lnTo>
                  <a:lnTo>
                    <a:pt x="42" y="41"/>
                  </a:lnTo>
                  <a:lnTo>
                    <a:pt x="49" y="49"/>
                  </a:lnTo>
                  <a:close/>
                  <a:moveTo>
                    <a:pt x="10" y="141"/>
                  </a:moveTo>
                  <a:lnTo>
                    <a:pt x="10" y="141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10" y="141"/>
                  </a:lnTo>
                  <a:close/>
                  <a:moveTo>
                    <a:pt x="10" y="141"/>
                  </a:moveTo>
                  <a:lnTo>
                    <a:pt x="10" y="141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10" y="141"/>
                  </a:lnTo>
                  <a:close/>
                  <a:moveTo>
                    <a:pt x="10" y="141"/>
                  </a:moveTo>
                  <a:lnTo>
                    <a:pt x="13" y="156"/>
                  </a:lnTo>
                  <a:lnTo>
                    <a:pt x="15" y="168"/>
                  </a:lnTo>
                  <a:lnTo>
                    <a:pt x="17" y="181"/>
                  </a:lnTo>
                  <a:lnTo>
                    <a:pt x="22" y="193"/>
                  </a:lnTo>
                  <a:lnTo>
                    <a:pt x="27" y="205"/>
                  </a:lnTo>
                  <a:lnTo>
                    <a:pt x="35" y="217"/>
                  </a:lnTo>
                  <a:lnTo>
                    <a:pt x="42" y="227"/>
                  </a:lnTo>
                  <a:lnTo>
                    <a:pt x="49" y="237"/>
                  </a:lnTo>
                  <a:lnTo>
                    <a:pt x="42" y="244"/>
                  </a:lnTo>
                  <a:lnTo>
                    <a:pt x="35" y="234"/>
                  </a:lnTo>
                  <a:lnTo>
                    <a:pt x="25" y="222"/>
                  </a:lnTo>
                  <a:lnTo>
                    <a:pt x="17" y="210"/>
                  </a:lnTo>
                  <a:lnTo>
                    <a:pt x="13" y="198"/>
                  </a:lnTo>
                  <a:lnTo>
                    <a:pt x="8" y="185"/>
                  </a:lnTo>
                  <a:lnTo>
                    <a:pt x="3" y="171"/>
                  </a:lnTo>
                  <a:lnTo>
                    <a:pt x="3" y="156"/>
                  </a:lnTo>
                  <a:lnTo>
                    <a:pt x="0" y="141"/>
                  </a:lnTo>
                  <a:lnTo>
                    <a:pt x="10" y="141"/>
                  </a:lnTo>
                  <a:close/>
                  <a:moveTo>
                    <a:pt x="49" y="237"/>
                  </a:moveTo>
                  <a:lnTo>
                    <a:pt x="59" y="244"/>
                  </a:lnTo>
                  <a:lnTo>
                    <a:pt x="69" y="252"/>
                  </a:lnTo>
                  <a:lnTo>
                    <a:pt x="81" y="259"/>
                  </a:lnTo>
                  <a:lnTo>
                    <a:pt x="93" y="264"/>
                  </a:lnTo>
                  <a:lnTo>
                    <a:pt x="105" y="269"/>
                  </a:lnTo>
                  <a:lnTo>
                    <a:pt x="117" y="274"/>
                  </a:lnTo>
                  <a:lnTo>
                    <a:pt x="130" y="274"/>
                  </a:lnTo>
                  <a:lnTo>
                    <a:pt x="144" y="276"/>
                  </a:lnTo>
                  <a:lnTo>
                    <a:pt x="144" y="286"/>
                  </a:lnTo>
                  <a:lnTo>
                    <a:pt x="130" y="286"/>
                  </a:lnTo>
                  <a:lnTo>
                    <a:pt x="115" y="283"/>
                  </a:lnTo>
                  <a:lnTo>
                    <a:pt x="103" y="278"/>
                  </a:lnTo>
                  <a:lnTo>
                    <a:pt x="88" y="274"/>
                  </a:lnTo>
                  <a:lnTo>
                    <a:pt x="76" y="269"/>
                  </a:lnTo>
                  <a:lnTo>
                    <a:pt x="64" y="261"/>
                  </a:lnTo>
                  <a:lnTo>
                    <a:pt x="54" y="252"/>
                  </a:lnTo>
                  <a:lnTo>
                    <a:pt x="42" y="244"/>
                  </a:lnTo>
                  <a:lnTo>
                    <a:pt x="49" y="237"/>
                  </a:lnTo>
                  <a:close/>
                  <a:moveTo>
                    <a:pt x="144" y="276"/>
                  </a:moveTo>
                  <a:lnTo>
                    <a:pt x="144" y="276"/>
                  </a:lnTo>
                  <a:lnTo>
                    <a:pt x="144" y="286"/>
                  </a:lnTo>
                  <a:lnTo>
                    <a:pt x="144" y="286"/>
                  </a:lnTo>
                  <a:lnTo>
                    <a:pt x="144" y="276"/>
                  </a:lnTo>
                  <a:close/>
                </a:path>
              </a:pathLst>
            </a:custGeom>
            <a:solidFill>
              <a:srgbClr val="1F1A17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23" name="Freeform 167"/>
            <p:cNvSpPr>
              <a:spLocks noEditPoints="1"/>
            </p:cNvSpPr>
            <p:nvPr/>
          </p:nvSpPr>
          <p:spPr bwMode="auto">
            <a:xfrm>
              <a:off x="3380" y="3271"/>
              <a:ext cx="285" cy="286"/>
            </a:xfrm>
            <a:custGeom>
              <a:avLst/>
              <a:gdLst>
                <a:gd name="T0" fmla="*/ 141 w 285"/>
                <a:gd name="T1" fmla="*/ 286 h 286"/>
                <a:gd name="T2" fmla="*/ 168 w 285"/>
                <a:gd name="T3" fmla="*/ 274 h 286"/>
                <a:gd name="T4" fmla="*/ 217 w 285"/>
                <a:gd name="T5" fmla="*/ 252 h 286"/>
                <a:gd name="T6" fmla="*/ 234 w 285"/>
                <a:gd name="T7" fmla="*/ 252 h 286"/>
                <a:gd name="T8" fmla="*/ 185 w 285"/>
                <a:gd name="T9" fmla="*/ 278 h 286"/>
                <a:gd name="T10" fmla="*/ 141 w 285"/>
                <a:gd name="T11" fmla="*/ 276 h 286"/>
                <a:gd name="T12" fmla="*/ 258 w 285"/>
                <a:gd name="T13" fmla="*/ 205 h 286"/>
                <a:gd name="T14" fmla="*/ 275 w 285"/>
                <a:gd name="T15" fmla="*/ 156 h 286"/>
                <a:gd name="T16" fmla="*/ 282 w 285"/>
                <a:gd name="T17" fmla="*/ 171 h 286"/>
                <a:gd name="T18" fmla="*/ 260 w 285"/>
                <a:gd name="T19" fmla="*/ 222 h 286"/>
                <a:gd name="T20" fmla="*/ 275 w 285"/>
                <a:gd name="T21" fmla="*/ 141 h 286"/>
                <a:gd name="T22" fmla="*/ 275 w 285"/>
                <a:gd name="T23" fmla="*/ 141 h 286"/>
                <a:gd name="T24" fmla="*/ 285 w 285"/>
                <a:gd name="T25" fmla="*/ 141 h 286"/>
                <a:gd name="T26" fmla="*/ 273 w 285"/>
                <a:gd name="T27" fmla="*/ 115 h 286"/>
                <a:gd name="T28" fmla="*/ 253 w 285"/>
                <a:gd name="T29" fmla="*/ 68 h 286"/>
                <a:gd name="T30" fmla="*/ 253 w 285"/>
                <a:gd name="T31" fmla="*/ 51 h 286"/>
                <a:gd name="T32" fmla="*/ 277 w 285"/>
                <a:gd name="T33" fmla="*/ 100 h 286"/>
                <a:gd name="T34" fmla="*/ 275 w 285"/>
                <a:gd name="T35" fmla="*/ 141 h 286"/>
                <a:gd name="T36" fmla="*/ 204 w 285"/>
                <a:gd name="T37" fmla="*/ 24 h 286"/>
                <a:gd name="T38" fmla="*/ 156 w 285"/>
                <a:gd name="T39" fmla="*/ 9 h 286"/>
                <a:gd name="T40" fmla="*/ 170 w 285"/>
                <a:gd name="T41" fmla="*/ 2 h 286"/>
                <a:gd name="T42" fmla="*/ 221 w 285"/>
                <a:gd name="T43" fmla="*/ 24 h 286"/>
                <a:gd name="T44" fmla="*/ 141 w 285"/>
                <a:gd name="T45" fmla="*/ 9 h 286"/>
                <a:gd name="T46" fmla="*/ 141 w 285"/>
                <a:gd name="T47" fmla="*/ 9 h 286"/>
                <a:gd name="T48" fmla="*/ 141 w 285"/>
                <a:gd name="T49" fmla="*/ 0 h 286"/>
                <a:gd name="T50" fmla="*/ 114 w 285"/>
                <a:gd name="T51" fmla="*/ 12 h 286"/>
                <a:gd name="T52" fmla="*/ 68 w 285"/>
                <a:gd name="T53" fmla="*/ 31 h 286"/>
                <a:gd name="T54" fmla="*/ 51 w 285"/>
                <a:gd name="T55" fmla="*/ 31 h 286"/>
                <a:gd name="T56" fmla="*/ 100 w 285"/>
                <a:gd name="T57" fmla="*/ 4 h 286"/>
                <a:gd name="T58" fmla="*/ 141 w 285"/>
                <a:gd name="T59" fmla="*/ 9 h 286"/>
                <a:gd name="T60" fmla="*/ 24 w 285"/>
                <a:gd name="T61" fmla="*/ 78 h 286"/>
                <a:gd name="T62" fmla="*/ 9 w 285"/>
                <a:gd name="T63" fmla="*/ 129 h 286"/>
                <a:gd name="T64" fmla="*/ 2 w 285"/>
                <a:gd name="T65" fmla="*/ 112 h 286"/>
                <a:gd name="T66" fmla="*/ 24 w 285"/>
                <a:gd name="T67" fmla="*/ 63 h 286"/>
                <a:gd name="T68" fmla="*/ 9 w 285"/>
                <a:gd name="T69" fmla="*/ 141 h 286"/>
                <a:gd name="T70" fmla="*/ 9 w 285"/>
                <a:gd name="T71" fmla="*/ 141 h 286"/>
                <a:gd name="T72" fmla="*/ 0 w 285"/>
                <a:gd name="T73" fmla="*/ 141 h 286"/>
                <a:gd name="T74" fmla="*/ 12 w 285"/>
                <a:gd name="T75" fmla="*/ 168 h 286"/>
                <a:gd name="T76" fmla="*/ 31 w 285"/>
                <a:gd name="T77" fmla="*/ 217 h 286"/>
                <a:gd name="T78" fmla="*/ 31 w 285"/>
                <a:gd name="T79" fmla="*/ 234 h 286"/>
                <a:gd name="T80" fmla="*/ 5 w 285"/>
                <a:gd name="T81" fmla="*/ 185 h 286"/>
                <a:gd name="T82" fmla="*/ 9 w 285"/>
                <a:gd name="T83" fmla="*/ 141 h 286"/>
                <a:gd name="T84" fmla="*/ 78 w 285"/>
                <a:gd name="T85" fmla="*/ 259 h 286"/>
                <a:gd name="T86" fmla="*/ 129 w 285"/>
                <a:gd name="T87" fmla="*/ 274 h 286"/>
                <a:gd name="T88" fmla="*/ 114 w 285"/>
                <a:gd name="T89" fmla="*/ 283 h 286"/>
                <a:gd name="T90" fmla="*/ 63 w 285"/>
                <a:gd name="T91" fmla="*/ 261 h 286"/>
                <a:gd name="T92" fmla="*/ 141 w 285"/>
                <a:gd name="T93" fmla="*/ 276 h 286"/>
                <a:gd name="T94" fmla="*/ 141 w 285"/>
                <a:gd name="T95" fmla="*/ 27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5" h="286">
                  <a:moveTo>
                    <a:pt x="141" y="276"/>
                  </a:moveTo>
                  <a:lnTo>
                    <a:pt x="141" y="276"/>
                  </a:lnTo>
                  <a:lnTo>
                    <a:pt x="141" y="286"/>
                  </a:lnTo>
                  <a:lnTo>
                    <a:pt x="141" y="286"/>
                  </a:lnTo>
                  <a:lnTo>
                    <a:pt x="141" y="276"/>
                  </a:lnTo>
                  <a:close/>
                  <a:moveTo>
                    <a:pt x="141" y="276"/>
                  </a:moveTo>
                  <a:lnTo>
                    <a:pt x="156" y="274"/>
                  </a:lnTo>
                  <a:lnTo>
                    <a:pt x="168" y="274"/>
                  </a:lnTo>
                  <a:lnTo>
                    <a:pt x="182" y="269"/>
                  </a:lnTo>
                  <a:lnTo>
                    <a:pt x="195" y="264"/>
                  </a:lnTo>
                  <a:lnTo>
                    <a:pt x="204" y="259"/>
                  </a:lnTo>
                  <a:lnTo>
                    <a:pt x="217" y="252"/>
                  </a:lnTo>
                  <a:lnTo>
                    <a:pt x="226" y="244"/>
                  </a:lnTo>
                  <a:lnTo>
                    <a:pt x="236" y="237"/>
                  </a:lnTo>
                  <a:lnTo>
                    <a:pt x="243" y="244"/>
                  </a:lnTo>
                  <a:lnTo>
                    <a:pt x="234" y="252"/>
                  </a:lnTo>
                  <a:lnTo>
                    <a:pt x="221" y="261"/>
                  </a:lnTo>
                  <a:lnTo>
                    <a:pt x="209" y="269"/>
                  </a:lnTo>
                  <a:lnTo>
                    <a:pt x="197" y="274"/>
                  </a:lnTo>
                  <a:lnTo>
                    <a:pt x="185" y="278"/>
                  </a:lnTo>
                  <a:lnTo>
                    <a:pt x="170" y="283"/>
                  </a:lnTo>
                  <a:lnTo>
                    <a:pt x="156" y="286"/>
                  </a:lnTo>
                  <a:lnTo>
                    <a:pt x="141" y="286"/>
                  </a:lnTo>
                  <a:lnTo>
                    <a:pt x="141" y="276"/>
                  </a:lnTo>
                  <a:close/>
                  <a:moveTo>
                    <a:pt x="236" y="237"/>
                  </a:moveTo>
                  <a:lnTo>
                    <a:pt x="243" y="227"/>
                  </a:lnTo>
                  <a:lnTo>
                    <a:pt x="253" y="217"/>
                  </a:lnTo>
                  <a:lnTo>
                    <a:pt x="258" y="205"/>
                  </a:lnTo>
                  <a:lnTo>
                    <a:pt x="265" y="193"/>
                  </a:lnTo>
                  <a:lnTo>
                    <a:pt x="268" y="181"/>
                  </a:lnTo>
                  <a:lnTo>
                    <a:pt x="273" y="168"/>
                  </a:lnTo>
                  <a:lnTo>
                    <a:pt x="275" y="156"/>
                  </a:lnTo>
                  <a:lnTo>
                    <a:pt x="275" y="141"/>
                  </a:lnTo>
                  <a:lnTo>
                    <a:pt x="285" y="141"/>
                  </a:lnTo>
                  <a:lnTo>
                    <a:pt x="285" y="156"/>
                  </a:lnTo>
                  <a:lnTo>
                    <a:pt x="282" y="171"/>
                  </a:lnTo>
                  <a:lnTo>
                    <a:pt x="277" y="185"/>
                  </a:lnTo>
                  <a:lnTo>
                    <a:pt x="273" y="198"/>
                  </a:lnTo>
                  <a:lnTo>
                    <a:pt x="268" y="210"/>
                  </a:lnTo>
                  <a:lnTo>
                    <a:pt x="260" y="222"/>
                  </a:lnTo>
                  <a:lnTo>
                    <a:pt x="253" y="234"/>
                  </a:lnTo>
                  <a:lnTo>
                    <a:pt x="243" y="244"/>
                  </a:lnTo>
                  <a:lnTo>
                    <a:pt x="236" y="237"/>
                  </a:lnTo>
                  <a:close/>
                  <a:moveTo>
                    <a:pt x="275" y="141"/>
                  </a:moveTo>
                  <a:lnTo>
                    <a:pt x="275" y="141"/>
                  </a:lnTo>
                  <a:lnTo>
                    <a:pt x="285" y="141"/>
                  </a:lnTo>
                  <a:lnTo>
                    <a:pt x="285" y="141"/>
                  </a:lnTo>
                  <a:lnTo>
                    <a:pt x="275" y="141"/>
                  </a:lnTo>
                  <a:close/>
                  <a:moveTo>
                    <a:pt x="275" y="141"/>
                  </a:moveTo>
                  <a:lnTo>
                    <a:pt x="275" y="141"/>
                  </a:lnTo>
                  <a:lnTo>
                    <a:pt x="285" y="141"/>
                  </a:lnTo>
                  <a:lnTo>
                    <a:pt x="285" y="141"/>
                  </a:lnTo>
                  <a:lnTo>
                    <a:pt x="275" y="141"/>
                  </a:lnTo>
                  <a:close/>
                  <a:moveTo>
                    <a:pt x="275" y="141"/>
                  </a:moveTo>
                  <a:lnTo>
                    <a:pt x="275" y="129"/>
                  </a:lnTo>
                  <a:lnTo>
                    <a:pt x="273" y="115"/>
                  </a:lnTo>
                  <a:lnTo>
                    <a:pt x="268" y="102"/>
                  </a:lnTo>
                  <a:lnTo>
                    <a:pt x="265" y="90"/>
                  </a:lnTo>
                  <a:lnTo>
                    <a:pt x="258" y="78"/>
                  </a:lnTo>
                  <a:lnTo>
                    <a:pt x="253" y="68"/>
                  </a:lnTo>
                  <a:lnTo>
                    <a:pt x="243" y="58"/>
                  </a:lnTo>
                  <a:lnTo>
                    <a:pt x="236" y="49"/>
                  </a:lnTo>
                  <a:lnTo>
                    <a:pt x="243" y="41"/>
                  </a:lnTo>
                  <a:lnTo>
                    <a:pt x="253" y="51"/>
                  </a:lnTo>
                  <a:lnTo>
                    <a:pt x="260" y="63"/>
                  </a:lnTo>
                  <a:lnTo>
                    <a:pt x="268" y="73"/>
                  </a:lnTo>
                  <a:lnTo>
                    <a:pt x="273" y="85"/>
                  </a:lnTo>
                  <a:lnTo>
                    <a:pt x="277" y="100"/>
                  </a:lnTo>
                  <a:lnTo>
                    <a:pt x="282" y="112"/>
                  </a:lnTo>
                  <a:lnTo>
                    <a:pt x="285" y="127"/>
                  </a:lnTo>
                  <a:lnTo>
                    <a:pt x="285" y="141"/>
                  </a:lnTo>
                  <a:lnTo>
                    <a:pt x="275" y="141"/>
                  </a:lnTo>
                  <a:close/>
                  <a:moveTo>
                    <a:pt x="236" y="49"/>
                  </a:moveTo>
                  <a:lnTo>
                    <a:pt x="226" y="39"/>
                  </a:lnTo>
                  <a:lnTo>
                    <a:pt x="217" y="31"/>
                  </a:lnTo>
                  <a:lnTo>
                    <a:pt x="204" y="24"/>
                  </a:lnTo>
                  <a:lnTo>
                    <a:pt x="195" y="19"/>
                  </a:lnTo>
                  <a:lnTo>
                    <a:pt x="182" y="14"/>
                  </a:lnTo>
                  <a:lnTo>
                    <a:pt x="168" y="12"/>
                  </a:lnTo>
                  <a:lnTo>
                    <a:pt x="156" y="9"/>
                  </a:lnTo>
                  <a:lnTo>
                    <a:pt x="141" y="9"/>
                  </a:lnTo>
                  <a:lnTo>
                    <a:pt x="141" y="0"/>
                  </a:lnTo>
                  <a:lnTo>
                    <a:pt x="156" y="0"/>
                  </a:lnTo>
                  <a:lnTo>
                    <a:pt x="170" y="2"/>
                  </a:lnTo>
                  <a:lnTo>
                    <a:pt x="185" y="4"/>
                  </a:lnTo>
                  <a:lnTo>
                    <a:pt x="197" y="9"/>
                  </a:lnTo>
                  <a:lnTo>
                    <a:pt x="209" y="17"/>
                  </a:lnTo>
                  <a:lnTo>
                    <a:pt x="221" y="24"/>
                  </a:lnTo>
                  <a:lnTo>
                    <a:pt x="234" y="31"/>
                  </a:lnTo>
                  <a:lnTo>
                    <a:pt x="243" y="41"/>
                  </a:lnTo>
                  <a:lnTo>
                    <a:pt x="236" y="49"/>
                  </a:lnTo>
                  <a:close/>
                  <a:moveTo>
                    <a:pt x="141" y="9"/>
                  </a:moveTo>
                  <a:lnTo>
                    <a:pt x="141" y="9"/>
                  </a:lnTo>
                  <a:lnTo>
                    <a:pt x="141" y="0"/>
                  </a:lnTo>
                  <a:lnTo>
                    <a:pt x="141" y="0"/>
                  </a:lnTo>
                  <a:lnTo>
                    <a:pt x="141" y="9"/>
                  </a:lnTo>
                  <a:close/>
                  <a:moveTo>
                    <a:pt x="141" y="9"/>
                  </a:moveTo>
                  <a:lnTo>
                    <a:pt x="141" y="9"/>
                  </a:lnTo>
                  <a:lnTo>
                    <a:pt x="141" y="0"/>
                  </a:lnTo>
                  <a:lnTo>
                    <a:pt x="141" y="0"/>
                  </a:lnTo>
                  <a:lnTo>
                    <a:pt x="141" y="9"/>
                  </a:lnTo>
                  <a:close/>
                  <a:moveTo>
                    <a:pt x="141" y="9"/>
                  </a:moveTo>
                  <a:lnTo>
                    <a:pt x="129" y="9"/>
                  </a:lnTo>
                  <a:lnTo>
                    <a:pt x="114" y="12"/>
                  </a:lnTo>
                  <a:lnTo>
                    <a:pt x="102" y="14"/>
                  </a:lnTo>
                  <a:lnTo>
                    <a:pt x="90" y="19"/>
                  </a:lnTo>
                  <a:lnTo>
                    <a:pt x="78" y="24"/>
                  </a:lnTo>
                  <a:lnTo>
                    <a:pt x="68" y="31"/>
                  </a:lnTo>
                  <a:lnTo>
                    <a:pt x="58" y="39"/>
                  </a:lnTo>
                  <a:lnTo>
                    <a:pt x="48" y="49"/>
                  </a:lnTo>
                  <a:lnTo>
                    <a:pt x="41" y="41"/>
                  </a:lnTo>
                  <a:lnTo>
                    <a:pt x="51" y="31"/>
                  </a:lnTo>
                  <a:lnTo>
                    <a:pt x="63" y="24"/>
                  </a:lnTo>
                  <a:lnTo>
                    <a:pt x="73" y="17"/>
                  </a:lnTo>
                  <a:lnTo>
                    <a:pt x="87" y="9"/>
                  </a:lnTo>
                  <a:lnTo>
                    <a:pt x="100" y="4"/>
                  </a:lnTo>
                  <a:lnTo>
                    <a:pt x="114" y="2"/>
                  </a:lnTo>
                  <a:lnTo>
                    <a:pt x="126" y="0"/>
                  </a:lnTo>
                  <a:lnTo>
                    <a:pt x="141" y="0"/>
                  </a:lnTo>
                  <a:lnTo>
                    <a:pt x="141" y="9"/>
                  </a:lnTo>
                  <a:close/>
                  <a:moveTo>
                    <a:pt x="48" y="49"/>
                  </a:moveTo>
                  <a:lnTo>
                    <a:pt x="39" y="58"/>
                  </a:lnTo>
                  <a:lnTo>
                    <a:pt x="31" y="68"/>
                  </a:lnTo>
                  <a:lnTo>
                    <a:pt x="24" y="78"/>
                  </a:lnTo>
                  <a:lnTo>
                    <a:pt x="19" y="90"/>
                  </a:lnTo>
                  <a:lnTo>
                    <a:pt x="14" y="102"/>
                  </a:lnTo>
                  <a:lnTo>
                    <a:pt x="12" y="115"/>
                  </a:lnTo>
                  <a:lnTo>
                    <a:pt x="9" y="129"/>
                  </a:lnTo>
                  <a:lnTo>
                    <a:pt x="9" y="141"/>
                  </a:lnTo>
                  <a:lnTo>
                    <a:pt x="0" y="141"/>
                  </a:lnTo>
                  <a:lnTo>
                    <a:pt x="0" y="127"/>
                  </a:lnTo>
                  <a:lnTo>
                    <a:pt x="2" y="112"/>
                  </a:lnTo>
                  <a:lnTo>
                    <a:pt x="5" y="100"/>
                  </a:lnTo>
                  <a:lnTo>
                    <a:pt x="9" y="85"/>
                  </a:lnTo>
                  <a:lnTo>
                    <a:pt x="17" y="73"/>
                  </a:lnTo>
                  <a:lnTo>
                    <a:pt x="24" y="63"/>
                  </a:lnTo>
                  <a:lnTo>
                    <a:pt x="31" y="51"/>
                  </a:lnTo>
                  <a:lnTo>
                    <a:pt x="41" y="41"/>
                  </a:lnTo>
                  <a:lnTo>
                    <a:pt x="48" y="49"/>
                  </a:lnTo>
                  <a:close/>
                  <a:moveTo>
                    <a:pt x="9" y="141"/>
                  </a:moveTo>
                  <a:lnTo>
                    <a:pt x="9" y="141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9" y="141"/>
                  </a:lnTo>
                  <a:close/>
                  <a:moveTo>
                    <a:pt x="9" y="141"/>
                  </a:moveTo>
                  <a:lnTo>
                    <a:pt x="9" y="141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9" y="141"/>
                  </a:lnTo>
                  <a:close/>
                  <a:moveTo>
                    <a:pt x="9" y="141"/>
                  </a:moveTo>
                  <a:lnTo>
                    <a:pt x="9" y="156"/>
                  </a:lnTo>
                  <a:lnTo>
                    <a:pt x="12" y="168"/>
                  </a:lnTo>
                  <a:lnTo>
                    <a:pt x="14" y="181"/>
                  </a:lnTo>
                  <a:lnTo>
                    <a:pt x="19" y="193"/>
                  </a:lnTo>
                  <a:lnTo>
                    <a:pt x="24" y="205"/>
                  </a:lnTo>
                  <a:lnTo>
                    <a:pt x="31" y="217"/>
                  </a:lnTo>
                  <a:lnTo>
                    <a:pt x="39" y="227"/>
                  </a:lnTo>
                  <a:lnTo>
                    <a:pt x="48" y="237"/>
                  </a:lnTo>
                  <a:lnTo>
                    <a:pt x="41" y="244"/>
                  </a:lnTo>
                  <a:lnTo>
                    <a:pt x="31" y="234"/>
                  </a:lnTo>
                  <a:lnTo>
                    <a:pt x="24" y="222"/>
                  </a:lnTo>
                  <a:lnTo>
                    <a:pt x="17" y="210"/>
                  </a:lnTo>
                  <a:lnTo>
                    <a:pt x="9" y="198"/>
                  </a:lnTo>
                  <a:lnTo>
                    <a:pt x="5" y="185"/>
                  </a:lnTo>
                  <a:lnTo>
                    <a:pt x="2" y="171"/>
                  </a:lnTo>
                  <a:lnTo>
                    <a:pt x="0" y="156"/>
                  </a:lnTo>
                  <a:lnTo>
                    <a:pt x="0" y="141"/>
                  </a:lnTo>
                  <a:lnTo>
                    <a:pt x="9" y="141"/>
                  </a:lnTo>
                  <a:close/>
                  <a:moveTo>
                    <a:pt x="48" y="237"/>
                  </a:moveTo>
                  <a:lnTo>
                    <a:pt x="58" y="244"/>
                  </a:lnTo>
                  <a:lnTo>
                    <a:pt x="68" y="252"/>
                  </a:lnTo>
                  <a:lnTo>
                    <a:pt x="78" y="259"/>
                  </a:lnTo>
                  <a:lnTo>
                    <a:pt x="90" y="264"/>
                  </a:lnTo>
                  <a:lnTo>
                    <a:pt x="102" y="269"/>
                  </a:lnTo>
                  <a:lnTo>
                    <a:pt x="114" y="274"/>
                  </a:lnTo>
                  <a:lnTo>
                    <a:pt x="129" y="274"/>
                  </a:lnTo>
                  <a:lnTo>
                    <a:pt x="141" y="276"/>
                  </a:lnTo>
                  <a:lnTo>
                    <a:pt x="141" y="286"/>
                  </a:lnTo>
                  <a:lnTo>
                    <a:pt x="126" y="286"/>
                  </a:lnTo>
                  <a:lnTo>
                    <a:pt x="114" y="283"/>
                  </a:lnTo>
                  <a:lnTo>
                    <a:pt x="100" y="278"/>
                  </a:lnTo>
                  <a:lnTo>
                    <a:pt x="87" y="274"/>
                  </a:lnTo>
                  <a:lnTo>
                    <a:pt x="73" y="269"/>
                  </a:lnTo>
                  <a:lnTo>
                    <a:pt x="63" y="261"/>
                  </a:lnTo>
                  <a:lnTo>
                    <a:pt x="51" y="252"/>
                  </a:lnTo>
                  <a:lnTo>
                    <a:pt x="41" y="244"/>
                  </a:lnTo>
                  <a:lnTo>
                    <a:pt x="48" y="237"/>
                  </a:lnTo>
                  <a:close/>
                  <a:moveTo>
                    <a:pt x="141" y="276"/>
                  </a:moveTo>
                  <a:lnTo>
                    <a:pt x="141" y="276"/>
                  </a:lnTo>
                  <a:lnTo>
                    <a:pt x="141" y="286"/>
                  </a:lnTo>
                  <a:lnTo>
                    <a:pt x="141" y="286"/>
                  </a:lnTo>
                  <a:lnTo>
                    <a:pt x="141" y="276"/>
                  </a:lnTo>
                  <a:close/>
                </a:path>
              </a:pathLst>
            </a:custGeom>
            <a:solidFill>
              <a:srgbClr val="1F1A17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24" name="Rectangle 168"/>
            <p:cNvSpPr>
              <a:spLocks noChangeArrowheads="1"/>
            </p:cNvSpPr>
            <p:nvPr/>
          </p:nvSpPr>
          <p:spPr bwMode="auto">
            <a:xfrm>
              <a:off x="1476" y="3547"/>
              <a:ext cx="2710" cy="10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25" name="Freeform 169"/>
            <p:cNvSpPr>
              <a:spLocks/>
            </p:cNvSpPr>
            <p:nvPr/>
          </p:nvSpPr>
          <p:spPr bwMode="auto">
            <a:xfrm>
              <a:off x="1849" y="3547"/>
              <a:ext cx="98" cy="103"/>
            </a:xfrm>
            <a:custGeom>
              <a:avLst/>
              <a:gdLst>
                <a:gd name="T0" fmla="*/ 8 w 98"/>
                <a:gd name="T1" fmla="*/ 0 h 103"/>
                <a:gd name="T2" fmla="*/ 98 w 98"/>
                <a:gd name="T3" fmla="*/ 95 h 103"/>
                <a:gd name="T4" fmla="*/ 90 w 98"/>
                <a:gd name="T5" fmla="*/ 103 h 103"/>
                <a:gd name="T6" fmla="*/ 0 w 98"/>
                <a:gd name="T7" fmla="*/ 7 h 103"/>
                <a:gd name="T8" fmla="*/ 8 w 98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3">
                  <a:moveTo>
                    <a:pt x="8" y="0"/>
                  </a:moveTo>
                  <a:lnTo>
                    <a:pt x="98" y="95"/>
                  </a:lnTo>
                  <a:lnTo>
                    <a:pt x="90" y="103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26" name="Freeform 170"/>
            <p:cNvSpPr>
              <a:spLocks/>
            </p:cNvSpPr>
            <p:nvPr/>
          </p:nvSpPr>
          <p:spPr bwMode="auto">
            <a:xfrm>
              <a:off x="1900" y="3547"/>
              <a:ext cx="96" cy="103"/>
            </a:xfrm>
            <a:custGeom>
              <a:avLst/>
              <a:gdLst>
                <a:gd name="T0" fmla="*/ 8 w 96"/>
                <a:gd name="T1" fmla="*/ 0 h 103"/>
                <a:gd name="T2" fmla="*/ 96 w 96"/>
                <a:gd name="T3" fmla="*/ 95 h 103"/>
                <a:gd name="T4" fmla="*/ 88 w 96"/>
                <a:gd name="T5" fmla="*/ 103 h 103"/>
                <a:gd name="T6" fmla="*/ 0 w 96"/>
                <a:gd name="T7" fmla="*/ 7 h 103"/>
                <a:gd name="T8" fmla="*/ 8 w 96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03">
                  <a:moveTo>
                    <a:pt x="8" y="0"/>
                  </a:moveTo>
                  <a:lnTo>
                    <a:pt x="96" y="95"/>
                  </a:lnTo>
                  <a:lnTo>
                    <a:pt x="88" y="103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27" name="Freeform 171"/>
            <p:cNvSpPr>
              <a:spLocks/>
            </p:cNvSpPr>
            <p:nvPr/>
          </p:nvSpPr>
          <p:spPr bwMode="auto">
            <a:xfrm>
              <a:off x="1949" y="3547"/>
              <a:ext cx="98" cy="103"/>
            </a:xfrm>
            <a:custGeom>
              <a:avLst/>
              <a:gdLst>
                <a:gd name="T0" fmla="*/ 8 w 98"/>
                <a:gd name="T1" fmla="*/ 0 h 103"/>
                <a:gd name="T2" fmla="*/ 98 w 98"/>
                <a:gd name="T3" fmla="*/ 95 h 103"/>
                <a:gd name="T4" fmla="*/ 90 w 98"/>
                <a:gd name="T5" fmla="*/ 103 h 103"/>
                <a:gd name="T6" fmla="*/ 0 w 98"/>
                <a:gd name="T7" fmla="*/ 7 h 103"/>
                <a:gd name="T8" fmla="*/ 8 w 98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3">
                  <a:moveTo>
                    <a:pt x="8" y="0"/>
                  </a:moveTo>
                  <a:lnTo>
                    <a:pt x="98" y="95"/>
                  </a:lnTo>
                  <a:lnTo>
                    <a:pt x="90" y="103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28" name="Freeform 172"/>
            <p:cNvSpPr>
              <a:spLocks/>
            </p:cNvSpPr>
            <p:nvPr/>
          </p:nvSpPr>
          <p:spPr bwMode="auto">
            <a:xfrm>
              <a:off x="1998" y="3547"/>
              <a:ext cx="97" cy="103"/>
            </a:xfrm>
            <a:custGeom>
              <a:avLst/>
              <a:gdLst>
                <a:gd name="T0" fmla="*/ 7 w 97"/>
                <a:gd name="T1" fmla="*/ 0 h 103"/>
                <a:gd name="T2" fmla="*/ 97 w 97"/>
                <a:gd name="T3" fmla="*/ 95 h 103"/>
                <a:gd name="T4" fmla="*/ 90 w 97"/>
                <a:gd name="T5" fmla="*/ 103 h 103"/>
                <a:gd name="T6" fmla="*/ 0 w 97"/>
                <a:gd name="T7" fmla="*/ 7 h 103"/>
                <a:gd name="T8" fmla="*/ 7 w 97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3">
                  <a:moveTo>
                    <a:pt x="7" y="0"/>
                  </a:moveTo>
                  <a:lnTo>
                    <a:pt x="97" y="95"/>
                  </a:lnTo>
                  <a:lnTo>
                    <a:pt x="90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29" name="Freeform 173"/>
            <p:cNvSpPr>
              <a:spLocks/>
            </p:cNvSpPr>
            <p:nvPr/>
          </p:nvSpPr>
          <p:spPr bwMode="auto">
            <a:xfrm>
              <a:off x="2049" y="3547"/>
              <a:ext cx="95" cy="103"/>
            </a:xfrm>
            <a:custGeom>
              <a:avLst/>
              <a:gdLst>
                <a:gd name="T0" fmla="*/ 7 w 95"/>
                <a:gd name="T1" fmla="*/ 0 h 103"/>
                <a:gd name="T2" fmla="*/ 95 w 95"/>
                <a:gd name="T3" fmla="*/ 95 h 103"/>
                <a:gd name="T4" fmla="*/ 88 w 95"/>
                <a:gd name="T5" fmla="*/ 103 h 103"/>
                <a:gd name="T6" fmla="*/ 0 w 95"/>
                <a:gd name="T7" fmla="*/ 7 h 103"/>
                <a:gd name="T8" fmla="*/ 7 w 95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3">
                  <a:moveTo>
                    <a:pt x="7" y="0"/>
                  </a:moveTo>
                  <a:lnTo>
                    <a:pt x="95" y="95"/>
                  </a:lnTo>
                  <a:lnTo>
                    <a:pt x="88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30" name="Freeform 174"/>
            <p:cNvSpPr>
              <a:spLocks/>
            </p:cNvSpPr>
            <p:nvPr/>
          </p:nvSpPr>
          <p:spPr bwMode="auto">
            <a:xfrm>
              <a:off x="2098" y="3547"/>
              <a:ext cx="97" cy="103"/>
            </a:xfrm>
            <a:custGeom>
              <a:avLst/>
              <a:gdLst>
                <a:gd name="T0" fmla="*/ 7 w 97"/>
                <a:gd name="T1" fmla="*/ 0 h 103"/>
                <a:gd name="T2" fmla="*/ 97 w 97"/>
                <a:gd name="T3" fmla="*/ 95 h 103"/>
                <a:gd name="T4" fmla="*/ 90 w 97"/>
                <a:gd name="T5" fmla="*/ 103 h 103"/>
                <a:gd name="T6" fmla="*/ 0 w 97"/>
                <a:gd name="T7" fmla="*/ 7 h 103"/>
                <a:gd name="T8" fmla="*/ 7 w 97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3">
                  <a:moveTo>
                    <a:pt x="7" y="0"/>
                  </a:moveTo>
                  <a:lnTo>
                    <a:pt x="97" y="95"/>
                  </a:lnTo>
                  <a:lnTo>
                    <a:pt x="90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31" name="Freeform 175"/>
            <p:cNvSpPr>
              <a:spLocks/>
            </p:cNvSpPr>
            <p:nvPr/>
          </p:nvSpPr>
          <p:spPr bwMode="auto">
            <a:xfrm>
              <a:off x="2147" y="3547"/>
              <a:ext cx="97" cy="103"/>
            </a:xfrm>
            <a:custGeom>
              <a:avLst/>
              <a:gdLst>
                <a:gd name="T0" fmla="*/ 7 w 97"/>
                <a:gd name="T1" fmla="*/ 0 h 103"/>
                <a:gd name="T2" fmla="*/ 97 w 97"/>
                <a:gd name="T3" fmla="*/ 95 h 103"/>
                <a:gd name="T4" fmla="*/ 90 w 97"/>
                <a:gd name="T5" fmla="*/ 103 h 103"/>
                <a:gd name="T6" fmla="*/ 0 w 97"/>
                <a:gd name="T7" fmla="*/ 7 h 103"/>
                <a:gd name="T8" fmla="*/ 7 w 97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3">
                  <a:moveTo>
                    <a:pt x="7" y="0"/>
                  </a:moveTo>
                  <a:lnTo>
                    <a:pt x="97" y="95"/>
                  </a:lnTo>
                  <a:lnTo>
                    <a:pt x="90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32" name="Freeform 176"/>
            <p:cNvSpPr>
              <a:spLocks/>
            </p:cNvSpPr>
            <p:nvPr/>
          </p:nvSpPr>
          <p:spPr bwMode="auto">
            <a:xfrm>
              <a:off x="2198" y="3547"/>
              <a:ext cx="95" cy="103"/>
            </a:xfrm>
            <a:custGeom>
              <a:avLst/>
              <a:gdLst>
                <a:gd name="T0" fmla="*/ 7 w 95"/>
                <a:gd name="T1" fmla="*/ 0 h 103"/>
                <a:gd name="T2" fmla="*/ 95 w 95"/>
                <a:gd name="T3" fmla="*/ 95 h 103"/>
                <a:gd name="T4" fmla="*/ 88 w 95"/>
                <a:gd name="T5" fmla="*/ 103 h 103"/>
                <a:gd name="T6" fmla="*/ 0 w 95"/>
                <a:gd name="T7" fmla="*/ 7 h 103"/>
                <a:gd name="T8" fmla="*/ 7 w 95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3">
                  <a:moveTo>
                    <a:pt x="7" y="0"/>
                  </a:moveTo>
                  <a:lnTo>
                    <a:pt x="95" y="95"/>
                  </a:lnTo>
                  <a:lnTo>
                    <a:pt x="88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33" name="Freeform 177"/>
            <p:cNvSpPr>
              <a:spLocks/>
            </p:cNvSpPr>
            <p:nvPr/>
          </p:nvSpPr>
          <p:spPr bwMode="auto">
            <a:xfrm>
              <a:off x="2247" y="3547"/>
              <a:ext cx="97" cy="103"/>
            </a:xfrm>
            <a:custGeom>
              <a:avLst/>
              <a:gdLst>
                <a:gd name="T0" fmla="*/ 7 w 97"/>
                <a:gd name="T1" fmla="*/ 0 h 103"/>
                <a:gd name="T2" fmla="*/ 97 w 97"/>
                <a:gd name="T3" fmla="*/ 95 h 103"/>
                <a:gd name="T4" fmla="*/ 90 w 97"/>
                <a:gd name="T5" fmla="*/ 103 h 103"/>
                <a:gd name="T6" fmla="*/ 0 w 97"/>
                <a:gd name="T7" fmla="*/ 7 h 103"/>
                <a:gd name="T8" fmla="*/ 7 w 97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3">
                  <a:moveTo>
                    <a:pt x="7" y="0"/>
                  </a:moveTo>
                  <a:lnTo>
                    <a:pt x="97" y="95"/>
                  </a:lnTo>
                  <a:lnTo>
                    <a:pt x="90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34" name="Freeform 178"/>
            <p:cNvSpPr>
              <a:spLocks/>
            </p:cNvSpPr>
            <p:nvPr/>
          </p:nvSpPr>
          <p:spPr bwMode="auto">
            <a:xfrm>
              <a:off x="2295" y="3547"/>
              <a:ext cx="98" cy="103"/>
            </a:xfrm>
            <a:custGeom>
              <a:avLst/>
              <a:gdLst>
                <a:gd name="T0" fmla="*/ 8 w 98"/>
                <a:gd name="T1" fmla="*/ 0 h 103"/>
                <a:gd name="T2" fmla="*/ 98 w 98"/>
                <a:gd name="T3" fmla="*/ 95 h 103"/>
                <a:gd name="T4" fmla="*/ 90 w 98"/>
                <a:gd name="T5" fmla="*/ 103 h 103"/>
                <a:gd name="T6" fmla="*/ 0 w 98"/>
                <a:gd name="T7" fmla="*/ 7 h 103"/>
                <a:gd name="T8" fmla="*/ 8 w 98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3">
                  <a:moveTo>
                    <a:pt x="8" y="0"/>
                  </a:moveTo>
                  <a:lnTo>
                    <a:pt x="98" y="95"/>
                  </a:lnTo>
                  <a:lnTo>
                    <a:pt x="90" y="103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35" name="Freeform 179"/>
            <p:cNvSpPr>
              <a:spLocks/>
            </p:cNvSpPr>
            <p:nvPr/>
          </p:nvSpPr>
          <p:spPr bwMode="auto">
            <a:xfrm>
              <a:off x="2346" y="3547"/>
              <a:ext cx="98" cy="103"/>
            </a:xfrm>
            <a:custGeom>
              <a:avLst/>
              <a:gdLst>
                <a:gd name="T0" fmla="*/ 8 w 98"/>
                <a:gd name="T1" fmla="*/ 0 h 103"/>
                <a:gd name="T2" fmla="*/ 98 w 98"/>
                <a:gd name="T3" fmla="*/ 95 h 103"/>
                <a:gd name="T4" fmla="*/ 91 w 98"/>
                <a:gd name="T5" fmla="*/ 103 h 103"/>
                <a:gd name="T6" fmla="*/ 0 w 98"/>
                <a:gd name="T7" fmla="*/ 7 h 103"/>
                <a:gd name="T8" fmla="*/ 8 w 98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3">
                  <a:moveTo>
                    <a:pt x="8" y="0"/>
                  </a:moveTo>
                  <a:lnTo>
                    <a:pt x="98" y="95"/>
                  </a:lnTo>
                  <a:lnTo>
                    <a:pt x="91" y="103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36" name="Freeform 180"/>
            <p:cNvSpPr>
              <a:spLocks/>
            </p:cNvSpPr>
            <p:nvPr/>
          </p:nvSpPr>
          <p:spPr bwMode="auto">
            <a:xfrm>
              <a:off x="2395" y="3547"/>
              <a:ext cx="98" cy="103"/>
            </a:xfrm>
            <a:custGeom>
              <a:avLst/>
              <a:gdLst>
                <a:gd name="T0" fmla="*/ 7 w 98"/>
                <a:gd name="T1" fmla="*/ 0 h 103"/>
                <a:gd name="T2" fmla="*/ 98 w 98"/>
                <a:gd name="T3" fmla="*/ 95 h 103"/>
                <a:gd name="T4" fmla="*/ 90 w 98"/>
                <a:gd name="T5" fmla="*/ 103 h 103"/>
                <a:gd name="T6" fmla="*/ 0 w 98"/>
                <a:gd name="T7" fmla="*/ 7 h 103"/>
                <a:gd name="T8" fmla="*/ 7 w 98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3">
                  <a:moveTo>
                    <a:pt x="7" y="0"/>
                  </a:moveTo>
                  <a:lnTo>
                    <a:pt x="98" y="95"/>
                  </a:lnTo>
                  <a:lnTo>
                    <a:pt x="90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37" name="Freeform 181"/>
            <p:cNvSpPr>
              <a:spLocks/>
            </p:cNvSpPr>
            <p:nvPr/>
          </p:nvSpPr>
          <p:spPr bwMode="auto">
            <a:xfrm>
              <a:off x="2446" y="3547"/>
              <a:ext cx="95" cy="103"/>
            </a:xfrm>
            <a:custGeom>
              <a:avLst/>
              <a:gdLst>
                <a:gd name="T0" fmla="*/ 5 w 95"/>
                <a:gd name="T1" fmla="*/ 0 h 103"/>
                <a:gd name="T2" fmla="*/ 95 w 95"/>
                <a:gd name="T3" fmla="*/ 95 h 103"/>
                <a:gd name="T4" fmla="*/ 88 w 95"/>
                <a:gd name="T5" fmla="*/ 103 h 103"/>
                <a:gd name="T6" fmla="*/ 0 w 95"/>
                <a:gd name="T7" fmla="*/ 7 h 103"/>
                <a:gd name="T8" fmla="*/ 5 w 95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3">
                  <a:moveTo>
                    <a:pt x="5" y="0"/>
                  </a:moveTo>
                  <a:lnTo>
                    <a:pt x="95" y="95"/>
                  </a:lnTo>
                  <a:lnTo>
                    <a:pt x="88" y="103"/>
                  </a:lnTo>
                  <a:lnTo>
                    <a:pt x="0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38" name="Freeform 182"/>
            <p:cNvSpPr>
              <a:spLocks/>
            </p:cNvSpPr>
            <p:nvPr/>
          </p:nvSpPr>
          <p:spPr bwMode="auto">
            <a:xfrm>
              <a:off x="2495" y="3547"/>
              <a:ext cx="98" cy="103"/>
            </a:xfrm>
            <a:custGeom>
              <a:avLst/>
              <a:gdLst>
                <a:gd name="T0" fmla="*/ 7 w 98"/>
                <a:gd name="T1" fmla="*/ 0 h 103"/>
                <a:gd name="T2" fmla="*/ 98 w 98"/>
                <a:gd name="T3" fmla="*/ 95 h 103"/>
                <a:gd name="T4" fmla="*/ 90 w 98"/>
                <a:gd name="T5" fmla="*/ 103 h 103"/>
                <a:gd name="T6" fmla="*/ 0 w 98"/>
                <a:gd name="T7" fmla="*/ 7 h 103"/>
                <a:gd name="T8" fmla="*/ 7 w 98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3">
                  <a:moveTo>
                    <a:pt x="7" y="0"/>
                  </a:moveTo>
                  <a:lnTo>
                    <a:pt x="98" y="95"/>
                  </a:lnTo>
                  <a:lnTo>
                    <a:pt x="90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39" name="Freeform 183"/>
            <p:cNvSpPr>
              <a:spLocks/>
            </p:cNvSpPr>
            <p:nvPr/>
          </p:nvSpPr>
          <p:spPr bwMode="auto">
            <a:xfrm>
              <a:off x="2544" y="3547"/>
              <a:ext cx="97" cy="103"/>
            </a:xfrm>
            <a:custGeom>
              <a:avLst/>
              <a:gdLst>
                <a:gd name="T0" fmla="*/ 7 w 97"/>
                <a:gd name="T1" fmla="*/ 0 h 103"/>
                <a:gd name="T2" fmla="*/ 97 w 97"/>
                <a:gd name="T3" fmla="*/ 95 h 103"/>
                <a:gd name="T4" fmla="*/ 90 w 97"/>
                <a:gd name="T5" fmla="*/ 103 h 103"/>
                <a:gd name="T6" fmla="*/ 0 w 97"/>
                <a:gd name="T7" fmla="*/ 7 h 103"/>
                <a:gd name="T8" fmla="*/ 7 w 97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3">
                  <a:moveTo>
                    <a:pt x="7" y="0"/>
                  </a:moveTo>
                  <a:lnTo>
                    <a:pt x="97" y="95"/>
                  </a:lnTo>
                  <a:lnTo>
                    <a:pt x="90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40" name="Freeform 184"/>
            <p:cNvSpPr>
              <a:spLocks/>
            </p:cNvSpPr>
            <p:nvPr/>
          </p:nvSpPr>
          <p:spPr bwMode="auto">
            <a:xfrm>
              <a:off x="2595" y="3547"/>
              <a:ext cx="95" cy="103"/>
            </a:xfrm>
            <a:custGeom>
              <a:avLst/>
              <a:gdLst>
                <a:gd name="T0" fmla="*/ 7 w 95"/>
                <a:gd name="T1" fmla="*/ 0 h 103"/>
                <a:gd name="T2" fmla="*/ 95 w 95"/>
                <a:gd name="T3" fmla="*/ 95 h 103"/>
                <a:gd name="T4" fmla="*/ 88 w 95"/>
                <a:gd name="T5" fmla="*/ 103 h 103"/>
                <a:gd name="T6" fmla="*/ 0 w 95"/>
                <a:gd name="T7" fmla="*/ 7 h 103"/>
                <a:gd name="T8" fmla="*/ 7 w 95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3">
                  <a:moveTo>
                    <a:pt x="7" y="0"/>
                  </a:moveTo>
                  <a:lnTo>
                    <a:pt x="95" y="95"/>
                  </a:lnTo>
                  <a:lnTo>
                    <a:pt x="88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41" name="Freeform 185"/>
            <p:cNvSpPr>
              <a:spLocks/>
            </p:cNvSpPr>
            <p:nvPr/>
          </p:nvSpPr>
          <p:spPr bwMode="auto">
            <a:xfrm>
              <a:off x="2644" y="3547"/>
              <a:ext cx="97" cy="103"/>
            </a:xfrm>
            <a:custGeom>
              <a:avLst/>
              <a:gdLst>
                <a:gd name="T0" fmla="*/ 7 w 97"/>
                <a:gd name="T1" fmla="*/ 0 h 103"/>
                <a:gd name="T2" fmla="*/ 97 w 97"/>
                <a:gd name="T3" fmla="*/ 95 h 103"/>
                <a:gd name="T4" fmla="*/ 90 w 97"/>
                <a:gd name="T5" fmla="*/ 103 h 103"/>
                <a:gd name="T6" fmla="*/ 0 w 97"/>
                <a:gd name="T7" fmla="*/ 7 h 103"/>
                <a:gd name="T8" fmla="*/ 7 w 97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3">
                  <a:moveTo>
                    <a:pt x="7" y="0"/>
                  </a:moveTo>
                  <a:lnTo>
                    <a:pt x="97" y="95"/>
                  </a:lnTo>
                  <a:lnTo>
                    <a:pt x="90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42" name="Freeform 186"/>
            <p:cNvSpPr>
              <a:spLocks/>
            </p:cNvSpPr>
            <p:nvPr/>
          </p:nvSpPr>
          <p:spPr bwMode="auto">
            <a:xfrm>
              <a:off x="2692" y="3547"/>
              <a:ext cx="98" cy="103"/>
            </a:xfrm>
            <a:custGeom>
              <a:avLst/>
              <a:gdLst>
                <a:gd name="T0" fmla="*/ 8 w 98"/>
                <a:gd name="T1" fmla="*/ 0 h 103"/>
                <a:gd name="T2" fmla="*/ 98 w 98"/>
                <a:gd name="T3" fmla="*/ 95 h 103"/>
                <a:gd name="T4" fmla="*/ 91 w 98"/>
                <a:gd name="T5" fmla="*/ 103 h 103"/>
                <a:gd name="T6" fmla="*/ 0 w 98"/>
                <a:gd name="T7" fmla="*/ 7 h 103"/>
                <a:gd name="T8" fmla="*/ 8 w 98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3">
                  <a:moveTo>
                    <a:pt x="8" y="0"/>
                  </a:moveTo>
                  <a:lnTo>
                    <a:pt x="98" y="95"/>
                  </a:lnTo>
                  <a:lnTo>
                    <a:pt x="91" y="103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43" name="Freeform 187"/>
            <p:cNvSpPr>
              <a:spLocks/>
            </p:cNvSpPr>
            <p:nvPr/>
          </p:nvSpPr>
          <p:spPr bwMode="auto">
            <a:xfrm>
              <a:off x="2744" y="3547"/>
              <a:ext cx="95" cy="103"/>
            </a:xfrm>
            <a:custGeom>
              <a:avLst/>
              <a:gdLst>
                <a:gd name="T0" fmla="*/ 7 w 95"/>
                <a:gd name="T1" fmla="*/ 0 h 103"/>
                <a:gd name="T2" fmla="*/ 95 w 95"/>
                <a:gd name="T3" fmla="*/ 95 h 103"/>
                <a:gd name="T4" fmla="*/ 87 w 95"/>
                <a:gd name="T5" fmla="*/ 103 h 103"/>
                <a:gd name="T6" fmla="*/ 0 w 95"/>
                <a:gd name="T7" fmla="*/ 7 h 103"/>
                <a:gd name="T8" fmla="*/ 7 w 95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3">
                  <a:moveTo>
                    <a:pt x="7" y="0"/>
                  </a:moveTo>
                  <a:lnTo>
                    <a:pt x="95" y="95"/>
                  </a:lnTo>
                  <a:lnTo>
                    <a:pt x="87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44" name="Freeform 188"/>
            <p:cNvSpPr>
              <a:spLocks/>
            </p:cNvSpPr>
            <p:nvPr/>
          </p:nvSpPr>
          <p:spPr bwMode="auto">
            <a:xfrm>
              <a:off x="2792" y="3547"/>
              <a:ext cx="98" cy="103"/>
            </a:xfrm>
            <a:custGeom>
              <a:avLst/>
              <a:gdLst>
                <a:gd name="T0" fmla="*/ 8 w 98"/>
                <a:gd name="T1" fmla="*/ 0 h 103"/>
                <a:gd name="T2" fmla="*/ 98 w 98"/>
                <a:gd name="T3" fmla="*/ 95 h 103"/>
                <a:gd name="T4" fmla="*/ 91 w 98"/>
                <a:gd name="T5" fmla="*/ 103 h 103"/>
                <a:gd name="T6" fmla="*/ 0 w 98"/>
                <a:gd name="T7" fmla="*/ 7 h 103"/>
                <a:gd name="T8" fmla="*/ 8 w 98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3">
                  <a:moveTo>
                    <a:pt x="8" y="0"/>
                  </a:moveTo>
                  <a:lnTo>
                    <a:pt x="98" y="95"/>
                  </a:lnTo>
                  <a:lnTo>
                    <a:pt x="91" y="103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45" name="Freeform 189"/>
            <p:cNvSpPr>
              <a:spLocks/>
            </p:cNvSpPr>
            <p:nvPr/>
          </p:nvSpPr>
          <p:spPr bwMode="auto">
            <a:xfrm>
              <a:off x="2841" y="3547"/>
              <a:ext cx="98" cy="103"/>
            </a:xfrm>
            <a:custGeom>
              <a:avLst/>
              <a:gdLst>
                <a:gd name="T0" fmla="*/ 7 w 98"/>
                <a:gd name="T1" fmla="*/ 0 h 103"/>
                <a:gd name="T2" fmla="*/ 98 w 98"/>
                <a:gd name="T3" fmla="*/ 95 h 103"/>
                <a:gd name="T4" fmla="*/ 90 w 98"/>
                <a:gd name="T5" fmla="*/ 103 h 103"/>
                <a:gd name="T6" fmla="*/ 0 w 98"/>
                <a:gd name="T7" fmla="*/ 7 h 103"/>
                <a:gd name="T8" fmla="*/ 7 w 98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3">
                  <a:moveTo>
                    <a:pt x="7" y="0"/>
                  </a:moveTo>
                  <a:lnTo>
                    <a:pt x="98" y="95"/>
                  </a:lnTo>
                  <a:lnTo>
                    <a:pt x="90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46" name="Freeform 190"/>
            <p:cNvSpPr>
              <a:spLocks/>
            </p:cNvSpPr>
            <p:nvPr/>
          </p:nvSpPr>
          <p:spPr bwMode="auto">
            <a:xfrm>
              <a:off x="2892" y="3547"/>
              <a:ext cx="95" cy="103"/>
            </a:xfrm>
            <a:custGeom>
              <a:avLst/>
              <a:gdLst>
                <a:gd name="T0" fmla="*/ 8 w 95"/>
                <a:gd name="T1" fmla="*/ 0 h 103"/>
                <a:gd name="T2" fmla="*/ 95 w 95"/>
                <a:gd name="T3" fmla="*/ 95 h 103"/>
                <a:gd name="T4" fmla="*/ 88 w 95"/>
                <a:gd name="T5" fmla="*/ 103 h 103"/>
                <a:gd name="T6" fmla="*/ 0 w 95"/>
                <a:gd name="T7" fmla="*/ 7 h 103"/>
                <a:gd name="T8" fmla="*/ 8 w 95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3">
                  <a:moveTo>
                    <a:pt x="8" y="0"/>
                  </a:moveTo>
                  <a:lnTo>
                    <a:pt x="95" y="95"/>
                  </a:lnTo>
                  <a:lnTo>
                    <a:pt x="88" y="103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47" name="Freeform 191"/>
            <p:cNvSpPr>
              <a:spLocks/>
            </p:cNvSpPr>
            <p:nvPr/>
          </p:nvSpPr>
          <p:spPr bwMode="auto">
            <a:xfrm>
              <a:off x="2941" y="3547"/>
              <a:ext cx="97" cy="103"/>
            </a:xfrm>
            <a:custGeom>
              <a:avLst/>
              <a:gdLst>
                <a:gd name="T0" fmla="*/ 7 w 97"/>
                <a:gd name="T1" fmla="*/ 0 h 103"/>
                <a:gd name="T2" fmla="*/ 97 w 97"/>
                <a:gd name="T3" fmla="*/ 95 h 103"/>
                <a:gd name="T4" fmla="*/ 90 w 97"/>
                <a:gd name="T5" fmla="*/ 103 h 103"/>
                <a:gd name="T6" fmla="*/ 0 w 97"/>
                <a:gd name="T7" fmla="*/ 7 h 103"/>
                <a:gd name="T8" fmla="*/ 7 w 97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3">
                  <a:moveTo>
                    <a:pt x="7" y="0"/>
                  </a:moveTo>
                  <a:lnTo>
                    <a:pt x="97" y="95"/>
                  </a:lnTo>
                  <a:lnTo>
                    <a:pt x="90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48" name="Freeform 192"/>
            <p:cNvSpPr>
              <a:spLocks/>
            </p:cNvSpPr>
            <p:nvPr/>
          </p:nvSpPr>
          <p:spPr bwMode="auto">
            <a:xfrm>
              <a:off x="2990" y="3547"/>
              <a:ext cx="97" cy="103"/>
            </a:xfrm>
            <a:custGeom>
              <a:avLst/>
              <a:gdLst>
                <a:gd name="T0" fmla="*/ 7 w 97"/>
                <a:gd name="T1" fmla="*/ 0 h 103"/>
                <a:gd name="T2" fmla="*/ 97 w 97"/>
                <a:gd name="T3" fmla="*/ 95 h 103"/>
                <a:gd name="T4" fmla="*/ 90 w 97"/>
                <a:gd name="T5" fmla="*/ 103 h 103"/>
                <a:gd name="T6" fmla="*/ 0 w 97"/>
                <a:gd name="T7" fmla="*/ 7 h 103"/>
                <a:gd name="T8" fmla="*/ 7 w 97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3">
                  <a:moveTo>
                    <a:pt x="7" y="0"/>
                  </a:moveTo>
                  <a:lnTo>
                    <a:pt x="97" y="95"/>
                  </a:lnTo>
                  <a:lnTo>
                    <a:pt x="90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49" name="Freeform 193"/>
            <p:cNvSpPr>
              <a:spLocks/>
            </p:cNvSpPr>
            <p:nvPr/>
          </p:nvSpPr>
          <p:spPr bwMode="auto">
            <a:xfrm>
              <a:off x="3041" y="3547"/>
              <a:ext cx="95" cy="103"/>
            </a:xfrm>
            <a:custGeom>
              <a:avLst/>
              <a:gdLst>
                <a:gd name="T0" fmla="*/ 7 w 95"/>
                <a:gd name="T1" fmla="*/ 0 h 103"/>
                <a:gd name="T2" fmla="*/ 95 w 95"/>
                <a:gd name="T3" fmla="*/ 95 h 103"/>
                <a:gd name="T4" fmla="*/ 88 w 95"/>
                <a:gd name="T5" fmla="*/ 103 h 103"/>
                <a:gd name="T6" fmla="*/ 0 w 95"/>
                <a:gd name="T7" fmla="*/ 7 h 103"/>
                <a:gd name="T8" fmla="*/ 7 w 95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3">
                  <a:moveTo>
                    <a:pt x="7" y="0"/>
                  </a:moveTo>
                  <a:lnTo>
                    <a:pt x="95" y="95"/>
                  </a:lnTo>
                  <a:lnTo>
                    <a:pt x="88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50" name="Freeform 194"/>
            <p:cNvSpPr>
              <a:spLocks/>
            </p:cNvSpPr>
            <p:nvPr/>
          </p:nvSpPr>
          <p:spPr bwMode="auto">
            <a:xfrm>
              <a:off x="3090" y="3547"/>
              <a:ext cx="97" cy="103"/>
            </a:xfrm>
            <a:custGeom>
              <a:avLst/>
              <a:gdLst>
                <a:gd name="T0" fmla="*/ 7 w 97"/>
                <a:gd name="T1" fmla="*/ 0 h 103"/>
                <a:gd name="T2" fmla="*/ 97 w 97"/>
                <a:gd name="T3" fmla="*/ 95 h 103"/>
                <a:gd name="T4" fmla="*/ 90 w 97"/>
                <a:gd name="T5" fmla="*/ 103 h 103"/>
                <a:gd name="T6" fmla="*/ 0 w 97"/>
                <a:gd name="T7" fmla="*/ 7 h 103"/>
                <a:gd name="T8" fmla="*/ 7 w 97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3">
                  <a:moveTo>
                    <a:pt x="7" y="0"/>
                  </a:moveTo>
                  <a:lnTo>
                    <a:pt x="97" y="95"/>
                  </a:lnTo>
                  <a:lnTo>
                    <a:pt x="90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51" name="Freeform 195"/>
            <p:cNvSpPr>
              <a:spLocks/>
            </p:cNvSpPr>
            <p:nvPr/>
          </p:nvSpPr>
          <p:spPr bwMode="auto">
            <a:xfrm>
              <a:off x="3138" y="3547"/>
              <a:ext cx="98" cy="103"/>
            </a:xfrm>
            <a:custGeom>
              <a:avLst/>
              <a:gdLst>
                <a:gd name="T0" fmla="*/ 8 w 98"/>
                <a:gd name="T1" fmla="*/ 0 h 103"/>
                <a:gd name="T2" fmla="*/ 98 w 98"/>
                <a:gd name="T3" fmla="*/ 95 h 103"/>
                <a:gd name="T4" fmla="*/ 91 w 98"/>
                <a:gd name="T5" fmla="*/ 103 h 103"/>
                <a:gd name="T6" fmla="*/ 0 w 98"/>
                <a:gd name="T7" fmla="*/ 7 h 103"/>
                <a:gd name="T8" fmla="*/ 8 w 98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3">
                  <a:moveTo>
                    <a:pt x="8" y="0"/>
                  </a:moveTo>
                  <a:lnTo>
                    <a:pt x="98" y="95"/>
                  </a:lnTo>
                  <a:lnTo>
                    <a:pt x="91" y="103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52" name="Freeform 196"/>
            <p:cNvSpPr>
              <a:spLocks/>
            </p:cNvSpPr>
            <p:nvPr/>
          </p:nvSpPr>
          <p:spPr bwMode="auto">
            <a:xfrm>
              <a:off x="3190" y="3547"/>
              <a:ext cx="95" cy="103"/>
            </a:xfrm>
            <a:custGeom>
              <a:avLst/>
              <a:gdLst>
                <a:gd name="T0" fmla="*/ 7 w 95"/>
                <a:gd name="T1" fmla="*/ 0 h 103"/>
                <a:gd name="T2" fmla="*/ 95 w 95"/>
                <a:gd name="T3" fmla="*/ 95 h 103"/>
                <a:gd name="T4" fmla="*/ 90 w 95"/>
                <a:gd name="T5" fmla="*/ 103 h 103"/>
                <a:gd name="T6" fmla="*/ 0 w 95"/>
                <a:gd name="T7" fmla="*/ 7 h 103"/>
                <a:gd name="T8" fmla="*/ 7 w 95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3">
                  <a:moveTo>
                    <a:pt x="7" y="0"/>
                  </a:moveTo>
                  <a:lnTo>
                    <a:pt x="95" y="95"/>
                  </a:lnTo>
                  <a:lnTo>
                    <a:pt x="90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53" name="Freeform 197"/>
            <p:cNvSpPr>
              <a:spLocks/>
            </p:cNvSpPr>
            <p:nvPr/>
          </p:nvSpPr>
          <p:spPr bwMode="auto">
            <a:xfrm>
              <a:off x="3238" y="3547"/>
              <a:ext cx="98" cy="103"/>
            </a:xfrm>
            <a:custGeom>
              <a:avLst/>
              <a:gdLst>
                <a:gd name="T0" fmla="*/ 8 w 98"/>
                <a:gd name="T1" fmla="*/ 0 h 103"/>
                <a:gd name="T2" fmla="*/ 98 w 98"/>
                <a:gd name="T3" fmla="*/ 95 h 103"/>
                <a:gd name="T4" fmla="*/ 90 w 98"/>
                <a:gd name="T5" fmla="*/ 103 h 103"/>
                <a:gd name="T6" fmla="*/ 0 w 98"/>
                <a:gd name="T7" fmla="*/ 7 h 103"/>
                <a:gd name="T8" fmla="*/ 8 w 98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3">
                  <a:moveTo>
                    <a:pt x="8" y="0"/>
                  </a:moveTo>
                  <a:lnTo>
                    <a:pt x="98" y="95"/>
                  </a:lnTo>
                  <a:lnTo>
                    <a:pt x="90" y="103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54" name="Freeform 198"/>
            <p:cNvSpPr>
              <a:spLocks/>
            </p:cNvSpPr>
            <p:nvPr/>
          </p:nvSpPr>
          <p:spPr bwMode="auto">
            <a:xfrm>
              <a:off x="3287" y="3547"/>
              <a:ext cx="98" cy="103"/>
            </a:xfrm>
            <a:custGeom>
              <a:avLst/>
              <a:gdLst>
                <a:gd name="T0" fmla="*/ 7 w 98"/>
                <a:gd name="T1" fmla="*/ 0 h 103"/>
                <a:gd name="T2" fmla="*/ 98 w 98"/>
                <a:gd name="T3" fmla="*/ 95 h 103"/>
                <a:gd name="T4" fmla="*/ 90 w 98"/>
                <a:gd name="T5" fmla="*/ 103 h 103"/>
                <a:gd name="T6" fmla="*/ 0 w 98"/>
                <a:gd name="T7" fmla="*/ 7 h 103"/>
                <a:gd name="T8" fmla="*/ 7 w 98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3">
                  <a:moveTo>
                    <a:pt x="7" y="0"/>
                  </a:moveTo>
                  <a:lnTo>
                    <a:pt x="98" y="95"/>
                  </a:lnTo>
                  <a:lnTo>
                    <a:pt x="90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55" name="Freeform 199"/>
            <p:cNvSpPr>
              <a:spLocks/>
            </p:cNvSpPr>
            <p:nvPr/>
          </p:nvSpPr>
          <p:spPr bwMode="auto">
            <a:xfrm>
              <a:off x="3338" y="3547"/>
              <a:ext cx="98" cy="103"/>
            </a:xfrm>
            <a:custGeom>
              <a:avLst/>
              <a:gdLst>
                <a:gd name="T0" fmla="*/ 8 w 98"/>
                <a:gd name="T1" fmla="*/ 0 h 103"/>
                <a:gd name="T2" fmla="*/ 98 w 98"/>
                <a:gd name="T3" fmla="*/ 95 h 103"/>
                <a:gd name="T4" fmla="*/ 90 w 98"/>
                <a:gd name="T5" fmla="*/ 103 h 103"/>
                <a:gd name="T6" fmla="*/ 0 w 98"/>
                <a:gd name="T7" fmla="*/ 7 h 103"/>
                <a:gd name="T8" fmla="*/ 8 w 98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3">
                  <a:moveTo>
                    <a:pt x="8" y="0"/>
                  </a:moveTo>
                  <a:lnTo>
                    <a:pt x="98" y="95"/>
                  </a:lnTo>
                  <a:lnTo>
                    <a:pt x="90" y="103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56" name="Freeform 200"/>
            <p:cNvSpPr>
              <a:spLocks/>
            </p:cNvSpPr>
            <p:nvPr/>
          </p:nvSpPr>
          <p:spPr bwMode="auto">
            <a:xfrm>
              <a:off x="3387" y="3547"/>
              <a:ext cx="97" cy="103"/>
            </a:xfrm>
            <a:custGeom>
              <a:avLst/>
              <a:gdLst>
                <a:gd name="T0" fmla="*/ 7 w 97"/>
                <a:gd name="T1" fmla="*/ 0 h 103"/>
                <a:gd name="T2" fmla="*/ 97 w 97"/>
                <a:gd name="T3" fmla="*/ 95 h 103"/>
                <a:gd name="T4" fmla="*/ 90 w 97"/>
                <a:gd name="T5" fmla="*/ 103 h 103"/>
                <a:gd name="T6" fmla="*/ 0 w 97"/>
                <a:gd name="T7" fmla="*/ 7 h 103"/>
                <a:gd name="T8" fmla="*/ 7 w 97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3">
                  <a:moveTo>
                    <a:pt x="7" y="0"/>
                  </a:moveTo>
                  <a:lnTo>
                    <a:pt x="97" y="95"/>
                  </a:lnTo>
                  <a:lnTo>
                    <a:pt x="90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57" name="Freeform 201"/>
            <p:cNvSpPr>
              <a:spLocks/>
            </p:cNvSpPr>
            <p:nvPr/>
          </p:nvSpPr>
          <p:spPr bwMode="auto">
            <a:xfrm>
              <a:off x="3438" y="3547"/>
              <a:ext cx="95" cy="103"/>
            </a:xfrm>
            <a:custGeom>
              <a:avLst/>
              <a:gdLst>
                <a:gd name="T0" fmla="*/ 7 w 95"/>
                <a:gd name="T1" fmla="*/ 0 h 103"/>
                <a:gd name="T2" fmla="*/ 95 w 95"/>
                <a:gd name="T3" fmla="*/ 95 h 103"/>
                <a:gd name="T4" fmla="*/ 88 w 95"/>
                <a:gd name="T5" fmla="*/ 103 h 103"/>
                <a:gd name="T6" fmla="*/ 0 w 95"/>
                <a:gd name="T7" fmla="*/ 7 h 103"/>
                <a:gd name="T8" fmla="*/ 7 w 95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3">
                  <a:moveTo>
                    <a:pt x="7" y="0"/>
                  </a:moveTo>
                  <a:lnTo>
                    <a:pt x="95" y="95"/>
                  </a:lnTo>
                  <a:lnTo>
                    <a:pt x="88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58" name="Freeform 202"/>
            <p:cNvSpPr>
              <a:spLocks/>
            </p:cNvSpPr>
            <p:nvPr/>
          </p:nvSpPr>
          <p:spPr bwMode="auto">
            <a:xfrm>
              <a:off x="3487" y="3547"/>
              <a:ext cx="97" cy="103"/>
            </a:xfrm>
            <a:custGeom>
              <a:avLst/>
              <a:gdLst>
                <a:gd name="T0" fmla="*/ 7 w 97"/>
                <a:gd name="T1" fmla="*/ 0 h 103"/>
                <a:gd name="T2" fmla="*/ 97 w 97"/>
                <a:gd name="T3" fmla="*/ 95 h 103"/>
                <a:gd name="T4" fmla="*/ 90 w 97"/>
                <a:gd name="T5" fmla="*/ 103 h 103"/>
                <a:gd name="T6" fmla="*/ 0 w 97"/>
                <a:gd name="T7" fmla="*/ 7 h 103"/>
                <a:gd name="T8" fmla="*/ 7 w 97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3">
                  <a:moveTo>
                    <a:pt x="7" y="0"/>
                  </a:moveTo>
                  <a:lnTo>
                    <a:pt x="97" y="95"/>
                  </a:lnTo>
                  <a:lnTo>
                    <a:pt x="90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59" name="Freeform 203"/>
            <p:cNvSpPr>
              <a:spLocks/>
            </p:cNvSpPr>
            <p:nvPr/>
          </p:nvSpPr>
          <p:spPr bwMode="auto">
            <a:xfrm>
              <a:off x="3536" y="3547"/>
              <a:ext cx="97" cy="103"/>
            </a:xfrm>
            <a:custGeom>
              <a:avLst/>
              <a:gdLst>
                <a:gd name="T0" fmla="*/ 7 w 97"/>
                <a:gd name="T1" fmla="*/ 0 h 103"/>
                <a:gd name="T2" fmla="*/ 97 w 97"/>
                <a:gd name="T3" fmla="*/ 95 h 103"/>
                <a:gd name="T4" fmla="*/ 90 w 97"/>
                <a:gd name="T5" fmla="*/ 103 h 103"/>
                <a:gd name="T6" fmla="*/ 0 w 97"/>
                <a:gd name="T7" fmla="*/ 7 h 103"/>
                <a:gd name="T8" fmla="*/ 7 w 97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3">
                  <a:moveTo>
                    <a:pt x="7" y="0"/>
                  </a:moveTo>
                  <a:lnTo>
                    <a:pt x="97" y="95"/>
                  </a:lnTo>
                  <a:lnTo>
                    <a:pt x="90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60" name="Freeform 204"/>
            <p:cNvSpPr>
              <a:spLocks/>
            </p:cNvSpPr>
            <p:nvPr/>
          </p:nvSpPr>
          <p:spPr bwMode="auto">
            <a:xfrm>
              <a:off x="3587" y="3547"/>
              <a:ext cx="95" cy="103"/>
            </a:xfrm>
            <a:custGeom>
              <a:avLst/>
              <a:gdLst>
                <a:gd name="T0" fmla="*/ 7 w 95"/>
                <a:gd name="T1" fmla="*/ 0 h 103"/>
                <a:gd name="T2" fmla="*/ 95 w 95"/>
                <a:gd name="T3" fmla="*/ 95 h 103"/>
                <a:gd name="T4" fmla="*/ 88 w 95"/>
                <a:gd name="T5" fmla="*/ 103 h 103"/>
                <a:gd name="T6" fmla="*/ 0 w 95"/>
                <a:gd name="T7" fmla="*/ 7 h 103"/>
                <a:gd name="T8" fmla="*/ 7 w 95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3">
                  <a:moveTo>
                    <a:pt x="7" y="0"/>
                  </a:moveTo>
                  <a:lnTo>
                    <a:pt x="95" y="95"/>
                  </a:lnTo>
                  <a:lnTo>
                    <a:pt x="88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61" name="Freeform 205"/>
            <p:cNvSpPr>
              <a:spLocks/>
            </p:cNvSpPr>
            <p:nvPr/>
          </p:nvSpPr>
          <p:spPr bwMode="auto">
            <a:xfrm>
              <a:off x="3636" y="3547"/>
              <a:ext cx="97" cy="103"/>
            </a:xfrm>
            <a:custGeom>
              <a:avLst/>
              <a:gdLst>
                <a:gd name="T0" fmla="*/ 7 w 97"/>
                <a:gd name="T1" fmla="*/ 0 h 103"/>
                <a:gd name="T2" fmla="*/ 97 w 97"/>
                <a:gd name="T3" fmla="*/ 95 h 103"/>
                <a:gd name="T4" fmla="*/ 90 w 97"/>
                <a:gd name="T5" fmla="*/ 103 h 103"/>
                <a:gd name="T6" fmla="*/ 0 w 97"/>
                <a:gd name="T7" fmla="*/ 7 h 103"/>
                <a:gd name="T8" fmla="*/ 7 w 97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3">
                  <a:moveTo>
                    <a:pt x="7" y="0"/>
                  </a:moveTo>
                  <a:lnTo>
                    <a:pt x="97" y="95"/>
                  </a:lnTo>
                  <a:lnTo>
                    <a:pt x="90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62" name="Freeform 206"/>
            <p:cNvSpPr>
              <a:spLocks/>
            </p:cNvSpPr>
            <p:nvPr/>
          </p:nvSpPr>
          <p:spPr bwMode="auto">
            <a:xfrm>
              <a:off x="3684" y="3547"/>
              <a:ext cx="98" cy="103"/>
            </a:xfrm>
            <a:custGeom>
              <a:avLst/>
              <a:gdLst>
                <a:gd name="T0" fmla="*/ 8 w 98"/>
                <a:gd name="T1" fmla="*/ 0 h 103"/>
                <a:gd name="T2" fmla="*/ 98 w 98"/>
                <a:gd name="T3" fmla="*/ 95 h 103"/>
                <a:gd name="T4" fmla="*/ 90 w 98"/>
                <a:gd name="T5" fmla="*/ 103 h 103"/>
                <a:gd name="T6" fmla="*/ 0 w 98"/>
                <a:gd name="T7" fmla="*/ 7 h 103"/>
                <a:gd name="T8" fmla="*/ 8 w 98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3">
                  <a:moveTo>
                    <a:pt x="8" y="0"/>
                  </a:moveTo>
                  <a:lnTo>
                    <a:pt x="98" y="95"/>
                  </a:lnTo>
                  <a:lnTo>
                    <a:pt x="90" y="103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63" name="Freeform 207"/>
            <p:cNvSpPr>
              <a:spLocks/>
            </p:cNvSpPr>
            <p:nvPr/>
          </p:nvSpPr>
          <p:spPr bwMode="auto">
            <a:xfrm>
              <a:off x="3735" y="3547"/>
              <a:ext cx="95" cy="103"/>
            </a:xfrm>
            <a:custGeom>
              <a:avLst/>
              <a:gdLst>
                <a:gd name="T0" fmla="*/ 8 w 95"/>
                <a:gd name="T1" fmla="*/ 0 h 103"/>
                <a:gd name="T2" fmla="*/ 95 w 95"/>
                <a:gd name="T3" fmla="*/ 95 h 103"/>
                <a:gd name="T4" fmla="*/ 88 w 95"/>
                <a:gd name="T5" fmla="*/ 103 h 103"/>
                <a:gd name="T6" fmla="*/ 0 w 95"/>
                <a:gd name="T7" fmla="*/ 7 h 103"/>
                <a:gd name="T8" fmla="*/ 8 w 95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3">
                  <a:moveTo>
                    <a:pt x="8" y="0"/>
                  </a:moveTo>
                  <a:lnTo>
                    <a:pt x="95" y="95"/>
                  </a:lnTo>
                  <a:lnTo>
                    <a:pt x="88" y="103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64" name="Freeform 208"/>
            <p:cNvSpPr>
              <a:spLocks/>
            </p:cNvSpPr>
            <p:nvPr/>
          </p:nvSpPr>
          <p:spPr bwMode="auto">
            <a:xfrm>
              <a:off x="3784" y="3547"/>
              <a:ext cx="98" cy="103"/>
            </a:xfrm>
            <a:custGeom>
              <a:avLst/>
              <a:gdLst>
                <a:gd name="T0" fmla="*/ 7 w 98"/>
                <a:gd name="T1" fmla="*/ 0 h 103"/>
                <a:gd name="T2" fmla="*/ 98 w 98"/>
                <a:gd name="T3" fmla="*/ 95 h 103"/>
                <a:gd name="T4" fmla="*/ 90 w 98"/>
                <a:gd name="T5" fmla="*/ 103 h 103"/>
                <a:gd name="T6" fmla="*/ 0 w 98"/>
                <a:gd name="T7" fmla="*/ 7 h 103"/>
                <a:gd name="T8" fmla="*/ 7 w 98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3">
                  <a:moveTo>
                    <a:pt x="7" y="0"/>
                  </a:moveTo>
                  <a:lnTo>
                    <a:pt x="98" y="95"/>
                  </a:lnTo>
                  <a:lnTo>
                    <a:pt x="90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65" name="Freeform 209"/>
            <p:cNvSpPr>
              <a:spLocks/>
            </p:cNvSpPr>
            <p:nvPr/>
          </p:nvSpPr>
          <p:spPr bwMode="auto">
            <a:xfrm>
              <a:off x="3833" y="3547"/>
              <a:ext cx="97" cy="103"/>
            </a:xfrm>
            <a:custGeom>
              <a:avLst/>
              <a:gdLst>
                <a:gd name="T0" fmla="*/ 7 w 97"/>
                <a:gd name="T1" fmla="*/ 0 h 103"/>
                <a:gd name="T2" fmla="*/ 97 w 97"/>
                <a:gd name="T3" fmla="*/ 95 h 103"/>
                <a:gd name="T4" fmla="*/ 90 w 97"/>
                <a:gd name="T5" fmla="*/ 103 h 103"/>
                <a:gd name="T6" fmla="*/ 0 w 97"/>
                <a:gd name="T7" fmla="*/ 7 h 103"/>
                <a:gd name="T8" fmla="*/ 7 w 97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3">
                  <a:moveTo>
                    <a:pt x="7" y="0"/>
                  </a:moveTo>
                  <a:lnTo>
                    <a:pt x="97" y="95"/>
                  </a:lnTo>
                  <a:lnTo>
                    <a:pt x="90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66" name="Freeform 210"/>
            <p:cNvSpPr>
              <a:spLocks/>
            </p:cNvSpPr>
            <p:nvPr/>
          </p:nvSpPr>
          <p:spPr bwMode="auto">
            <a:xfrm>
              <a:off x="3884" y="3547"/>
              <a:ext cx="95" cy="103"/>
            </a:xfrm>
            <a:custGeom>
              <a:avLst/>
              <a:gdLst>
                <a:gd name="T0" fmla="*/ 7 w 95"/>
                <a:gd name="T1" fmla="*/ 0 h 103"/>
                <a:gd name="T2" fmla="*/ 95 w 95"/>
                <a:gd name="T3" fmla="*/ 95 h 103"/>
                <a:gd name="T4" fmla="*/ 88 w 95"/>
                <a:gd name="T5" fmla="*/ 103 h 103"/>
                <a:gd name="T6" fmla="*/ 0 w 95"/>
                <a:gd name="T7" fmla="*/ 7 h 103"/>
                <a:gd name="T8" fmla="*/ 7 w 95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3">
                  <a:moveTo>
                    <a:pt x="7" y="0"/>
                  </a:moveTo>
                  <a:lnTo>
                    <a:pt x="95" y="95"/>
                  </a:lnTo>
                  <a:lnTo>
                    <a:pt x="88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67" name="Freeform 211"/>
            <p:cNvSpPr>
              <a:spLocks/>
            </p:cNvSpPr>
            <p:nvPr/>
          </p:nvSpPr>
          <p:spPr bwMode="auto">
            <a:xfrm>
              <a:off x="3933" y="3547"/>
              <a:ext cx="97" cy="103"/>
            </a:xfrm>
            <a:custGeom>
              <a:avLst/>
              <a:gdLst>
                <a:gd name="T0" fmla="*/ 7 w 97"/>
                <a:gd name="T1" fmla="*/ 0 h 103"/>
                <a:gd name="T2" fmla="*/ 97 w 97"/>
                <a:gd name="T3" fmla="*/ 95 h 103"/>
                <a:gd name="T4" fmla="*/ 90 w 97"/>
                <a:gd name="T5" fmla="*/ 103 h 103"/>
                <a:gd name="T6" fmla="*/ 0 w 97"/>
                <a:gd name="T7" fmla="*/ 7 h 103"/>
                <a:gd name="T8" fmla="*/ 7 w 97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3">
                  <a:moveTo>
                    <a:pt x="7" y="0"/>
                  </a:moveTo>
                  <a:lnTo>
                    <a:pt x="97" y="95"/>
                  </a:lnTo>
                  <a:lnTo>
                    <a:pt x="90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68" name="Freeform 212"/>
            <p:cNvSpPr>
              <a:spLocks/>
            </p:cNvSpPr>
            <p:nvPr/>
          </p:nvSpPr>
          <p:spPr bwMode="auto">
            <a:xfrm>
              <a:off x="3982" y="3547"/>
              <a:ext cx="97" cy="103"/>
            </a:xfrm>
            <a:custGeom>
              <a:avLst/>
              <a:gdLst>
                <a:gd name="T0" fmla="*/ 7 w 97"/>
                <a:gd name="T1" fmla="*/ 0 h 103"/>
                <a:gd name="T2" fmla="*/ 97 w 97"/>
                <a:gd name="T3" fmla="*/ 95 h 103"/>
                <a:gd name="T4" fmla="*/ 90 w 97"/>
                <a:gd name="T5" fmla="*/ 103 h 103"/>
                <a:gd name="T6" fmla="*/ 0 w 97"/>
                <a:gd name="T7" fmla="*/ 7 h 103"/>
                <a:gd name="T8" fmla="*/ 7 w 97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3">
                  <a:moveTo>
                    <a:pt x="7" y="0"/>
                  </a:moveTo>
                  <a:lnTo>
                    <a:pt x="97" y="95"/>
                  </a:lnTo>
                  <a:lnTo>
                    <a:pt x="90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69" name="Freeform 213"/>
            <p:cNvSpPr>
              <a:spLocks/>
            </p:cNvSpPr>
            <p:nvPr/>
          </p:nvSpPr>
          <p:spPr bwMode="auto">
            <a:xfrm>
              <a:off x="4033" y="3547"/>
              <a:ext cx="95" cy="103"/>
            </a:xfrm>
            <a:custGeom>
              <a:avLst/>
              <a:gdLst>
                <a:gd name="T0" fmla="*/ 7 w 95"/>
                <a:gd name="T1" fmla="*/ 0 h 103"/>
                <a:gd name="T2" fmla="*/ 95 w 95"/>
                <a:gd name="T3" fmla="*/ 95 h 103"/>
                <a:gd name="T4" fmla="*/ 87 w 95"/>
                <a:gd name="T5" fmla="*/ 103 h 103"/>
                <a:gd name="T6" fmla="*/ 0 w 95"/>
                <a:gd name="T7" fmla="*/ 7 h 103"/>
                <a:gd name="T8" fmla="*/ 7 w 95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3">
                  <a:moveTo>
                    <a:pt x="7" y="0"/>
                  </a:moveTo>
                  <a:lnTo>
                    <a:pt x="95" y="95"/>
                  </a:lnTo>
                  <a:lnTo>
                    <a:pt x="87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70" name="Freeform 214"/>
            <p:cNvSpPr>
              <a:spLocks/>
            </p:cNvSpPr>
            <p:nvPr/>
          </p:nvSpPr>
          <p:spPr bwMode="auto">
            <a:xfrm>
              <a:off x="4081" y="3547"/>
              <a:ext cx="98" cy="103"/>
            </a:xfrm>
            <a:custGeom>
              <a:avLst/>
              <a:gdLst>
                <a:gd name="T0" fmla="*/ 8 w 98"/>
                <a:gd name="T1" fmla="*/ 0 h 103"/>
                <a:gd name="T2" fmla="*/ 98 w 98"/>
                <a:gd name="T3" fmla="*/ 95 h 103"/>
                <a:gd name="T4" fmla="*/ 91 w 98"/>
                <a:gd name="T5" fmla="*/ 103 h 103"/>
                <a:gd name="T6" fmla="*/ 0 w 98"/>
                <a:gd name="T7" fmla="*/ 7 h 103"/>
                <a:gd name="T8" fmla="*/ 8 w 98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3">
                  <a:moveTo>
                    <a:pt x="8" y="0"/>
                  </a:moveTo>
                  <a:lnTo>
                    <a:pt x="98" y="95"/>
                  </a:lnTo>
                  <a:lnTo>
                    <a:pt x="91" y="103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71" name="Freeform 215"/>
            <p:cNvSpPr>
              <a:spLocks/>
            </p:cNvSpPr>
            <p:nvPr/>
          </p:nvSpPr>
          <p:spPr bwMode="auto">
            <a:xfrm>
              <a:off x="4130" y="3547"/>
              <a:ext cx="98" cy="103"/>
            </a:xfrm>
            <a:custGeom>
              <a:avLst/>
              <a:gdLst>
                <a:gd name="T0" fmla="*/ 7 w 98"/>
                <a:gd name="T1" fmla="*/ 0 h 103"/>
                <a:gd name="T2" fmla="*/ 98 w 98"/>
                <a:gd name="T3" fmla="*/ 95 h 103"/>
                <a:gd name="T4" fmla="*/ 90 w 98"/>
                <a:gd name="T5" fmla="*/ 103 h 103"/>
                <a:gd name="T6" fmla="*/ 0 w 98"/>
                <a:gd name="T7" fmla="*/ 7 h 103"/>
                <a:gd name="T8" fmla="*/ 7 w 98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3">
                  <a:moveTo>
                    <a:pt x="7" y="0"/>
                  </a:moveTo>
                  <a:lnTo>
                    <a:pt x="98" y="95"/>
                  </a:lnTo>
                  <a:lnTo>
                    <a:pt x="90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72" name="Freeform 216"/>
            <p:cNvSpPr>
              <a:spLocks/>
            </p:cNvSpPr>
            <p:nvPr/>
          </p:nvSpPr>
          <p:spPr bwMode="auto">
            <a:xfrm>
              <a:off x="4181" y="3547"/>
              <a:ext cx="95" cy="103"/>
            </a:xfrm>
            <a:custGeom>
              <a:avLst/>
              <a:gdLst>
                <a:gd name="T0" fmla="*/ 8 w 95"/>
                <a:gd name="T1" fmla="*/ 0 h 103"/>
                <a:gd name="T2" fmla="*/ 95 w 95"/>
                <a:gd name="T3" fmla="*/ 95 h 103"/>
                <a:gd name="T4" fmla="*/ 91 w 95"/>
                <a:gd name="T5" fmla="*/ 103 h 103"/>
                <a:gd name="T6" fmla="*/ 0 w 95"/>
                <a:gd name="T7" fmla="*/ 7 h 103"/>
                <a:gd name="T8" fmla="*/ 8 w 95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3">
                  <a:moveTo>
                    <a:pt x="8" y="0"/>
                  </a:moveTo>
                  <a:lnTo>
                    <a:pt x="95" y="95"/>
                  </a:lnTo>
                  <a:lnTo>
                    <a:pt x="91" y="103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73" name="Freeform 217"/>
            <p:cNvSpPr>
              <a:spLocks/>
            </p:cNvSpPr>
            <p:nvPr/>
          </p:nvSpPr>
          <p:spPr bwMode="auto">
            <a:xfrm>
              <a:off x="1455" y="3547"/>
              <a:ext cx="95" cy="103"/>
            </a:xfrm>
            <a:custGeom>
              <a:avLst/>
              <a:gdLst>
                <a:gd name="T0" fmla="*/ 4 w 95"/>
                <a:gd name="T1" fmla="*/ 0 h 103"/>
                <a:gd name="T2" fmla="*/ 95 w 95"/>
                <a:gd name="T3" fmla="*/ 95 h 103"/>
                <a:gd name="T4" fmla="*/ 87 w 95"/>
                <a:gd name="T5" fmla="*/ 103 h 103"/>
                <a:gd name="T6" fmla="*/ 0 w 95"/>
                <a:gd name="T7" fmla="*/ 7 h 103"/>
                <a:gd name="T8" fmla="*/ 4 w 95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3">
                  <a:moveTo>
                    <a:pt x="4" y="0"/>
                  </a:moveTo>
                  <a:lnTo>
                    <a:pt x="95" y="95"/>
                  </a:lnTo>
                  <a:lnTo>
                    <a:pt x="87" y="103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74" name="Freeform 218"/>
            <p:cNvSpPr>
              <a:spLocks/>
            </p:cNvSpPr>
            <p:nvPr/>
          </p:nvSpPr>
          <p:spPr bwMode="auto">
            <a:xfrm>
              <a:off x="1503" y="3547"/>
              <a:ext cx="98" cy="103"/>
            </a:xfrm>
            <a:custGeom>
              <a:avLst/>
              <a:gdLst>
                <a:gd name="T0" fmla="*/ 8 w 98"/>
                <a:gd name="T1" fmla="*/ 0 h 103"/>
                <a:gd name="T2" fmla="*/ 98 w 98"/>
                <a:gd name="T3" fmla="*/ 95 h 103"/>
                <a:gd name="T4" fmla="*/ 90 w 98"/>
                <a:gd name="T5" fmla="*/ 103 h 103"/>
                <a:gd name="T6" fmla="*/ 0 w 98"/>
                <a:gd name="T7" fmla="*/ 7 h 103"/>
                <a:gd name="T8" fmla="*/ 8 w 98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3">
                  <a:moveTo>
                    <a:pt x="8" y="0"/>
                  </a:moveTo>
                  <a:lnTo>
                    <a:pt x="98" y="95"/>
                  </a:lnTo>
                  <a:lnTo>
                    <a:pt x="90" y="103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75" name="Freeform 219"/>
            <p:cNvSpPr>
              <a:spLocks/>
            </p:cNvSpPr>
            <p:nvPr/>
          </p:nvSpPr>
          <p:spPr bwMode="auto">
            <a:xfrm>
              <a:off x="1552" y="3547"/>
              <a:ext cx="98" cy="103"/>
            </a:xfrm>
            <a:custGeom>
              <a:avLst/>
              <a:gdLst>
                <a:gd name="T0" fmla="*/ 7 w 98"/>
                <a:gd name="T1" fmla="*/ 0 h 103"/>
                <a:gd name="T2" fmla="*/ 98 w 98"/>
                <a:gd name="T3" fmla="*/ 95 h 103"/>
                <a:gd name="T4" fmla="*/ 90 w 98"/>
                <a:gd name="T5" fmla="*/ 103 h 103"/>
                <a:gd name="T6" fmla="*/ 0 w 98"/>
                <a:gd name="T7" fmla="*/ 7 h 103"/>
                <a:gd name="T8" fmla="*/ 7 w 98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3">
                  <a:moveTo>
                    <a:pt x="7" y="0"/>
                  </a:moveTo>
                  <a:lnTo>
                    <a:pt x="98" y="95"/>
                  </a:lnTo>
                  <a:lnTo>
                    <a:pt x="90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76" name="Freeform 220"/>
            <p:cNvSpPr>
              <a:spLocks/>
            </p:cNvSpPr>
            <p:nvPr/>
          </p:nvSpPr>
          <p:spPr bwMode="auto">
            <a:xfrm>
              <a:off x="1603" y="3547"/>
              <a:ext cx="95" cy="103"/>
            </a:xfrm>
            <a:custGeom>
              <a:avLst/>
              <a:gdLst>
                <a:gd name="T0" fmla="*/ 8 w 95"/>
                <a:gd name="T1" fmla="*/ 0 h 103"/>
                <a:gd name="T2" fmla="*/ 95 w 95"/>
                <a:gd name="T3" fmla="*/ 95 h 103"/>
                <a:gd name="T4" fmla="*/ 88 w 95"/>
                <a:gd name="T5" fmla="*/ 103 h 103"/>
                <a:gd name="T6" fmla="*/ 0 w 95"/>
                <a:gd name="T7" fmla="*/ 7 h 103"/>
                <a:gd name="T8" fmla="*/ 8 w 95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3">
                  <a:moveTo>
                    <a:pt x="8" y="0"/>
                  </a:moveTo>
                  <a:lnTo>
                    <a:pt x="95" y="95"/>
                  </a:lnTo>
                  <a:lnTo>
                    <a:pt x="88" y="103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77" name="Freeform 221"/>
            <p:cNvSpPr>
              <a:spLocks/>
            </p:cNvSpPr>
            <p:nvPr/>
          </p:nvSpPr>
          <p:spPr bwMode="auto">
            <a:xfrm>
              <a:off x="1652" y="3547"/>
              <a:ext cx="97" cy="103"/>
            </a:xfrm>
            <a:custGeom>
              <a:avLst/>
              <a:gdLst>
                <a:gd name="T0" fmla="*/ 7 w 97"/>
                <a:gd name="T1" fmla="*/ 0 h 103"/>
                <a:gd name="T2" fmla="*/ 97 w 97"/>
                <a:gd name="T3" fmla="*/ 95 h 103"/>
                <a:gd name="T4" fmla="*/ 90 w 97"/>
                <a:gd name="T5" fmla="*/ 103 h 103"/>
                <a:gd name="T6" fmla="*/ 0 w 97"/>
                <a:gd name="T7" fmla="*/ 7 h 103"/>
                <a:gd name="T8" fmla="*/ 7 w 97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3">
                  <a:moveTo>
                    <a:pt x="7" y="0"/>
                  </a:moveTo>
                  <a:lnTo>
                    <a:pt x="97" y="95"/>
                  </a:lnTo>
                  <a:lnTo>
                    <a:pt x="90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78" name="Freeform 222"/>
            <p:cNvSpPr>
              <a:spLocks/>
            </p:cNvSpPr>
            <p:nvPr/>
          </p:nvSpPr>
          <p:spPr bwMode="auto">
            <a:xfrm>
              <a:off x="1701" y="3547"/>
              <a:ext cx="97" cy="103"/>
            </a:xfrm>
            <a:custGeom>
              <a:avLst/>
              <a:gdLst>
                <a:gd name="T0" fmla="*/ 7 w 97"/>
                <a:gd name="T1" fmla="*/ 0 h 103"/>
                <a:gd name="T2" fmla="*/ 97 w 97"/>
                <a:gd name="T3" fmla="*/ 95 h 103"/>
                <a:gd name="T4" fmla="*/ 90 w 97"/>
                <a:gd name="T5" fmla="*/ 103 h 103"/>
                <a:gd name="T6" fmla="*/ 0 w 97"/>
                <a:gd name="T7" fmla="*/ 7 h 103"/>
                <a:gd name="T8" fmla="*/ 7 w 97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3">
                  <a:moveTo>
                    <a:pt x="7" y="0"/>
                  </a:moveTo>
                  <a:lnTo>
                    <a:pt x="97" y="95"/>
                  </a:lnTo>
                  <a:lnTo>
                    <a:pt x="90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79" name="Freeform 223"/>
            <p:cNvSpPr>
              <a:spLocks/>
            </p:cNvSpPr>
            <p:nvPr/>
          </p:nvSpPr>
          <p:spPr bwMode="auto">
            <a:xfrm>
              <a:off x="1752" y="3547"/>
              <a:ext cx="95" cy="103"/>
            </a:xfrm>
            <a:custGeom>
              <a:avLst/>
              <a:gdLst>
                <a:gd name="T0" fmla="*/ 7 w 95"/>
                <a:gd name="T1" fmla="*/ 0 h 103"/>
                <a:gd name="T2" fmla="*/ 95 w 95"/>
                <a:gd name="T3" fmla="*/ 95 h 103"/>
                <a:gd name="T4" fmla="*/ 88 w 95"/>
                <a:gd name="T5" fmla="*/ 103 h 103"/>
                <a:gd name="T6" fmla="*/ 0 w 95"/>
                <a:gd name="T7" fmla="*/ 7 h 103"/>
                <a:gd name="T8" fmla="*/ 7 w 95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3">
                  <a:moveTo>
                    <a:pt x="7" y="0"/>
                  </a:moveTo>
                  <a:lnTo>
                    <a:pt x="95" y="95"/>
                  </a:lnTo>
                  <a:lnTo>
                    <a:pt x="88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80" name="Freeform 224"/>
            <p:cNvSpPr>
              <a:spLocks/>
            </p:cNvSpPr>
            <p:nvPr/>
          </p:nvSpPr>
          <p:spPr bwMode="auto">
            <a:xfrm>
              <a:off x="1801" y="3547"/>
              <a:ext cx="97" cy="103"/>
            </a:xfrm>
            <a:custGeom>
              <a:avLst/>
              <a:gdLst>
                <a:gd name="T0" fmla="*/ 7 w 97"/>
                <a:gd name="T1" fmla="*/ 0 h 103"/>
                <a:gd name="T2" fmla="*/ 97 w 97"/>
                <a:gd name="T3" fmla="*/ 95 h 103"/>
                <a:gd name="T4" fmla="*/ 90 w 97"/>
                <a:gd name="T5" fmla="*/ 103 h 103"/>
                <a:gd name="T6" fmla="*/ 0 w 97"/>
                <a:gd name="T7" fmla="*/ 7 h 103"/>
                <a:gd name="T8" fmla="*/ 7 w 97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3">
                  <a:moveTo>
                    <a:pt x="7" y="0"/>
                  </a:moveTo>
                  <a:lnTo>
                    <a:pt x="97" y="95"/>
                  </a:lnTo>
                  <a:lnTo>
                    <a:pt x="90" y="103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2084" name="Group 228"/>
            <p:cNvGrpSpPr>
              <a:grpSpLocks/>
            </p:cNvGrpSpPr>
            <p:nvPr/>
          </p:nvGrpSpPr>
          <p:grpSpPr bwMode="auto">
            <a:xfrm>
              <a:off x="1754" y="1867"/>
              <a:ext cx="309" cy="253"/>
              <a:chOff x="1754" y="1867"/>
              <a:chExt cx="309" cy="253"/>
            </a:xfrm>
          </p:grpSpPr>
          <p:sp>
            <p:nvSpPr>
              <p:cNvPr id="122082" name="Line 226"/>
              <p:cNvSpPr>
                <a:spLocks noChangeShapeType="1"/>
              </p:cNvSpPr>
              <p:nvPr/>
            </p:nvSpPr>
            <p:spPr bwMode="auto">
              <a:xfrm>
                <a:off x="1760" y="1900"/>
                <a:ext cx="1" cy="220"/>
              </a:xfrm>
              <a:prstGeom prst="line">
                <a:avLst/>
              </a:prstGeom>
              <a:noFill/>
              <a:ln w="1428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83" name="Freeform 227"/>
              <p:cNvSpPr>
                <a:spLocks noEditPoints="1"/>
              </p:cNvSpPr>
              <p:nvPr/>
            </p:nvSpPr>
            <p:spPr bwMode="auto">
              <a:xfrm>
                <a:off x="1754" y="1867"/>
                <a:ext cx="309" cy="72"/>
              </a:xfrm>
              <a:custGeom>
                <a:avLst/>
                <a:gdLst>
                  <a:gd name="T0" fmla="*/ 40 w 2056"/>
                  <a:gd name="T1" fmla="*/ 209 h 480"/>
                  <a:gd name="T2" fmla="*/ 1656 w 2056"/>
                  <a:gd name="T3" fmla="*/ 200 h 480"/>
                  <a:gd name="T4" fmla="*/ 1696 w 2056"/>
                  <a:gd name="T5" fmla="*/ 240 h 480"/>
                  <a:gd name="T6" fmla="*/ 1657 w 2056"/>
                  <a:gd name="T7" fmla="*/ 280 h 480"/>
                  <a:gd name="T8" fmla="*/ 41 w 2056"/>
                  <a:gd name="T9" fmla="*/ 289 h 480"/>
                  <a:gd name="T10" fmla="*/ 0 w 2056"/>
                  <a:gd name="T11" fmla="*/ 250 h 480"/>
                  <a:gd name="T12" fmla="*/ 40 w 2056"/>
                  <a:gd name="T13" fmla="*/ 209 h 480"/>
                  <a:gd name="T14" fmla="*/ 1575 w 2056"/>
                  <a:gd name="T15" fmla="*/ 0 h 480"/>
                  <a:gd name="T16" fmla="*/ 2056 w 2056"/>
                  <a:gd name="T17" fmla="*/ 237 h 480"/>
                  <a:gd name="T18" fmla="*/ 1578 w 2056"/>
                  <a:gd name="T19" fmla="*/ 480 h 480"/>
                  <a:gd name="T20" fmla="*/ 1575 w 2056"/>
                  <a:gd name="T21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56" h="480">
                    <a:moveTo>
                      <a:pt x="40" y="209"/>
                    </a:moveTo>
                    <a:lnTo>
                      <a:pt x="1656" y="200"/>
                    </a:lnTo>
                    <a:cubicBezTo>
                      <a:pt x="1678" y="200"/>
                      <a:pt x="1696" y="218"/>
                      <a:pt x="1696" y="240"/>
                    </a:cubicBezTo>
                    <a:cubicBezTo>
                      <a:pt x="1697" y="262"/>
                      <a:pt x="1679" y="280"/>
                      <a:pt x="1657" y="280"/>
                    </a:cubicBezTo>
                    <a:lnTo>
                      <a:pt x="41" y="289"/>
                    </a:lnTo>
                    <a:cubicBezTo>
                      <a:pt x="19" y="290"/>
                      <a:pt x="1" y="272"/>
                      <a:pt x="0" y="250"/>
                    </a:cubicBezTo>
                    <a:cubicBezTo>
                      <a:pt x="0" y="228"/>
                      <a:pt x="18" y="210"/>
                      <a:pt x="40" y="209"/>
                    </a:cubicBezTo>
                    <a:close/>
                    <a:moveTo>
                      <a:pt x="1575" y="0"/>
                    </a:moveTo>
                    <a:lnTo>
                      <a:pt x="2056" y="237"/>
                    </a:lnTo>
                    <a:lnTo>
                      <a:pt x="1578" y="480"/>
                    </a:lnTo>
                    <a:lnTo>
                      <a:pt x="1575" y="0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2085" name="Rectangle 229"/>
            <p:cNvSpPr>
              <a:spLocks noChangeArrowheads="1"/>
            </p:cNvSpPr>
            <p:nvPr/>
          </p:nvSpPr>
          <p:spPr bwMode="auto">
            <a:xfrm>
              <a:off x="2108" y="1808"/>
              <a:ext cx="21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u(t)</a:t>
              </a:r>
              <a:endParaRPr lang="en-US"/>
            </a:p>
          </p:txBody>
        </p:sp>
        <p:sp>
          <p:nvSpPr>
            <p:cNvPr id="122086" name="Rectangle 230"/>
            <p:cNvSpPr>
              <a:spLocks noChangeArrowheads="1"/>
            </p:cNvSpPr>
            <p:nvPr/>
          </p:nvSpPr>
          <p:spPr bwMode="auto">
            <a:xfrm>
              <a:off x="2317" y="1808"/>
              <a:ext cx="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22087" name="Rectangle 231"/>
            <p:cNvSpPr>
              <a:spLocks noChangeArrowheads="1"/>
            </p:cNvSpPr>
            <p:nvPr/>
          </p:nvSpPr>
          <p:spPr bwMode="auto">
            <a:xfrm>
              <a:off x="2197" y="2422"/>
              <a:ext cx="7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K</a:t>
              </a:r>
              <a:endParaRPr lang="en-US"/>
            </a:p>
          </p:txBody>
        </p:sp>
        <p:sp>
          <p:nvSpPr>
            <p:cNvPr id="122088" name="Rectangle 232"/>
            <p:cNvSpPr>
              <a:spLocks noChangeArrowheads="1"/>
            </p:cNvSpPr>
            <p:nvPr/>
          </p:nvSpPr>
          <p:spPr bwMode="auto">
            <a:xfrm>
              <a:off x="2297" y="2422"/>
              <a:ext cx="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22089" name="Rectangle 233"/>
            <p:cNvSpPr>
              <a:spLocks noChangeArrowheads="1"/>
            </p:cNvSpPr>
            <p:nvPr/>
          </p:nvSpPr>
          <p:spPr bwMode="auto">
            <a:xfrm>
              <a:off x="2264" y="2747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US"/>
            </a:p>
          </p:txBody>
        </p:sp>
        <p:sp>
          <p:nvSpPr>
            <p:cNvPr id="122090" name="Rectangle 234"/>
            <p:cNvSpPr>
              <a:spLocks noChangeArrowheads="1"/>
            </p:cNvSpPr>
            <p:nvPr/>
          </p:nvSpPr>
          <p:spPr bwMode="auto">
            <a:xfrm>
              <a:off x="2358" y="2747"/>
              <a:ext cx="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22091" name="Rectangle 235"/>
            <p:cNvSpPr>
              <a:spLocks noChangeArrowheads="1"/>
            </p:cNvSpPr>
            <p:nvPr/>
          </p:nvSpPr>
          <p:spPr bwMode="auto">
            <a:xfrm>
              <a:off x="3061" y="2684"/>
              <a:ext cx="1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m</a:t>
              </a:r>
              <a:endParaRPr lang="en-US" sz="2400"/>
            </a:p>
          </p:txBody>
        </p:sp>
        <p:sp>
          <p:nvSpPr>
            <p:cNvPr id="122092" name="Rectangle 236"/>
            <p:cNvSpPr>
              <a:spLocks noChangeArrowheads="1"/>
            </p:cNvSpPr>
            <p:nvPr/>
          </p:nvSpPr>
          <p:spPr bwMode="auto">
            <a:xfrm>
              <a:off x="3174" y="2684"/>
              <a:ext cx="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grpSp>
          <p:nvGrpSpPr>
            <p:cNvPr id="122095" name="Group 239"/>
            <p:cNvGrpSpPr>
              <a:grpSpLocks/>
            </p:cNvGrpSpPr>
            <p:nvPr/>
          </p:nvGrpSpPr>
          <p:grpSpPr bwMode="auto">
            <a:xfrm>
              <a:off x="3590" y="2372"/>
              <a:ext cx="309" cy="254"/>
              <a:chOff x="3582" y="2412"/>
              <a:chExt cx="309" cy="254"/>
            </a:xfrm>
          </p:grpSpPr>
          <p:sp>
            <p:nvSpPr>
              <p:cNvPr id="122093" name="Line 237"/>
              <p:cNvSpPr>
                <a:spLocks noChangeShapeType="1"/>
              </p:cNvSpPr>
              <p:nvPr/>
            </p:nvSpPr>
            <p:spPr bwMode="auto">
              <a:xfrm>
                <a:off x="3588" y="2446"/>
                <a:ext cx="1" cy="220"/>
              </a:xfrm>
              <a:prstGeom prst="line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94" name="Freeform 238"/>
              <p:cNvSpPr>
                <a:spLocks noEditPoints="1"/>
              </p:cNvSpPr>
              <p:nvPr/>
            </p:nvSpPr>
            <p:spPr bwMode="auto">
              <a:xfrm>
                <a:off x="3582" y="2412"/>
                <a:ext cx="309" cy="72"/>
              </a:xfrm>
              <a:custGeom>
                <a:avLst/>
                <a:gdLst>
                  <a:gd name="T0" fmla="*/ 40 w 2056"/>
                  <a:gd name="T1" fmla="*/ 209 h 480"/>
                  <a:gd name="T2" fmla="*/ 1656 w 2056"/>
                  <a:gd name="T3" fmla="*/ 200 h 480"/>
                  <a:gd name="T4" fmla="*/ 1696 w 2056"/>
                  <a:gd name="T5" fmla="*/ 240 h 480"/>
                  <a:gd name="T6" fmla="*/ 1657 w 2056"/>
                  <a:gd name="T7" fmla="*/ 280 h 480"/>
                  <a:gd name="T8" fmla="*/ 41 w 2056"/>
                  <a:gd name="T9" fmla="*/ 289 h 480"/>
                  <a:gd name="T10" fmla="*/ 0 w 2056"/>
                  <a:gd name="T11" fmla="*/ 250 h 480"/>
                  <a:gd name="T12" fmla="*/ 40 w 2056"/>
                  <a:gd name="T13" fmla="*/ 209 h 480"/>
                  <a:gd name="T14" fmla="*/ 1575 w 2056"/>
                  <a:gd name="T15" fmla="*/ 0 h 480"/>
                  <a:gd name="T16" fmla="*/ 2056 w 2056"/>
                  <a:gd name="T17" fmla="*/ 237 h 480"/>
                  <a:gd name="T18" fmla="*/ 1578 w 2056"/>
                  <a:gd name="T19" fmla="*/ 480 h 480"/>
                  <a:gd name="T20" fmla="*/ 1575 w 2056"/>
                  <a:gd name="T21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56" h="480">
                    <a:moveTo>
                      <a:pt x="40" y="209"/>
                    </a:moveTo>
                    <a:lnTo>
                      <a:pt x="1656" y="200"/>
                    </a:lnTo>
                    <a:cubicBezTo>
                      <a:pt x="1678" y="200"/>
                      <a:pt x="1696" y="218"/>
                      <a:pt x="1696" y="240"/>
                    </a:cubicBezTo>
                    <a:cubicBezTo>
                      <a:pt x="1697" y="262"/>
                      <a:pt x="1679" y="280"/>
                      <a:pt x="1657" y="280"/>
                    </a:cubicBezTo>
                    <a:lnTo>
                      <a:pt x="41" y="289"/>
                    </a:lnTo>
                    <a:cubicBezTo>
                      <a:pt x="19" y="290"/>
                      <a:pt x="1" y="272"/>
                      <a:pt x="0" y="250"/>
                    </a:cubicBezTo>
                    <a:cubicBezTo>
                      <a:pt x="0" y="228"/>
                      <a:pt x="18" y="210"/>
                      <a:pt x="40" y="209"/>
                    </a:cubicBezTo>
                    <a:close/>
                    <a:moveTo>
                      <a:pt x="1575" y="0"/>
                    </a:moveTo>
                    <a:lnTo>
                      <a:pt x="2056" y="237"/>
                    </a:lnTo>
                    <a:lnTo>
                      <a:pt x="1578" y="480"/>
                    </a:lnTo>
                    <a:lnTo>
                      <a:pt x="157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2096" name="Rectangle 240"/>
            <p:cNvSpPr>
              <a:spLocks noChangeArrowheads="1"/>
            </p:cNvSpPr>
            <p:nvPr/>
          </p:nvSpPr>
          <p:spPr bwMode="auto">
            <a:xfrm>
              <a:off x="3981" y="2343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y(t)</a:t>
              </a:r>
              <a:endParaRPr lang="en-US"/>
            </a:p>
          </p:txBody>
        </p:sp>
        <p:sp>
          <p:nvSpPr>
            <p:cNvPr id="122097" name="Rectangle 241"/>
            <p:cNvSpPr>
              <a:spLocks noChangeArrowheads="1"/>
            </p:cNvSpPr>
            <p:nvPr/>
          </p:nvSpPr>
          <p:spPr bwMode="auto">
            <a:xfrm>
              <a:off x="4188" y="2343"/>
              <a:ext cx="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506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Times New Roman" panose="02020603050405020304" pitchFamily="18" charset="0"/>
              </a:rPr>
              <a:t>Lanj. contoh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42300" cy="2743200"/>
          </a:xfrm>
        </p:spPr>
        <p:txBody>
          <a:bodyPr/>
          <a:lstStyle/>
          <a:p>
            <a:pPr marL="0" indent="0">
              <a:buNone/>
            </a:pPr>
            <a:r>
              <a:rPr lang="sv-SE" i="1">
                <a:latin typeface="Times New Roman" panose="02020603050405020304" pitchFamily="18" charset="0"/>
              </a:rPr>
              <a:t>u</a:t>
            </a:r>
            <a:r>
              <a:rPr lang="sv-SE">
                <a:latin typeface="Times New Roman" panose="02020603050405020304" pitchFamily="18" charset="0"/>
              </a:rPr>
              <a:t>(</a:t>
            </a:r>
            <a:r>
              <a:rPr lang="sv-SE" i="1">
                <a:latin typeface="Times New Roman" panose="02020603050405020304" pitchFamily="18" charset="0"/>
              </a:rPr>
              <a:t>t</a:t>
            </a:r>
            <a:r>
              <a:rPr lang="sv-SE">
                <a:latin typeface="Times New Roman" panose="02020603050405020304" pitchFamily="18" charset="0"/>
              </a:rPr>
              <a:t>) adalah perpindahan kereta dan merupakan masukan ke sistem. Di t = 0 kereta digerakkan dengan kecepatan tetap. Perpindahan </a:t>
            </a:r>
            <a:r>
              <a:rPr lang="sv-SE" i="1">
                <a:latin typeface="Times New Roman" panose="02020603050405020304" pitchFamily="18" charset="0"/>
              </a:rPr>
              <a:t>y</a:t>
            </a:r>
            <a:r>
              <a:rPr lang="sv-SE">
                <a:latin typeface="Times New Roman" panose="02020603050405020304" pitchFamily="18" charset="0"/>
              </a:rPr>
              <a:t>(</a:t>
            </a:r>
            <a:r>
              <a:rPr lang="sv-SE" i="1">
                <a:latin typeface="Times New Roman" panose="02020603050405020304" pitchFamily="18" charset="0"/>
              </a:rPr>
              <a:t>t</a:t>
            </a:r>
            <a:r>
              <a:rPr lang="sv-SE">
                <a:latin typeface="Times New Roman" panose="02020603050405020304" pitchFamily="18" charset="0"/>
              </a:rPr>
              <a:t>) dari massa adalah keluaran sistem. 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</a:rPr>
              <a:t>Dapatkan model matematika sistem dalam bentuk fungsi alih dan diagram blok.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4495801" y="453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-381000" y="25902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6" name="Rectangle 10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7" name="Rectangle 11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8" name="Rectangle 12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9" name="Rectangle 13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50" name="Rectangle 14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51" name="Rectangle 1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52" name="Rectangle 16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53" name="Rectangle 17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54" name="Rectangle 18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55" name="Rectangle 19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4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Times New Roman" panose="02020603050405020304" pitchFamily="18" charset="0"/>
              </a:rPr>
              <a:t>Penyelesaian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42300" cy="533400"/>
          </a:xfrm>
        </p:spPr>
        <p:txBody>
          <a:bodyPr/>
          <a:lstStyle/>
          <a:p>
            <a:pPr marL="0" indent="0">
              <a:buNone/>
            </a:pPr>
            <a:r>
              <a:rPr lang="sv-SE">
                <a:latin typeface="Times New Roman" panose="02020603050405020304" pitchFamily="18" charset="0"/>
              </a:rPr>
              <a:t>Hukum kedua Newton :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4495801" y="453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368" name="Rectangle 8"/>
          <p:cNvSpPr>
            <a:spLocks noChangeArrowheads="1"/>
          </p:cNvSpPr>
          <p:nvPr/>
        </p:nvSpPr>
        <p:spPr bwMode="auto">
          <a:xfrm>
            <a:off x="-381000" y="25902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369" name="Rectangle 9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370" name="Rectangle 10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371" name="Rectangle 11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372" name="Rectangle 12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373" name="Rectangle 13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374" name="Rectangle 14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375" name="Rectangle 1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376" name="Rectangle 16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377" name="Rectangle 17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378" name="Rectangle 18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379" name="Rectangle 19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41" name="Rectangle 181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3540" name="Object 180"/>
          <p:cNvGraphicFramePr>
            <a:graphicFrameLocks noChangeAspect="1"/>
          </p:cNvGraphicFramePr>
          <p:nvPr/>
        </p:nvGraphicFramePr>
        <p:xfrm>
          <a:off x="2819400" y="2286000"/>
          <a:ext cx="1581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4" name="Equation" r:id="rId3" imgW="787400" imgH="228600" progId="Equation.3">
                  <p:embed/>
                </p:oleObj>
              </mc:Choice>
              <mc:Fallback>
                <p:oleObj name="Equation" r:id="rId3" imgW="787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286000"/>
                        <a:ext cx="15811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3" name="Rectangle 183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3542" name="Object 182"/>
          <p:cNvGraphicFramePr>
            <a:graphicFrameLocks noChangeAspect="1"/>
          </p:cNvGraphicFramePr>
          <p:nvPr/>
        </p:nvGraphicFramePr>
        <p:xfrm>
          <a:off x="2819400" y="2819401"/>
          <a:ext cx="58039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5" name="Equation" r:id="rId5" imgW="2908300" imgH="457200" progId="Equation.3">
                  <p:embed/>
                </p:oleObj>
              </mc:Choice>
              <mc:Fallback>
                <p:oleObj name="Equation" r:id="rId5" imgW="2908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19401"/>
                        <a:ext cx="5803900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5" name="Rectangle 185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3544" name="Object 184"/>
          <p:cNvGraphicFramePr>
            <a:graphicFrameLocks noChangeAspect="1"/>
          </p:cNvGraphicFramePr>
          <p:nvPr/>
        </p:nvGraphicFramePr>
        <p:xfrm>
          <a:off x="2819400" y="3886200"/>
          <a:ext cx="55578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6" name="Equation" r:id="rId7" imgW="2781300" imgH="457200" progId="Equation.3">
                  <p:embed/>
                </p:oleObj>
              </mc:Choice>
              <mc:Fallback>
                <p:oleObj name="Equation" r:id="rId7" imgW="2781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86200"/>
                        <a:ext cx="555783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6" name="Rectangle 186"/>
          <p:cNvSpPr>
            <a:spLocks noChangeArrowheads="1"/>
          </p:cNvSpPr>
          <p:nvPr/>
        </p:nvSpPr>
        <p:spPr bwMode="auto">
          <a:xfrm>
            <a:off x="1905000" y="4876800"/>
            <a:ext cx="2641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31925" indent="-5715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03425" indent="-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98725" indent="-3810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94025" indent="-3810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512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084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656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228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sv-SE">
                <a:latin typeface="Times New Roman" panose="02020603050405020304" pitchFamily="18" charset="0"/>
              </a:rPr>
              <a:t>Transf. Laplace :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43548" name="Rectangle 188"/>
          <p:cNvSpPr>
            <a:spLocks noChangeArrowheads="1"/>
          </p:cNvSpPr>
          <p:nvPr/>
        </p:nvSpPr>
        <p:spPr bwMode="auto">
          <a:xfrm>
            <a:off x="1524001" y="3115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3547" name="Object 187"/>
          <p:cNvGraphicFramePr>
            <a:graphicFrameLocks noChangeAspect="1"/>
          </p:cNvGraphicFramePr>
          <p:nvPr/>
        </p:nvGraphicFramePr>
        <p:xfrm>
          <a:off x="2824164" y="5562601"/>
          <a:ext cx="44148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7" name="Equation" r:id="rId9" imgW="2222500" imgH="254000" progId="Equation.3">
                  <p:embed/>
                </p:oleObj>
              </mc:Choice>
              <mc:Fallback>
                <p:oleObj name="Equation" r:id="rId9" imgW="22225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4" y="5562601"/>
                        <a:ext cx="4414837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195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Times New Roman" panose="02020603050405020304" pitchFamily="18" charset="0"/>
              </a:rPr>
              <a:t>Penyelesaian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3733800" cy="533400"/>
          </a:xfrm>
        </p:spPr>
        <p:txBody>
          <a:bodyPr/>
          <a:lstStyle/>
          <a:p>
            <a:pPr marL="0" indent="0">
              <a:buNone/>
            </a:pPr>
            <a:r>
              <a:rPr lang="sv-SE">
                <a:latin typeface="Times New Roman" panose="02020603050405020304" pitchFamily="18" charset="0"/>
              </a:rPr>
              <a:t>Fungsi alih :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4391" name="Rectangle 7"/>
          <p:cNvSpPr>
            <a:spLocks noChangeArrowheads="1"/>
          </p:cNvSpPr>
          <p:nvPr/>
        </p:nvSpPr>
        <p:spPr bwMode="auto">
          <a:xfrm>
            <a:off x="4495801" y="453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4392" name="Rectangle 8"/>
          <p:cNvSpPr>
            <a:spLocks noChangeArrowheads="1"/>
          </p:cNvSpPr>
          <p:nvPr/>
        </p:nvSpPr>
        <p:spPr bwMode="auto">
          <a:xfrm>
            <a:off x="-381000" y="25902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4393" name="Rectangle 9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4394" name="Rectangle 10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4395" name="Rectangle 11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4396" name="Rectangle 12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4397" name="Rectangle 13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4398" name="Rectangle 14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4399" name="Rectangle 1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4400" name="Rectangle 16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4401" name="Rectangle 17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4402" name="Rectangle 18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4403" name="Rectangle 19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4404" name="Rectangle 20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4406" name="Rectangle 22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4411" name="Rectangle 27"/>
          <p:cNvSpPr>
            <a:spLocks noChangeArrowheads="1"/>
          </p:cNvSpPr>
          <p:nvPr/>
        </p:nvSpPr>
        <p:spPr bwMode="auto">
          <a:xfrm>
            <a:off x="1524001" y="3115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4414" name="Rectangle 30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4413" name="Object 29"/>
          <p:cNvGraphicFramePr>
            <a:graphicFrameLocks noChangeAspect="1"/>
          </p:cNvGraphicFramePr>
          <p:nvPr/>
        </p:nvGraphicFramePr>
        <p:xfrm>
          <a:off x="2755900" y="2286000"/>
          <a:ext cx="27241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6" name="Equation" r:id="rId3" imgW="1358900" imgH="457200" progId="Equation.3">
                  <p:embed/>
                </p:oleObj>
              </mc:Choice>
              <mc:Fallback>
                <p:oleObj name="Equation" r:id="rId3" imgW="1358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2286000"/>
                        <a:ext cx="272415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15" name="Rectangle 31"/>
          <p:cNvSpPr>
            <a:spLocks noChangeArrowheads="1"/>
          </p:cNvSpPr>
          <p:nvPr/>
        </p:nvSpPr>
        <p:spPr bwMode="auto">
          <a:xfrm>
            <a:off x="1981200" y="3294063"/>
            <a:ext cx="2438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31925" indent="-5715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03425" indent="-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98725" indent="-3810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94025" indent="-3810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512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084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656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228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sv-SE">
                <a:latin typeface="Times New Roman" panose="02020603050405020304" pitchFamily="18" charset="0"/>
              </a:rPr>
              <a:t>Diagram blok :</a:t>
            </a:r>
            <a:endParaRPr lang="en-US">
              <a:latin typeface="Times New Roman" panose="02020603050405020304" pitchFamily="18" charset="0"/>
            </a:endParaRPr>
          </a:p>
        </p:txBody>
      </p:sp>
      <p:pic>
        <p:nvPicPr>
          <p:cNvPr id="144416" name="Picture 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1" y="4157664"/>
            <a:ext cx="452437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6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4438" name="Rectangle 75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4440" name="Rectangle 134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4499" name="Rectangle 145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2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Times New Roman" panose="02020603050405020304" pitchFamily="18" charset="0"/>
              </a:rPr>
              <a:t>Contoh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63" name="Rectangle 7"/>
          <p:cNvSpPr>
            <a:spLocks noChangeArrowheads="1"/>
          </p:cNvSpPr>
          <p:nvPr/>
        </p:nvSpPr>
        <p:spPr bwMode="auto">
          <a:xfrm>
            <a:off x="4495801" y="453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64" name="Rectangle 8"/>
          <p:cNvSpPr>
            <a:spLocks noChangeArrowheads="1"/>
          </p:cNvSpPr>
          <p:nvPr/>
        </p:nvSpPr>
        <p:spPr bwMode="auto">
          <a:xfrm>
            <a:off x="-381000" y="25902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65" name="Rectangle 9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66" name="Rectangle 10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67" name="Rectangle 11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68" name="Rectangle 12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69" name="Rectangle 13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70" name="Rectangle 14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71" name="Rectangle 1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72" name="Rectangle 16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73" name="Rectangle 17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928" name="Rectangle 72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934" name="Rectangle 78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80" name="Group 76"/>
          <p:cNvGrpSpPr>
            <a:grpSpLocks/>
          </p:cNvGrpSpPr>
          <p:nvPr/>
        </p:nvGrpSpPr>
        <p:grpSpPr bwMode="auto">
          <a:xfrm>
            <a:off x="3415941" y="1340521"/>
            <a:ext cx="5096993" cy="4545124"/>
            <a:chOff x="2961" y="5944"/>
            <a:chExt cx="4320" cy="3871"/>
          </a:xfrm>
        </p:grpSpPr>
        <p:sp>
          <p:nvSpPr>
            <p:cNvPr id="181" name="Text Box 133"/>
            <p:cNvSpPr txBox="1">
              <a:spLocks noChangeArrowheads="1"/>
            </p:cNvSpPr>
            <p:nvPr/>
          </p:nvSpPr>
          <p:spPr bwMode="auto">
            <a:xfrm>
              <a:off x="4941" y="8284"/>
              <a:ext cx="900" cy="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0" lang="en-GB" sz="1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kumimoji="0" lang="en-GB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(t)</a:t>
              </a: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2" name="Text Box 132"/>
            <p:cNvSpPr txBox="1">
              <a:spLocks noChangeArrowheads="1"/>
            </p:cNvSpPr>
            <p:nvPr/>
          </p:nvSpPr>
          <p:spPr bwMode="auto">
            <a:xfrm>
              <a:off x="3861" y="8104"/>
              <a:ext cx="540" cy="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kumimoji="0" lang="en-GB" sz="1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Text Box 131"/>
            <p:cNvSpPr txBox="1">
              <a:spLocks noChangeArrowheads="1"/>
            </p:cNvSpPr>
            <p:nvPr/>
          </p:nvSpPr>
          <p:spPr bwMode="auto">
            <a:xfrm>
              <a:off x="5301" y="7204"/>
              <a:ext cx="484" cy="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k</a:t>
              </a:r>
              <a:r>
                <a:rPr kumimoji="0" lang="en-GB" sz="1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4" name="Text Box 130"/>
            <p:cNvSpPr txBox="1">
              <a:spLocks noChangeArrowheads="1"/>
            </p:cNvSpPr>
            <p:nvPr/>
          </p:nvSpPr>
          <p:spPr bwMode="auto">
            <a:xfrm>
              <a:off x="4221" y="8944"/>
              <a:ext cx="2744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                      m</a:t>
              </a:r>
              <a:r>
                <a:rPr kumimoji="0" lang="en-GB" sz="1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5" name="Text Box 129"/>
            <p:cNvSpPr txBox="1">
              <a:spLocks noChangeArrowheads="1"/>
            </p:cNvSpPr>
            <p:nvPr/>
          </p:nvSpPr>
          <p:spPr bwMode="auto">
            <a:xfrm>
              <a:off x="4221" y="7264"/>
              <a:ext cx="720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kumimoji="0" lang="en-GB" sz="1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86" name="Group 122"/>
            <p:cNvGrpSpPr>
              <a:grpSpLocks/>
            </p:cNvGrpSpPr>
            <p:nvPr/>
          </p:nvGrpSpPr>
          <p:grpSpPr bwMode="auto">
            <a:xfrm>
              <a:off x="5661" y="6844"/>
              <a:ext cx="323" cy="1191"/>
              <a:chOff x="8901" y="6404"/>
              <a:chExt cx="323" cy="1191"/>
            </a:xfrm>
          </p:grpSpPr>
          <p:sp>
            <p:nvSpPr>
              <p:cNvPr id="232" name="Line 128"/>
              <p:cNvSpPr>
                <a:spLocks noChangeShapeType="1"/>
              </p:cNvSpPr>
              <p:nvPr/>
            </p:nvSpPr>
            <p:spPr bwMode="auto">
              <a:xfrm>
                <a:off x="9062" y="6694"/>
                <a:ext cx="162" cy="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Line 127"/>
              <p:cNvSpPr>
                <a:spLocks noChangeShapeType="1"/>
              </p:cNvSpPr>
              <p:nvPr/>
            </p:nvSpPr>
            <p:spPr bwMode="auto">
              <a:xfrm flipH="1">
                <a:off x="8901" y="6844"/>
                <a:ext cx="323" cy="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Line 126"/>
              <p:cNvSpPr>
                <a:spLocks noChangeShapeType="1"/>
              </p:cNvSpPr>
              <p:nvPr/>
            </p:nvSpPr>
            <p:spPr bwMode="auto">
              <a:xfrm>
                <a:off x="8901" y="6994"/>
                <a:ext cx="323" cy="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Line 125"/>
              <p:cNvSpPr>
                <a:spLocks noChangeShapeType="1"/>
              </p:cNvSpPr>
              <p:nvPr/>
            </p:nvSpPr>
            <p:spPr bwMode="auto">
              <a:xfrm flipH="1">
                <a:off x="9062" y="7144"/>
                <a:ext cx="162" cy="1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Line 124"/>
              <p:cNvSpPr>
                <a:spLocks noChangeShapeType="1"/>
              </p:cNvSpPr>
              <p:nvPr/>
            </p:nvSpPr>
            <p:spPr bwMode="auto">
              <a:xfrm flipV="1">
                <a:off x="9081" y="6404"/>
                <a:ext cx="0" cy="3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123"/>
              <p:cNvSpPr>
                <a:spLocks noChangeShapeType="1"/>
              </p:cNvSpPr>
              <p:nvPr/>
            </p:nvSpPr>
            <p:spPr bwMode="auto">
              <a:xfrm>
                <a:off x="9062" y="7295"/>
                <a:ext cx="0" cy="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7" name="Text Box 121"/>
            <p:cNvSpPr txBox="1">
              <a:spLocks noChangeArrowheads="1"/>
            </p:cNvSpPr>
            <p:nvPr/>
          </p:nvSpPr>
          <p:spPr bwMode="auto">
            <a:xfrm>
              <a:off x="4761" y="6664"/>
              <a:ext cx="900" cy="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0" lang="en-GB" sz="1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0" lang="en-GB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(t)</a:t>
              </a: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8" name="Line 120"/>
            <p:cNvSpPr>
              <a:spLocks noChangeShapeType="1"/>
            </p:cNvSpPr>
            <p:nvPr/>
          </p:nvSpPr>
          <p:spPr bwMode="auto">
            <a:xfrm>
              <a:off x="3681" y="7744"/>
              <a:ext cx="6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Line 119"/>
            <p:cNvSpPr>
              <a:spLocks noChangeShapeType="1"/>
            </p:cNvSpPr>
            <p:nvPr/>
          </p:nvSpPr>
          <p:spPr bwMode="auto">
            <a:xfrm>
              <a:off x="3681" y="9364"/>
              <a:ext cx="6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Text Box 118"/>
            <p:cNvSpPr txBox="1">
              <a:spLocks noChangeArrowheads="1"/>
            </p:cNvSpPr>
            <p:nvPr/>
          </p:nvSpPr>
          <p:spPr bwMode="auto">
            <a:xfrm>
              <a:off x="2961" y="7744"/>
              <a:ext cx="807" cy="4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y</a:t>
              </a:r>
              <a:r>
                <a:rPr kumimoji="0" lang="en-GB" sz="1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0" lang="en-GB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(t)</a:t>
              </a: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1" name="Text Box 117"/>
            <p:cNvSpPr txBox="1">
              <a:spLocks noChangeArrowheads="1"/>
            </p:cNvSpPr>
            <p:nvPr/>
          </p:nvSpPr>
          <p:spPr bwMode="auto">
            <a:xfrm>
              <a:off x="2961" y="9364"/>
              <a:ext cx="807" cy="4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y</a:t>
              </a:r>
              <a:r>
                <a:rPr kumimoji="0" lang="en-GB" sz="1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kumimoji="0" lang="en-GB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(t)</a:t>
              </a: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2" name="Text Box 116"/>
            <p:cNvSpPr txBox="1">
              <a:spLocks noChangeArrowheads="1"/>
            </p:cNvSpPr>
            <p:nvPr/>
          </p:nvSpPr>
          <p:spPr bwMode="auto">
            <a:xfrm>
              <a:off x="4041" y="6304"/>
              <a:ext cx="484" cy="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k</a:t>
              </a:r>
              <a:r>
                <a:rPr kumimoji="0" lang="en-GB" sz="1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93" name="Group 108"/>
            <p:cNvGrpSpPr>
              <a:grpSpLocks/>
            </p:cNvGrpSpPr>
            <p:nvPr/>
          </p:nvGrpSpPr>
          <p:grpSpPr bwMode="auto">
            <a:xfrm>
              <a:off x="4401" y="6124"/>
              <a:ext cx="323" cy="1052"/>
              <a:chOff x="2241" y="6124"/>
              <a:chExt cx="323" cy="1052"/>
            </a:xfrm>
          </p:grpSpPr>
          <p:sp>
            <p:nvSpPr>
              <p:cNvPr id="225" name="Line 115"/>
              <p:cNvSpPr>
                <a:spLocks noChangeShapeType="1"/>
              </p:cNvSpPr>
              <p:nvPr/>
            </p:nvSpPr>
            <p:spPr bwMode="auto">
              <a:xfrm>
                <a:off x="2421" y="6124"/>
                <a:ext cx="0" cy="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26" name="Group 109"/>
              <p:cNvGrpSpPr>
                <a:grpSpLocks/>
              </p:cNvGrpSpPr>
              <p:nvPr/>
            </p:nvGrpSpPr>
            <p:grpSpPr bwMode="auto">
              <a:xfrm>
                <a:off x="2241" y="6304"/>
                <a:ext cx="323" cy="872"/>
                <a:chOff x="4401" y="6513"/>
                <a:chExt cx="323" cy="872"/>
              </a:xfrm>
            </p:grpSpPr>
            <p:sp>
              <p:nvSpPr>
                <p:cNvPr id="227" name="Line 114"/>
                <p:cNvSpPr>
                  <a:spLocks noChangeShapeType="1"/>
                </p:cNvSpPr>
                <p:nvPr/>
              </p:nvSpPr>
              <p:spPr bwMode="auto">
                <a:xfrm>
                  <a:off x="4581" y="7084"/>
                  <a:ext cx="0" cy="30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Line 113"/>
                <p:cNvSpPr>
                  <a:spLocks noChangeShapeType="1"/>
                </p:cNvSpPr>
                <p:nvPr/>
              </p:nvSpPr>
              <p:spPr bwMode="auto">
                <a:xfrm>
                  <a:off x="4563" y="6513"/>
                  <a:ext cx="161" cy="15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4563" y="6964"/>
                  <a:ext cx="161" cy="1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Line 111"/>
                <p:cNvSpPr>
                  <a:spLocks noChangeShapeType="1"/>
                </p:cNvSpPr>
                <p:nvPr/>
              </p:nvSpPr>
              <p:spPr bwMode="auto">
                <a:xfrm>
                  <a:off x="4401" y="6814"/>
                  <a:ext cx="323" cy="1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4401" y="6664"/>
                  <a:ext cx="323" cy="1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94" name="Text Box 107"/>
            <p:cNvSpPr txBox="1">
              <a:spLocks noChangeArrowheads="1"/>
            </p:cNvSpPr>
            <p:nvPr/>
          </p:nvSpPr>
          <p:spPr bwMode="auto">
            <a:xfrm>
              <a:off x="6741" y="7204"/>
              <a:ext cx="540" cy="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kumimoji="0" lang="en-GB" sz="1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95" name="Group 100"/>
            <p:cNvGrpSpPr>
              <a:grpSpLocks/>
            </p:cNvGrpSpPr>
            <p:nvPr/>
          </p:nvGrpSpPr>
          <p:grpSpPr bwMode="auto">
            <a:xfrm>
              <a:off x="6381" y="7024"/>
              <a:ext cx="322" cy="1052"/>
              <a:chOff x="5876" y="6401"/>
              <a:chExt cx="322" cy="1052"/>
            </a:xfrm>
          </p:grpSpPr>
          <p:sp>
            <p:nvSpPr>
              <p:cNvPr id="219" name="Line 106"/>
              <p:cNvSpPr>
                <a:spLocks noChangeShapeType="1"/>
              </p:cNvSpPr>
              <p:nvPr/>
            </p:nvSpPr>
            <p:spPr bwMode="auto">
              <a:xfrm>
                <a:off x="6037" y="6401"/>
                <a:ext cx="0" cy="4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Line 105"/>
              <p:cNvSpPr>
                <a:spLocks noChangeShapeType="1"/>
              </p:cNvSpPr>
              <p:nvPr/>
            </p:nvSpPr>
            <p:spPr bwMode="auto">
              <a:xfrm>
                <a:off x="6037" y="7002"/>
                <a:ext cx="0" cy="4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Line 104"/>
              <p:cNvSpPr>
                <a:spLocks noChangeShapeType="1"/>
              </p:cNvSpPr>
              <p:nvPr/>
            </p:nvSpPr>
            <p:spPr bwMode="auto">
              <a:xfrm>
                <a:off x="5876" y="6702"/>
                <a:ext cx="0" cy="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Line 103"/>
              <p:cNvSpPr>
                <a:spLocks noChangeShapeType="1"/>
              </p:cNvSpPr>
              <p:nvPr/>
            </p:nvSpPr>
            <p:spPr bwMode="auto">
              <a:xfrm>
                <a:off x="5876" y="7002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Line 102"/>
              <p:cNvSpPr>
                <a:spLocks noChangeShapeType="1"/>
              </p:cNvSpPr>
              <p:nvPr/>
            </p:nvSpPr>
            <p:spPr bwMode="auto">
              <a:xfrm>
                <a:off x="5876" y="6852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Line 101"/>
              <p:cNvSpPr>
                <a:spLocks noChangeShapeType="1"/>
              </p:cNvSpPr>
              <p:nvPr/>
            </p:nvSpPr>
            <p:spPr bwMode="auto">
              <a:xfrm>
                <a:off x="6198" y="6702"/>
                <a:ext cx="0" cy="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96" name="Line 99"/>
            <p:cNvSpPr>
              <a:spLocks noChangeShapeType="1"/>
            </p:cNvSpPr>
            <p:nvPr/>
          </p:nvSpPr>
          <p:spPr bwMode="auto">
            <a:xfrm flipH="1">
              <a:off x="4561" y="7744"/>
              <a:ext cx="20" cy="5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Line 98"/>
            <p:cNvSpPr>
              <a:spLocks noChangeShapeType="1"/>
            </p:cNvSpPr>
            <p:nvPr/>
          </p:nvSpPr>
          <p:spPr bwMode="auto">
            <a:xfrm>
              <a:off x="4562" y="8464"/>
              <a:ext cx="0" cy="4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Line 97"/>
            <p:cNvSpPr>
              <a:spLocks noChangeShapeType="1"/>
            </p:cNvSpPr>
            <p:nvPr/>
          </p:nvSpPr>
          <p:spPr bwMode="auto">
            <a:xfrm>
              <a:off x="4380" y="8164"/>
              <a:ext cx="0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Line 96"/>
            <p:cNvSpPr>
              <a:spLocks noChangeShapeType="1"/>
            </p:cNvSpPr>
            <p:nvPr/>
          </p:nvSpPr>
          <p:spPr bwMode="auto">
            <a:xfrm>
              <a:off x="4401" y="8464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Line 95"/>
            <p:cNvSpPr>
              <a:spLocks noChangeShapeType="1"/>
            </p:cNvSpPr>
            <p:nvPr/>
          </p:nvSpPr>
          <p:spPr bwMode="auto">
            <a:xfrm>
              <a:off x="4380" y="8314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Line 94"/>
            <p:cNvSpPr>
              <a:spLocks noChangeShapeType="1"/>
            </p:cNvSpPr>
            <p:nvPr/>
          </p:nvSpPr>
          <p:spPr bwMode="auto">
            <a:xfrm>
              <a:off x="4722" y="8164"/>
              <a:ext cx="0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Line 93"/>
            <p:cNvSpPr>
              <a:spLocks noChangeShapeType="1"/>
            </p:cNvSpPr>
            <p:nvPr/>
          </p:nvSpPr>
          <p:spPr bwMode="auto">
            <a:xfrm>
              <a:off x="3681" y="7744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Line 92"/>
            <p:cNvSpPr>
              <a:spLocks noChangeShapeType="1"/>
            </p:cNvSpPr>
            <p:nvPr/>
          </p:nvSpPr>
          <p:spPr bwMode="auto">
            <a:xfrm>
              <a:off x="3681" y="9364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Line 91"/>
            <p:cNvSpPr>
              <a:spLocks noChangeShapeType="1"/>
            </p:cNvSpPr>
            <p:nvPr/>
          </p:nvSpPr>
          <p:spPr bwMode="auto">
            <a:xfrm>
              <a:off x="6541" y="8044"/>
              <a:ext cx="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Line 90"/>
            <p:cNvSpPr>
              <a:spLocks noChangeShapeType="1"/>
            </p:cNvSpPr>
            <p:nvPr/>
          </p:nvSpPr>
          <p:spPr bwMode="auto">
            <a:xfrm>
              <a:off x="5821" y="8064"/>
              <a:ext cx="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Line 89"/>
            <p:cNvSpPr>
              <a:spLocks noChangeShapeType="1"/>
            </p:cNvSpPr>
            <p:nvPr/>
          </p:nvSpPr>
          <p:spPr bwMode="auto">
            <a:xfrm>
              <a:off x="4221" y="6124"/>
              <a:ext cx="2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Line 88"/>
            <p:cNvSpPr>
              <a:spLocks noChangeShapeType="1"/>
            </p:cNvSpPr>
            <p:nvPr/>
          </p:nvSpPr>
          <p:spPr bwMode="auto">
            <a:xfrm>
              <a:off x="5841" y="6124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Line 87"/>
            <p:cNvSpPr>
              <a:spLocks noChangeShapeType="1"/>
            </p:cNvSpPr>
            <p:nvPr/>
          </p:nvSpPr>
          <p:spPr bwMode="auto">
            <a:xfrm>
              <a:off x="6541" y="6124"/>
              <a:ext cx="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Line 86"/>
            <p:cNvSpPr>
              <a:spLocks noChangeShapeType="1"/>
            </p:cNvSpPr>
            <p:nvPr/>
          </p:nvSpPr>
          <p:spPr bwMode="auto">
            <a:xfrm flipV="1">
              <a:off x="4221" y="5944"/>
              <a:ext cx="18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Line 85"/>
            <p:cNvSpPr>
              <a:spLocks noChangeShapeType="1"/>
            </p:cNvSpPr>
            <p:nvPr/>
          </p:nvSpPr>
          <p:spPr bwMode="auto">
            <a:xfrm flipV="1">
              <a:off x="4581" y="5944"/>
              <a:ext cx="18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Line 84"/>
            <p:cNvSpPr>
              <a:spLocks noChangeShapeType="1"/>
            </p:cNvSpPr>
            <p:nvPr/>
          </p:nvSpPr>
          <p:spPr bwMode="auto">
            <a:xfrm flipV="1">
              <a:off x="4941" y="5944"/>
              <a:ext cx="18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Line 83"/>
            <p:cNvSpPr>
              <a:spLocks noChangeShapeType="1"/>
            </p:cNvSpPr>
            <p:nvPr/>
          </p:nvSpPr>
          <p:spPr bwMode="auto">
            <a:xfrm flipV="1">
              <a:off x="5301" y="5944"/>
              <a:ext cx="18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Line 82"/>
            <p:cNvSpPr>
              <a:spLocks noChangeShapeType="1"/>
            </p:cNvSpPr>
            <p:nvPr/>
          </p:nvSpPr>
          <p:spPr bwMode="auto">
            <a:xfrm flipV="1">
              <a:off x="5661" y="5944"/>
              <a:ext cx="18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Line 81"/>
            <p:cNvSpPr>
              <a:spLocks noChangeShapeType="1"/>
            </p:cNvSpPr>
            <p:nvPr/>
          </p:nvSpPr>
          <p:spPr bwMode="auto">
            <a:xfrm flipV="1">
              <a:off x="6021" y="5944"/>
              <a:ext cx="18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Line 80"/>
            <p:cNvSpPr>
              <a:spLocks noChangeShapeType="1"/>
            </p:cNvSpPr>
            <p:nvPr/>
          </p:nvSpPr>
          <p:spPr bwMode="auto">
            <a:xfrm flipV="1">
              <a:off x="6381" y="5944"/>
              <a:ext cx="18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Line 79"/>
            <p:cNvSpPr>
              <a:spLocks noChangeShapeType="1"/>
            </p:cNvSpPr>
            <p:nvPr/>
          </p:nvSpPr>
          <p:spPr bwMode="auto">
            <a:xfrm flipV="1">
              <a:off x="6741" y="5944"/>
              <a:ext cx="18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Line 78"/>
            <p:cNvSpPr>
              <a:spLocks noChangeShapeType="1"/>
            </p:cNvSpPr>
            <p:nvPr/>
          </p:nvSpPr>
          <p:spPr bwMode="auto">
            <a:xfrm>
              <a:off x="4821" y="6904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Line 77"/>
            <p:cNvSpPr>
              <a:spLocks noChangeShapeType="1"/>
            </p:cNvSpPr>
            <p:nvPr/>
          </p:nvSpPr>
          <p:spPr bwMode="auto">
            <a:xfrm>
              <a:off x="5061" y="8404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045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Pengantar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Pada bagian ini akan dibahas mengenai pembuatan model matematika dari sistem mekanika baik dalam bentuk persamaan differensial, fungsi alih maupun diagram blok.</a:t>
            </a:r>
            <a:r>
              <a:rPr lang="sv-SE"/>
              <a:t> </a:t>
            </a:r>
          </a:p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Pergerakan dari elemen sistem mekanika dapat dideskripsikan dalam beberapa dimensi yaitu translasi, rotasi atau kombinasi antara translasi dan rotasi.</a:t>
            </a:r>
            <a:r>
              <a:rPr lang="en-US"/>
              <a:t> </a:t>
            </a:r>
          </a:p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Persamaan gerakan pada sistem mekanika diperoleh berdasarkan Hukum Newton</a:t>
            </a:r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53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7733" y="2722636"/>
            <a:ext cx="68794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  <a:effectLst/>
                <a:latin typeface="Curlz MT" panose="04040404050702020202" pitchFamily="82" charset="0"/>
              </a:rPr>
              <a:t>Terimakasih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002060"/>
              </a:solidFill>
              <a:effectLst/>
              <a:latin typeface="Curlz MT" panose="040404040507020202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5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Gerakan Translasi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3835400"/>
          </a:xfrm>
        </p:spPr>
        <p:txBody>
          <a:bodyPr/>
          <a:lstStyle/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Gerakan yang terjadi di sepanjang garis lurus.</a:t>
            </a:r>
            <a:r>
              <a:rPr lang="sv-SE"/>
              <a:t> </a:t>
            </a:r>
            <a:endParaRPr lang="sv-SE">
              <a:latin typeface="Times New Roman" panose="02020603050405020304" pitchFamily="18" charset="0"/>
            </a:endParaRPr>
          </a:p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Variabel untuk mendeskripsikan gerakan translasi  adalah </a:t>
            </a:r>
            <a:r>
              <a:rPr lang="sv-SE" i="1">
                <a:latin typeface="Times New Roman" panose="02020603050405020304" pitchFamily="18" charset="0"/>
              </a:rPr>
              <a:t>percepatan (a)</a:t>
            </a:r>
            <a:r>
              <a:rPr lang="sv-SE">
                <a:latin typeface="Times New Roman" panose="02020603050405020304" pitchFamily="18" charset="0"/>
              </a:rPr>
              <a:t>, </a:t>
            </a:r>
            <a:r>
              <a:rPr lang="sv-SE" i="1">
                <a:latin typeface="Times New Roman" panose="02020603050405020304" pitchFamily="18" charset="0"/>
              </a:rPr>
              <a:t>kecepatan (v)</a:t>
            </a:r>
            <a:r>
              <a:rPr lang="sv-SE">
                <a:latin typeface="Times New Roman" panose="02020603050405020304" pitchFamily="18" charset="0"/>
              </a:rPr>
              <a:t> dan </a:t>
            </a:r>
            <a:r>
              <a:rPr lang="sv-SE" i="1">
                <a:latin typeface="Times New Roman" panose="02020603050405020304" pitchFamily="18" charset="0"/>
              </a:rPr>
              <a:t>perpind ahan (y)</a:t>
            </a:r>
            <a:r>
              <a:rPr lang="sv-SE">
                <a:latin typeface="Times New Roman" panose="02020603050405020304" pitchFamily="18" charset="0"/>
              </a:rPr>
              <a:t>.</a:t>
            </a:r>
            <a:r>
              <a:rPr lang="en-US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Hukum dasar yang mengatur gerakan translasi dari elemen sistem mekanika adalah Hukum kedua Newton. </a:t>
            </a:r>
          </a:p>
          <a:p>
            <a:pPr algn="just"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Rumus Hukum kedua Newton :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6023" name="Object 7"/>
          <p:cNvGraphicFramePr>
            <a:graphicFrameLocks noChangeAspect="1"/>
          </p:cNvGraphicFramePr>
          <p:nvPr/>
        </p:nvGraphicFramePr>
        <p:xfrm>
          <a:off x="4356101" y="5537200"/>
          <a:ext cx="18764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4" name="Equation" r:id="rId3" imgW="761760" imgH="228600" progId="Equation.3">
                  <p:embed/>
                </p:oleObj>
              </mc:Choice>
              <mc:Fallback>
                <p:oleObj name="Equation" r:id="rId3" imgW="761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1" y="5537200"/>
                        <a:ext cx="187642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95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Massa translasi </a:t>
            </a:r>
          </a:p>
        </p:txBody>
      </p:sp>
      <p:graphicFrame>
        <p:nvGraphicFramePr>
          <p:cNvPr id="5234" name="Object 114"/>
          <p:cNvGraphicFramePr>
            <a:graphicFrameLocks noGrp="1" noChangeAspect="1"/>
          </p:cNvGraphicFramePr>
          <p:nvPr>
            <p:ph sz="half" idx="1"/>
          </p:nvPr>
        </p:nvGraphicFramePr>
        <p:xfrm>
          <a:off x="2590801" y="5257800"/>
          <a:ext cx="165417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0" name="Equation" r:id="rId3" imgW="825480" imgH="419040" progId="Equation.3">
                  <p:embed/>
                </p:oleObj>
              </mc:Choice>
              <mc:Fallback>
                <p:oleObj name="Equation" r:id="rId3" imgW="825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5257800"/>
                        <a:ext cx="1654175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7" name="Object 11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362700" y="3213101"/>
          <a:ext cx="18923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1" name="Equation" r:id="rId5" imgW="952200" imgH="215640" progId="Equation.3">
                  <p:embed/>
                </p:oleObj>
              </mc:Choice>
              <mc:Fallback>
                <p:oleObj name="Equation" r:id="rId5" imgW="952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3213101"/>
                        <a:ext cx="18923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4495801" y="453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50" name="Rectangle 30"/>
          <p:cNvSpPr>
            <a:spLocks noChangeArrowheads="1"/>
          </p:cNvSpPr>
          <p:nvPr/>
        </p:nvSpPr>
        <p:spPr bwMode="auto">
          <a:xfrm>
            <a:off x="-2286000" y="4920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01" name="Rectangle 81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03" name="Rectangle 83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05" name="Rectangle 85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0" name="Text Box 100"/>
          <p:cNvSpPr txBox="1">
            <a:spLocks noChangeArrowheads="1"/>
          </p:cNvSpPr>
          <p:nvPr/>
        </p:nvSpPr>
        <p:spPr bwMode="auto">
          <a:xfrm>
            <a:off x="5473700" y="1676401"/>
            <a:ext cx="3594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Pers. dinamik :</a:t>
            </a:r>
          </a:p>
        </p:txBody>
      </p:sp>
      <p:sp>
        <p:nvSpPr>
          <p:cNvPr id="5221" name="Text Box 101"/>
          <p:cNvSpPr txBox="1">
            <a:spLocks noChangeArrowheads="1"/>
          </p:cNvSpPr>
          <p:nvPr/>
        </p:nvSpPr>
        <p:spPr bwMode="auto">
          <a:xfrm>
            <a:off x="2133600" y="4510088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Fungsi alih :</a:t>
            </a:r>
          </a:p>
        </p:txBody>
      </p:sp>
      <p:sp>
        <p:nvSpPr>
          <p:cNvPr id="5222" name="Text Box 102"/>
          <p:cNvSpPr txBox="1">
            <a:spLocks noChangeArrowheads="1"/>
          </p:cNvSpPr>
          <p:nvPr/>
        </p:nvSpPr>
        <p:spPr bwMode="auto">
          <a:xfrm>
            <a:off x="5486400" y="313848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TL :</a:t>
            </a:r>
          </a:p>
        </p:txBody>
      </p:sp>
      <p:pic>
        <p:nvPicPr>
          <p:cNvPr id="5229" name="Picture 10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2286000"/>
            <a:ext cx="2641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31" name="Rectangle 111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230" name="Object 110"/>
          <p:cNvGraphicFramePr>
            <a:graphicFrameLocks noChangeAspect="1"/>
          </p:cNvGraphicFramePr>
          <p:nvPr/>
        </p:nvGraphicFramePr>
        <p:xfrm>
          <a:off x="5486400" y="2238376"/>
          <a:ext cx="45085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2" name="Equation" r:id="rId8" imgW="2298600" imgH="444240" progId="Equation.3">
                  <p:embed/>
                </p:oleObj>
              </mc:Choice>
              <mc:Fallback>
                <p:oleObj name="Equation" r:id="rId8" imgW="2298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238376"/>
                        <a:ext cx="45085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3" name="Rectangle 113"/>
          <p:cNvSpPr>
            <a:spLocks noChangeArrowheads="1"/>
          </p:cNvSpPr>
          <p:nvPr/>
        </p:nvSpPr>
        <p:spPr bwMode="auto">
          <a:xfrm>
            <a:off x="1524001" y="2863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239" name="Object 1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324601" y="3756026"/>
          <a:ext cx="37576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3" name="Equation" r:id="rId10" imgW="1866600" imgH="253800" progId="Equation.3">
                  <p:embed/>
                </p:oleObj>
              </mc:Choice>
              <mc:Fallback>
                <p:oleObj name="Equation" r:id="rId10" imgW="1866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3756026"/>
                        <a:ext cx="375761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1" name="Text Box 121"/>
          <p:cNvSpPr txBox="1">
            <a:spLocks noChangeArrowheads="1"/>
          </p:cNvSpPr>
          <p:nvPr/>
        </p:nvSpPr>
        <p:spPr bwMode="auto">
          <a:xfrm>
            <a:off x="5181600" y="451008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Diagram blok :</a:t>
            </a:r>
          </a:p>
        </p:txBody>
      </p:sp>
      <p:pic>
        <p:nvPicPr>
          <p:cNvPr id="5242" name="Picture 12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26" y="5165726"/>
            <a:ext cx="35464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72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Pegas linier </a:t>
            </a: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4495801" y="453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8009" name="Rectangle 9"/>
          <p:cNvSpPr>
            <a:spLocks noChangeArrowheads="1"/>
          </p:cNvSpPr>
          <p:nvPr/>
        </p:nvSpPr>
        <p:spPr bwMode="auto">
          <a:xfrm>
            <a:off x="-2286000" y="4920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8010" name="Rectangle 10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8011" name="Rectangle 11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8012" name="Rectangle 12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8013" name="Text Box 13"/>
          <p:cNvSpPr txBox="1">
            <a:spLocks noChangeArrowheads="1"/>
          </p:cNvSpPr>
          <p:nvPr/>
        </p:nvSpPr>
        <p:spPr bwMode="auto">
          <a:xfrm>
            <a:off x="5867400" y="1676401"/>
            <a:ext cx="3594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Pers. dinamik :</a:t>
            </a:r>
          </a:p>
        </p:txBody>
      </p:sp>
      <p:sp>
        <p:nvSpPr>
          <p:cNvPr id="128014" name="Text Box 14"/>
          <p:cNvSpPr txBox="1">
            <a:spLocks noChangeArrowheads="1"/>
          </p:cNvSpPr>
          <p:nvPr/>
        </p:nvSpPr>
        <p:spPr bwMode="auto">
          <a:xfrm>
            <a:off x="2209800" y="3748088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Fungsi alih :</a:t>
            </a:r>
          </a:p>
        </p:txBody>
      </p:sp>
      <p:sp>
        <p:nvSpPr>
          <p:cNvPr id="128015" name="Text Box 15"/>
          <p:cNvSpPr txBox="1">
            <a:spLocks noChangeArrowheads="1"/>
          </p:cNvSpPr>
          <p:nvPr/>
        </p:nvSpPr>
        <p:spPr bwMode="auto">
          <a:xfrm>
            <a:off x="5867400" y="283368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TL :</a:t>
            </a:r>
          </a:p>
        </p:txBody>
      </p:sp>
      <p:sp>
        <p:nvSpPr>
          <p:cNvPr id="128017" name="Rectangle 17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8019" name="Rectangle 19"/>
          <p:cNvSpPr>
            <a:spLocks noChangeArrowheads="1"/>
          </p:cNvSpPr>
          <p:nvPr/>
        </p:nvSpPr>
        <p:spPr bwMode="auto">
          <a:xfrm>
            <a:off x="1524001" y="2863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4953000" y="374808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Diagram blok :</a:t>
            </a:r>
          </a:p>
        </p:txBody>
      </p:sp>
      <p:pic>
        <p:nvPicPr>
          <p:cNvPr id="128023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24064"/>
            <a:ext cx="3048000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025" name="Rectangle 25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8024" name="Object 24"/>
          <p:cNvGraphicFramePr>
            <a:graphicFrameLocks noChangeAspect="1"/>
          </p:cNvGraphicFramePr>
          <p:nvPr/>
        </p:nvGraphicFramePr>
        <p:xfrm>
          <a:off x="6019801" y="2339976"/>
          <a:ext cx="23590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0" name="Equation" r:id="rId4" imgW="1167893" imgH="203112" progId="Equation.3">
                  <p:embed/>
                </p:oleObj>
              </mc:Choice>
              <mc:Fallback>
                <p:oleObj name="Equation" r:id="rId4" imgW="116789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1" y="2339976"/>
                        <a:ext cx="235902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29" name="Rectangle 29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8028" name="Object 28"/>
          <p:cNvGraphicFramePr>
            <a:graphicFrameLocks noChangeAspect="1"/>
          </p:cNvGraphicFramePr>
          <p:nvPr/>
        </p:nvGraphicFramePr>
        <p:xfrm>
          <a:off x="6743701" y="2922588"/>
          <a:ext cx="284321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1" name="Equation" r:id="rId6" imgW="1384300" imgH="203200" progId="Equation.3">
                  <p:embed/>
                </p:oleObj>
              </mc:Choice>
              <mc:Fallback>
                <p:oleObj name="Equation" r:id="rId6" imgW="13843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1" y="2922588"/>
                        <a:ext cx="2843213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30" name="Object 30"/>
          <p:cNvGraphicFramePr>
            <a:graphicFrameLocks noGrp="1" noChangeAspect="1"/>
          </p:cNvGraphicFramePr>
          <p:nvPr>
            <p:ph sz="half" idx="2"/>
          </p:nvPr>
        </p:nvGraphicFramePr>
        <p:xfrm>
          <a:off x="2789238" y="4492626"/>
          <a:ext cx="13255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2" name="Equation" r:id="rId8" imgW="660240" imgH="419040" progId="Equation.3">
                  <p:embed/>
                </p:oleObj>
              </mc:Choice>
              <mc:Fallback>
                <p:oleObj name="Equation" r:id="rId8" imgW="660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8" y="4492626"/>
                        <a:ext cx="132556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8033" name="Picture 3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4419600"/>
            <a:ext cx="2962275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91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Gesekan Viskos Translasi </a:t>
            </a:r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054" name="Rectangle 6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056" name="Rectangle 8"/>
          <p:cNvSpPr>
            <a:spLocks noChangeArrowheads="1"/>
          </p:cNvSpPr>
          <p:nvPr/>
        </p:nvSpPr>
        <p:spPr bwMode="auto">
          <a:xfrm>
            <a:off x="4495801" y="453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057" name="Rectangle 9"/>
          <p:cNvSpPr>
            <a:spLocks noChangeArrowheads="1"/>
          </p:cNvSpPr>
          <p:nvPr/>
        </p:nvSpPr>
        <p:spPr bwMode="auto">
          <a:xfrm>
            <a:off x="-2286000" y="4920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058" name="Rectangle 10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059" name="Rectangle 11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060" name="Rectangle 12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061" name="Text Box 13"/>
          <p:cNvSpPr txBox="1">
            <a:spLocks noChangeArrowheads="1"/>
          </p:cNvSpPr>
          <p:nvPr/>
        </p:nvSpPr>
        <p:spPr bwMode="auto">
          <a:xfrm>
            <a:off x="6083300" y="1676401"/>
            <a:ext cx="3594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Pers. dinamik :</a:t>
            </a:r>
          </a:p>
        </p:txBody>
      </p:sp>
      <p:sp>
        <p:nvSpPr>
          <p:cNvPr id="130062" name="Text Box 14"/>
          <p:cNvSpPr txBox="1">
            <a:spLocks noChangeArrowheads="1"/>
          </p:cNvSpPr>
          <p:nvPr/>
        </p:nvSpPr>
        <p:spPr bwMode="auto">
          <a:xfrm>
            <a:off x="2286000" y="3962401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Fungsi alih :</a:t>
            </a:r>
          </a:p>
        </p:txBody>
      </p:sp>
      <p:sp>
        <p:nvSpPr>
          <p:cNvPr id="130063" name="Text Box 15"/>
          <p:cNvSpPr txBox="1">
            <a:spLocks noChangeArrowheads="1"/>
          </p:cNvSpPr>
          <p:nvPr/>
        </p:nvSpPr>
        <p:spPr bwMode="auto">
          <a:xfrm>
            <a:off x="6096000" y="313848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TL :</a:t>
            </a:r>
          </a:p>
        </p:txBody>
      </p:sp>
      <p:sp>
        <p:nvSpPr>
          <p:cNvPr id="130065" name="Rectangle 17"/>
          <p:cNvSpPr>
            <a:spLocks noChangeArrowheads="1"/>
          </p:cNvSpPr>
          <p:nvPr/>
        </p:nvSpPr>
        <p:spPr bwMode="auto">
          <a:xfrm>
            <a:off x="6003635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30067" name="Rectangle 19"/>
          <p:cNvSpPr>
            <a:spLocks noChangeArrowheads="1"/>
          </p:cNvSpPr>
          <p:nvPr/>
        </p:nvSpPr>
        <p:spPr bwMode="auto">
          <a:xfrm>
            <a:off x="1524001" y="2863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069" name="Text Box 21"/>
          <p:cNvSpPr txBox="1">
            <a:spLocks noChangeArrowheads="1"/>
          </p:cNvSpPr>
          <p:nvPr/>
        </p:nvSpPr>
        <p:spPr bwMode="auto">
          <a:xfrm>
            <a:off x="5334000" y="3962401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Diagram blok :</a:t>
            </a:r>
          </a:p>
        </p:txBody>
      </p:sp>
      <p:pic>
        <p:nvPicPr>
          <p:cNvPr id="130072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6" y="2286001"/>
            <a:ext cx="32353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074" name="Rectangle 2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0073" name="Object 25"/>
          <p:cNvGraphicFramePr>
            <a:graphicFrameLocks noChangeAspect="1"/>
          </p:cNvGraphicFramePr>
          <p:nvPr/>
        </p:nvGraphicFramePr>
        <p:xfrm>
          <a:off x="6172201" y="2247901"/>
          <a:ext cx="201136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4" name="Equation" r:id="rId4" imgW="1002865" imgH="393529" progId="Equation.3">
                  <p:embed/>
                </p:oleObj>
              </mc:Choice>
              <mc:Fallback>
                <p:oleObj name="Equation" r:id="rId4" imgW="100286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2247901"/>
                        <a:ext cx="2011363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78" name="Rectangle 30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0077" name="Object 29"/>
          <p:cNvGraphicFramePr>
            <a:graphicFrameLocks noChangeAspect="1"/>
          </p:cNvGraphicFramePr>
          <p:nvPr/>
        </p:nvGraphicFramePr>
        <p:xfrm>
          <a:off x="6959600" y="3214689"/>
          <a:ext cx="21478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5" name="Equation" r:id="rId6" imgW="1066337" imgH="203112" progId="Equation.3">
                  <p:embed/>
                </p:oleObj>
              </mc:Choice>
              <mc:Fallback>
                <p:oleObj name="Equation" r:id="rId6" imgW="106633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3214689"/>
                        <a:ext cx="2147888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80" name="Object 32"/>
          <p:cNvGraphicFramePr>
            <a:graphicFrameLocks noGrp="1" noChangeAspect="1"/>
          </p:cNvGraphicFramePr>
          <p:nvPr>
            <p:ph idx="1"/>
          </p:nvPr>
        </p:nvGraphicFramePr>
        <p:xfrm>
          <a:off x="2514601" y="4722814"/>
          <a:ext cx="142557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6" name="Equation" r:id="rId8" imgW="711000" imgH="419040" progId="Equation.3">
                  <p:embed/>
                </p:oleObj>
              </mc:Choice>
              <mc:Fallback>
                <p:oleObj name="Equation" r:id="rId8" imgW="711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4722814"/>
                        <a:ext cx="1425575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0082" name="Picture 3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150" y="4651376"/>
            <a:ext cx="3117850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82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Gerakan Rotasi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229600" cy="3802063"/>
          </a:xfrm>
        </p:spPr>
        <p:txBody>
          <a:bodyPr/>
          <a:lstStyle/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Gerakan terhadap sumbu tertentu.</a:t>
            </a:r>
            <a:r>
              <a:rPr lang="en-US"/>
              <a:t> </a:t>
            </a:r>
            <a:endParaRPr lang="sv-SE">
              <a:latin typeface="Times New Roman" panose="02020603050405020304" pitchFamily="18" charset="0"/>
            </a:endParaRPr>
          </a:p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Variabel untuk mendeskripsikan gerakan rotasi adalah torsi </a:t>
            </a:r>
            <a:r>
              <a:rPr lang="sv-SE" i="1">
                <a:latin typeface="Times New Roman" panose="02020603050405020304" pitchFamily="18" charset="0"/>
              </a:rPr>
              <a:t>T</a:t>
            </a:r>
            <a:r>
              <a:rPr lang="sv-SE">
                <a:latin typeface="Times New Roman" panose="02020603050405020304" pitchFamily="18" charset="0"/>
              </a:rPr>
              <a:t>, kecepatan sudut     , dan perpindahan sudut    .</a:t>
            </a:r>
            <a:r>
              <a:rPr lang="sv-SE"/>
              <a:t> </a:t>
            </a:r>
            <a:r>
              <a:rPr lang="en-US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Hukum dasar yang mengatur gerakan rotasi dari elemen sistem mekanika adalah Hukum kedua Newton.</a:t>
            </a:r>
          </a:p>
          <a:p>
            <a:pPr>
              <a:buClr>
                <a:schemeClr val="tx1"/>
              </a:buClr>
              <a:buNone/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	Runuf hukum kedua Newton : </a:t>
            </a:r>
          </a:p>
          <a:p>
            <a:pPr>
              <a:buClr>
                <a:schemeClr val="tx1"/>
              </a:buClr>
              <a:tabLst>
                <a:tab pos="342900" algn="l"/>
              </a:tabLst>
            </a:pPr>
            <a:endParaRPr lang="sv-SE">
              <a:latin typeface="Times New Roman" panose="02020603050405020304" pitchFamily="18" charset="0"/>
            </a:endParaRPr>
          </a:p>
        </p:txBody>
      </p:sp>
      <p:graphicFrame>
        <p:nvGraphicFramePr>
          <p:cNvPr id="132105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883401" y="2679701"/>
          <a:ext cx="246063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8" name="Equation" r:id="rId3" imgW="139680" imgH="139680" progId="Equation.3">
                  <p:embed/>
                </p:oleObj>
              </mc:Choice>
              <mc:Fallback>
                <p:oleObj name="Equation" r:id="rId3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401" y="2679701"/>
                        <a:ext cx="246063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2103" name="Rectangle 7"/>
          <p:cNvSpPr>
            <a:spLocks noChangeArrowheads="1"/>
          </p:cNvSpPr>
          <p:nvPr/>
        </p:nvSpPr>
        <p:spPr bwMode="auto">
          <a:xfrm>
            <a:off x="1524001" y="3168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2107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51201" y="3060701"/>
          <a:ext cx="20161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9" name="Equation" r:id="rId5" imgW="114120" imgH="177480" progId="Equation.3">
                  <p:embed/>
                </p:oleObj>
              </mc:Choice>
              <mc:Fallback>
                <p:oleObj name="Equation" r:id="rId5" imgW="1141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1" y="3060701"/>
                        <a:ext cx="201613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10" name="Rectangle 14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2109" name="Object 13"/>
          <p:cNvGraphicFramePr>
            <a:graphicFrameLocks noChangeAspect="1"/>
          </p:cNvGraphicFramePr>
          <p:nvPr/>
        </p:nvGraphicFramePr>
        <p:xfrm>
          <a:off x="4572001" y="5486400"/>
          <a:ext cx="186531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0" name="Equation" r:id="rId7" imgW="749300" imgH="228600" progId="Equation.3">
                  <p:embed/>
                </p:oleObj>
              </mc:Choice>
              <mc:Fallback>
                <p:oleObj name="Equation" r:id="rId7" imgW="749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5486400"/>
                        <a:ext cx="1865313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94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Inersia </a:t>
            </a:r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4495801" y="453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5175" name="Rectangle 7"/>
          <p:cNvSpPr>
            <a:spLocks noChangeArrowheads="1"/>
          </p:cNvSpPr>
          <p:nvPr/>
        </p:nvSpPr>
        <p:spPr bwMode="auto">
          <a:xfrm>
            <a:off x="-2286000" y="4920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5176" name="Rectangle 8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5177" name="Rectangle 9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5178" name="Rectangle 10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5179" name="Text Box 11"/>
          <p:cNvSpPr txBox="1">
            <a:spLocks noChangeArrowheads="1"/>
          </p:cNvSpPr>
          <p:nvPr/>
        </p:nvSpPr>
        <p:spPr bwMode="auto">
          <a:xfrm>
            <a:off x="6083300" y="1676401"/>
            <a:ext cx="3594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Pers. dinamik :</a:t>
            </a:r>
          </a:p>
        </p:txBody>
      </p:sp>
      <p:sp>
        <p:nvSpPr>
          <p:cNvPr id="135180" name="Text Box 12"/>
          <p:cNvSpPr txBox="1">
            <a:spLocks noChangeArrowheads="1"/>
          </p:cNvSpPr>
          <p:nvPr/>
        </p:nvSpPr>
        <p:spPr bwMode="auto">
          <a:xfrm>
            <a:off x="2286000" y="3962401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Fungsi alih :</a:t>
            </a:r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auto">
          <a:xfrm>
            <a:off x="6096000" y="313848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TL :</a:t>
            </a:r>
          </a:p>
        </p:txBody>
      </p:sp>
      <p:sp>
        <p:nvSpPr>
          <p:cNvPr id="135182" name="Rectangle 14"/>
          <p:cNvSpPr>
            <a:spLocks noChangeArrowheads="1"/>
          </p:cNvSpPr>
          <p:nvPr/>
        </p:nvSpPr>
        <p:spPr bwMode="auto">
          <a:xfrm>
            <a:off x="6003635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35183" name="Rectangle 15"/>
          <p:cNvSpPr>
            <a:spLocks noChangeArrowheads="1"/>
          </p:cNvSpPr>
          <p:nvPr/>
        </p:nvSpPr>
        <p:spPr bwMode="auto">
          <a:xfrm>
            <a:off x="1524001" y="2863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5184" name="Text Box 16"/>
          <p:cNvSpPr txBox="1">
            <a:spLocks noChangeArrowheads="1"/>
          </p:cNvSpPr>
          <p:nvPr/>
        </p:nvSpPr>
        <p:spPr bwMode="auto">
          <a:xfrm>
            <a:off x="5334000" y="3962401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Diagram blok :</a:t>
            </a:r>
          </a:p>
        </p:txBody>
      </p:sp>
      <p:sp>
        <p:nvSpPr>
          <p:cNvPr id="135186" name="Rectangle 1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5188" name="Rectangle 20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35192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05000"/>
            <a:ext cx="2624138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194" name="Rectangle 26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5193" name="Object 25"/>
          <p:cNvGraphicFramePr>
            <a:graphicFrameLocks noChangeAspect="1"/>
          </p:cNvGraphicFramePr>
          <p:nvPr/>
        </p:nvGraphicFramePr>
        <p:xfrm>
          <a:off x="6248401" y="2286001"/>
          <a:ext cx="295751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2" name="Equation" r:id="rId4" imgW="1511280" imgH="393480" progId="Equation.3">
                  <p:embed/>
                </p:oleObj>
              </mc:Choice>
              <mc:Fallback>
                <p:oleObj name="Equation" r:id="rId4" imgW="1511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2286001"/>
                        <a:ext cx="2957513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96" name="Rectangle 28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5195" name="Object 27"/>
          <p:cNvGraphicFramePr>
            <a:graphicFrameLocks noChangeAspect="1"/>
          </p:cNvGraphicFramePr>
          <p:nvPr/>
        </p:nvGraphicFramePr>
        <p:xfrm>
          <a:off x="6959600" y="3213101"/>
          <a:ext cx="20383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3" name="Equation" r:id="rId6" imgW="1040948" imgH="215806" progId="Equation.3">
                  <p:embed/>
                </p:oleObj>
              </mc:Choice>
              <mc:Fallback>
                <p:oleObj name="Equation" r:id="rId6" imgW="104094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3213101"/>
                        <a:ext cx="203835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98" name="Object 30"/>
          <p:cNvGraphicFramePr>
            <a:graphicFrameLocks noGrp="1" noChangeAspect="1"/>
          </p:cNvGraphicFramePr>
          <p:nvPr>
            <p:ph idx="1"/>
          </p:nvPr>
        </p:nvGraphicFramePr>
        <p:xfrm>
          <a:off x="2590800" y="4673601"/>
          <a:ext cx="135255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4" name="Equation" r:id="rId8" imgW="672840" imgH="419040" progId="Equation.3">
                  <p:embed/>
                </p:oleObj>
              </mc:Choice>
              <mc:Fallback>
                <p:oleObj name="Equation" r:id="rId8" imgW="6728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673601"/>
                        <a:ext cx="135255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5200" name="Picture 3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76" y="4648200"/>
            <a:ext cx="28797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727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Pegas Rotasi </a:t>
            </a:r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4495801" y="453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-2286000" y="4920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6083300" y="1676401"/>
            <a:ext cx="3594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Pers. dinamik :</a:t>
            </a:r>
          </a:p>
        </p:txBody>
      </p:sp>
      <p:sp>
        <p:nvSpPr>
          <p:cNvPr id="136204" name="Text Box 12"/>
          <p:cNvSpPr txBox="1">
            <a:spLocks noChangeArrowheads="1"/>
          </p:cNvSpPr>
          <p:nvPr/>
        </p:nvSpPr>
        <p:spPr bwMode="auto">
          <a:xfrm>
            <a:off x="2286000" y="3962401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Fungsi alih :</a:t>
            </a:r>
          </a:p>
        </p:txBody>
      </p:sp>
      <p:sp>
        <p:nvSpPr>
          <p:cNvPr id="136205" name="Text Box 13"/>
          <p:cNvSpPr txBox="1">
            <a:spLocks noChangeArrowheads="1"/>
          </p:cNvSpPr>
          <p:nvPr/>
        </p:nvSpPr>
        <p:spPr bwMode="auto">
          <a:xfrm>
            <a:off x="6096000" y="313848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TL :</a:t>
            </a:r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6003635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36207" name="Rectangle 15"/>
          <p:cNvSpPr>
            <a:spLocks noChangeArrowheads="1"/>
          </p:cNvSpPr>
          <p:nvPr/>
        </p:nvSpPr>
        <p:spPr bwMode="auto">
          <a:xfrm>
            <a:off x="1524001" y="2863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6208" name="Text Box 16"/>
          <p:cNvSpPr txBox="1">
            <a:spLocks noChangeArrowheads="1"/>
          </p:cNvSpPr>
          <p:nvPr/>
        </p:nvSpPr>
        <p:spPr bwMode="auto">
          <a:xfrm>
            <a:off x="5334000" y="3962401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Diagram blok :</a:t>
            </a:r>
          </a:p>
        </p:txBody>
      </p:sp>
      <p:sp>
        <p:nvSpPr>
          <p:cNvPr id="136209" name="Rectangle 1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6212" name="Rectangle 20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6214" name="Rectangle 22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36219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4" y="1981201"/>
            <a:ext cx="2668587" cy="152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221" name="Rectangle 29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6220" name="Object 28"/>
          <p:cNvGraphicFramePr>
            <a:graphicFrameLocks noChangeAspect="1"/>
          </p:cNvGraphicFramePr>
          <p:nvPr/>
        </p:nvGraphicFramePr>
        <p:xfrm>
          <a:off x="6146800" y="2443163"/>
          <a:ext cx="16637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6" name="Equation" r:id="rId4" imgW="850531" imgH="215806" progId="Equation.3">
                  <p:embed/>
                </p:oleObj>
              </mc:Choice>
              <mc:Fallback>
                <p:oleObj name="Equation" r:id="rId4" imgW="85053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2443163"/>
                        <a:ext cx="16637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23" name="Rectangle 31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6222" name="Object 30"/>
          <p:cNvGraphicFramePr>
            <a:graphicFrameLocks noChangeAspect="1"/>
          </p:cNvGraphicFramePr>
          <p:nvPr/>
        </p:nvGraphicFramePr>
        <p:xfrm>
          <a:off x="6972301" y="3187701"/>
          <a:ext cx="18462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7" name="Equation" r:id="rId6" imgW="939392" imgH="215806" progId="Equation.3">
                  <p:embed/>
                </p:oleObj>
              </mc:Choice>
              <mc:Fallback>
                <p:oleObj name="Equation" r:id="rId6" imgW="93939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1" y="3187701"/>
                        <a:ext cx="184626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25" name="Object 33"/>
          <p:cNvGraphicFramePr>
            <a:graphicFrameLocks noGrp="1" noChangeAspect="1"/>
          </p:cNvGraphicFramePr>
          <p:nvPr>
            <p:ph idx="1"/>
          </p:nvPr>
        </p:nvGraphicFramePr>
        <p:xfrm>
          <a:off x="2590800" y="4724401"/>
          <a:ext cx="135255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8" name="Equation" r:id="rId8" imgW="672840" imgH="419040" progId="Equation.3">
                  <p:embed/>
                </p:oleObj>
              </mc:Choice>
              <mc:Fallback>
                <p:oleObj name="Equation" r:id="rId8" imgW="6728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724401"/>
                        <a:ext cx="135255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6227" name="Picture 3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6" y="4678364"/>
            <a:ext cx="2943225" cy="9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372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5113</TotalTime>
  <Words>421</Words>
  <Application>Microsoft Office PowerPoint</Application>
  <PresentationFormat>Widescreen</PresentationFormat>
  <Paragraphs>101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SimSun</vt:lpstr>
      <vt:lpstr>Arial</vt:lpstr>
      <vt:lpstr>Britannic Bold</vt:lpstr>
      <vt:lpstr>Calibri</vt:lpstr>
      <vt:lpstr>Calibri Light</vt:lpstr>
      <vt:lpstr>Castellar</vt:lpstr>
      <vt:lpstr>Curlz MT</vt:lpstr>
      <vt:lpstr>Times New Roman</vt:lpstr>
      <vt:lpstr>Office Theme</vt:lpstr>
      <vt:lpstr>Equation</vt:lpstr>
      <vt:lpstr>Model matematika sistem mekanik</vt:lpstr>
      <vt:lpstr>Pengantar</vt:lpstr>
      <vt:lpstr>Gerakan Translasi</vt:lpstr>
      <vt:lpstr>Massa translasi </vt:lpstr>
      <vt:lpstr>Pegas linier </vt:lpstr>
      <vt:lpstr>Gesekan Viskos Translasi </vt:lpstr>
      <vt:lpstr>Gerakan Rotasi</vt:lpstr>
      <vt:lpstr>Inersia </vt:lpstr>
      <vt:lpstr>Pegas Rotasi </vt:lpstr>
      <vt:lpstr>Gesekan Viskos Rotasi</vt:lpstr>
      <vt:lpstr>Roda Gigi 1</vt:lpstr>
      <vt:lpstr>Roda Gigi 2</vt:lpstr>
      <vt:lpstr>Lanj. Roda Gigi 2</vt:lpstr>
      <vt:lpstr>Lanj. Roda Gigi 2</vt:lpstr>
      <vt:lpstr>Contoh</vt:lpstr>
      <vt:lpstr>Lanj. contoh</vt:lpstr>
      <vt:lpstr>Penyelesaian</vt:lpstr>
      <vt:lpstr>Penyelesaian</vt:lpstr>
      <vt:lpstr>Contoh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True Friend of Scopus</dc:title>
  <dc:creator>User</dc:creator>
  <cp:lastModifiedBy>User</cp:lastModifiedBy>
  <cp:revision>46</cp:revision>
  <dcterms:created xsi:type="dcterms:W3CDTF">2019-08-15T14:56:59Z</dcterms:created>
  <dcterms:modified xsi:type="dcterms:W3CDTF">2020-02-20T15:02:49Z</dcterms:modified>
</cp:coreProperties>
</file>