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16"/>
    <a:srgbClr val="91C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87E7-9431-487D-8885-2B826DE237A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1538-6CBA-418A-9941-62F6B707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1538-6CBA-418A-9941-62F6B707E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3C0-298C-40A9-B36C-7EF9121FD3EE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BB8-541C-4210-B585-F6A370D698A5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1E0F-2ED6-4329-830E-9D96FB3CD514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FBE72A9-B72C-49F2-A35E-A5B90BAB23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66855CF-C9A7-4EA8-8C31-FA2924418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FF0-8BD2-4875-8C69-04323E1A561C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9337-D802-447D-9C7E-5758F6F9D32B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FB6-04D6-4DB6-9B86-B24B461DEE6F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E76-58A0-4808-A1A2-E95C200370A3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E36E-E0B1-447D-B33B-43CD10551EAC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F2A-43B9-4212-BEAC-2B794FDBF4DC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B37A-B6FD-4ABC-A8DA-54E042E60A77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01C3-0A77-4E8E-928D-317F4142BBA8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36C-84B0-41C5-8CFB-F63F00BA7287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9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4.emf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emf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11" Type="http://schemas.openxmlformats.org/officeDocument/2006/relationships/image" Target="../media/image55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58.wmf"/><Relationship Id="rId9" Type="http://schemas.openxmlformats.org/officeDocument/2006/relationships/image" Target="../media/image63.emf"/><Relationship Id="rId14" Type="http://schemas.openxmlformats.org/officeDocument/2006/relationships/image" Target="../media/image6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93" y="1173879"/>
            <a:ext cx="10049814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Model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matematika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sistem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Elektrik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dan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Elektromekanik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779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By: </a:t>
            </a:r>
            <a:r>
              <a:rPr lang="en-US" dirty="0" err="1" smtClean="0">
                <a:latin typeface="Britannic Bold" panose="020B0903060703020204" pitchFamily="34" charset="0"/>
              </a:rPr>
              <a:t>Herlambang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Setiadi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Inverting amplifier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80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47" name="Text Box 83"/>
          <p:cNvSpPr txBox="1">
            <a:spLocks noChangeArrowheads="1"/>
          </p:cNvSpPr>
          <p:nvPr/>
        </p:nvSpPr>
        <p:spPr bwMode="auto">
          <a:xfrm>
            <a:off x="6019800" y="1905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Node A :</a:t>
            </a:r>
          </a:p>
        </p:txBody>
      </p:sp>
      <p:sp>
        <p:nvSpPr>
          <p:cNvPr id="113748" name="Rectangle 8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50" name="Rectangle 86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52" name="Rectangle 8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54" name="Text Box 90"/>
          <p:cNvSpPr txBox="1">
            <a:spLocks noChangeArrowheads="1"/>
          </p:cNvSpPr>
          <p:nvPr/>
        </p:nvSpPr>
        <p:spPr bwMode="auto">
          <a:xfrm>
            <a:off x="2286000" y="4891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Kondisi ideal :</a:t>
            </a:r>
          </a:p>
        </p:txBody>
      </p:sp>
      <p:sp>
        <p:nvSpPr>
          <p:cNvPr id="113755" name="Rectangle 9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756" name="Object 92"/>
          <p:cNvGraphicFramePr>
            <a:graphicFrameLocks noChangeAspect="1"/>
          </p:cNvGraphicFramePr>
          <p:nvPr/>
        </p:nvGraphicFramePr>
        <p:xfrm>
          <a:off x="4540250" y="4945063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945063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57" name="Rectangle 9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59" name="Rectangle 9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61" name="Text Box 97"/>
          <p:cNvSpPr txBox="1">
            <a:spLocks noChangeArrowheads="1"/>
          </p:cNvSpPr>
          <p:nvPr/>
        </p:nvSpPr>
        <p:spPr bwMode="auto">
          <a:xfrm>
            <a:off x="2336800" y="55006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maka :</a:t>
            </a:r>
          </a:p>
        </p:txBody>
      </p:sp>
      <p:sp>
        <p:nvSpPr>
          <p:cNvPr id="113762" name="Rectangle 9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63" name="Rectangle 9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764" name="Rectangle 100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13851" name="Group 187"/>
          <p:cNvGrpSpPr>
            <a:grpSpLocks/>
          </p:cNvGrpSpPr>
          <p:nvPr/>
        </p:nvGrpSpPr>
        <p:grpSpPr bwMode="auto">
          <a:xfrm>
            <a:off x="2438401" y="1600201"/>
            <a:ext cx="3027363" cy="2784475"/>
            <a:chOff x="614" y="1008"/>
            <a:chExt cx="1907" cy="1754"/>
          </a:xfrm>
        </p:grpSpPr>
        <p:sp>
          <p:nvSpPr>
            <p:cNvPr id="113776" name="Freeform 112"/>
            <p:cNvSpPr>
              <a:spLocks noEditPoints="1"/>
            </p:cNvSpPr>
            <p:nvPr/>
          </p:nvSpPr>
          <p:spPr bwMode="auto">
            <a:xfrm>
              <a:off x="1645" y="1543"/>
              <a:ext cx="368" cy="728"/>
            </a:xfrm>
            <a:custGeom>
              <a:avLst/>
              <a:gdLst>
                <a:gd name="T0" fmla="*/ 0 w 368"/>
                <a:gd name="T1" fmla="*/ 725 h 728"/>
                <a:gd name="T2" fmla="*/ 3 w 368"/>
                <a:gd name="T3" fmla="*/ 15 h 728"/>
                <a:gd name="T4" fmla="*/ 14 w 368"/>
                <a:gd name="T5" fmla="*/ 15 h 728"/>
                <a:gd name="T6" fmla="*/ 14 w 368"/>
                <a:gd name="T7" fmla="*/ 725 h 728"/>
                <a:gd name="T8" fmla="*/ 0 w 368"/>
                <a:gd name="T9" fmla="*/ 725 h 728"/>
                <a:gd name="T10" fmla="*/ 3 w 368"/>
                <a:gd name="T11" fmla="*/ 15 h 728"/>
                <a:gd name="T12" fmla="*/ 3 w 368"/>
                <a:gd name="T13" fmla="*/ 0 h 728"/>
                <a:gd name="T14" fmla="*/ 11 w 368"/>
                <a:gd name="T15" fmla="*/ 12 h 728"/>
                <a:gd name="T16" fmla="*/ 9 w 368"/>
                <a:gd name="T17" fmla="*/ 15 h 728"/>
                <a:gd name="T18" fmla="*/ 3 w 368"/>
                <a:gd name="T19" fmla="*/ 15 h 728"/>
                <a:gd name="T20" fmla="*/ 11 w 368"/>
                <a:gd name="T21" fmla="*/ 12 h 728"/>
                <a:gd name="T22" fmla="*/ 365 w 368"/>
                <a:gd name="T23" fmla="*/ 364 h 728"/>
                <a:gd name="T24" fmla="*/ 357 w 368"/>
                <a:gd name="T25" fmla="*/ 373 h 728"/>
                <a:gd name="T26" fmla="*/ 3 w 368"/>
                <a:gd name="T27" fmla="*/ 21 h 728"/>
                <a:gd name="T28" fmla="*/ 11 w 368"/>
                <a:gd name="T29" fmla="*/ 12 h 728"/>
                <a:gd name="T30" fmla="*/ 365 w 368"/>
                <a:gd name="T31" fmla="*/ 364 h 728"/>
                <a:gd name="T32" fmla="*/ 368 w 368"/>
                <a:gd name="T33" fmla="*/ 370 h 728"/>
                <a:gd name="T34" fmla="*/ 365 w 368"/>
                <a:gd name="T35" fmla="*/ 373 h 728"/>
                <a:gd name="T36" fmla="*/ 360 w 368"/>
                <a:gd name="T37" fmla="*/ 370 h 728"/>
                <a:gd name="T38" fmla="*/ 365 w 368"/>
                <a:gd name="T39" fmla="*/ 364 h 728"/>
                <a:gd name="T40" fmla="*/ 365 w 368"/>
                <a:gd name="T41" fmla="*/ 373 h 728"/>
                <a:gd name="T42" fmla="*/ 11 w 368"/>
                <a:gd name="T43" fmla="*/ 728 h 728"/>
                <a:gd name="T44" fmla="*/ 3 w 368"/>
                <a:gd name="T45" fmla="*/ 719 h 728"/>
                <a:gd name="T46" fmla="*/ 357 w 368"/>
                <a:gd name="T47" fmla="*/ 364 h 728"/>
                <a:gd name="T48" fmla="*/ 365 w 368"/>
                <a:gd name="T49" fmla="*/ 373 h 728"/>
                <a:gd name="T50" fmla="*/ 11 w 368"/>
                <a:gd name="T51" fmla="*/ 728 h 728"/>
                <a:gd name="T52" fmla="*/ 0 w 368"/>
                <a:gd name="T53" fmla="*/ 725 h 728"/>
                <a:gd name="T54" fmla="*/ 9 w 368"/>
                <a:gd name="T55" fmla="*/ 725 h 728"/>
                <a:gd name="T56" fmla="*/ 11 w 368"/>
                <a:gd name="T57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728">
                  <a:moveTo>
                    <a:pt x="0" y="725"/>
                  </a:moveTo>
                  <a:lnTo>
                    <a:pt x="3" y="15"/>
                  </a:lnTo>
                  <a:lnTo>
                    <a:pt x="14" y="15"/>
                  </a:lnTo>
                  <a:lnTo>
                    <a:pt x="14" y="725"/>
                  </a:lnTo>
                  <a:lnTo>
                    <a:pt x="0" y="725"/>
                  </a:lnTo>
                  <a:close/>
                  <a:moveTo>
                    <a:pt x="3" y="15"/>
                  </a:moveTo>
                  <a:lnTo>
                    <a:pt x="3" y="0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3" y="15"/>
                  </a:lnTo>
                  <a:close/>
                  <a:moveTo>
                    <a:pt x="11" y="12"/>
                  </a:moveTo>
                  <a:lnTo>
                    <a:pt x="365" y="364"/>
                  </a:lnTo>
                  <a:lnTo>
                    <a:pt x="357" y="373"/>
                  </a:lnTo>
                  <a:lnTo>
                    <a:pt x="3" y="21"/>
                  </a:lnTo>
                  <a:lnTo>
                    <a:pt x="11" y="12"/>
                  </a:lnTo>
                  <a:close/>
                  <a:moveTo>
                    <a:pt x="365" y="364"/>
                  </a:moveTo>
                  <a:lnTo>
                    <a:pt x="368" y="370"/>
                  </a:lnTo>
                  <a:lnTo>
                    <a:pt x="365" y="373"/>
                  </a:lnTo>
                  <a:lnTo>
                    <a:pt x="360" y="370"/>
                  </a:lnTo>
                  <a:lnTo>
                    <a:pt x="365" y="364"/>
                  </a:lnTo>
                  <a:close/>
                  <a:moveTo>
                    <a:pt x="365" y="373"/>
                  </a:moveTo>
                  <a:lnTo>
                    <a:pt x="11" y="728"/>
                  </a:lnTo>
                  <a:lnTo>
                    <a:pt x="3" y="719"/>
                  </a:lnTo>
                  <a:lnTo>
                    <a:pt x="357" y="364"/>
                  </a:lnTo>
                  <a:lnTo>
                    <a:pt x="365" y="373"/>
                  </a:lnTo>
                  <a:close/>
                  <a:moveTo>
                    <a:pt x="11" y="728"/>
                  </a:moveTo>
                  <a:lnTo>
                    <a:pt x="0" y="725"/>
                  </a:lnTo>
                  <a:lnTo>
                    <a:pt x="9" y="725"/>
                  </a:lnTo>
                  <a:lnTo>
                    <a:pt x="11" y="728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7" name="Rectangle 113"/>
            <p:cNvSpPr>
              <a:spLocks noChangeArrowheads="1"/>
            </p:cNvSpPr>
            <p:nvPr/>
          </p:nvSpPr>
          <p:spPr bwMode="auto">
            <a:xfrm>
              <a:off x="686" y="1708"/>
              <a:ext cx="280" cy="11"/>
            </a:xfrm>
            <a:prstGeom prst="rect">
              <a:avLst/>
            </a:prstGeom>
            <a:solidFill>
              <a:srgbClr val="1F1A17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8" name="Freeform 114"/>
            <p:cNvSpPr>
              <a:spLocks noEditPoints="1"/>
            </p:cNvSpPr>
            <p:nvPr/>
          </p:nvSpPr>
          <p:spPr bwMode="auto">
            <a:xfrm>
              <a:off x="629" y="1679"/>
              <a:ext cx="66" cy="66"/>
            </a:xfrm>
            <a:custGeom>
              <a:avLst/>
              <a:gdLst>
                <a:gd name="T0" fmla="*/ 32 w 66"/>
                <a:gd name="T1" fmla="*/ 55 h 66"/>
                <a:gd name="T2" fmla="*/ 32 w 66"/>
                <a:gd name="T3" fmla="*/ 66 h 66"/>
                <a:gd name="T4" fmla="*/ 32 w 66"/>
                <a:gd name="T5" fmla="*/ 55 h 66"/>
                <a:gd name="T6" fmla="*/ 46 w 66"/>
                <a:gd name="T7" fmla="*/ 49 h 66"/>
                <a:gd name="T8" fmla="*/ 46 w 66"/>
                <a:gd name="T9" fmla="*/ 66 h 66"/>
                <a:gd name="T10" fmla="*/ 32 w 66"/>
                <a:gd name="T11" fmla="*/ 55 h 66"/>
                <a:gd name="T12" fmla="*/ 52 w 66"/>
                <a:gd name="T13" fmla="*/ 43 h 66"/>
                <a:gd name="T14" fmla="*/ 66 w 66"/>
                <a:gd name="T15" fmla="*/ 35 h 66"/>
                <a:gd name="T16" fmla="*/ 55 w 66"/>
                <a:gd name="T17" fmla="*/ 58 h 66"/>
                <a:gd name="T18" fmla="*/ 55 w 66"/>
                <a:gd name="T19" fmla="*/ 35 h 66"/>
                <a:gd name="T20" fmla="*/ 66 w 66"/>
                <a:gd name="T21" fmla="*/ 35 h 66"/>
                <a:gd name="T22" fmla="*/ 55 w 66"/>
                <a:gd name="T23" fmla="*/ 35 h 66"/>
                <a:gd name="T24" fmla="*/ 55 w 66"/>
                <a:gd name="T25" fmla="*/ 35 h 66"/>
                <a:gd name="T26" fmla="*/ 66 w 66"/>
                <a:gd name="T27" fmla="*/ 35 h 66"/>
                <a:gd name="T28" fmla="*/ 55 w 66"/>
                <a:gd name="T29" fmla="*/ 35 h 66"/>
                <a:gd name="T30" fmla="*/ 46 w 66"/>
                <a:gd name="T31" fmla="*/ 20 h 66"/>
                <a:gd name="T32" fmla="*/ 63 w 66"/>
                <a:gd name="T33" fmla="*/ 20 h 66"/>
                <a:gd name="T34" fmla="*/ 55 w 66"/>
                <a:gd name="T35" fmla="*/ 35 h 66"/>
                <a:gd name="T36" fmla="*/ 40 w 66"/>
                <a:gd name="T37" fmla="*/ 14 h 66"/>
                <a:gd name="T38" fmla="*/ 32 w 66"/>
                <a:gd name="T39" fmla="*/ 0 h 66"/>
                <a:gd name="T40" fmla="*/ 55 w 66"/>
                <a:gd name="T41" fmla="*/ 12 h 66"/>
                <a:gd name="T42" fmla="*/ 32 w 66"/>
                <a:gd name="T43" fmla="*/ 12 h 66"/>
                <a:gd name="T44" fmla="*/ 32 w 66"/>
                <a:gd name="T45" fmla="*/ 0 h 66"/>
                <a:gd name="T46" fmla="*/ 32 w 66"/>
                <a:gd name="T47" fmla="*/ 12 h 66"/>
                <a:gd name="T48" fmla="*/ 32 w 66"/>
                <a:gd name="T49" fmla="*/ 12 h 66"/>
                <a:gd name="T50" fmla="*/ 32 w 66"/>
                <a:gd name="T51" fmla="*/ 0 h 66"/>
                <a:gd name="T52" fmla="*/ 32 w 66"/>
                <a:gd name="T53" fmla="*/ 12 h 66"/>
                <a:gd name="T54" fmla="*/ 17 w 66"/>
                <a:gd name="T55" fmla="*/ 20 h 66"/>
                <a:gd name="T56" fmla="*/ 20 w 66"/>
                <a:gd name="T57" fmla="*/ 3 h 66"/>
                <a:gd name="T58" fmla="*/ 32 w 66"/>
                <a:gd name="T59" fmla="*/ 12 h 66"/>
                <a:gd name="T60" fmla="*/ 11 w 66"/>
                <a:gd name="T61" fmla="*/ 26 h 66"/>
                <a:gd name="T62" fmla="*/ 0 w 66"/>
                <a:gd name="T63" fmla="*/ 35 h 66"/>
                <a:gd name="T64" fmla="*/ 9 w 66"/>
                <a:gd name="T65" fmla="*/ 12 h 66"/>
                <a:gd name="T66" fmla="*/ 11 w 66"/>
                <a:gd name="T67" fmla="*/ 35 h 66"/>
                <a:gd name="T68" fmla="*/ 0 w 66"/>
                <a:gd name="T69" fmla="*/ 35 h 66"/>
                <a:gd name="T70" fmla="*/ 11 w 66"/>
                <a:gd name="T71" fmla="*/ 35 h 66"/>
                <a:gd name="T72" fmla="*/ 11 w 66"/>
                <a:gd name="T73" fmla="*/ 35 h 66"/>
                <a:gd name="T74" fmla="*/ 0 w 66"/>
                <a:gd name="T75" fmla="*/ 35 h 66"/>
                <a:gd name="T76" fmla="*/ 11 w 66"/>
                <a:gd name="T77" fmla="*/ 35 h 66"/>
                <a:gd name="T78" fmla="*/ 17 w 66"/>
                <a:gd name="T79" fmla="*/ 49 h 66"/>
                <a:gd name="T80" fmla="*/ 0 w 66"/>
                <a:gd name="T81" fmla="*/ 46 h 66"/>
                <a:gd name="T82" fmla="*/ 11 w 66"/>
                <a:gd name="T83" fmla="*/ 35 h 66"/>
                <a:gd name="T84" fmla="*/ 23 w 66"/>
                <a:gd name="T85" fmla="*/ 55 h 66"/>
                <a:gd name="T86" fmla="*/ 32 w 66"/>
                <a:gd name="T87" fmla="*/ 66 h 66"/>
                <a:gd name="T88" fmla="*/ 9 w 66"/>
                <a:gd name="T89" fmla="*/ 58 h 66"/>
                <a:gd name="T90" fmla="*/ 32 w 66"/>
                <a:gd name="T91" fmla="*/ 55 h 66"/>
                <a:gd name="T92" fmla="*/ 32 w 66"/>
                <a:gd name="T93" fmla="*/ 66 h 66"/>
                <a:gd name="T94" fmla="*/ 32 w 66"/>
                <a:gd name="T95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6">
                  <a:moveTo>
                    <a:pt x="32" y="55"/>
                  </a:moveTo>
                  <a:lnTo>
                    <a:pt x="32" y="55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55"/>
                  </a:lnTo>
                  <a:close/>
                  <a:moveTo>
                    <a:pt x="32" y="55"/>
                  </a:moveTo>
                  <a:lnTo>
                    <a:pt x="40" y="55"/>
                  </a:lnTo>
                  <a:lnTo>
                    <a:pt x="46" y="49"/>
                  </a:lnTo>
                  <a:lnTo>
                    <a:pt x="55" y="58"/>
                  </a:lnTo>
                  <a:lnTo>
                    <a:pt x="46" y="66"/>
                  </a:lnTo>
                  <a:lnTo>
                    <a:pt x="32" y="66"/>
                  </a:lnTo>
                  <a:lnTo>
                    <a:pt x="32" y="55"/>
                  </a:lnTo>
                  <a:close/>
                  <a:moveTo>
                    <a:pt x="46" y="49"/>
                  </a:moveTo>
                  <a:lnTo>
                    <a:pt x="52" y="43"/>
                  </a:lnTo>
                  <a:lnTo>
                    <a:pt x="55" y="35"/>
                  </a:lnTo>
                  <a:lnTo>
                    <a:pt x="66" y="35"/>
                  </a:lnTo>
                  <a:lnTo>
                    <a:pt x="63" y="46"/>
                  </a:lnTo>
                  <a:lnTo>
                    <a:pt x="55" y="58"/>
                  </a:lnTo>
                  <a:lnTo>
                    <a:pt x="46" y="49"/>
                  </a:lnTo>
                  <a:close/>
                  <a:moveTo>
                    <a:pt x="55" y="35"/>
                  </a:moveTo>
                  <a:lnTo>
                    <a:pt x="55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55" y="35"/>
                  </a:lnTo>
                  <a:close/>
                  <a:moveTo>
                    <a:pt x="55" y="35"/>
                  </a:moveTo>
                  <a:lnTo>
                    <a:pt x="55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55" y="35"/>
                  </a:lnTo>
                  <a:close/>
                  <a:moveTo>
                    <a:pt x="55" y="35"/>
                  </a:moveTo>
                  <a:lnTo>
                    <a:pt x="52" y="26"/>
                  </a:lnTo>
                  <a:lnTo>
                    <a:pt x="46" y="20"/>
                  </a:lnTo>
                  <a:lnTo>
                    <a:pt x="55" y="12"/>
                  </a:lnTo>
                  <a:lnTo>
                    <a:pt x="63" y="20"/>
                  </a:lnTo>
                  <a:lnTo>
                    <a:pt x="66" y="35"/>
                  </a:lnTo>
                  <a:lnTo>
                    <a:pt x="55" y="35"/>
                  </a:lnTo>
                  <a:close/>
                  <a:moveTo>
                    <a:pt x="46" y="20"/>
                  </a:moveTo>
                  <a:lnTo>
                    <a:pt x="40" y="14"/>
                  </a:lnTo>
                  <a:lnTo>
                    <a:pt x="32" y="12"/>
                  </a:lnTo>
                  <a:lnTo>
                    <a:pt x="32" y="0"/>
                  </a:lnTo>
                  <a:lnTo>
                    <a:pt x="46" y="3"/>
                  </a:lnTo>
                  <a:lnTo>
                    <a:pt x="55" y="12"/>
                  </a:lnTo>
                  <a:lnTo>
                    <a:pt x="46" y="20"/>
                  </a:lnTo>
                  <a:close/>
                  <a:moveTo>
                    <a:pt x="32" y="12"/>
                  </a:moveTo>
                  <a:lnTo>
                    <a:pt x="32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12"/>
                  </a:lnTo>
                  <a:close/>
                  <a:moveTo>
                    <a:pt x="32" y="12"/>
                  </a:moveTo>
                  <a:lnTo>
                    <a:pt x="32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12"/>
                  </a:lnTo>
                  <a:close/>
                  <a:moveTo>
                    <a:pt x="32" y="12"/>
                  </a:moveTo>
                  <a:lnTo>
                    <a:pt x="23" y="14"/>
                  </a:lnTo>
                  <a:lnTo>
                    <a:pt x="17" y="20"/>
                  </a:lnTo>
                  <a:lnTo>
                    <a:pt x="9" y="12"/>
                  </a:lnTo>
                  <a:lnTo>
                    <a:pt x="20" y="3"/>
                  </a:lnTo>
                  <a:lnTo>
                    <a:pt x="32" y="0"/>
                  </a:lnTo>
                  <a:lnTo>
                    <a:pt x="32" y="12"/>
                  </a:lnTo>
                  <a:close/>
                  <a:moveTo>
                    <a:pt x="17" y="20"/>
                  </a:moveTo>
                  <a:lnTo>
                    <a:pt x="11" y="26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20"/>
                  </a:lnTo>
                  <a:lnTo>
                    <a:pt x="9" y="12"/>
                  </a:lnTo>
                  <a:lnTo>
                    <a:pt x="17" y="20"/>
                  </a:lnTo>
                  <a:close/>
                  <a:moveTo>
                    <a:pt x="11" y="35"/>
                  </a:move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1" y="35"/>
                  </a:lnTo>
                  <a:close/>
                  <a:moveTo>
                    <a:pt x="11" y="35"/>
                  </a:move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1" y="35"/>
                  </a:lnTo>
                  <a:close/>
                  <a:moveTo>
                    <a:pt x="11" y="35"/>
                  </a:moveTo>
                  <a:lnTo>
                    <a:pt x="11" y="43"/>
                  </a:lnTo>
                  <a:lnTo>
                    <a:pt x="17" y="49"/>
                  </a:lnTo>
                  <a:lnTo>
                    <a:pt x="9" y="58"/>
                  </a:lnTo>
                  <a:lnTo>
                    <a:pt x="0" y="46"/>
                  </a:lnTo>
                  <a:lnTo>
                    <a:pt x="0" y="35"/>
                  </a:lnTo>
                  <a:lnTo>
                    <a:pt x="11" y="35"/>
                  </a:lnTo>
                  <a:close/>
                  <a:moveTo>
                    <a:pt x="17" y="49"/>
                  </a:moveTo>
                  <a:lnTo>
                    <a:pt x="23" y="55"/>
                  </a:lnTo>
                  <a:lnTo>
                    <a:pt x="32" y="55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9" y="58"/>
                  </a:lnTo>
                  <a:lnTo>
                    <a:pt x="17" y="49"/>
                  </a:lnTo>
                  <a:close/>
                  <a:moveTo>
                    <a:pt x="32" y="55"/>
                  </a:moveTo>
                  <a:lnTo>
                    <a:pt x="32" y="55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79" name="Rectangle 115"/>
            <p:cNvSpPr>
              <a:spLocks noChangeArrowheads="1"/>
            </p:cNvSpPr>
            <p:nvPr/>
          </p:nvSpPr>
          <p:spPr bwMode="auto">
            <a:xfrm>
              <a:off x="1452" y="2092"/>
              <a:ext cx="207" cy="11"/>
            </a:xfrm>
            <a:prstGeom prst="rect">
              <a:avLst/>
            </a:prstGeom>
            <a:solidFill>
              <a:srgbClr val="1F1A17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0" name="Rectangle 116"/>
            <p:cNvSpPr>
              <a:spLocks noChangeArrowheads="1"/>
            </p:cNvSpPr>
            <p:nvPr/>
          </p:nvSpPr>
          <p:spPr bwMode="auto">
            <a:xfrm>
              <a:off x="678" y="2525"/>
              <a:ext cx="981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1" name="Freeform 117"/>
            <p:cNvSpPr>
              <a:spLocks noEditPoints="1"/>
            </p:cNvSpPr>
            <p:nvPr/>
          </p:nvSpPr>
          <p:spPr bwMode="auto">
            <a:xfrm>
              <a:off x="629" y="2499"/>
              <a:ext cx="66" cy="66"/>
            </a:xfrm>
            <a:custGeom>
              <a:avLst/>
              <a:gdLst>
                <a:gd name="T0" fmla="*/ 32 w 66"/>
                <a:gd name="T1" fmla="*/ 55 h 66"/>
                <a:gd name="T2" fmla="*/ 32 w 66"/>
                <a:gd name="T3" fmla="*/ 66 h 66"/>
                <a:gd name="T4" fmla="*/ 32 w 66"/>
                <a:gd name="T5" fmla="*/ 55 h 66"/>
                <a:gd name="T6" fmla="*/ 46 w 66"/>
                <a:gd name="T7" fmla="*/ 46 h 66"/>
                <a:gd name="T8" fmla="*/ 46 w 66"/>
                <a:gd name="T9" fmla="*/ 64 h 66"/>
                <a:gd name="T10" fmla="*/ 32 w 66"/>
                <a:gd name="T11" fmla="*/ 55 h 66"/>
                <a:gd name="T12" fmla="*/ 52 w 66"/>
                <a:gd name="T13" fmla="*/ 40 h 66"/>
                <a:gd name="T14" fmla="*/ 66 w 66"/>
                <a:gd name="T15" fmla="*/ 32 h 66"/>
                <a:gd name="T16" fmla="*/ 55 w 66"/>
                <a:gd name="T17" fmla="*/ 55 h 66"/>
                <a:gd name="T18" fmla="*/ 55 w 66"/>
                <a:gd name="T19" fmla="*/ 32 h 66"/>
                <a:gd name="T20" fmla="*/ 66 w 66"/>
                <a:gd name="T21" fmla="*/ 32 h 66"/>
                <a:gd name="T22" fmla="*/ 55 w 66"/>
                <a:gd name="T23" fmla="*/ 32 h 66"/>
                <a:gd name="T24" fmla="*/ 55 w 66"/>
                <a:gd name="T25" fmla="*/ 32 h 66"/>
                <a:gd name="T26" fmla="*/ 66 w 66"/>
                <a:gd name="T27" fmla="*/ 32 h 66"/>
                <a:gd name="T28" fmla="*/ 55 w 66"/>
                <a:gd name="T29" fmla="*/ 32 h 66"/>
                <a:gd name="T30" fmla="*/ 46 w 66"/>
                <a:gd name="T31" fmla="*/ 17 h 66"/>
                <a:gd name="T32" fmla="*/ 63 w 66"/>
                <a:gd name="T33" fmla="*/ 20 h 66"/>
                <a:gd name="T34" fmla="*/ 55 w 66"/>
                <a:gd name="T35" fmla="*/ 32 h 66"/>
                <a:gd name="T36" fmla="*/ 40 w 66"/>
                <a:gd name="T37" fmla="*/ 12 h 66"/>
                <a:gd name="T38" fmla="*/ 32 w 66"/>
                <a:gd name="T39" fmla="*/ 0 h 66"/>
                <a:gd name="T40" fmla="*/ 55 w 66"/>
                <a:gd name="T41" fmla="*/ 9 h 66"/>
                <a:gd name="T42" fmla="*/ 32 w 66"/>
                <a:gd name="T43" fmla="*/ 12 h 66"/>
                <a:gd name="T44" fmla="*/ 32 w 66"/>
                <a:gd name="T45" fmla="*/ 0 h 66"/>
                <a:gd name="T46" fmla="*/ 32 w 66"/>
                <a:gd name="T47" fmla="*/ 12 h 66"/>
                <a:gd name="T48" fmla="*/ 32 w 66"/>
                <a:gd name="T49" fmla="*/ 12 h 66"/>
                <a:gd name="T50" fmla="*/ 32 w 66"/>
                <a:gd name="T51" fmla="*/ 0 h 66"/>
                <a:gd name="T52" fmla="*/ 32 w 66"/>
                <a:gd name="T53" fmla="*/ 12 h 66"/>
                <a:gd name="T54" fmla="*/ 17 w 66"/>
                <a:gd name="T55" fmla="*/ 17 h 66"/>
                <a:gd name="T56" fmla="*/ 20 w 66"/>
                <a:gd name="T57" fmla="*/ 0 h 66"/>
                <a:gd name="T58" fmla="*/ 32 w 66"/>
                <a:gd name="T59" fmla="*/ 12 h 66"/>
                <a:gd name="T60" fmla="*/ 11 w 66"/>
                <a:gd name="T61" fmla="*/ 23 h 66"/>
                <a:gd name="T62" fmla="*/ 0 w 66"/>
                <a:gd name="T63" fmla="*/ 32 h 66"/>
                <a:gd name="T64" fmla="*/ 9 w 66"/>
                <a:gd name="T65" fmla="*/ 9 h 66"/>
                <a:gd name="T66" fmla="*/ 11 w 66"/>
                <a:gd name="T67" fmla="*/ 32 h 66"/>
                <a:gd name="T68" fmla="*/ 0 w 66"/>
                <a:gd name="T69" fmla="*/ 32 h 66"/>
                <a:gd name="T70" fmla="*/ 11 w 66"/>
                <a:gd name="T71" fmla="*/ 32 h 66"/>
                <a:gd name="T72" fmla="*/ 11 w 66"/>
                <a:gd name="T73" fmla="*/ 32 h 66"/>
                <a:gd name="T74" fmla="*/ 0 w 66"/>
                <a:gd name="T75" fmla="*/ 32 h 66"/>
                <a:gd name="T76" fmla="*/ 11 w 66"/>
                <a:gd name="T77" fmla="*/ 32 h 66"/>
                <a:gd name="T78" fmla="*/ 17 w 66"/>
                <a:gd name="T79" fmla="*/ 46 h 66"/>
                <a:gd name="T80" fmla="*/ 0 w 66"/>
                <a:gd name="T81" fmla="*/ 46 h 66"/>
                <a:gd name="T82" fmla="*/ 11 w 66"/>
                <a:gd name="T83" fmla="*/ 32 h 66"/>
                <a:gd name="T84" fmla="*/ 23 w 66"/>
                <a:gd name="T85" fmla="*/ 52 h 66"/>
                <a:gd name="T86" fmla="*/ 32 w 66"/>
                <a:gd name="T87" fmla="*/ 66 h 66"/>
                <a:gd name="T88" fmla="*/ 9 w 66"/>
                <a:gd name="T89" fmla="*/ 55 h 66"/>
                <a:gd name="T90" fmla="*/ 32 w 66"/>
                <a:gd name="T91" fmla="*/ 55 h 66"/>
                <a:gd name="T92" fmla="*/ 32 w 66"/>
                <a:gd name="T93" fmla="*/ 66 h 66"/>
                <a:gd name="T94" fmla="*/ 32 w 66"/>
                <a:gd name="T95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6">
                  <a:moveTo>
                    <a:pt x="32" y="55"/>
                  </a:moveTo>
                  <a:lnTo>
                    <a:pt x="32" y="55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55"/>
                  </a:lnTo>
                  <a:close/>
                  <a:moveTo>
                    <a:pt x="32" y="55"/>
                  </a:moveTo>
                  <a:lnTo>
                    <a:pt x="40" y="52"/>
                  </a:lnTo>
                  <a:lnTo>
                    <a:pt x="46" y="46"/>
                  </a:lnTo>
                  <a:lnTo>
                    <a:pt x="55" y="55"/>
                  </a:lnTo>
                  <a:lnTo>
                    <a:pt x="46" y="64"/>
                  </a:lnTo>
                  <a:lnTo>
                    <a:pt x="32" y="66"/>
                  </a:lnTo>
                  <a:lnTo>
                    <a:pt x="32" y="55"/>
                  </a:lnTo>
                  <a:close/>
                  <a:moveTo>
                    <a:pt x="46" y="46"/>
                  </a:moveTo>
                  <a:lnTo>
                    <a:pt x="52" y="40"/>
                  </a:lnTo>
                  <a:lnTo>
                    <a:pt x="55" y="32"/>
                  </a:lnTo>
                  <a:lnTo>
                    <a:pt x="66" y="32"/>
                  </a:lnTo>
                  <a:lnTo>
                    <a:pt x="63" y="46"/>
                  </a:lnTo>
                  <a:lnTo>
                    <a:pt x="55" y="55"/>
                  </a:lnTo>
                  <a:lnTo>
                    <a:pt x="46" y="46"/>
                  </a:lnTo>
                  <a:close/>
                  <a:moveTo>
                    <a:pt x="55" y="32"/>
                  </a:moveTo>
                  <a:lnTo>
                    <a:pt x="55" y="32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5" y="32"/>
                  </a:lnTo>
                  <a:close/>
                  <a:moveTo>
                    <a:pt x="55" y="32"/>
                  </a:moveTo>
                  <a:lnTo>
                    <a:pt x="55" y="32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5" y="32"/>
                  </a:lnTo>
                  <a:close/>
                  <a:moveTo>
                    <a:pt x="55" y="32"/>
                  </a:moveTo>
                  <a:lnTo>
                    <a:pt x="52" y="23"/>
                  </a:lnTo>
                  <a:lnTo>
                    <a:pt x="46" y="17"/>
                  </a:lnTo>
                  <a:lnTo>
                    <a:pt x="55" y="9"/>
                  </a:lnTo>
                  <a:lnTo>
                    <a:pt x="63" y="20"/>
                  </a:lnTo>
                  <a:lnTo>
                    <a:pt x="66" y="32"/>
                  </a:lnTo>
                  <a:lnTo>
                    <a:pt x="55" y="32"/>
                  </a:lnTo>
                  <a:close/>
                  <a:moveTo>
                    <a:pt x="46" y="17"/>
                  </a:moveTo>
                  <a:lnTo>
                    <a:pt x="40" y="12"/>
                  </a:lnTo>
                  <a:lnTo>
                    <a:pt x="32" y="12"/>
                  </a:lnTo>
                  <a:lnTo>
                    <a:pt x="32" y="0"/>
                  </a:lnTo>
                  <a:lnTo>
                    <a:pt x="46" y="0"/>
                  </a:lnTo>
                  <a:lnTo>
                    <a:pt x="55" y="9"/>
                  </a:lnTo>
                  <a:lnTo>
                    <a:pt x="46" y="17"/>
                  </a:lnTo>
                  <a:close/>
                  <a:moveTo>
                    <a:pt x="32" y="12"/>
                  </a:moveTo>
                  <a:lnTo>
                    <a:pt x="32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12"/>
                  </a:lnTo>
                  <a:close/>
                  <a:moveTo>
                    <a:pt x="32" y="12"/>
                  </a:moveTo>
                  <a:lnTo>
                    <a:pt x="32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12"/>
                  </a:lnTo>
                  <a:close/>
                  <a:moveTo>
                    <a:pt x="32" y="12"/>
                  </a:moveTo>
                  <a:lnTo>
                    <a:pt x="23" y="12"/>
                  </a:lnTo>
                  <a:lnTo>
                    <a:pt x="17" y="17"/>
                  </a:lnTo>
                  <a:lnTo>
                    <a:pt x="9" y="9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12"/>
                  </a:lnTo>
                  <a:close/>
                  <a:moveTo>
                    <a:pt x="17" y="17"/>
                  </a:moveTo>
                  <a:lnTo>
                    <a:pt x="11" y="23"/>
                  </a:lnTo>
                  <a:lnTo>
                    <a:pt x="11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9" y="9"/>
                  </a:lnTo>
                  <a:lnTo>
                    <a:pt x="17" y="17"/>
                  </a:lnTo>
                  <a:close/>
                  <a:moveTo>
                    <a:pt x="11" y="32"/>
                  </a:moveTo>
                  <a:lnTo>
                    <a:pt x="11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1" y="32"/>
                  </a:lnTo>
                  <a:close/>
                  <a:moveTo>
                    <a:pt x="11" y="32"/>
                  </a:moveTo>
                  <a:lnTo>
                    <a:pt x="11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1" y="32"/>
                  </a:lnTo>
                  <a:close/>
                  <a:moveTo>
                    <a:pt x="11" y="32"/>
                  </a:moveTo>
                  <a:lnTo>
                    <a:pt x="11" y="40"/>
                  </a:lnTo>
                  <a:lnTo>
                    <a:pt x="17" y="46"/>
                  </a:lnTo>
                  <a:lnTo>
                    <a:pt x="9" y="55"/>
                  </a:lnTo>
                  <a:lnTo>
                    <a:pt x="0" y="46"/>
                  </a:lnTo>
                  <a:lnTo>
                    <a:pt x="0" y="32"/>
                  </a:lnTo>
                  <a:lnTo>
                    <a:pt x="11" y="32"/>
                  </a:lnTo>
                  <a:close/>
                  <a:moveTo>
                    <a:pt x="17" y="46"/>
                  </a:moveTo>
                  <a:lnTo>
                    <a:pt x="23" y="52"/>
                  </a:lnTo>
                  <a:lnTo>
                    <a:pt x="32" y="55"/>
                  </a:lnTo>
                  <a:lnTo>
                    <a:pt x="32" y="66"/>
                  </a:lnTo>
                  <a:lnTo>
                    <a:pt x="20" y="64"/>
                  </a:lnTo>
                  <a:lnTo>
                    <a:pt x="9" y="55"/>
                  </a:lnTo>
                  <a:lnTo>
                    <a:pt x="17" y="46"/>
                  </a:lnTo>
                  <a:close/>
                  <a:moveTo>
                    <a:pt x="32" y="55"/>
                  </a:moveTo>
                  <a:lnTo>
                    <a:pt x="32" y="55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2" name="Rectangle 118"/>
            <p:cNvSpPr>
              <a:spLocks noChangeArrowheads="1"/>
            </p:cNvSpPr>
            <p:nvPr/>
          </p:nvSpPr>
          <p:spPr bwMode="auto">
            <a:xfrm>
              <a:off x="1651" y="2525"/>
              <a:ext cx="794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3" name="Freeform 119"/>
            <p:cNvSpPr>
              <a:spLocks noEditPoints="1"/>
            </p:cNvSpPr>
            <p:nvPr/>
          </p:nvSpPr>
          <p:spPr bwMode="auto">
            <a:xfrm>
              <a:off x="2439" y="2499"/>
              <a:ext cx="66" cy="66"/>
            </a:xfrm>
            <a:custGeom>
              <a:avLst/>
              <a:gdLst>
                <a:gd name="T0" fmla="*/ 35 w 66"/>
                <a:gd name="T1" fmla="*/ 55 h 66"/>
                <a:gd name="T2" fmla="*/ 35 w 66"/>
                <a:gd name="T3" fmla="*/ 66 h 66"/>
                <a:gd name="T4" fmla="*/ 35 w 66"/>
                <a:gd name="T5" fmla="*/ 55 h 66"/>
                <a:gd name="T6" fmla="*/ 49 w 66"/>
                <a:gd name="T7" fmla="*/ 46 h 66"/>
                <a:gd name="T8" fmla="*/ 46 w 66"/>
                <a:gd name="T9" fmla="*/ 64 h 66"/>
                <a:gd name="T10" fmla="*/ 35 w 66"/>
                <a:gd name="T11" fmla="*/ 55 h 66"/>
                <a:gd name="T12" fmla="*/ 55 w 66"/>
                <a:gd name="T13" fmla="*/ 40 h 66"/>
                <a:gd name="T14" fmla="*/ 66 w 66"/>
                <a:gd name="T15" fmla="*/ 32 h 66"/>
                <a:gd name="T16" fmla="*/ 58 w 66"/>
                <a:gd name="T17" fmla="*/ 55 h 66"/>
                <a:gd name="T18" fmla="*/ 55 w 66"/>
                <a:gd name="T19" fmla="*/ 32 h 66"/>
                <a:gd name="T20" fmla="*/ 66 w 66"/>
                <a:gd name="T21" fmla="*/ 32 h 66"/>
                <a:gd name="T22" fmla="*/ 55 w 66"/>
                <a:gd name="T23" fmla="*/ 32 h 66"/>
                <a:gd name="T24" fmla="*/ 55 w 66"/>
                <a:gd name="T25" fmla="*/ 32 h 66"/>
                <a:gd name="T26" fmla="*/ 66 w 66"/>
                <a:gd name="T27" fmla="*/ 32 h 66"/>
                <a:gd name="T28" fmla="*/ 55 w 66"/>
                <a:gd name="T29" fmla="*/ 32 h 66"/>
                <a:gd name="T30" fmla="*/ 49 w 66"/>
                <a:gd name="T31" fmla="*/ 17 h 66"/>
                <a:gd name="T32" fmla="*/ 66 w 66"/>
                <a:gd name="T33" fmla="*/ 20 h 66"/>
                <a:gd name="T34" fmla="*/ 55 w 66"/>
                <a:gd name="T35" fmla="*/ 32 h 66"/>
                <a:gd name="T36" fmla="*/ 43 w 66"/>
                <a:gd name="T37" fmla="*/ 12 h 66"/>
                <a:gd name="T38" fmla="*/ 35 w 66"/>
                <a:gd name="T39" fmla="*/ 0 h 66"/>
                <a:gd name="T40" fmla="*/ 58 w 66"/>
                <a:gd name="T41" fmla="*/ 9 h 66"/>
                <a:gd name="T42" fmla="*/ 35 w 66"/>
                <a:gd name="T43" fmla="*/ 12 h 66"/>
                <a:gd name="T44" fmla="*/ 35 w 66"/>
                <a:gd name="T45" fmla="*/ 0 h 66"/>
                <a:gd name="T46" fmla="*/ 35 w 66"/>
                <a:gd name="T47" fmla="*/ 12 h 66"/>
                <a:gd name="T48" fmla="*/ 35 w 66"/>
                <a:gd name="T49" fmla="*/ 12 h 66"/>
                <a:gd name="T50" fmla="*/ 35 w 66"/>
                <a:gd name="T51" fmla="*/ 0 h 66"/>
                <a:gd name="T52" fmla="*/ 35 w 66"/>
                <a:gd name="T53" fmla="*/ 12 h 66"/>
                <a:gd name="T54" fmla="*/ 20 w 66"/>
                <a:gd name="T55" fmla="*/ 17 h 66"/>
                <a:gd name="T56" fmla="*/ 20 w 66"/>
                <a:gd name="T57" fmla="*/ 0 h 66"/>
                <a:gd name="T58" fmla="*/ 35 w 66"/>
                <a:gd name="T59" fmla="*/ 12 h 66"/>
                <a:gd name="T60" fmla="*/ 15 w 66"/>
                <a:gd name="T61" fmla="*/ 23 h 66"/>
                <a:gd name="T62" fmla="*/ 0 w 66"/>
                <a:gd name="T63" fmla="*/ 32 h 66"/>
                <a:gd name="T64" fmla="*/ 12 w 66"/>
                <a:gd name="T65" fmla="*/ 9 h 66"/>
                <a:gd name="T66" fmla="*/ 12 w 66"/>
                <a:gd name="T67" fmla="*/ 32 h 66"/>
                <a:gd name="T68" fmla="*/ 0 w 66"/>
                <a:gd name="T69" fmla="*/ 32 h 66"/>
                <a:gd name="T70" fmla="*/ 12 w 66"/>
                <a:gd name="T71" fmla="*/ 32 h 66"/>
                <a:gd name="T72" fmla="*/ 12 w 66"/>
                <a:gd name="T73" fmla="*/ 32 h 66"/>
                <a:gd name="T74" fmla="*/ 0 w 66"/>
                <a:gd name="T75" fmla="*/ 32 h 66"/>
                <a:gd name="T76" fmla="*/ 12 w 66"/>
                <a:gd name="T77" fmla="*/ 32 h 66"/>
                <a:gd name="T78" fmla="*/ 20 w 66"/>
                <a:gd name="T79" fmla="*/ 46 h 66"/>
                <a:gd name="T80" fmla="*/ 3 w 66"/>
                <a:gd name="T81" fmla="*/ 46 h 66"/>
                <a:gd name="T82" fmla="*/ 12 w 66"/>
                <a:gd name="T83" fmla="*/ 32 h 66"/>
                <a:gd name="T84" fmla="*/ 26 w 66"/>
                <a:gd name="T85" fmla="*/ 52 h 66"/>
                <a:gd name="T86" fmla="*/ 35 w 66"/>
                <a:gd name="T87" fmla="*/ 66 h 66"/>
                <a:gd name="T88" fmla="*/ 12 w 66"/>
                <a:gd name="T89" fmla="*/ 55 h 66"/>
                <a:gd name="T90" fmla="*/ 35 w 66"/>
                <a:gd name="T91" fmla="*/ 55 h 66"/>
                <a:gd name="T92" fmla="*/ 35 w 66"/>
                <a:gd name="T93" fmla="*/ 66 h 66"/>
                <a:gd name="T94" fmla="*/ 35 w 66"/>
                <a:gd name="T95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6">
                  <a:moveTo>
                    <a:pt x="35" y="55"/>
                  </a:moveTo>
                  <a:lnTo>
                    <a:pt x="35" y="55"/>
                  </a:lnTo>
                  <a:lnTo>
                    <a:pt x="35" y="66"/>
                  </a:lnTo>
                  <a:lnTo>
                    <a:pt x="35" y="66"/>
                  </a:lnTo>
                  <a:lnTo>
                    <a:pt x="35" y="55"/>
                  </a:lnTo>
                  <a:close/>
                  <a:moveTo>
                    <a:pt x="35" y="55"/>
                  </a:moveTo>
                  <a:lnTo>
                    <a:pt x="43" y="52"/>
                  </a:lnTo>
                  <a:lnTo>
                    <a:pt x="49" y="46"/>
                  </a:lnTo>
                  <a:lnTo>
                    <a:pt x="58" y="55"/>
                  </a:lnTo>
                  <a:lnTo>
                    <a:pt x="46" y="64"/>
                  </a:lnTo>
                  <a:lnTo>
                    <a:pt x="35" y="66"/>
                  </a:lnTo>
                  <a:lnTo>
                    <a:pt x="35" y="55"/>
                  </a:lnTo>
                  <a:close/>
                  <a:moveTo>
                    <a:pt x="49" y="46"/>
                  </a:moveTo>
                  <a:lnTo>
                    <a:pt x="55" y="40"/>
                  </a:lnTo>
                  <a:lnTo>
                    <a:pt x="55" y="32"/>
                  </a:lnTo>
                  <a:lnTo>
                    <a:pt x="66" y="32"/>
                  </a:lnTo>
                  <a:lnTo>
                    <a:pt x="66" y="46"/>
                  </a:lnTo>
                  <a:lnTo>
                    <a:pt x="58" y="55"/>
                  </a:lnTo>
                  <a:lnTo>
                    <a:pt x="49" y="46"/>
                  </a:lnTo>
                  <a:close/>
                  <a:moveTo>
                    <a:pt x="55" y="32"/>
                  </a:moveTo>
                  <a:lnTo>
                    <a:pt x="55" y="32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5" y="32"/>
                  </a:lnTo>
                  <a:close/>
                  <a:moveTo>
                    <a:pt x="55" y="32"/>
                  </a:moveTo>
                  <a:lnTo>
                    <a:pt x="55" y="32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5" y="32"/>
                  </a:lnTo>
                  <a:close/>
                  <a:moveTo>
                    <a:pt x="55" y="32"/>
                  </a:moveTo>
                  <a:lnTo>
                    <a:pt x="55" y="23"/>
                  </a:lnTo>
                  <a:lnTo>
                    <a:pt x="49" y="17"/>
                  </a:lnTo>
                  <a:lnTo>
                    <a:pt x="58" y="9"/>
                  </a:lnTo>
                  <a:lnTo>
                    <a:pt x="66" y="20"/>
                  </a:lnTo>
                  <a:lnTo>
                    <a:pt x="66" y="32"/>
                  </a:lnTo>
                  <a:lnTo>
                    <a:pt x="55" y="32"/>
                  </a:lnTo>
                  <a:close/>
                  <a:moveTo>
                    <a:pt x="49" y="17"/>
                  </a:moveTo>
                  <a:lnTo>
                    <a:pt x="43" y="12"/>
                  </a:lnTo>
                  <a:lnTo>
                    <a:pt x="35" y="12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8" y="9"/>
                  </a:lnTo>
                  <a:lnTo>
                    <a:pt x="49" y="17"/>
                  </a:lnTo>
                  <a:close/>
                  <a:moveTo>
                    <a:pt x="35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2"/>
                  </a:lnTo>
                  <a:close/>
                  <a:moveTo>
                    <a:pt x="35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2"/>
                  </a:lnTo>
                  <a:close/>
                  <a:moveTo>
                    <a:pt x="35" y="12"/>
                  </a:moveTo>
                  <a:lnTo>
                    <a:pt x="26" y="12"/>
                  </a:lnTo>
                  <a:lnTo>
                    <a:pt x="20" y="17"/>
                  </a:lnTo>
                  <a:lnTo>
                    <a:pt x="12" y="9"/>
                  </a:lnTo>
                  <a:lnTo>
                    <a:pt x="20" y="0"/>
                  </a:lnTo>
                  <a:lnTo>
                    <a:pt x="35" y="0"/>
                  </a:lnTo>
                  <a:lnTo>
                    <a:pt x="35" y="12"/>
                  </a:lnTo>
                  <a:close/>
                  <a:moveTo>
                    <a:pt x="20" y="17"/>
                  </a:moveTo>
                  <a:lnTo>
                    <a:pt x="15" y="23"/>
                  </a:lnTo>
                  <a:lnTo>
                    <a:pt x="12" y="32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12" y="9"/>
                  </a:lnTo>
                  <a:lnTo>
                    <a:pt x="20" y="17"/>
                  </a:lnTo>
                  <a:close/>
                  <a:moveTo>
                    <a:pt x="12" y="32"/>
                  </a:moveTo>
                  <a:lnTo>
                    <a:pt x="1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2" y="32"/>
                  </a:lnTo>
                  <a:close/>
                  <a:moveTo>
                    <a:pt x="12" y="32"/>
                  </a:moveTo>
                  <a:lnTo>
                    <a:pt x="1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2" y="32"/>
                  </a:lnTo>
                  <a:close/>
                  <a:moveTo>
                    <a:pt x="12" y="32"/>
                  </a:moveTo>
                  <a:lnTo>
                    <a:pt x="15" y="40"/>
                  </a:lnTo>
                  <a:lnTo>
                    <a:pt x="20" y="46"/>
                  </a:lnTo>
                  <a:lnTo>
                    <a:pt x="12" y="55"/>
                  </a:lnTo>
                  <a:lnTo>
                    <a:pt x="3" y="46"/>
                  </a:lnTo>
                  <a:lnTo>
                    <a:pt x="0" y="32"/>
                  </a:lnTo>
                  <a:lnTo>
                    <a:pt x="12" y="32"/>
                  </a:lnTo>
                  <a:close/>
                  <a:moveTo>
                    <a:pt x="20" y="46"/>
                  </a:moveTo>
                  <a:lnTo>
                    <a:pt x="26" y="52"/>
                  </a:lnTo>
                  <a:lnTo>
                    <a:pt x="35" y="55"/>
                  </a:lnTo>
                  <a:lnTo>
                    <a:pt x="35" y="66"/>
                  </a:lnTo>
                  <a:lnTo>
                    <a:pt x="20" y="64"/>
                  </a:lnTo>
                  <a:lnTo>
                    <a:pt x="12" y="55"/>
                  </a:lnTo>
                  <a:lnTo>
                    <a:pt x="20" y="46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5" y="66"/>
                  </a:lnTo>
                  <a:lnTo>
                    <a:pt x="35" y="66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4" name="Rectangle 120"/>
            <p:cNvSpPr>
              <a:spLocks noChangeArrowheads="1"/>
            </p:cNvSpPr>
            <p:nvPr/>
          </p:nvSpPr>
          <p:spPr bwMode="auto">
            <a:xfrm>
              <a:off x="2005" y="1907"/>
              <a:ext cx="440" cy="12"/>
            </a:xfrm>
            <a:prstGeom prst="rect">
              <a:avLst/>
            </a:prstGeom>
            <a:solidFill>
              <a:srgbClr val="1F1A17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5" name="Freeform 121"/>
            <p:cNvSpPr>
              <a:spLocks noEditPoints="1"/>
            </p:cNvSpPr>
            <p:nvPr/>
          </p:nvSpPr>
          <p:spPr bwMode="auto">
            <a:xfrm>
              <a:off x="2439" y="1878"/>
              <a:ext cx="66" cy="67"/>
            </a:xfrm>
            <a:custGeom>
              <a:avLst/>
              <a:gdLst>
                <a:gd name="T0" fmla="*/ 35 w 66"/>
                <a:gd name="T1" fmla="*/ 55 h 67"/>
                <a:gd name="T2" fmla="*/ 35 w 66"/>
                <a:gd name="T3" fmla="*/ 67 h 67"/>
                <a:gd name="T4" fmla="*/ 35 w 66"/>
                <a:gd name="T5" fmla="*/ 55 h 67"/>
                <a:gd name="T6" fmla="*/ 49 w 66"/>
                <a:gd name="T7" fmla="*/ 49 h 67"/>
                <a:gd name="T8" fmla="*/ 46 w 66"/>
                <a:gd name="T9" fmla="*/ 67 h 67"/>
                <a:gd name="T10" fmla="*/ 35 w 66"/>
                <a:gd name="T11" fmla="*/ 55 h 67"/>
                <a:gd name="T12" fmla="*/ 55 w 66"/>
                <a:gd name="T13" fmla="*/ 44 h 67"/>
                <a:gd name="T14" fmla="*/ 66 w 66"/>
                <a:gd name="T15" fmla="*/ 35 h 67"/>
                <a:gd name="T16" fmla="*/ 58 w 66"/>
                <a:gd name="T17" fmla="*/ 58 h 67"/>
                <a:gd name="T18" fmla="*/ 55 w 66"/>
                <a:gd name="T19" fmla="*/ 35 h 67"/>
                <a:gd name="T20" fmla="*/ 66 w 66"/>
                <a:gd name="T21" fmla="*/ 35 h 67"/>
                <a:gd name="T22" fmla="*/ 55 w 66"/>
                <a:gd name="T23" fmla="*/ 35 h 67"/>
                <a:gd name="T24" fmla="*/ 55 w 66"/>
                <a:gd name="T25" fmla="*/ 35 h 67"/>
                <a:gd name="T26" fmla="*/ 66 w 66"/>
                <a:gd name="T27" fmla="*/ 35 h 67"/>
                <a:gd name="T28" fmla="*/ 55 w 66"/>
                <a:gd name="T29" fmla="*/ 35 h 67"/>
                <a:gd name="T30" fmla="*/ 49 w 66"/>
                <a:gd name="T31" fmla="*/ 20 h 67"/>
                <a:gd name="T32" fmla="*/ 66 w 66"/>
                <a:gd name="T33" fmla="*/ 20 h 67"/>
                <a:gd name="T34" fmla="*/ 55 w 66"/>
                <a:gd name="T35" fmla="*/ 35 h 67"/>
                <a:gd name="T36" fmla="*/ 43 w 66"/>
                <a:gd name="T37" fmla="*/ 15 h 67"/>
                <a:gd name="T38" fmla="*/ 35 w 66"/>
                <a:gd name="T39" fmla="*/ 0 h 67"/>
                <a:gd name="T40" fmla="*/ 58 w 66"/>
                <a:gd name="T41" fmla="*/ 12 h 67"/>
                <a:gd name="T42" fmla="*/ 35 w 66"/>
                <a:gd name="T43" fmla="*/ 12 h 67"/>
                <a:gd name="T44" fmla="*/ 35 w 66"/>
                <a:gd name="T45" fmla="*/ 0 h 67"/>
                <a:gd name="T46" fmla="*/ 35 w 66"/>
                <a:gd name="T47" fmla="*/ 12 h 67"/>
                <a:gd name="T48" fmla="*/ 35 w 66"/>
                <a:gd name="T49" fmla="*/ 12 h 67"/>
                <a:gd name="T50" fmla="*/ 35 w 66"/>
                <a:gd name="T51" fmla="*/ 0 h 67"/>
                <a:gd name="T52" fmla="*/ 35 w 66"/>
                <a:gd name="T53" fmla="*/ 12 h 67"/>
                <a:gd name="T54" fmla="*/ 20 w 66"/>
                <a:gd name="T55" fmla="*/ 20 h 67"/>
                <a:gd name="T56" fmla="*/ 20 w 66"/>
                <a:gd name="T57" fmla="*/ 3 h 67"/>
                <a:gd name="T58" fmla="*/ 35 w 66"/>
                <a:gd name="T59" fmla="*/ 12 h 67"/>
                <a:gd name="T60" fmla="*/ 15 w 66"/>
                <a:gd name="T61" fmla="*/ 26 h 67"/>
                <a:gd name="T62" fmla="*/ 0 w 66"/>
                <a:gd name="T63" fmla="*/ 35 h 67"/>
                <a:gd name="T64" fmla="*/ 12 w 66"/>
                <a:gd name="T65" fmla="*/ 12 h 67"/>
                <a:gd name="T66" fmla="*/ 12 w 66"/>
                <a:gd name="T67" fmla="*/ 35 h 67"/>
                <a:gd name="T68" fmla="*/ 0 w 66"/>
                <a:gd name="T69" fmla="*/ 35 h 67"/>
                <a:gd name="T70" fmla="*/ 12 w 66"/>
                <a:gd name="T71" fmla="*/ 35 h 67"/>
                <a:gd name="T72" fmla="*/ 12 w 66"/>
                <a:gd name="T73" fmla="*/ 35 h 67"/>
                <a:gd name="T74" fmla="*/ 0 w 66"/>
                <a:gd name="T75" fmla="*/ 35 h 67"/>
                <a:gd name="T76" fmla="*/ 12 w 66"/>
                <a:gd name="T77" fmla="*/ 35 h 67"/>
                <a:gd name="T78" fmla="*/ 20 w 66"/>
                <a:gd name="T79" fmla="*/ 49 h 67"/>
                <a:gd name="T80" fmla="*/ 3 w 66"/>
                <a:gd name="T81" fmla="*/ 46 h 67"/>
                <a:gd name="T82" fmla="*/ 12 w 66"/>
                <a:gd name="T83" fmla="*/ 35 h 67"/>
                <a:gd name="T84" fmla="*/ 26 w 66"/>
                <a:gd name="T85" fmla="*/ 55 h 67"/>
                <a:gd name="T86" fmla="*/ 35 w 66"/>
                <a:gd name="T87" fmla="*/ 67 h 67"/>
                <a:gd name="T88" fmla="*/ 12 w 66"/>
                <a:gd name="T89" fmla="*/ 58 h 67"/>
                <a:gd name="T90" fmla="*/ 35 w 66"/>
                <a:gd name="T91" fmla="*/ 55 h 67"/>
                <a:gd name="T92" fmla="*/ 35 w 66"/>
                <a:gd name="T93" fmla="*/ 67 h 67"/>
                <a:gd name="T94" fmla="*/ 35 w 66"/>
                <a:gd name="T95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7">
                  <a:moveTo>
                    <a:pt x="35" y="55"/>
                  </a:moveTo>
                  <a:lnTo>
                    <a:pt x="35" y="55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55"/>
                  </a:lnTo>
                  <a:close/>
                  <a:moveTo>
                    <a:pt x="35" y="55"/>
                  </a:moveTo>
                  <a:lnTo>
                    <a:pt x="43" y="55"/>
                  </a:lnTo>
                  <a:lnTo>
                    <a:pt x="49" y="49"/>
                  </a:lnTo>
                  <a:lnTo>
                    <a:pt x="58" y="58"/>
                  </a:lnTo>
                  <a:lnTo>
                    <a:pt x="46" y="67"/>
                  </a:lnTo>
                  <a:lnTo>
                    <a:pt x="35" y="67"/>
                  </a:lnTo>
                  <a:lnTo>
                    <a:pt x="35" y="55"/>
                  </a:lnTo>
                  <a:close/>
                  <a:moveTo>
                    <a:pt x="49" y="49"/>
                  </a:moveTo>
                  <a:lnTo>
                    <a:pt x="55" y="44"/>
                  </a:lnTo>
                  <a:lnTo>
                    <a:pt x="55" y="35"/>
                  </a:lnTo>
                  <a:lnTo>
                    <a:pt x="66" y="35"/>
                  </a:lnTo>
                  <a:lnTo>
                    <a:pt x="66" y="46"/>
                  </a:lnTo>
                  <a:lnTo>
                    <a:pt x="58" y="58"/>
                  </a:lnTo>
                  <a:lnTo>
                    <a:pt x="49" y="49"/>
                  </a:lnTo>
                  <a:close/>
                  <a:moveTo>
                    <a:pt x="55" y="35"/>
                  </a:moveTo>
                  <a:lnTo>
                    <a:pt x="55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55" y="35"/>
                  </a:lnTo>
                  <a:close/>
                  <a:moveTo>
                    <a:pt x="55" y="35"/>
                  </a:moveTo>
                  <a:lnTo>
                    <a:pt x="55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55" y="35"/>
                  </a:lnTo>
                  <a:close/>
                  <a:moveTo>
                    <a:pt x="55" y="35"/>
                  </a:moveTo>
                  <a:lnTo>
                    <a:pt x="55" y="26"/>
                  </a:lnTo>
                  <a:lnTo>
                    <a:pt x="49" y="20"/>
                  </a:lnTo>
                  <a:lnTo>
                    <a:pt x="58" y="12"/>
                  </a:lnTo>
                  <a:lnTo>
                    <a:pt x="66" y="20"/>
                  </a:lnTo>
                  <a:lnTo>
                    <a:pt x="66" y="35"/>
                  </a:lnTo>
                  <a:lnTo>
                    <a:pt x="55" y="35"/>
                  </a:lnTo>
                  <a:close/>
                  <a:moveTo>
                    <a:pt x="49" y="20"/>
                  </a:moveTo>
                  <a:lnTo>
                    <a:pt x="43" y="15"/>
                  </a:lnTo>
                  <a:lnTo>
                    <a:pt x="35" y="12"/>
                  </a:lnTo>
                  <a:lnTo>
                    <a:pt x="35" y="0"/>
                  </a:lnTo>
                  <a:lnTo>
                    <a:pt x="46" y="3"/>
                  </a:lnTo>
                  <a:lnTo>
                    <a:pt x="58" y="12"/>
                  </a:lnTo>
                  <a:lnTo>
                    <a:pt x="49" y="20"/>
                  </a:lnTo>
                  <a:close/>
                  <a:moveTo>
                    <a:pt x="35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2"/>
                  </a:lnTo>
                  <a:close/>
                  <a:moveTo>
                    <a:pt x="35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2"/>
                  </a:lnTo>
                  <a:close/>
                  <a:moveTo>
                    <a:pt x="35" y="12"/>
                  </a:moveTo>
                  <a:lnTo>
                    <a:pt x="26" y="15"/>
                  </a:lnTo>
                  <a:lnTo>
                    <a:pt x="20" y="20"/>
                  </a:lnTo>
                  <a:lnTo>
                    <a:pt x="12" y="12"/>
                  </a:lnTo>
                  <a:lnTo>
                    <a:pt x="20" y="3"/>
                  </a:lnTo>
                  <a:lnTo>
                    <a:pt x="35" y="0"/>
                  </a:lnTo>
                  <a:lnTo>
                    <a:pt x="35" y="12"/>
                  </a:lnTo>
                  <a:close/>
                  <a:moveTo>
                    <a:pt x="20" y="20"/>
                  </a:moveTo>
                  <a:lnTo>
                    <a:pt x="15" y="26"/>
                  </a:lnTo>
                  <a:lnTo>
                    <a:pt x="12" y="35"/>
                  </a:lnTo>
                  <a:lnTo>
                    <a:pt x="0" y="35"/>
                  </a:lnTo>
                  <a:lnTo>
                    <a:pt x="3" y="20"/>
                  </a:lnTo>
                  <a:lnTo>
                    <a:pt x="12" y="12"/>
                  </a:lnTo>
                  <a:lnTo>
                    <a:pt x="20" y="20"/>
                  </a:lnTo>
                  <a:close/>
                  <a:moveTo>
                    <a:pt x="12" y="35"/>
                  </a:moveTo>
                  <a:lnTo>
                    <a:pt x="12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2" y="35"/>
                  </a:lnTo>
                  <a:close/>
                  <a:moveTo>
                    <a:pt x="12" y="35"/>
                  </a:moveTo>
                  <a:lnTo>
                    <a:pt x="12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2" y="35"/>
                  </a:lnTo>
                  <a:close/>
                  <a:moveTo>
                    <a:pt x="12" y="35"/>
                  </a:moveTo>
                  <a:lnTo>
                    <a:pt x="15" y="44"/>
                  </a:lnTo>
                  <a:lnTo>
                    <a:pt x="20" y="49"/>
                  </a:lnTo>
                  <a:lnTo>
                    <a:pt x="12" y="58"/>
                  </a:lnTo>
                  <a:lnTo>
                    <a:pt x="3" y="46"/>
                  </a:lnTo>
                  <a:lnTo>
                    <a:pt x="0" y="35"/>
                  </a:lnTo>
                  <a:lnTo>
                    <a:pt x="12" y="35"/>
                  </a:lnTo>
                  <a:close/>
                  <a:moveTo>
                    <a:pt x="20" y="49"/>
                  </a:moveTo>
                  <a:lnTo>
                    <a:pt x="26" y="55"/>
                  </a:lnTo>
                  <a:lnTo>
                    <a:pt x="35" y="55"/>
                  </a:lnTo>
                  <a:lnTo>
                    <a:pt x="35" y="67"/>
                  </a:lnTo>
                  <a:lnTo>
                    <a:pt x="20" y="67"/>
                  </a:lnTo>
                  <a:lnTo>
                    <a:pt x="12" y="58"/>
                  </a:lnTo>
                  <a:lnTo>
                    <a:pt x="20" y="49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6" name="Freeform 122"/>
            <p:cNvSpPr>
              <a:spLocks/>
            </p:cNvSpPr>
            <p:nvPr/>
          </p:nvSpPr>
          <p:spPr bwMode="auto">
            <a:xfrm>
              <a:off x="1671" y="2026"/>
              <a:ext cx="112" cy="115"/>
            </a:xfrm>
            <a:custGeom>
              <a:avLst/>
              <a:gdLst>
                <a:gd name="T0" fmla="*/ 60 w 112"/>
                <a:gd name="T1" fmla="*/ 0 h 115"/>
                <a:gd name="T2" fmla="*/ 60 w 112"/>
                <a:gd name="T3" fmla="*/ 54 h 115"/>
                <a:gd name="T4" fmla="*/ 112 w 112"/>
                <a:gd name="T5" fmla="*/ 54 h 115"/>
                <a:gd name="T6" fmla="*/ 112 w 112"/>
                <a:gd name="T7" fmla="*/ 63 h 115"/>
                <a:gd name="T8" fmla="*/ 60 w 112"/>
                <a:gd name="T9" fmla="*/ 63 h 115"/>
                <a:gd name="T10" fmla="*/ 60 w 112"/>
                <a:gd name="T11" fmla="*/ 115 h 115"/>
                <a:gd name="T12" fmla="*/ 52 w 112"/>
                <a:gd name="T13" fmla="*/ 115 h 115"/>
                <a:gd name="T14" fmla="*/ 52 w 112"/>
                <a:gd name="T15" fmla="*/ 63 h 115"/>
                <a:gd name="T16" fmla="*/ 0 w 112"/>
                <a:gd name="T17" fmla="*/ 63 h 115"/>
                <a:gd name="T18" fmla="*/ 0 w 112"/>
                <a:gd name="T19" fmla="*/ 54 h 115"/>
                <a:gd name="T20" fmla="*/ 52 w 112"/>
                <a:gd name="T21" fmla="*/ 54 h 115"/>
                <a:gd name="T22" fmla="*/ 52 w 112"/>
                <a:gd name="T23" fmla="*/ 0 h 115"/>
                <a:gd name="T24" fmla="*/ 60 w 11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15">
                  <a:moveTo>
                    <a:pt x="60" y="0"/>
                  </a:moveTo>
                  <a:lnTo>
                    <a:pt x="60" y="54"/>
                  </a:lnTo>
                  <a:lnTo>
                    <a:pt x="112" y="54"/>
                  </a:lnTo>
                  <a:lnTo>
                    <a:pt x="112" y="63"/>
                  </a:lnTo>
                  <a:lnTo>
                    <a:pt x="60" y="63"/>
                  </a:lnTo>
                  <a:lnTo>
                    <a:pt x="60" y="115"/>
                  </a:lnTo>
                  <a:lnTo>
                    <a:pt x="52" y="115"/>
                  </a:lnTo>
                  <a:lnTo>
                    <a:pt x="52" y="63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52" y="54"/>
                  </a:lnTo>
                  <a:lnTo>
                    <a:pt x="52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7" name="Freeform 123"/>
            <p:cNvSpPr>
              <a:spLocks noEditPoints="1"/>
            </p:cNvSpPr>
            <p:nvPr/>
          </p:nvSpPr>
          <p:spPr bwMode="auto">
            <a:xfrm>
              <a:off x="1665" y="2020"/>
              <a:ext cx="124" cy="127"/>
            </a:xfrm>
            <a:custGeom>
              <a:avLst/>
              <a:gdLst>
                <a:gd name="T0" fmla="*/ 72 w 124"/>
                <a:gd name="T1" fmla="*/ 60 h 127"/>
                <a:gd name="T2" fmla="*/ 60 w 124"/>
                <a:gd name="T3" fmla="*/ 6 h 127"/>
                <a:gd name="T4" fmla="*/ 66 w 124"/>
                <a:gd name="T5" fmla="*/ 66 h 127"/>
                <a:gd name="T6" fmla="*/ 60 w 124"/>
                <a:gd name="T7" fmla="*/ 60 h 127"/>
                <a:gd name="T8" fmla="*/ 66 w 124"/>
                <a:gd name="T9" fmla="*/ 66 h 127"/>
                <a:gd name="T10" fmla="*/ 118 w 124"/>
                <a:gd name="T11" fmla="*/ 52 h 127"/>
                <a:gd name="T12" fmla="*/ 66 w 124"/>
                <a:gd name="T13" fmla="*/ 66 h 127"/>
                <a:gd name="T14" fmla="*/ 118 w 124"/>
                <a:gd name="T15" fmla="*/ 52 h 127"/>
                <a:gd name="T16" fmla="*/ 124 w 124"/>
                <a:gd name="T17" fmla="*/ 60 h 127"/>
                <a:gd name="T18" fmla="*/ 118 w 124"/>
                <a:gd name="T19" fmla="*/ 52 h 127"/>
                <a:gd name="T20" fmla="*/ 124 w 124"/>
                <a:gd name="T21" fmla="*/ 69 h 127"/>
                <a:gd name="T22" fmla="*/ 112 w 124"/>
                <a:gd name="T23" fmla="*/ 60 h 127"/>
                <a:gd name="T24" fmla="*/ 124 w 124"/>
                <a:gd name="T25" fmla="*/ 69 h 127"/>
                <a:gd name="T26" fmla="*/ 118 w 124"/>
                <a:gd name="T27" fmla="*/ 75 h 127"/>
                <a:gd name="T28" fmla="*/ 124 w 124"/>
                <a:gd name="T29" fmla="*/ 69 h 127"/>
                <a:gd name="T30" fmla="*/ 66 w 124"/>
                <a:gd name="T31" fmla="*/ 75 h 127"/>
                <a:gd name="T32" fmla="*/ 118 w 124"/>
                <a:gd name="T33" fmla="*/ 63 h 127"/>
                <a:gd name="T34" fmla="*/ 60 w 124"/>
                <a:gd name="T35" fmla="*/ 69 h 127"/>
                <a:gd name="T36" fmla="*/ 66 w 124"/>
                <a:gd name="T37" fmla="*/ 63 h 127"/>
                <a:gd name="T38" fmla="*/ 60 w 124"/>
                <a:gd name="T39" fmla="*/ 69 h 127"/>
                <a:gd name="T40" fmla="*/ 72 w 124"/>
                <a:gd name="T41" fmla="*/ 121 h 127"/>
                <a:gd name="T42" fmla="*/ 60 w 124"/>
                <a:gd name="T43" fmla="*/ 69 h 127"/>
                <a:gd name="T44" fmla="*/ 72 w 124"/>
                <a:gd name="T45" fmla="*/ 121 h 127"/>
                <a:gd name="T46" fmla="*/ 66 w 124"/>
                <a:gd name="T47" fmla="*/ 127 h 127"/>
                <a:gd name="T48" fmla="*/ 72 w 124"/>
                <a:gd name="T49" fmla="*/ 121 h 127"/>
                <a:gd name="T50" fmla="*/ 58 w 124"/>
                <a:gd name="T51" fmla="*/ 127 h 127"/>
                <a:gd name="T52" fmla="*/ 66 w 124"/>
                <a:gd name="T53" fmla="*/ 115 h 127"/>
                <a:gd name="T54" fmla="*/ 58 w 124"/>
                <a:gd name="T55" fmla="*/ 127 h 127"/>
                <a:gd name="T56" fmla="*/ 52 w 124"/>
                <a:gd name="T57" fmla="*/ 121 h 127"/>
                <a:gd name="T58" fmla="*/ 58 w 124"/>
                <a:gd name="T59" fmla="*/ 127 h 127"/>
                <a:gd name="T60" fmla="*/ 52 w 124"/>
                <a:gd name="T61" fmla="*/ 69 h 127"/>
                <a:gd name="T62" fmla="*/ 63 w 124"/>
                <a:gd name="T63" fmla="*/ 121 h 127"/>
                <a:gd name="T64" fmla="*/ 58 w 124"/>
                <a:gd name="T65" fmla="*/ 63 h 127"/>
                <a:gd name="T66" fmla="*/ 63 w 124"/>
                <a:gd name="T67" fmla="*/ 69 h 127"/>
                <a:gd name="T68" fmla="*/ 58 w 124"/>
                <a:gd name="T69" fmla="*/ 63 h 127"/>
                <a:gd name="T70" fmla="*/ 6 w 124"/>
                <a:gd name="T71" fmla="*/ 75 h 127"/>
                <a:gd name="T72" fmla="*/ 58 w 124"/>
                <a:gd name="T73" fmla="*/ 63 h 127"/>
                <a:gd name="T74" fmla="*/ 6 w 124"/>
                <a:gd name="T75" fmla="*/ 75 h 127"/>
                <a:gd name="T76" fmla="*/ 0 w 124"/>
                <a:gd name="T77" fmla="*/ 69 h 127"/>
                <a:gd name="T78" fmla="*/ 6 w 124"/>
                <a:gd name="T79" fmla="*/ 75 h 127"/>
                <a:gd name="T80" fmla="*/ 0 w 124"/>
                <a:gd name="T81" fmla="*/ 60 h 127"/>
                <a:gd name="T82" fmla="*/ 12 w 124"/>
                <a:gd name="T83" fmla="*/ 69 h 127"/>
                <a:gd name="T84" fmla="*/ 0 w 124"/>
                <a:gd name="T85" fmla="*/ 60 h 127"/>
                <a:gd name="T86" fmla="*/ 6 w 124"/>
                <a:gd name="T87" fmla="*/ 52 h 127"/>
                <a:gd name="T88" fmla="*/ 0 w 124"/>
                <a:gd name="T89" fmla="*/ 60 h 127"/>
                <a:gd name="T90" fmla="*/ 58 w 124"/>
                <a:gd name="T91" fmla="*/ 52 h 127"/>
                <a:gd name="T92" fmla="*/ 6 w 124"/>
                <a:gd name="T93" fmla="*/ 66 h 127"/>
                <a:gd name="T94" fmla="*/ 63 w 124"/>
                <a:gd name="T95" fmla="*/ 60 h 127"/>
                <a:gd name="T96" fmla="*/ 58 w 124"/>
                <a:gd name="T97" fmla="*/ 66 h 127"/>
                <a:gd name="T98" fmla="*/ 63 w 124"/>
                <a:gd name="T99" fmla="*/ 60 h 127"/>
                <a:gd name="T100" fmla="*/ 52 w 124"/>
                <a:gd name="T101" fmla="*/ 6 h 127"/>
                <a:gd name="T102" fmla="*/ 63 w 124"/>
                <a:gd name="T103" fmla="*/ 60 h 127"/>
                <a:gd name="T104" fmla="*/ 52 w 124"/>
                <a:gd name="T105" fmla="*/ 6 h 127"/>
                <a:gd name="T106" fmla="*/ 58 w 124"/>
                <a:gd name="T107" fmla="*/ 0 h 127"/>
                <a:gd name="T108" fmla="*/ 52 w 124"/>
                <a:gd name="T109" fmla="*/ 6 h 127"/>
                <a:gd name="T110" fmla="*/ 66 w 124"/>
                <a:gd name="T111" fmla="*/ 0 h 127"/>
                <a:gd name="T112" fmla="*/ 58 w 124"/>
                <a:gd name="T113" fmla="*/ 11 h 127"/>
                <a:gd name="T114" fmla="*/ 66 w 124"/>
                <a:gd name="T115" fmla="*/ 0 h 127"/>
                <a:gd name="T116" fmla="*/ 72 w 124"/>
                <a:gd name="T117" fmla="*/ 6 h 127"/>
                <a:gd name="T118" fmla="*/ 66 w 124"/>
                <a:gd name="T1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4" h="127">
                  <a:moveTo>
                    <a:pt x="72" y="6"/>
                  </a:moveTo>
                  <a:lnTo>
                    <a:pt x="72" y="60"/>
                  </a:lnTo>
                  <a:lnTo>
                    <a:pt x="60" y="60"/>
                  </a:lnTo>
                  <a:lnTo>
                    <a:pt x="60" y="6"/>
                  </a:lnTo>
                  <a:lnTo>
                    <a:pt x="72" y="6"/>
                  </a:lnTo>
                  <a:close/>
                  <a:moveTo>
                    <a:pt x="66" y="66"/>
                  </a:moveTo>
                  <a:lnTo>
                    <a:pt x="60" y="66"/>
                  </a:lnTo>
                  <a:lnTo>
                    <a:pt x="60" y="60"/>
                  </a:lnTo>
                  <a:lnTo>
                    <a:pt x="66" y="60"/>
                  </a:lnTo>
                  <a:lnTo>
                    <a:pt x="66" y="66"/>
                  </a:lnTo>
                  <a:close/>
                  <a:moveTo>
                    <a:pt x="66" y="52"/>
                  </a:moveTo>
                  <a:lnTo>
                    <a:pt x="118" y="52"/>
                  </a:lnTo>
                  <a:lnTo>
                    <a:pt x="118" y="66"/>
                  </a:lnTo>
                  <a:lnTo>
                    <a:pt x="66" y="66"/>
                  </a:lnTo>
                  <a:lnTo>
                    <a:pt x="66" y="52"/>
                  </a:lnTo>
                  <a:close/>
                  <a:moveTo>
                    <a:pt x="118" y="52"/>
                  </a:moveTo>
                  <a:lnTo>
                    <a:pt x="124" y="52"/>
                  </a:lnTo>
                  <a:lnTo>
                    <a:pt x="124" y="60"/>
                  </a:lnTo>
                  <a:lnTo>
                    <a:pt x="118" y="60"/>
                  </a:lnTo>
                  <a:lnTo>
                    <a:pt x="118" y="52"/>
                  </a:lnTo>
                  <a:close/>
                  <a:moveTo>
                    <a:pt x="124" y="60"/>
                  </a:moveTo>
                  <a:lnTo>
                    <a:pt x="124" y="69"/>
                  </a:lnTo>
                  <a:lnTo>
                    <a:pt x="112" y="69"/>
                  </a:lnTo>
                  <a:lnTo>
                    <a:pt x="112" y="60"/>
                  </a:lnTo>
                  <a:lnTo>
                    <a:pt x="124" y="60"/>
                  </a:lnTo>
                  <a:close/>
                  <a:moveTo>
                    <a:pt x="124" y="69"/>
                  </a:moveTo>
                  <a:lnTo>
                    <a:pt x="124" y="75"/>
                  </a:lnTo>
                  <a:lnTo>
                    <a:pt x="118" y="75"/>
                  </a:lnTo>
                  <a:lnTo>
                    <a:pt x="118" y="69"/>
                  </a:lnTo>
                  <a:lnTo>
                    <a:pt x="124" y="69"/>
                  </a:lnTo>
                  <a:close/>
                  <a:moveTo>
                    <a:pt x="118" y="75"/>
                  </a:moveTo>
                  <a:lnTo>
                    <a:pt x="66" y="75"/>
                  </a:lnTo>
                  <a:lnTo>
                    <a:pt x="66" y="63"/>
                  </a:lnTo>
                  <a:lnTo>
                    <a:pt x="118" y="63"/>
                  </a:lnTo>
                  <a:lnTo>
                    <a:pt x="118" y="75"/>
                  </a:lnTo>
                  <a:close/>
                  <a:moveTo>
                    <a:pt x="60" y="69"/>
                  </a:moveTo>
                  <a:lnTo>
                    <a:pt x="60" y="63"/>
                  </a:lnTo>
                  <a:lnTo>
                    <a:pt x="66" y="63"/>
                  </a:lnTo>
                  <a:lnTo>
                    <a:pt x="66" y="69"/>
                  </a:lnTo>
                  <a:lnTo>
                    <a:pt x="60" y="69"/>
                  </a:lnTo>
                  <a:close/>
                  <a:moveTo>
                    <a:pt x="72" y="69"/>
                  </a:moveTo>
                  <a:lnTo>
                    <a:pt x="72" y="121"/>
                  </a:lnTo>
                  <a:lnTo>
                    <a:pt x="60" y="121"/>
                  </a:lnTo>
                  <a:lnTo>
                    <a:pt x="60" y="69"/>
                  </a:lnTo>
                  <a:lnTo>
                    <a:pt x="72" y="69"/>
                  </a:lnTo>
                  <a:close/>
                  <a:moveTo>
                    <a:pt x="72" y="121"/>
                  </a:moveTo>
                  <a:lnTo>
                    <a:pt x="72" y="127"/>
                  </a:lnTo>
                  <a:lnTo>
                    <a:pt x="66" y="127"/>
                  </a:lnTo>
                  <a:lnTo>
                    <a:pt x="66" y="121"/>
                  </a:lnTo>
                  <a:lnTo>
                    <a:pt x="72" y="121"/>
                  </a:lnTo>
                  <a:close/>
                  <a:moveTo>
                    <a:pt x="66" y="127"/>
                  </a:moveTo>
                  <a:lnTo>
                    <a:pt x="58" y="127"/>
                  </a:lnTo>
                  <a:lnTo>
                    <a:pt x="58" y="115"/>
                  </a:lnTo>
                  <a:lnTo>
                    <a:pt x="66" y="115"/>
                  </a:lnTo>
                  <a:lnTo>
                    <a:pt x="66" y="127"/>
                  </a:lnTo>
                  <a:close/>
                  <a:moveTo>
                    <a:pt x="58" y="127"/>
                  </a:moveTo>
                  <a:lnTo>
                    <a:pt x="52" y="127"/>
                  </a:lnTo>
                  <a:lnTo>
                    <a:pt x="52" y="121"/>
                  </a:lnTo>
                  <a:lnTo>
                    <a:pt x="58" y="121"/>
                  </a:lnTo>
                  <a:lnTo>
                    <a:pt x="58" y="127"/>
                  </a:lnTo>
                  <a:close/>
                  <a:moveTo>
                    <a:pt x="52" y="121"/>
                  </a:moveTo>
                  <a:lnTo>
                    <a:pt x="52" y="69"/>
                  </a:lnTo>
                  <a:lnTo>
                    <a:pt x="63" y="69"/>
                  </a:lnTo>
                  <a:lnTo>
                    <a:pt x="63" y="121"/>
                  </a:lnTo>
                  <a:lnTo>
                    <a:pt x="52" y="121"/>
                  </a:lnTo>
                  <a:close/>
                  <a:moveTo>
                    <a:pt x="58" y="63"/>
                  </a:moveTo>
                  <a:lnTo>
                    <a:pt x="63" y="63"/>
                  </a:lnTo>
                  <a:lnTo>
                    <a:pt x="63" y="69"/>
                  </a:lnTo>
                  <a:lnTo>
                    <a:pt x="58" y="69"/>
                  </a:lnTo>
                  <a:lnTo>
                    <a:pt x="58" y="63"/>
                  </a:lnTo>
                  <a:close/>
                  <a:moveTo>
                    <a:pt x="58" y="75"/>
                  </a:moveTo>
                  <a:lnTo>
                    <a:pt x="6" y="75"/>
                  </a:lnTo>
                  <a:lnTo>
                    <a:pt x="6" y="63"/>
                  </a:lnTo>
                  <a:lnTo>
                    <a:pt x="58" y="63"/>
                  </a:lnTo>
                  <a:lnTo>
                    <a:pt x="58" y="75"/>
                  </a:lnTo>
                  <a:close/>
                  <a:moveTo>
                    <a:pt x="6" y="75"/>
                  </a:moveTo>
                  <a:lnTo>
                    <a:pt x="0" y="75"/>
                  </a:lnTo>
                  <a:lnTo>
                    <a:pt x="0" y="69"/>
                  </a:lnTo>
                  <a:lnTo>
                    <a:pt x="6" y="69"/>
                  </a:lnTo>
                  <a:lnTo>
                    <a:pt x="6" y="75"/>
                  </a:lnTo>
                  <a:close/>
                  <a:moveTo>
                    <a:pt x="0" y="69"/>
                  </a:moveTo>
                  <a:lnTo>
                    <a:pt x="0" y="60"/>
                  </a:lnTo>
                  <a:lnTo>
                    <a:pt x="12" y="60"/>
                  </a:lnTo>
                  <a:lnTo>
                    <a:pt x="12" y="69"/>
                  </a:lnTo>
                  <a:lnTo>
                    <a:pt x="0" y="69"/>
                  </a:lnTo>
                  <a:close/>
                  <a:moveTo>
                    <a:pt x="0" y="60"/>
                  </a:moveTo>
                  <a:lnTo>
                    <a:pt x="0" y="52"/>
                  </a:lnTo>
                  <a:lnTo>
                    <a:pt x="6" y="52"/>
                  </a:lnTo>
                  <a:lnTo>
                    <a:pt x="6" y="60"/>
                  </a:lnTo>
                  <a:lnTo>
                    <a:pt x="0" y="60"/>
                  </a:lnTo>
                  <a:close/>
                  <a:moveTo>
                    <a:pt x="6" y="52"/>
                  </a:moveTo>
                  <a:lnTo>
                    <a:pt x="58" y="52"/>
                  </a:lnTo>
                  <a:lnTo>
                    <a:pt x="58" y="66"/>
                  </a:lnTo>
                  <a:lnTo>
                    <a:pt x="6" y="66"/>
                  </a:lnTo>
                  <a:lnTo>
                    <a:pt x="6" y="52"/>
                  </a:lnTo>
                  <a:close/>
                  <a:moveTo>
                    <a:pt x="63" y="60"/>
                  </a:moveTo>
                  <a:lnTo>
                    <a:pt x="63" y="66"/>
                  </a:lnTo>
                  <a:lnTo>
                    <a:pt x="58" y="66"/>
                  </a:lnTo>
                  <a:lnTo>
                    <a:pt x="58" y="60"/>
                  </a:lnTo>
                  <a:lnTo>
                    <a:pt x="63" y="60"/>
                  </a:lnTo>
                  <a:close/>
                  <a:moveTo>
                    <a:pt x="52" y="60"/>
                  </a:moveTo>
                  <a:lnTo>
                    <a:pt x="52" y="6"/>
                  </a:lnTo>
                  <a:lnTo>
                    <a:pt x="63" y="6"/>
                  </a:lnTo>
                  <a:lnTo>
                    <a:pt x="63" y="60"/>
                  </a:lnTo>
                  <a:lnTo>
                    <a:pt x="52" y="60"/>
                  </a:lnTo>
                  <a:close/>
                  <a:moveTo>
                    <a:pt x="52" y="6"/>
                  </a:moveTo>
                  <a:lnTo>
                    <a:pt x="52" y="0"/>
                  </a:lnTo>
                  <a:lnTo>
                    <a:pt x="58" y="0"/>
                  </a:lnTo>
                  <a:lnTo>
                    <a:pt x="58" y="6"/>
                  </a:lnTo>
                  <a:lnTo>
                    <a:pt x="52" y="6"/>
                  </a:lnTo>
                  <a:close/>
                  <a:moveTo>
                    <a:pt x="58" y="0"/>
                  </a:moveTo>
                  <a:lnTo>
                    <a:pt x="66" y="0"/>
                  </a:lnTo>
                  <a:lnTo>
                    <a:pt x="66" y="11"/>
                  </a:lnTo>
                  <a:lnTo>
                    <a:pt x="58" y="11"/>
                  </a:lnTo>
                  <a:lnTo>
                    <a:pt x="58" y="0"/>
                  </a:lnTo>
                  <a:close/>
                  <a:moveTo>
                    <a:pt x="66" y="0"/>
                  </a:moveTo>
                  <a:lnTo>
                    <a:pt x="7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8" name="Rectangle 124"/>
            <p:cNvSpPr>
              <a:spLocks noChangeArrowheads="1"/>
            </p:cNvSpPr>
            <p:nvPr/>
          </p:nvSpPr>
          <p:spPr bwMode="auto">
            <a:xfrm>
              <a:off x="1677" y="1737"/>
              <a:ext cx="97" cy="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9" name="Freeform 125"/>
            <p:cNvSpPr>
              <a:spLocks noEditPoints="1"/>
            </p:cNvSpPr>
            <p:nvPr/>
          </p:nvSpPr>
          <p:spPr bwMode="auto">
            <a:xfrm>
              <a:off x="1671" y="1731"/>
              <a:ext cx="109" cy="20"/>
            </a:xfrm>
            <a:custGeom>
              <a:avLst/>
              <a:gdLst>
                <a:gd name="T0" fmla="*/ 109 w 109"/>
                <a:gd name="T1" fmla="*/ 6 h 20"/>
                <a:gd name="T2" fmla="*/ 109 w 109"/>
                <a:gd name="T3" fmla="*/ 14 h 20"/>
                <a:gd name="T4" fmla="*/ 98 w 109"/>
                <a:gd name="T5" fmla="*/ 14 h 20"/>
                <a:gd name="T6" fmla="*/ 98 w 109"/>
                <a:gd name="T7" fmla="*/ 6 h 20"/>
                <a:gd name="T8" fmla="*/ 109 w 109"/>
                <a:gd name="T9" fmla="*/ 6 h 20"/>
                <a:gd name="T10" fmla="*/ 109 w 109"/>
                <a:gd name="T11" fmla="*/ 14 h 20"/>
                <a:gd name="T12" fmla="*/ 109 w 109"/>
                <a:gd name="T13" fmla="*/ 20 h 20"/>
                <a:gd name="T14" fmla="*/ 103 w 109"/>
                <a:gd name="T15" fmla="*/ 20 h 20"/>
                <a:gd name="T16" fmla="*/ 103 w 109"/>
                <a:gd name="T17" fmla="*/ 14 h 20"/>
                <a:gd name="T18" fmla="*/ 109 w 109"/>
                <a:gd name="T19" fmla="*/ 14 h 20"/>
                <a:gd name="T20" fmla="*/ 103 w 109"/>
                <a:gd name="T21" fmla="*/ 20 h 20"/>
                <a:gd name="T22" fmla="*/ 6 w 109"/>
                <a:gd name="T23" fmla="*/ 20 h 20"/>
                <a:gd name="T24" fmla="*/ 6 w 109"/>
                <a:gd name="T25" fmla="*/ 9 h 20"/>
                <a:gd name="T26" fmla="*/ 103 w 109"/>
                <a:gd name="T27" fmla="*/ 9 h 20"/>
                <a:gd name="T28" fmla="*/ 103 w 109"/>
                <a:gd name="T29" fmla="*/ 20 h 20"/>
                <a:gd name="T30" fmla="*/ 6 w 109"/>
                <a:gd name="T31" fmla="*/ 20 h 20"/>
                <a:gd name="T32" fmla="*/ 0 w 109"/>
                <a:gd name="T33" fmla="*/ 20 h 20"/>
                <a:gd name="T34" fmla="*/ 0 w 109"/>
                <a:gd name="T35" fmla="*/ 14 h 20"/>
                <a:gd name="T36" fmla="*/ 6 w 109"/>
                <a:gd name="T37" fmla="*/ 14 h 20"/>
                <a:gd name="T38" fmla="*/ 6 w 109"/>
                <a:gd name="T39" fmla="*/ 20 h 20"/>
                <a:gd name="T40" fmla="*/ 0 w 109"/>
                <a:gd name="T41" fmla="*/ 14 h 20"/>
                <a:gd name="T42" fmla="*/ 0 w 109"/>
                <a:gd name="T43" fmla="*/ 6 h 20"/>
                <a:gd name="T44" fmla="*/ 11 w 109"/>
                <a:gd name="T45" fmla="*/ 6 h 20"/>
                <a:gd name="T46" fmla="*/ 11 w 109"/>
                <a:gd name="T47" fmla="*/ 14 h 20"/>
                <a:gd name="T48" fmla="*/ 0 w 109"/>
                <a:gd name="T49" fmla="*/ 14 h 20"/>
                <a:gd name="T50" fmla="*/ 0 w 109"/>
                <a:gd name="T51" fmla="*/ 6 h 20"/>
                <a:gd name="T52" fmla="*/ 0 w 109"/>
                <a:gd name="T53" fmla="*/ 0 h 20"/>
                <a:gd name="T54" fmla="*/ 6 w 109"/>
                <a:gd name="T55" fmla="*/ 0 h 20"/>
                <a:gd name="T56" fmla="*/ 6 w 109"/>
                <a:gd name="T57" fmla="*/ 6 h 20"/>
                <a:gd name="T58" fmla="*/ 0 w 109"/>
                <a:gd name="T59" fmla="*/ 6 h 20"/>
                <a:gd name="T60" fmla="*/ 6 w 109"/>
                <a:gd name="T61" fmla="*/ 0 h 20"/>
                <a:gd name="T62" fmla="*/ 103 w 109"/>
                <a:gd name="T63" fmla="*/ 0 h 20"/>
                <a:gd name="T64" fmla="*/ 103 w 109"/>
                <a:gd name="T65" fmla="*/ 12 h 20"/>
                <a:gd name="T66" fmla="*/ 6 w 109"/>
                <a:gd name="T67" fmla="*/ 12 h 20"/>
                <a:gd name="T68" fmla="*/ 6 w 109"/>
                <a:gd name="T69" fmla="*/ 0 h 20"/>
                <a:gd name="T70" fmla="*/ 103 w 109"/>
                <a:gd name="T71" fmla="*/ 0 h 20"/>
                <a:gd name="T72" fmla="*/ 109 w 109"/>
                <a:gd name="T73" fmla="*/ 0 h 20"/>
                <a:gd name="T74" fmla="*/ 109 w 109"/>
                <a:gd name="T75" fmla="*/ 6 h 20"/>
                <a:gd name="T76" fmla="*/ 103 w 109"/>
                <a:gd name="T77" fmla="*/ 6 h 20"/>
                <a:gd name="T78" fmla="*/ 103 w 109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20">
                  <a:moveTo>
                    <a:pt x="109" y="6"/>
                  </a:moveTo>
                  <a:lnTo>
                    <a:pt x="109" y="14"/>
                  </a:lnTo>
                  <a:lnTo>
                    <a:pt x="98" y="14"/>
                  </a:lnTo>
                  <a:lnTo>
                    <a:pt x="98" y="6"/>
                  </a:lnTo>
                  <a:lnTo>
                    <a:pt x="109" y="6"/>
                  </a:lnTo>
                  <a:close/>
                  <a:moveTo>
                    <a:pt x="109" y="14"/>
                  </a:moveTo>
                  <a:lnTo>
                    <a:pt x="109" y="20"/>
                  </a:lnTo>
                  <a:lnTo>
                    <a:pt x="103" y="20"/>
                  </a:lnTo>
                  <a:lnTo>
                    <a:pt x="103" y="14"/>
                  </a:lnTo>
                  <a:lnTo>
                    <a:pt x="109" y="14"/>
                  </a:lnTo>
                  <a:close/>
                  <a:moveTo>
                    <a:pt x="103" y="20"/>
                  </a:moveTo>
                  <a:lnTo>
                    <a:pt x="6" y="20"/>
                  </a:lnTo>
                  <a:lnTo>
                    <a:pt x="6" y="9"/>
                  </a:lnTo>
                  <a:lnTo>
                    <a:pt x="103" y="9"/>
                  </a:lnTo>
                  <a:lnTo>
                    <a:pt x="103" y="20"/>
                  </a:lnTo>
                  <a:close/>
                  <a:moveTo>
                    <a:pt x="6" y="20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20"/>
                  </a:lnTo>
                  <a:close/>
                  <a:moveTo>
                    <a:pt x="0" y="14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11" y="14"/>
                  </a:lnTo>
                  <a:lnTo>
                    <a:pt x="0" y="14"/>
                  </a:lnTo>
                  <a:close/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103" y="0"/>
                  </a:lnTo>
                  <a:lnTo>
                    <a:pt x="103" y="12"/>
                  </a:lnTo>
                  <a:lnTo>
                    <a:pt x="6" y="12"/>
                  </a:lnTo>
                  <a:lnTo>
                    <a:pt x="6" y="0"/>
                  </a:lnTo>
                  <a:close/>
                  <a:moveTo>
                    <a:pt x="103" y="0"/>
                  </a:moveTo>
                  <a:lnTo>
                    <a:pt x="109" y="0"/>
                  </a:lnTo>
                  <a:lnTo>
                    <a:pt x="109" y="6"/>
                  </a:lnTo>
                  <a:lnTo>
                    <a:pt x="103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0" name="Rectangle 126"/>
            <p:cNvSpPr>
              <a:spLocks noChangeArrowheads="1"/>
            </p:cNvSpPr>
            <p:nvPr/>
          </p:nvSpPr>
          <p:spPr bwMode="auto">
            <a:xfrm>
              <a:off x="1374" y="2678"/>
              <a:ext cx="159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1" name="Rectangle 127"/>
            <p:cNvSpPr>
              <a:spLocks noChangeArrowheads="1"/>
            </p:cNvSpPr>
            <p:nvPr/>
          </p:nvSpPr>
          <p:spPr bwMode="auto">
            <a:xfrm>
              <a:off x="1400" y="2716"/>
              <a:ext cx="104" cy="11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2" name="Rectangle 128"/>
            <p:cNvSpPr>
              <a:spLocks noChangeArrowheads="1"/>
            </p:cNvSpPr>
            <p:nvPr/>
          </p:nvSpPr>
          <p:spPr bwMode="auto">
            <a:xfrm>
              <a:off x="1435" y="2750"/>
              <a:ext cx="31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3" name="Rectangle 129"/>
            <p:cNvSpPr>
              <a:spLocks noChangeArrowheads="1"/>
            </p:cNvSpPr>
            <p:nvPr/>
          </p:nvSpPr>
          <p:spPr bwMode="auto">
            <a:xfrm>
              <a:off x="1446" y="2528"/>
              <a:ext cx="15" cy="156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4" name="Freeform 130"/>
            <p:cNvSpPr>
              <a:spLocks/>
            </p:cNvSpPr>
            <p:nvPr/>
          </p:nvSpPr>
          <p:spPr bwMode="auto">
            <a:xfrm>
              <a:off x="1441" y="2516"/>
              <a:ext cx="25" cy="29"/>
            </a:xfrm>
            <a:custGeom>
              <a:avLst/>
              <a:gdLst>
                <a:gd name="T0" fmla="*/ 11 w 25"/>
                <a:gd name="T1" fmla="*/ 29 h 29"/>
                <a:gd name="T2" fmla="*/ 17 w 25"/>
                <a:gd name="T3" fmla="*/ 29 h 29"/>
                <a:gd name="T4" fmla="*/ 23 w 25"/>
                <a:gd name="T5" fmla="*/ 26 h 29"/>
                <a:gd name="T6" fmla="*/ 25 w 25"/>
                <a:gd name="T7" fmla="*/ 21 h 29"/>
                <a:gd name="T8" fmla="*/ 25 w 25"/>
                <a:gd name="T9" fmla="*/ 15 h 29"/>
                <a:gd name="T10" fmla="*/ 25 w 25"/>
                <a:gd name="T11" fmla="*/ 9 h 29"/>
                <a:gd name="T12" fmla="*/ 23 w 25"/>
                <a:gd name="T13" fmla="*/ 6 h 29"/>
                <a:gd name="T14" fmla="*/ 17 w 25"/>
                <a:gd name="T15" fmla="*/ 3 h 29"/>
                <a:gd name="T16" fmla="*/ 11 w 25"/>
                <a:gd name="T17" fmla="*/ 0 h 29"/>
                <a:gd name="T18" fmla="*/ 8 w 25"/>
                <a:gd name="T19" fmla="*/ 3 h 29"/>
                <a:gd name="T20" fmla="*/ 2 w 25"/>
                <a:gd name="T21" fmla="*/ 6 h 29"/>
                <a:gd name="T22" fmla="*/ 0 w 25"/>
                <a:gd name="T23" fmla="*/ 9 h 29"/>
                <a:gd name="T24" fmla="*/ 0 w 25"/>
                <a:gd name="T25" fmla="*/ 15 h 29"/>
                <a:gd name="T26" fmla="*/ 0 w 25"/>
                <a:gd name="T27" fmla="*/ 21 h 29"/>
                <a:gd name="T28" fmla="*/ 2 w 25"/>
                <a:gd name="T29" fmla="*/ 26 h 29"/>
                <a:gd name="T30" fmla="*/ 8 w 25"/>
                <a:gd name="T31" fmla="*/ 29 h 29"/>
                <a:gd name="T32" fmla="*/ 11 w 25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1" y="29"/>
                  </a:moveTo>
                  <a:lnTo>
                    <a:pt x="17" y="29"/>
                  </a:lnTo>
                  <a:lnTo>
                    <a:pt x="23" y="26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9"/>
                  </a:lnTo>
                  <a:lnTo>
                    <a:pt x="23" y="6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8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8" y="29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5" name="Freeform 131"/>
            <p:cNvSpPr>
              <a:spLocks noEditPoints="1"/>
            </p:cNvSpPr>
            <p:nvPr/>
          </p:nvSpPr>
          <p:spPr bwMode="auto">
            <a:xfrm>
              <a:off x="1432" y="2511"/>
              <a:ext cx="40" cy="40"/>
            </a:xfrm>
            <a:custGeom>
              <a:avLst/>
              <a:gdLst>
                <a:gd name="T0" fmla="*/ 20 w 40"/>
                <a:gd name="T1" fmla="*/ 28 h 40"/>
                <a:gd name="T2" fmla="*/ 20 w 40"/>
                <a:gd name="T3" fmla="*/ 40 h 40"/>
                <a:gd name="T4" fmla="*/ 20 w 40"/>
                <a:gd name="T5" fmla="*/ 28 h 40"/>
                <a:gd name="T6" fmla="*/ 26 w 40"/>
                <a:gd name="T7" fmla="*/ 26 h 40"/>
                <a:gd name="T8" fmla="*/ 29 w 40"/>
                <a:gd name="T9" fmla="*/ 40 h 40"/>
                <a:gd name="T10" fmla="*/ 20 w 40"/>
                <a:gd name="T11" fmla="*/ 28 h 40"/>
                <a:gd name="T12" fmla="*/ 29 w 40"/>
                <a:gd name="T13" fmla="*/ 23 h 40"/>
                <a:gd name="T14" fmla="*/ 40 w 40"/>
                <a:gd name="T15" fmla="*/ 20 h 40"/>
                <a:gd name="T16" fmla="*/ 34 w 40"/>
                <a:gd name="T17" fmla="*/ 34 h 40"/>
                <a:gd name="T18" fmla="*/ 29 w 40"/>
                <a:gd name="T19" fmla="*/ 20 h 40"/>
                <a:gd name="T20" fmla="*/ 40 w 40"/>
                <a:gd name="T21" fmla="*/ 20 h 40"/>
                <a:gd name="T22" fmla="*/ 29 w 40"/>
                <a:gd name="T23" fmla="*/ 20 h 40"/>
                <a:gd name="T24" fmla="*/ 29 w 40"/>
                <a:gd name="T25" fmla="*/ 20 h 40"/>
                <a:gd name="T26" fmla="*/ 40 w 40"/>
                <a:gd name="T27" fmla="*/ 20 h 40"/>
                <a:gd name="T28" fmla="*/ 29 w 40"/>
                <a:gd name="T29" fmla="*/ 20 h 40"/>
                <a:gd name="T30" fmla="*/ 26 w 40"/>
                <a:gd name="T31" fmla="*/ 14 h 40"/>
                <a:gd name="T32" fmla="*/ 40 w 40"/>
                <a:gd name="T33" fmla="*/ 14 h 40"/>
                <a:gd name="T34" fmla="*/ 29 w 40"/>
                <a:gd name="T35" fmla="*/ 20 h 40"/>
                <a:gd name="T36" fmla="*/ 26 w 40"/>
                <a:gd name="T37" fmla="*/ 14 h 40"/>
                <a:gd name="T38" fmla="*/ 20 w 40"/>
                <a:gd name="T39" fmla="*/ 0 h 40"/>
                <a:gd name="T40" fmla="*/ 34 w 40"/>
                <a:gd name="T41" fmla="*/ 5 h 40"/>
                <a:gd name="T42" fmla="*/ 20 w 40"/>
                <a:gd name="T43" fmla="*/ 14 h 40"/>
                <a:gd name="T44" fmla="*/ 20 w 40"/>
                <a:gd name="T45" fmla="*/ 0 h 40"/>
                <a:gd name="T46" fmla="*/ 20 w 40"/>
                <a:gd name="T47" fmla="*/ 14 h 40"/>
                <a:gd name="T48" fmla="*/ 20 w 40"/>
                <a:gd name="T49" fmla="*/ 14 h 40"/>
                <a:gd name="T50" fmla="*/ 20 w 40"/>
                <a:gd name="T51" fmla="*/ 0 h 40"/>
                <a:gd name="T52" fmla="*/ 20 w 40"/>
                <a:gd name="T53" fmla="*/ 14 h 40"/>
                <a:gd name="T54" fmla="*/ 14 w 40"/>
                <a:gd name="T55" fmla="*/ 14 h 40"/>
                <a:gd name="T56" fmla="*/ 14 w 40"/>
                <a:gd name="T57" fmla="*/ 2 h 40"/>
                <a:gd name="T58" fmla="*/ 20 w 40"/>
                <a:gd name="T59" fmla="*/ 14 h 40"/>
                <a:gd name="T60" fmla="*/ 14 w 40"/>
                <a:gd name="T61" fmla="*/ 14 h 40"/>
                <a:gd name="T62" fmla="*/ 14 w 40"/>
                <a:gd name="T63" fmla="*/ 14 h 40"/>
                <a:gd name="T64" fmla="*/ 14 w 40"/>
                <a:gd name="T65" fmla="*/ 17 h 40"/>
                <a:gd name="T66" fmla="*/ 0 w 40"/>
                <a:gd name="T67" fmla="*/ 20 h 40"/>
                <a:gd name="T68" fmla="*/ 9 w 40"/>
                <a:gd name="T69" fmla="*/ 5 h 40"/>
                <a:gd name="T70" fmla="*/ 14 w 40"/>
                <a:gd name="T71" fmla="*/ 20 h 40"/>
                <a:gd name="T72" fmla="*/ 0 w 40"/>
                <a:gd name="T73" fmla="*/ 20 h 40"/>
                <a:gd name="T74" fmla="*/ 14 w 40"/>
                <a:gd name="T75" fmla="*/ 20 h 40"/>
                <a:gd name="T76" fmla="*/ 14 w 40"/>
                <a:gd name="T77" fmla="*/ 20 h 40"/>
                <a:gd name="T78" fmla="*/ 0 w 40"/>
                <a:gd name="T79" fmla="*/ 20 h 40"/>
                <a:gd name="T80" fmla="*/ 14 w 40"/>
                <a:gd name="T81" fmla="*/ 20 h 40"/>
                <a:gd name="T82" fmla="*/ 14 w 40"/>
                <a:gd name="T83" fmla="*/ 26 h 40"/>
                <a:gd name="T84" fmla="*/ 3 w 40"/>
                <a:gd name="T85" fmla="*/ 28 h 40"/>
                <a:gd name="T86" fmla="*/ 14 w 40"/>
                <a:gd name="T87" fmla="*/ 20 h 40"/>
                <a:gd name="T88" fmla="*/ 17 w 40"/>
                <a:gd name="T89" fmla="*/ 28 h 40"/>
                <a:gd name="T90" fmla="*/ 20 w 40"/>
                <a:gd name="T91" fmla="*/ 40 h 40"/>
                <a:gd name="T92" fmla="*/ 9 w 40"/>
                <a:gd name="T93" fmla="*/ 34 h 40"/>
                <a:gd name="T94" fmla="*/ 20 w 40"/>
                <a:gd name="T95" fmla="*/ 28 h 40"/>
                <a:gd name="T96" fmla="*/ 20 w 40"/>
                <a:gd name="T97" fmla="*/ 40 h 40"/>
                <a:gd name="T98" fmla="*/ 20 w 40"/>
                <a:gd name="T99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40">
                  <a:moveTo>
                    <a:pt x="20" y="28"/>
                  </a:moveTo>
                  <a:lnTo>
                    <a:pt x="20" y="2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28"/>
                  </a:lnTo>
                  <a:close/>
                  <a:moveTo>
                    <a:pt x="20" y="28"/>
                  </a:moveTo>
                  <a:lnTo>
                    <a:pt x="26" y="28"/>
                  </a:lnTo>
                  <a:lnTo>
                    <a:pt x="26" y="26"/>
                  </a:lnTo>
                  <a:lnTo>
                    <a:pt x="34" y="34"/>
                  </a:lnTo>
                  <a:lnTo>
                    <a:pt x="29" y="40"/>
                  </a:lnTo>
                  <a:lnTo>
                    <a:pt x="20" y="40"/>
                  </a:lnTo>
                  <a:lnTo>
                    <a:pt x="20" y="28"/>
                  </a:lnTo>
                  <a:close/>
                  <a:moveTo>
                    <a:pt x="26" y="26"/>
                  </a:moveTo>
                  <a:lnTo>
                    <a:pt x="29" y="23"/>
                  </a:lnTo>
                  <a:lnTo>
                    <a:pt x="29" y="20"/>
                  </a:lnTo>
                  <a:lnTo>
                    <a:pt x="40" y="20"/>
                  </a:lnTo>
                  <a:lnTo>
                    <a:pt x="40" y="28"/>
                  </a:lnTo>
                  <a:lnTo>
                    <a:pt x="34" y="34"/>
                  </a:lnTo>
                  <a:lnTo>
                    <a:pt x="26" y="26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29" y="20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29" y="20"/>
                  </a:lnTo>
                  <a:close/>
                  <a:moveTo>
                    <a:pt x="29" y="20"/>
                  </a:moveTo>
                  <a:lnTo>
                    <a:pt x="29" y="17"/>
                  </a:lnTo>
                  <a:lnTo>
                    <a:pt x="26" y="14"/>
                  </a:lnTo>
                  <a:lnTo>
                    <a:pt x="34" y="5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29" y="2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0" y="14"/>
                  </a:lnTo>
                  <a:lnTo>
                    <a:pt x="20" y="0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26" y="14"/>
                  </a:lnTo>
                  <a:close/>
                  <a:moveTo>
                    <a:pt x="2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4"/>
                  </a:lnTo>
                  <a:close/>
                  <a:moveTo>
                    <a:pt x="2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4"/>
                  </a:lnTo>
                  <a:close/>
                  <a:moveTo>
                    <a:pt x="20" y="14"/>
                  </a:moveTo>
                  <a:lnTo>
                    <a:pt x="17" y="14"/>
                  </a:lnTo>
                  <a:lnTo>
                    <a:pt x="14" y="14"/>
                  </a:lnTo>
                  <a:lnTo>
                    <a:pt x="9" y="5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1" y="11"/>
                  </a:lnTo>
                  <a:lnTo>
                    <a:pt x="14" y="14"/>
                  </a:lnTo>
                  <a:close/>
                  <a:moveTo>
                    <a:pt x="14" y="14"/>
                  </a:moveTo>
                  <a:lnTo>
                    <a:pt x="14" y="17"/>
                  </a:lnTo>
                  <a:lnTo>
                    <a:pt x="14" y="20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4" y="14"/>
                  </a:lnTo>
                  <a:close/>
                  <a:moveTo>
                    <a:pt x="14" y="2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20"/>
                  </a:lnTo>
                  <a:close/>
                  <a:moveTo>
                    <a:pt x="14" y="2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20"/>
                  </a:lnTo>
                  <a:close/>
                  <a:moveTo>
                    <a:pt x="14" y="20"/>
                  </a:moveTo>
                  <a:lnTo>
                    <a:pt x="14" y="23"/>
                  </a:lnTo>
                  <a:lnTo>
                    <a:pt x="14" y="26"/>
                  </a:lnTo>
                  <a:lnTo>
                    <a:pt x="9" y="34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14" y="20"/>
                  </a:lnTo>
                  <a:close/>
                  <a:moveTo>
                    <a:pt x="14" y="26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9" y="34"/>
                  </a:lnTo>
                  <a:lnTo>
                    <a:pt x="14" y="26"/>
                  </a:lnTo>
                  <a:close/>
                  <a:moveTo>
                    <a:pt x="20" y="28"/>
                  </a:moveTo>
                  <a:lnTo>
                    <a:pt x="20" y="2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6" name="Freeform 132"/>
            <p:cNvSpPr>
              <a:spLocks/>
            </p:cNvSpPr>
            <p:nvPr/>
          </p:nvSpPr>
          <p:spPr bwMode="auto">
            <a:xfrm>
              <a:off x="1800" y="1246"/>
              <a:ext cx="49" cy="75"/>
            </a:xfrm>
            <a:custGeom>
              <a:avLst/>
              <a:gdLst>
                <a:gd name="T0" fmla="*/ 41 w 49"/>
                <a:gd name="T1" fmla="*/ 75 h 75"/>
                <a:gd name="T2" fmla="*/ 0 w 49"/>
                <a:gd name="T3" fmla="*/ 6 h 75"/>
                <a:gd name="T4" fmla="*/ 9 w 49"/>
                <a:gd name="T5" fmla="*/ 0 h 75"/>
                <a:gd name="T6" fmla="*/ 49 w 49"/>
                <a:gd name="T7" fmla="*/ 69 h 75"/>
                <a:gd name="T8" fmla="*/ 41 w 4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1" y="75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49" y="69"/>
                  </a:lnTo>
                  <a:lnTo>
                    <a:pt x="41" y="7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7" name="Freeform 133"/>
            <p:cNvSpPr>
              <a:spLocks/>
            </p:cNvSpPr>
            <p:nvPr/>
          </p:nvSpPr>
          <p:spPr bwMode="auto">
            <a:xfrm>
              <a:off x="1835" y="1246"/>
              <a:ext cx="52" cy="75"/>
            </a:xfrm>
            <a:custGeom>
              <a:avLst/>
              <a:gdLst>
                <a:gd name="T0" fmla="*/ 0 w 52"/>
                <a:gd name="T1" fmla="*/ 69 h 75"/>
                <a:gd name="T2" fmla="*/ 40 w 52"/>
                <a:gd name="T3" fmla="*/ 0 h 75"/>
                <a:gd name="T4" fmla="*/ 52 w 52"/>
                <a:gd name="T5" fmla="*/ 6 h 75"/>
                <a:gd name="T6" fmla="*/ 11 w 52"/>
                <a:gd name="T7" fmla="*/ 75 h 75"/>
                <a:gd name="T8" fmla="*/ 0 w 52"/>
                <a:gd name="T9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5">
                  <a:moveTo>
                    <a:pt x="0" y="69"/>
                  </a:moveTo>
                  <a:lnTo>
                    <a:pt x="40" y="0"/>
                  </a:lnTo>
                  <a:lnTo>
                    <a:pt x="52" y="6"/>
                  </a:lnTo>
                  <a:lnTo>
                    <a:pt x="11" y="7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8" name="Freeform 134"/>
            <p:cNvSpPr>
              <a:spLocks/>
            </p:cNvSpPr>
            <p:nvPr/>
          </p:nvSpPr>
          <p:spPr bwMode="auto">
            <a:xfrm>
              <a:off x="1763" y="1246"/>
              <a:ext cx="52" cy="75"/>
            </a:xfrm>
            <a:custGeom>
              <a:avLst/>
              <a:gdLst>
                <a:gd name="T0" fmla="*/ 0 w 52"/>
                <a:gd name="T1" fmla="*/ 69 h 75"/>
                <a:gd name="T2" fmla="*/ 40 w 52"/>
                <a:gd name="T3" fmla="*/ 0 h 75"/>
                <a:gd name="T4" fmla="*/ 52 w 52"/>
                <a:gd name="T5" fmla="*/ 6 h 75"/>
                <a:gd name="T6" fmla="*/ 11 w 52"/>
                <a:gd name="T7" fmla="*/ 75 h 75"/>
                <a:gd name="T8" fmla="*/ 0 w 52"/>
                <a:gd name="T9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5">
                  <a:moveTo>
                    <a:pt x="0" y="69"/>
                  </a:moveTo>
                  <a:lnTo>
                    <a:pt x="40" y="0"/>
                  </a:lnTo>
                  <a:lnTo>
                    <a:pt x="52" y="6"/>
                  </a:lnTo>
                  <a:lnTo>
                    <a:pt x="11" y="7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9" name="Freeform 135"/>
            <p:cNvSpPr>
              <a:spLocks/>
            </p:cNvSpPr>
            <p:nvPr/>
          </p:nvSpPr>
          <p:spPr bwMode="auto">
            <a:xfrm>
              <a:off x="1728" y="1246"/>
              <a:ext cx="49" cy="75"/>
            </a:xfrm>
            <a:custGeom>
              <a:avLst/>
              <a:gdLst>
                <a:gd name="T0" fmla="*/ 9 w 49"/>
                <a:gd name="T1" fmla="*/ 0 h 75"/>
                <a:gd name="T2" fmla="*/ 49 w 49"/>
                <a:gd name="T3" fmla="*/ 69 h 75"/>
                <a:gd name="T4" fmla="*/ 41 w 49"/>
                <a:gd name="T5" fmla="*/ 75 h 75"/>
                <a:gd name="T6" fmla="*/ 0 w 49"/>
                <a:gd name="T7" fmla="*/ 6 h 75"/>
                <a:gd name="T8" fmla="*/ 9 w 4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9" y="0"/>
                  </a:moveTo>
                  <a:lnTo>
                    <a:pt x="49" y="69"/>
                  </a:lnTo>
                  <a:lnTo>
                    <a:pt x="41" y="75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0" name="Freeform 136"/>
            <p:cNvSpPr>
              <a:spLocks/>
            </p:cNvSpPr>
            <p:nvPr/>
          </p:nvSpPr>
          <p:spPr bwMode="auto">
            <a:xfrm>
              <a:off x="1711" y="1246"/>
              <a:ext cx="32" cy="40"/>
            </a:xfrm>
            <a:custGeom>
              <a:avLst/>
              <a:gdLst>
                <a:gd name="T0" fmla="*/ 0 w 32"/>
                <a:gd name="T1" fmla="*/ 35 h 40"/>
                <a:gd name="T2" fmla="*/ 20 w 32"/>
                <a:gd name="T3" fmla="*/ 0 h 40"/>
                <a:gd name="T4" fmla="*/ 32 w 32"/>
                <a:gd name="T5" fmla="*/ 6 h 40"/>
                <a:gd name="T6" fmla="*/ 12 w 32"/>
                <a:gd name="T7" fmla="*/ 40 h 40"/>
                <a:gd name="T8" fmla="*/ 0 w 32"/>
                <a:gd name="T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35"/>
                  </a:moveTo>
                  <a:lnTo>
                    <a:pt x="20" y="0"/>
                  </a:lnTo>
                  <a:lnTo>
                    <a:pt x="32" y="6"/>
                  </a:lnTo>
                  <a:lnTo>
                    <a:pt x="12" y="4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1" name="Freeform 137"/>
            <p:cNvSpPr>
              <a:spLocks/>
            </p:cNvSpPr>
            <p:nvPr/>
          </p:nvSpPr>
          <p:spPr bwMode="auto">
            <a:xfrm>
              <a:off x="1869" y="1246"/>
              <a:ext cx="32" cy="40"/>
            </a:xfrm>
            <a:custGeom>
              <a:avLst/>
              <a:gdLst>
                <a:gd name="T0" fmla="*/ 12 w 32"/>
                <a:gd name="T1" fmla="*/ 0 h 40"/>
                <a:gd name="T2" fmla="*/ 32 w 32"/>
                <a:gd name="T3" fmla="*/ 35 h 40"/>
                <a:gd name="T4" fmla="*/ 21 w 32"/>
                <a:gd name="T5" fmla="*/ 40 h 40"/>
                <a:gd name="T6" fmla="*/ 0 w 32"/>
                <a:gd name="T7" fmla="*/ 6 h 40"/>
                <a:gd name="T8" fmla="*/ 12 w 3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12" y="0"/>
                  </a:moveTo>
                  <a:lnTo>
                    <a:pt x="32" y="35"/>
                  </a:lnTo>
                  <a:lnTo>
                    <a:pt x="21" y="40"/>
                  </a:lnTo>
                  <a:lnTo>
                    <a:pt x="0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2" name="Freeform 138"/>
            <p:cNvSpPr>
              <a:spLocks/>
            </p:cNvSpPr>
            <p:nvPr/>
          </p:nvSpPr>
          <p:spPr bwMode="auto">
            <a:xfrm>
              <a:off x="1901" y="1278"/>
              <a:ext cx="297" cy="14"/>
            </a:xfrm>
            <a:custGeom>
              <a:avLst/>
              <a:gdLst>
                <a:gd name="T0" fmla="*/ 0 w 297"/>
                <a:gd name="T1" fmla="*/ 0 h 14"/>
                <a:gd name="T2" fmla="*/ 297 w 297"/>
                <a:gd name="T3" fmla="*/ 3 h 14"/>
                <a:gd name="T4" fmla="*/ 297 w 297"/>
                <a:gd name="T5" fmla="*/ 14 h 14"/>
                <a:gd name="T6" fmla="*/ 0 w 297"/>
                <a:gd name="T7" fmla="*/ 11 h 14"/>
                <a:gd name="T8" fmla="*/ 0 w 29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4">
                  <a:moveTo>
                    <a:pt x="0" y="0"/>
                  </a:moveTo>
                  <a:lnTo>
                    <a:pt x="297" y="3"/>
                  </a:lnTo>
                  <a:lnTo>
                    <a:pt x="297" y="14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3" name="Freeform 139"/>
            <p:cNvSpPr>
              <a:spLocks noEditPoints="1"/>
            </p:cNvSpPr>
            <p:nvPr/>
          </p:nvSpPr>
          <p:spPr bwMode="auto">
            <a:xfrm>
              <a:off x="1443" y="1278"/>
              <a:ext cx="274" cy="441"/>
            </a:xfrm>
            <a:custGeom>
              <a:avLst/>
              <a:gdLst>
                <a:gd name="T0" fmla="*/ 274 w 274"/>
                <a:gd name="T1" fmla="*/ 14 h 441"/>
                <a:gd name="T2" fmla="*/ 6 w 274"/>
                <a:gd name="T3" fmla="*/ 11 h 441"/>
                <a:gd name="T4" fmla="*/ 6 w 274"/>
                <a:gd name="T5" fmla="*/ 0 h 441"/>
                <a:gd name="T6" fmla="*/ 274 w 274"/>
                <a:gd name="T7" fmla="*/ 3 h 441"/>
                <a:gd name="T8" fmla="*/ 274 w 274"/>
                <a:gd name="T9" fmla="*/ 14 h 441"/>
                <a:gd name="T10" fmla="*/ 0 w 274"/>
                <a:gd name="T11" fmla="*/ 5 h 441"/>
                <a:gd name="T12" fmla="*/ 0 w 274"/>
                <a:gd name="T13" fmla="*/ 0 h 441"/>
                <a:gd name="T14" fmla="*/ 6 w 274"/>
                <a:gd name="T15" fmla="*/ 0 h 441"/>
                <a:gd name="T16" fmla="*/ 6 w 274"/>
                <a:gd name="T17" fmla="*/ 5 h 441"/>
                <a:gd name="T18" fmla="*/ 0 w 274"/>
                <a:gd name="T19" fmla="*/ 5 h 441"/>
                <a:gd name="T20" fmla="*/ 12 w 274"/>
                <a:gd name="T21" fmla="*/ 5 h 441"/>
                <a:gd name="T22" fmla="*/ 12 w 274"/>
                <a:gd name="T23" fmla="*/ 441 h 441"/>
                <a:gd name="T24" fmla="*/ 0 w 274"/>
                <a:gd name="T25" fmla="*/ 441 h 441"/>
                <a:gd name="T26" fmla="*/ 0 w 274"/>
                <a:gd name="T27" fmla="*/ 5 h 441"/>
                <a:gd name="T28" fmla="*/ 12 w 274"/>
                <a:gd name="T29" fmla="*/ 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441">
                  <a:moveTo>
                    <a:pt x="274" y="14"/>
                  </a:moveTo>
                  <a:lnTo>
                    <a:pt x="6" y="11"/>
                  </a:lnTo>
                  <a:lnTo>
                    <a:pt x="6" y="0"/>
                  </a:lnTo>
                  <a:lnTo>
                    <a:pt x="274" y="3"/>
                  </a:lnTo>
                  <a:lnTo>
                    <a:pt x="274" y="14"/>
                  </a:lnTo>
                  <a:close/>
                  <a:moveTo>
                    <a:pt x="0" y="5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0" y="5"/>
                  </a:lnTo>
                  <a:close/>
                  <a:moveTo>
                    <a:pt x="12" y="5"/>
                  </a:moveTo>
                  <a:lnTo>
                    <a:pt x="12" y="441"/>
                  </a:lnTo>
                  <a:lnTo>
                    <a:pt x="0" y="441"/>
                  </a:lnTo>
                  <a:lnTo>
                    <a:pt x="0" y="5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4" name="Freeform 140"/>
            <p:cNvSpPr>
              <a:spLocks/>
            </p:cNvSpPr>
            <p:nvPr/>
          </p:nvSpPr>
          <p:spPr bwMode="auto">
            <a:xfrm>
              <a:off x="1138" y="1676"/>
              <a:ext cx="49" cy="75"/>
            </a:xfrm>
            <a:custGeom>
              <a:avLst/>
              <a:gdLst>
                <a:gd name="T0" fmla="*/ 41 w 49"/>
                <a:gd name="T1" fmla="*/ 75 h 75"/>
                <a:gd name="T2" fmla="*/ 0 w 49"/>
                <a:gd name="T3" fmla="*/ 6 h 75"/>
                <a:gd name="T4" fmla="*/ 9 w 49"/>
                <a:gd name="T5" fmla="*/ 0 h 75"/>
                <a:gd name="T6" fmla="*/ 49 w 49"/>
                <a:gd name="T7" fmla="*/ 69 h 75"/>
                <a:gd name="T8" fmla="*/ 41 w 4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1" y="75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49" y="69"/>
                  </a:lnTo>
                  <a:lnTo>
                    <a:pt x="41" y="7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5" name="Freeform 141"/>
            <p:cNvSpPr>
              <a:spLocks/>
            </p:cNvSpPr>
            <p:nvPr/>
          </p:nvSpPr>
          <p:spPr bwMode="auto">
            <a:xfrm>
              <a:off x="1173" y="1676"/>
              <a:ext cx="52" cy="75"/>
            </a:xfrm>
            <a:custGeom>
              <a:avLst/>
              <a:gdLst>
                <a:gd name="T0" fmla="*/ 0 w 52"/>
                <a:gd name="T1" fmla="*/ 69 h 75"/>
                <a:gd name="T2" fmla="*/ 40 w 52"/>
                <a:gd name="T3" fmla="*/ 0 h 75"/>
                <a:gd name="T4" fmla="*/ 52 w 52"/>
                <a:gd name="T5" fmla="*/ 6 h 75"/>
                <a:gd name="T6" fmla="*/ 9 w 52"/>
                <a:gd name="T7" fmla="*/ 75 h 75"/>
                <a:gd name="T8" fmla="*/ 0 w 52"/>
                <a:gd name="T9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5">
                  <a:moveTo>
                    <a:pt x="0" y="69"/>
                  </a:moveTo>
                  <a:lnTo>
                    <a:pt x="40" y="0"/>
                  </a:lnTo>
                  <a:lnTo>
                    <a:pt x="52" y="6"/>
                  </a:lnTo>
                  <a:lnTo>
                    <a:pt x="9" y="7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6" name="Freeform 142"/>
            <p:cNvSpPr>
              <a:spLocks/>
            </p:cNvSpPr>
            <p:nvPr/>
          </p:nvSpPr>
          <p:spPr bwMode="auto">
            <a:xfrm>
              <a:off x="1101" y="1673"/>
              <a:ext cx="52" cy="78"/>
            </a:xfrm>
            <a:custGeom>
              <a:avLst/>
              <a:gdLst>
                <a:gd name="T0" fmla="*/ 0 w 52"/>
                <a:gd name="T1" fmla="*/ 72 h 78"/>
                <a:gd name="T2" fmla="*/ 40 w 52"/>
                <a:gd name="T3" fmla="*/ 0 h 78"/>
                <a:gd name="T4" fmla="*/ 52 w 52"/>
                <a:gd name="T5" fmla="*/ 6 h 78"/>
                <a:gd name="T6" fmla="*/ 11 w 52"/>
                <a:gd name="T7" fmla="*/ 78 h 78"/>
                <a:gd name="T8" fmla="*/ 0 w 52"/>
                <a:gd name="T9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72"/>
                  </a:moveTo>
                  <a:lnTo>
                    <a:pt x="40" y="0"/>
                  </a:lnTo>
                  <a:lnTo>
                    <a:pt x="52" y="6"/>
                  </a:lnTo>
                  <a:lnTo>
                    <a:pt x="11" y="7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7" name="Freeform 143"/>
            <p:cNvSpPr>
              <a:spLocks/>
            </p:cNvSpPr>
            <p:nvPr/>
          </p:nvSpPr>
          <p:spPr bwMode="auto">
            <a:xfrm>
              <a:off x="1064" y="1673"/>
              <a:ext cx="51" cy="78"/>
            </a:xfrm>
            <a:custGeom>
              <a:avLst/>
              <a:gdLst>
                <a:gd name="T0" fmla="*/ 11 w 51"/>
                <a:gd name="T1" fmla="*/ 0 h 78"/>
                <a:gd name="T2" fmla="*/ 51 w 51"/>
                <a:gd name="T3" fmla="*/ 72 h 78"/>
                <a:gd name="T4" fmla="*/ 43 w 51"/>
                <a:gd name="T5" fmla="*/ 78 h 78"/>
                <a:gd name="T6" fmla="*/ 0 w 51"/>
                <a:gd name="T7" fmla="*/ 6 h 78"/>
                <a:gd name="T8" fmla="*/ 11 w 5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8">
                  <a:moveTo>
                    <a:pt x="11" y="0"/>
                  </a:moveTo>
                  <a:lnTo>
                    <a:pt x="51" y="72"/>
                  </a:lnTo>
                  <a:lnTo>
                    <a:pt x="43" y="78"/>
                  </a:lnTo>
                  <a:lnTo>
                    <a:pt x="0" y="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8" name="Freeform 144"/>
            <p:cNvSpPr>
              <a:spLocks/>
            </p:cNvSpPr>
            <p:nvPr/>
          </p:nvSpPr>
          <p:spPr bwMode="auto">
            <a:xfrm>
              <a:off x="1049" y="1673"/>
              <a:ext cx="32" cy="44"/>
            </a:xfrm>
            <a:custGeom>
              <a:avLst/>
              <a:gdLst>
                <a:gd name="T0" fmla="*/ 0 w 32"/>
                <a:gd name="T1" fmla="*/ 38 h 44"/>
                <a:gd name="T2" fmla="*/ 20 w 32"/>
                <a:gd name="T3" fmla="*/ 0 h 44"/>
                <a:gd name="T4" fmla="*/ 32 w 32"/>
                <a:gd name="T5" fmla="*/ 6 h 44"/>
                <a:gd name="T6" fmla="*/ 12 w 32"/>
                <a:gd name="T7" fmla="*/ 44 h 44"/>
                <a:gd name="T8" fmla="*/ 0 w 32"/>
                <a:gd name="T9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0" y="38"/>
                  </a:moveTo>
                  <a:lnTo>
                    <a:pt x="20" y="0"/>
                  </a:lnTo>
                  <a:lnTo>
                    <a:pt x="32" y="6"/>
                  </a:lnTo>
                  <a:lnTo>
                    <a:pt x="12" y="4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9" name="Freeform 145"/>
            <p:cNvSpPr>
              <a:spLocks/>
            </p:cNvSpPr>
            <p:nvPr/>
          </p:nvSpPr>
          <p:spPr bwMode="auto">
            <a:xfrm>
              <a:off x="1207" y="1676"/>
              <a:ext cx="32" cy="41"/>
            </a:xfrm>
            <a:custGeom>
              <a:avLst/>
              <a:gdLst>
                <a:gd name="T0" fmla="*/ 12 w 32"/>
                <a:gd name="T1" fmla="*/ 0 h 41"/>
                <a:gd name="T2" fmla="*/ 32 w 32"/>
                <a:gd name="T3" fmla="*/ 35 h 41"/>
                <a:gd name="T4" fmla="*/ 21 w 32"/>
                <a:gd name="T5" fmla="*/ 41 h 41"/>
                <a:gd name="T6" fmla="*/ 0 w 32"/>
                <a:gd name="T7" fmla="*/ 6 h 41"/>
                <a:gd name="T8" fmla="*/ 12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12" y="0"/>
                  </a:moveTo>
                  <a:lnTo>
                    <a:pt x="32" y="35"/>
                  </a:lnTo>
                  <a:lnTo>
                    <a:pt x="21" y="41"/>
                  </a:lnTo>
                  <a:lnTo>
                    <a:pt x="0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0" name="Freeform 146"/>
            <p:cNvSpPr>
              <a:spLocks/>
            </p:cNvSpPr>
            <p:nvPr/>
          </p:nvSpPr>
          <p:spPr bwMode="auto">
            <a:xfrm>
              <a:off x="1228" y="1714"/>
              <a:ext cx="423" cy="14"/>
            </a:xfrm>
            <a:custGeom>
              <a:avLst/>
              <a:gdLst>
                <a:gd name="T0" fmla="*/ 0 w 423"/>
                <a:gd name="T1" fmla="*/ 0 h 14"/>
                <a:gd name="T2" fmla="*/ 423 w 423"/>
                <a:gd name="T3" fmla="*/ 0 h 14"/>
                <a:gd name="T4" fmla="*/ 423 w 423"/>
                <a:gd name="T5" fmla="*/ 14 h 14"/>
                <a:gd name="T6" fmla="*/ 0 w 423"/>
                <a:gd name="T7" fmla="*/ 11 h 14"/>
                <a:gd name="T8" fmla="*/ 0 w 42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14">
                  <a:moveTo>
                    <a:pt x="0" y="0"/>
                  </a:moveTo>
                  <a:lnTo>
                    <a:pt x="423" y="0"/>
                  </a:lnTo>
                  <a:lnTo>
                    <a:pt x="423" y="14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1" name="Rectangle 147"/>
            <p:cNvSpPr>
              <a:spLocks noChangeArrowheads="1"/>
            </p:cNvSpPr>
            <p:nvPr/>
          </p:nvSpPr>
          <p:spPr bwMode="auto">
            <a:xfrm>
              <a:off x="851" y="1708"/>
              <a:ext cx="207" cy="11"/>
            </a:xfrm>
            <a:prstGeom prst="rect">
              <a:avLst/>
            </a:prstGeom>
            <a:solidFill>
              <a:srgbClr val="1F1A17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2" name="Freeform 148"/>
            <p:cNvSpPr>
              <a:spLocks/>
            </p:cNvSpPr>
            <p:nvPr/>
          </p:nvSpPr>
          <p:spPr bwMode="auto">
            <a:xfrm>
              <a:off x="1435" y="1699"/>
              <a:ext cx="29" cy="26"/>
            </a:xfrm>
            <a:custGeom>
              <a:avLst/>
              <a:gdLst>
                <a:gd name="T0" fmla="*/ 14 w 29"/>
                <a:gd name="T1" fmla="*/ 26 h 26"/>
                <a:gd name="T2" fmla="*/ 20 w 29"/>
                <a:gd name="T3" fmla="*/ 26 h 26"/>
                <a:gd name="T4" fmla="*/ 26 w 29"/>
                <a:gd name="T5" fmla="*/ 23 h 26"/>
                <a:gd name="T6" fmla="*/ 29 w 29"/>
                <a:gd name="T7" fmla="*/ 18 h 26"/>
                <a:gd name="T8" fmla="*/ 29 w 29"/>
                <a:gd name="T9" fmla="*/ 15 h 26"/>
                <a:gd name="T10" fmla="*/ 29 w 29"/>
                <a:gd name="T11" fmla="*/ 9 h 26"/>
                <a:gd name="T12" fmla="*/ 26 w 29"/>
                <a:gd name="T13" fmla="*/ 3 h 26"/>
                <a:gd name="T14" fmla="*/ 20 w 29"/>
                <a:gd name="T15" fmla="*/ 0 h 26"/>
                <a:gd name="T16" fmla="*/ 14 w 29"/>
                <a:gd name="T17" fmla="*/ 0 h 26"/>
                <a:gd name="T18" fmla="*/ 8 w 29"/>
                <a:gd name="T19" fmla="*/ 0 h 26"/>
                <a:gd name="T20" fmla="*/ 6 w 29"/>
                <a:gd name="T21" fmla="*/ 3 h 26"/>
                <a:gd name="T22" fmla="*/ 3 w 29"/>
                <a:gd name="T23" fmla="*/ 9 h 26"/>
                <a:gd name="T24" fmla="*/ 0 w 29"/>
                <a:gd name="T25" fmla="*/ 15 h 26"/>
                <a:gd name="T26" fmla="*/ 3 w 29"/>
                <a:gd name="T27" fmla="*/ 18 h 26"/>
                <a:gd name="T28" fmla="*/ 6 w 29"/>
                <a:gd name="T29" fmla="*/ 23 h 26"/>
                <a:gd name="T30" fmla="*/ 8 w 29"/>
                <a:gd name="T31" fmla="*/ 26 h 26"/>
                <a:gd name="T32" fmla="*/ 14 w 29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6">
                  <a:moveTo>
                    <a:pt x="14" y="26"/>
                  </a:moveTo>
                  <a:lnTo>
                    <a:pt x="20" y="26"/>
                  </a:lnTo>
                  <a:lnTo>
                    <a:pt x="26" y="2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29" y="9"/>
                  </a:lnTo>
                  <a:lnTo>
                    <a:pt x="26" y="3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3" y="18"/>
                  </a:lnTo>
                  <a:lnTo>
                    <a:pt x="6" y="23"/>
                  </a:lnTo>
                  <a:lnTo>
                    <a:pt x="8" y="26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3" name="Freeform 149"/>
            <p:cNvSpPr>
              <a:spLocks noEditPoints="1"/>
            </p:cNvSpPr>
            <p:nvPr/>
          </p:nvSpPr>
          <p:spPr bwMode="auto">
            <a:xfrm>
              <a:off x="1429" y="1693"/>
              <a:ext cx="40" cy="41"/>
            </a:xfrm>
            <a:custGeom>
              <a:avLst/>
              <a:gdLst>
                <a:gd name="T0" fmla="*/ 20 w 40"/>
                <a:gd name="T1" fmla="*/ 26 h 41"/>
                <a:gd name="T2" fmla="*/ 20 w 40"/>
                <a:gd name="T3" fmla="*/ 41 h 41"/>
                <a:gd name="T4" fmla="*/ 20 w 40"/>
                <a:gd name="T5" fmla="*/ 26 h 41"/>
                <a:gd name="T6" fmla="*/ 26 w 40"/>
                <a:gd name="T7" fmla="*/ 26 h 41"/>
                <a:gd name="T8" fmla="*/ 29 w 40"/>
                <a:gd name="T9" fmla="*/ 38 h 41"/>
                <a:gd name="T10" fmla="*/ 20 w 40"/>
                <a:gd name="T11" fmla="*/ 26 h 41"/>
                <a:gd name="T12" fmla="*/ 29 w 40"/>
                <a:gd name="T13" fmla="*/ 24 h 41"/>
                <a:gd name="T14" fmla="*/ 40 w 40"/>
                <a:gd name="T15" fmla="*/ 21 h 41"/>
                <a:gd name="T16" fmla="*/ 35 w 40"/>
                <a:gd name="T17" fmla="*/ 32 h 41"/>
                <a:gd name="T18" fmla="*/ 29 w 40"/>
                <a:gd name="T19" fmla="*/ 21 h 41"/>
                <a:gd name="T20" fmla="*/ 40 w 40"/>
                <a:gd name="T21" fmla="*/ 21 h 41"/>
                <a:gd name="T22" fmla="*/ 29 w 40"/>
                <a:gd name="T23" fmla="*/ 21 h 41"/>
                <a:gd name="T24" fmla="*/ 29 w 40"/>
                <a:gd name="T25" fmla="*/ 21 h 41"/>
                <a:gd name="T26" fmla="*/ 40 w 40"/>
                <a:gd name="T27" fmla="*/ 21 h 41"/>
                <a:gd name="T28" fmla="*/ 29 w 40"/>
                <a:gd name="T29" fmla="*/ 21 h 41"/>
                <a:gd name="T30" fmla="*/ 26 w 40"/>
                <a:gd name="T31" fmla="*/ 15 h 41"/>
                <a:gd name="T32" fmla="*/ 40 w 40"/>
                <a:gd name="T33" fmla="*/ 12 h 41"/>
                <a:gd name="T34" fmla="*/ 29 w 40"/>
                <a:gd name="T35" fmla="*/ 21 h 41"/>
                <a:gd name="T36" fmla="*/ 26 w 40"/>
                <a:gd name="T37" fmla="*/ 15 h 41"/>
                <a:gd name="T38" fmla="*/ 26 w 40"/>
                <a:gd name="T39" fmla="*/ 15 h 41"/>
                <a:gd name="T40" fmla="*/ 23 w 40"/>
                <a:gd name="T41" fmla="*/ 12 h 41"/>
                <a:gd name="T42" fmla="*/ 20 w 40"/>
                <a:gd name="T43" fmla="*/ 0 h 41"/>
                <a:gd name="T44" fmla="*/ 35 w 40"/>
                <a:gd name="T45" fmla="*/ 6 h 41"/>
                <a:gd name="T46" fmla="*/ 20 w 40"/>
                <a:gd name="T47" fmla="*/ 12 h 41"/>
                <a:gd name="T48" fmla="*/ 20 w 40"/>
                <a:gd name="T49" fmla="*/ 0 h 41"/>
                <a:gd name="T50" fmla="*/ 20 w 40"/>
                <a:gd name="T51" fmla="*/ 12 h 41"/>
                <a:gd name="T52" fmla="*/ 20 w 40"/>
                <a:gd name="T53" fmla="*/ 12 h 41"/>
                <a:gd name="T54" fmla="*/ 20 w 40"/>
                <a:gd name="T55" fmla="*/ 0 h 41"/>
                <a:gd name="T56" fmla="*/ 20 w 40"/>
                <a:gd name="T57" fmla="*/ 12 h 41"/>
                <a:gd name="T58" fmla="*/ 14 w 40"/>
                <a:gd name="T59" fmla="*/ 15 h 41"/>
                <a:gd name="T60" fmla="*/ 14 w 40"/>
                <a:gd name="T61" fmla="*/ 0 h 41"/>
                <a:gd name="T62" fmla="*/ 20 w 40"/>
                <a:gd name="T63" fmla="*/ 12 h 41"/>
                <a:gd name="T64" fmla="*/ 14 w 40"/>
                <a:gd name="T65" fmla="*/ 15 h 41"/>
                <a:gd name="T66" fmla="*/ 0 w 40"/>
                <a:gd name="T67" fmla="*/ 21 h 41"/>
                <a:gd name="T68" fmla="*/ 6 w 40"/>
                <a:gd name="T69" fmla="*/ 6 h 41"/>
                <a:gd name="T70" fmla="*/ 14 w 40"/>
                <a:gd name="T71" fmla="*/ 21 h 41"/>
                <a:gd name="T72" fmla="*/ 0 w 40"/>
                <a:gd name="T73" fmla="*/ 21 h 41"/>
                <a:gd name="T74" fmla="*/ 14 w 40"/>
                <a:gd name="T75" fmla="*/ 21 h 41"/>
                <a:gd name="T76" fmla="*/ 14 w 40"/>
                <a:gd name="T77" fmla="*/ 21 h 41"/>
                <a:gd name="T78" fmla="*/ 0 w 40"/>
                <a:gd name="T79" fmla="*/ 21 h 41"/>
                <a:gd name="T80" fmla="*/ 14 w 40"/>
                <a:gd name="T81" fmla="*/ 21 h 41"/>
                <a:gd name="T82" fmla="*/ 14 w 40"/>
                <a:gd name="T83" fmla="*/ 26 h 41"/>
                <a:gd name="T84" fmla="*/ 3 w 40"/>
                <a:gd name="T85" fmla="*/ 26 h 41"/>
                <a:gd name="T86" fmla="*/ 14 w 40"/>
                <a:gd name="T87" fmla="*/ 21 h 41"/>
                <a:gd name="T88" fmla="*/ 17 w 40"/>
                <a:gd name="T89" fmla="*/ 26 h 41"/>
                <a:gd name="T90" fmla="*/ 20 w 40"/>
                <a:gd name="T91" fmla="*/ 41 h 41"/>
                <a:gd name="T92" fmla="*/ 6 w 40"/>
                <a:gd name="T93" fmla="*/ 35 h 41"/>
                <a:gd name="T94" fmla="*/ 20 w 40"/>
                <a:gd name="T95" fmla="*/ 26 h 41"/>
                <a:gd name="T96" fmla="*/ 20 w 40"/>
                <a:gd name="T97" fmla="*/ 41 h 41"/>
                <a:gd name="T98" fmla="*/ 20 w 40"/>
                <a:gd name="T9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41">
                  <a:moveTo>
                    <a:pt x="20" y="26"/>
                  </a:moveTo>
                  <a:lnTo>
                    <a:pt x="20" y="26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26"/>
                  </a:lnTo>
                  <a:close/>
                  <a:moveTo>
                    <a:pt x="20" y="26"/>
                  </a:moveTo>
                  <a:lnTo>
                    <a:pt x="23" y="26"/>
                  </a:lnTo>
                  <a:lnTo>
                    <a:pt x="26" y="26"/>
                  </a:lnTo>
                  <a:lnTo>
                    <a:pt x="35" y="32"/>
                  </a:lnTo>
                  <a:lnTo>
                    <a:pt x="29" y="38"/>
                  </a:lnTo>
                  <a:lnTo>
                    <a:pt x="20" y="41"/>
                  </a:lnTo>
                  <a:lnTo>
                    <a:pt x="20" y="26"/>
                  </a:lnTo>
                  <a:close/>
                  <a:moveTo>
                    <a:pt x="26" y="26"/>
                  </a:moveTo>
                  <a:lnTo>
                    <a:pt x="29" y="24"/>
                  </a:lnTo>
                  <a:lnTo>
                    <a:pt x="29" y="21"/>
                  </a:lnTo>
                  <a:lnTo>
                    <a:pt x="40" y="21"/>
                  </a:lnTo>
                  <a:lnTo>
                    <a:pt x="40" y="26"/>
                  </a:lnTo>
                  <a:lnTo>
                    <a:pt x="35" y="32"/>
                  </a:lnTo>
                  <a:lnTo>
                    <a:pt x="26" y="26"/>
                  </a:lnTo>
                  <a:close/>
                  <a:moveTo>
                    <a:pt x="29" y="21"/>
                  </a:moveTo>
                  <a:lnTo>
                    <a:pt x="29" y="21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29" y="21"/>
                  </a:lnTo>
                  <a:close/>
                  <a:moveTo>
                    <a:pt x="29" y="21"/>
                  </a:moveTo>
                  <a:lnTo>
                    <a:pt x="29" y="21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29" y="21"/>
                  </a:lnTo>
                  <a:close/>
                  <a:moveTo>
                    <a:pt x="29" y="21"/>
                  </a:moveTo>
                  <a:lnTo>
                    <a:pt x="29" y="15"/>
                  </a:lnTo>
                  <a:lnTo>
                    <a:pt x="26" y="15"/>
                  </a:lnTo>
                  <a:lnTo>
                    <a:pt x="35" y="6"/>
                  </a:lnTo>
                  <a:lnTo>
                    <a:pt x="40" y="12"/>
                  </a:lnTo>
                  <a:lnTo>
                    <a:pt x="40" y="21"/>
                  </a:lnTo>
                  <a:lnTo>
                    <a:pt x="29" y="21"/>
                  </a:lnTo>
                  <a:close/>
                  <a:moveTo>
                    <a:pt x="26" y="15"/>
                  </a:moveTo>
                  <a:lnTo>
                    <a:pt x="26" y="15"/>
                  </a:lnTo>
                  <a:lnTo>
                    <a:pt x="32" y="9"/>
                  </a:lnTo>
                  <a:lnTo>
                    <a:pt x="26" y="15"/>
                  </a:lnTo>
                  <a:close/>
                  <a:moveTo>
                    <a:pt x="26" y="15"/>
                  </a:moveTo>
                  <a:lnTo>
                    <a:pt x="23" y="12"/>
                  </a:lnTo>
                  <a:lnTo>
                    <a:pt x="20" y="12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35" y="6"/>
                  </a:lnTo>
                  <a:lnTo>
                    <a:pt x="26" y="15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2"/>
                  </a:lnTo>
                  <a:close/>
                  <a:moveTo>
                    <a:pt x="20" y="12"/>
                  </a:moveTo>
                  <a:lnTo>
                    <a:pt x="17" y="12"/>
                  </a:lnTo>
                  <a:lnTo>
                    <a:pt x="14" y="15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2"/>
                  </a:lnTo>
                  <a:close/>
                  <a:moveTo>
                    <a:pt x="14" y="15"/>
                  </a:moveTo>
                  <a:lnTo>
                    <a:pt x="14" y="15"/>
                  </a:lnTo>
                  <a:lnTo>
                    <a:pt x="14" y="2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6" y="6"/>
                  </a:lnTo>
                  <a:lnTo>
                    <a:pt x="14" y="15"/>
                  </a:lnTo>
                  <a:close/>
                  <a:moveTo>
                    <a:pt x="14" y="21"/>
                  </a:moveTo>
                  <a:lnTo>
                    <a:pt x="14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4" y="21"/>
                  </a:lnTo>
                  <a:close/>
                  <a:moveTo>
                    <a:pt x="14" y="21"/>
                  </a:moveTo>
                  <a:lnTo>
                    <a:pt x="14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4" y="21"/>
                  </a:lnTo>
                  <a:close/>
                  <a:moveTo>
                    <a:pt x="14" y="21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6" y="35"/>
                  </a:lnTo>
                  <a:lnTo>
                    <a:pt x="3" y="26"/>
                  </a:lnTo>
                  <a:lnTo>
                    <a:pt x="0" y="21"/>
                  </a:lnTo>
                  <a:lnTo>
                    <a:pt x="14" y="21"/>
                  </a:lnTo>
                  <a:close/>
                  <a:moveTo>
                    <a:pt x="14" y="26"/>
                  </a:moveTo>
                  <a:lnTo>
                    <a:pt x="17" y="26"/>
                  </a:lnTo>
                  <a:lnTo>
                    <a:pt x="20" y="26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6" y="35"/>
                  </a:lnTo>
                  <a:lnTo>
                    <a:pt x="14" y="26"/>
                  </a:lnTo>
                  <a:close/>
                  <a:moveTo>
                    <a:pt x="20" y="26"/>
                  </a:moveTo>
                  <a:lnTo>
                    <a:pt x="20" y="26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4" name="Rectangle 150"/>
            <p:cNvSpPr>
              <a:spLocks noChangeArrowheads="1"/>
            </p:cNvSpPr>
            <p:nvPr/>
          </p:nvSpPr>
          <p:spPr bwMode="auto">
            <a:xfrm>
              <a:off x="2189" y="1283"/>
              <a:ext cx="11" cy="630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5" name="Freeform 151"/>
            <p:cNvSpPr>
              <a:spLocks/>
            </p:cNvSpPr>
            <p:nvPr/>
          </p:nvSpPr>
          <p:spPr bwMode="auto">
            <a:xfrm>
              <a:off x="2180" y="1898"/>
              <a:ext cx="29" cy="29"/>
            </a:xfrm>
            <a:custGeom>
              <a:avLst/>
              <a:gdLst>
                <a:gd name="T0" fmla="*/ 15 w 29"/>
                <a:gd name="T1" fmla="*/ 29 h 29"/>
                <a:gd name="T2" fmla="*/ 20 w 29"/>
                <a:gd name="T3" fmla="*/ 26 h 29"/>
                <a:gd name="T4" fmla="*/ 26 w 29"/>
                <a:gd name="T5" fmla="*/ 24 h 29"/>
                <a:gd name="T6" fmla="*/ 29 w 29"/>
                <a:gd name="T7" fmla="*/ 21 h 29"/>
                <a:gd name="T8" fmla="*/ 29 w 29"/>
                <a:gd name="T9" fmla="*/ 15 h 29"/>
                <a:gd name="T10" fmla="*/ 29 w 29"/>
                <a:gd name="T11" fmla="*/ 9 h 29"/>
                <a:gd name="T12" fmla="*/ 26 w 29"/>
                <a:gd name="T13" fmla="*/ 3 h 29"/>
                <a:gd name="T14" fmla="*/ 20 w 29"/>
                <a:gd name="T15" fmla="*/ 0 h 29"/>
                <a:gd name="T16" fmla="*/ 15 w 29"/>
                <a:gd name="T17" fmla="*/ 0 h 29"/>
                <a:gd name="T18" fmla="*/ 9 w 29"/>
                <a:gd name="T19" fmla="*/ 0 h 29"/>
                <a:gd name="T20" fmla="*/ 6 w 29"/>
                <a:gd name="T21" fmla="*/ 3 h 29"/>
                <a:gd name="T22" fmla="*/ 3 w 29"/>
                <a:gd name="T23" fmla="*/ 9 h 29"/>
                <a:gd name="T24" fmla="*/ 0 w 29"/>
                <a:gd name="T25" fmla="*/ 15 h 29"/>
                <a:gd name="T26" fmla="*/ 3 w 29"/>
                <a:gd name="T27" fmla="*/ 21 h 29"/>
                <a:gd name="T28" fmla="*/ 6 w 29"/>
                <a:gd name="T29" fmla="*/ 24 h 29"/>
                <a:gd name="T30" fmla="*/ 9 w 29"/>
                <a:gd name="T31" fmla="*/ 26 h 29"/>
                <a:gd name="T32" fmla="*/ 15 w 29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6"/>
                  </a:lnTo>
                  <a:lnTo>
                    <a:pt x="26" y="24"/>
                  </a:lnTo>
                  <a:lnTo>
                    <a:pt x="29" y="21"/>
                  </a:lnTo>
                  <a:lnTo>
                    <a:pt x="29" y="15"/>
                  </a:lnTo>
                  <a:lnTo>
                    <a:pt x="29" y="9"/>
                  </a:lnTo>
                  <a:lnTo>
                    <a:pt x="26" y="3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3" y="21"/>
                  </a:lnTo>
                  <a:lnTo>
                    <a:pt x="6" y="24"/>
                  </a:lnTo>
                  <a:lnTo>
                    <a:pt x="9" y="26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6" name="Freeform 152"/>
            <p:cNvSpPr>
              <a:spLocks noEditPoints="1"/>
            </p:cNvSpPr>
            <p:nvPr/>
          </p:nvSpPr>
          <p:spPr bwMode="auto">
            <a:xfrm>
              <a:off x="2174" y="1893"/>
              <a:ext cx="41" cy="40"/>
            </a:xfrm>
            <a:custGeom>
              <a:avLst/>
              <a:gdLst>
                <a:gd name="T0" fmla="*/ 21 w 41"/>
                <a:gd name="T1" fmla="*/ 29 h 40"/>
                <a:gd name="T2" fmla="*/ 21 w 41"/>
                <a:gd name="T3" fmla="*/ 40 h 40"/>
                <a:gd name="T4" fmla="*/ 21 w 41"/>
                <a:gd name="T5" fmla="*/ 29 h 40"/>
                <a:gd name="T6" fmla="*/ 26 w 41"/>
                <a:gd name="T7" fmla="*/ 26 h 40"/>
                <a:gd name="T8" fmla="*/ 29 w 41"/>
                <a:gd name="T9" fmla="*/ 37 h 40"/>
                <a:gd name="T10" fmla="*/ 21 w 41"/>
                <a:gd name="T11" fmla="*/ 29 h 40"/>
                <a:gd name="T12" fmla="*/ 26 w 41"/>
                <a:gd name="T13" fmla="*/ 26 h 40"/>
                <a:gd name="T14" fmla="*/ 26 w 41"/>
                <a:gd name="T15" fmla="*/ 26 h 40"/>
                <a:gd name="T16" fmla="*/ 29 w 41"/>
                <a:gd name="T17" fmla="*/ 23 h 40"/>
                <a:gd name="T18" fmla="*/ 41 w 41"/>
                <a:gd name="T19" fmla="*/ 20 h 40"/>
                <a:gd name="T20" fmla="*/ 35 w 41"/>
                <a:gd name="T21" fmla="*/ 34 h 40"/>
                <a:gd name="T22" fmla="*/ 29 w 41"/>
                <a:gd name="T23" fmla="*/ 20 h 40"/>
                <a:gd name="T24" fmla="*/ 41 w 41"/>
                <a:gd name="T25" fmla="*/ 20 h 40"/>
                <a:gd name="T26" fmla="*/ 29 w 41"/>
                <a:gd name="T27" fmla="*/ 20 h 40"/>
                <a:gd name="T28" fmla="*/ 29 w 41"/>
                <a:gd name="T29" fmla="*/ 20 h 40"/>
                <a:gd name="T30" fmla="*/ 41 w 41"/>
                <a:gd name="T31" fmla="*/ 20 h 40"/>
                <a:gd name="T32" fmla="*/ 29 w 41"/>
                <a:gd name="T33" fmla="*/ 20 h 40"/>
                <a:gd name="T34" fmla="*/ 26 w 41"/>
                <a:gd name="T35" fmla="*/ 14 h 40"/>
                <a:gd name="T36" fmla="*/ 41 w 41"/>
                <a:gd name="T37" fmla="*/ 11 h 40"/>
                <a:gd name="T38" fmla="*/ 29 w 41"/>
                <a:gd name="T39" fmla="*/ 20 h 40"/>
                <a:gd name="T40" fmla="*/ 24 w 41"/>
                <a:gd name="T41" fmla="*/ 11 h 40"/>
                <a:gd name="T42" fmla="*/ 21 w 41"/>
                <a:gd name="T43" fmla="*/ 0 h 40"/>
                <a:gd name="T44" fmla="*/ 35 w 41"/>
                <a:gd name="T45" fmla="*/ 5 h 40"/>
                <a:gd name="T46" fmla="*/ 21 w 41"/>
                <a:gd name="T47" fmla="*/ 11 h 40"/>
                <a:gd name="T48" fmla="*/ 21 w 41"/>
                <a:gd name="T49" fmla="*/ 0 h 40"/>
                <a:gd name="T50" fmla="*/ 21 w 41"/>
                <a:gd name="T51" fmla="*/ 11 h 40"/>
                <a:gd name="T52" fmla="*/ 21 w 41"/>
                <a:gd name="T53" fmla="*/ 11 h 40"/>
                <a:gd name="T54" fmla="*/ 21 w 41"/>
                <a:gd name="T55" fmla="*/ 0 h 40"/>
                <a:gd name="T56" fmla="*/ 21 w 41"/>
                <a:gd name="T57" fmla="*/ 11 h 40"/>
                <a:gd name="T58" fmla="*/ 15 w 41"/>
                <a:gd name="T59" fmla="*/ 14 h 40"/>
                <a:gd name="T60" fmla="*/ 15 w 41"/>
                <a:gd name="T61" fmla="*/ 0 h 40"/>
                <a:gd name="T62" fmla="*/ 21 w 41"/>
                <a:gd name="T63" fmla="*/ 11 h 40"/>
                <a:gd name="T64" fmla="*/ 15 w 41"/>
                <a:gd name="T65" fmla="*/ 17 h 40"/>
                <a:gd name="T66" fmla="*/ 0 w 41"/>
                <a:gd name="T67" fmla="*/ 20 h 40"/>
                <a:gd name="T68" fmla="*/ 6 w 41"/>
                <a:gd name="T69" fmla="*/ 5 h 40"/>
                <a:gd name="T70" fmla="*/ 15 w 41"/>
                <a:gd name="T71" fmla="*/ 20 h 40"/>
                <a:gd name="T72" fmla="*/ 0 w 41"/>
                <a:gd name="T73" fmla="*/ 20 h 40"/>
                <a:gd name="T74" fmla="*/ 15 w 41"/>
                <a:gd name="T75" fmla="*/ 20 h 40"/>
                <a:gd name="T76" fmla="*/ 15 w 41"/>
                <a:gd name="T77" fmla="*/ 20 h 40"/>
                <a:gd name="T78" fmla="*/ 0 w 41"/>
                <a:gd name="T79" fmla="*/ 20 h 40"/>
                <a:gd name="T80" fmla="*/ 15 w 41"/>
                <a:gd name="T81" fmla="*/ 20 h 40"/>
                <a:gd name="T82" fmla="*/ 15 w 41"/>
                <a:gd name="T83" fmla="*/ 26 h 40"/>
                <a:gd name="T84" fmla="*/ 3 w 41"/>
                <a:gd name="T85" fmla="*/ 26 h 40"/>
                <a:gd name="T86" fmla="*/ 15 w 41"/>
                <a:gd name="T87" fmla="*/ 20 h 40"/>
                <a:gd name="T88" fmla="*/ 18 w 41"/>
                <a:gd name="T89" fmla="*/ 26 h 40"/>
                <a:gd name="T90" fmla="*/ 21 w 41"/>
                <a:gd name="T91" fmla="*/ 40 h 40"/>
                <a:gd name="T92" fmla="*/ 6 w 41"/>
                <a:gd name="T93" fmla="*/ 34 h 40"/>
                <a:gd name="T94" fmla="*/ 21 w 41"/>
                <a:gd name="T95" fmla="*/ 29 h 40"/>
                <a:gd name="T96" fmla="*/ 21 w 41"/>
                <a:gd name="T97" fmla="*/ 40 h 40"/>
                <a:gd name="T98" fmla="*/ 21 w 41"/>
                <a:gd name="T9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40">
                  <a:moveTo>
                    <a:pt x="21" y="29"/>
                  </a:moveTo>
                  <a:lnTo>
                    <a:pt x="21" y="29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21" y="29"/>
                  </a:lnTo>
                  <a:close/>
                  <a:moveTo>
                    <a:pt x="21" y="29"/>
                  </a:moveTo>
                  <a:lnTo>
                    <a:pt x="24" y="26"/>
                  </a:lnTo>
                  <a:lnTo>
                    <a:pt x="26" y="26"/>
                  </a:lnTo>
                  <a:lnTo>
                    <a:pt x="35" y="34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21" y="29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32" y="29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lnTo>
                    <a:pt x="29" y="23"/>
                  </a:lnTo>
                  <a:lnTo>
                    <a:pt x="29" y="20"/>
                  </a:lnTo>
                  <a:lnTo>
                    <a:pt x="41" y="20"/>
                  </a:lnTo>
                  <a:lnTo>
                    <a:pt x="41" y="26"/>
                  </a:lnTo>
                  <a:lnTo>
                    <a:pt x="35" y="34"/>
                  </a:lnTo>
                  <a:lnTo>
                    <a:pt x="26" y="26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29" y="20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29" y="20"/>
                  </a:lnTo>
                  <a:close/>
                  <a:moveTo>
                    <a:pt x="29" y="20"/>
                  </a:moveTo>
                  <a:lnTo>
                    <a:pt x="29" y="17"/>
                  </a:lnTo>
                  <a:lnTo>
                    <a:pt x="26" y="14"/>
                  </a:lnTo>
                  <a:lnTo>
                    <a:pt x="35" y="5"/>
                  </a:lnTo>
                  <a:lnTo>
                    <a:pt x="41" y="11"/>
                  </a:lnTo>
                  <a:lnTo>
                    <a:pt x="41" y="20"/>
                  </a:lnTo>
                  <a:lnTo>
                    <a:pt x="29" y="20"/>
                  </a:lnTo>
                  <a:close/>
                  <a:moveTo>
                    <a:pt x="26" y="14"/>
                  </a:moveTo>
                  <a:lnTo>
                    <a:pt x="24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5" y="5"/>
                  </a:lnTo>
                  <a:lnTo>
                    <a:pt x="26" y="14"/>
                  </a:lnTo>
                  <a:close/>
                  <a:moveTo>
                    <a:pt x="21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1"/>
                  </a:lnTo>
                  <a:close/>
                  <a:moveTo>
                    <a:pt x="21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1"/>
                  </a:lnTo>
                  <a:close/>
                  <a:moveTo>
                    <a:pt x="21" y="11"/>
                  </a:moveTo>
                  <a:lnTo>
                    <a:pt x="18" y="11"/>
                  </a:lnTo>
                  <a:lnTo>
                    <a:pt x="15" y="14"/>
                  </a:lnTo>
                  <a:lnTo>
                    <a:pt x="6" y="5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1" y="11"/>
                  </a:lnTo>
                  <a:close/>
                  <a:moveTo>
                    <a:pt x="15" y="14"/>
                  </a:moveTo>
                  <a:lnTo>
                    <a:pt x="15" y="17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3" y="11"/>
                  </a:lnTo>
                  <a:lnTo>
                    <a:pt x="6" y="5"/>
                  </a:lnTo>
                  <a:lnTo>
                    <a:pt x="15" y="14"/>
                  </a:lnTo>
                  <a:close/>
                  <a:moveTo>
                    <a:pt x="15" y="20"/>
                  </a:moveTo>
                  <a:lnTo>
                    <a:pt x="15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5" y="20"/>
                  </a:lnTo>
                  <a:close/>
                  <a:moveTo>
                    <a:pt x="15" y="20"/>
                  </a:moveTo>
                  <a:lnTo>
                    <a:pt x="15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5" y="20"/>
                  </a:lnTo>
                  <a:close/>
                  <a:moveTo>
                    <a:pt x="15" y="20"/>
                  </a:moveTo>
                  <a:lnTo>
                    <a:pt x="15" y="23"/>
                  </a:lnTo>
                  <a:lnTo>
                    <a:pt x="15" y="26"/>
                  </a:lnTo>
                  <a:lnTo>
                    <a:pt x="6" y="34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5" y="20"/>
                  </a:lnTo>
                  <a:close/>
                  <a:moveTo>
                    <a:pt x="15" y="26"/>
                  </a:moveTo>
                  <a:lnTo>
                    <a:pt x="18" y="26"/>
                  </a:lnTo>
                  <a:lnTo>
                    <a:pt x="21" y="29"/>
                  </a:lnTo>
                  <a:lnTo>
                    <a:pt x="21" y="40"/>
                  </a:lnTo>
                  <a:lnTo>
                    <a:pt x="15" y="37"/>
                  </a:lnTo>
                  <a:lnTo>
                    <a:pt x="6" y="34"/>
                  </a:lnTo>
                  <a:lnTo>
                    <a:pt x="15" y="26"/>
                  </a:lnTo>
                  <a:close/>
                  <a:moveTo>
                    <a:pt x="21" y="29"/>
                  </a:moveTo>
                  <a:lnTo>
                    <a:pt x="21" y="29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2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7" name="Freeform 153"/>
            <p:cNvSpPr>
              <a:spLocks noEditPoints="1"/>
            </p:cNvSpPr>
            <p:nvPr/>
          </p:nvSpPr>
          <p:spPr bwMode="auto">
            <a:xfrm>
              <a:off x="1446" y="2095"/>
              <a:ext cx="15" cy="439"/>
            </a:xfrm>
            <a:custGeom>
              <a:avLst/>
              <a:gdLst>
                <a:gd name="T0" fmla="*/ 0 w 15"/>
                <a:gd name="T1" fmla="*/ 439 h 439"/>
                <a:gd name="T2" fmla="*/ 0 w 15"/>
                <a:gd name="T3" fmla="*/ 40 h 439"/>
                <a:gd name="T4" fmla="*/ 15 w 15"/>
                <a:gd name="T5" fmla="*/ 40 h 439"/>
                <a:gd name="T6" fmla="*/ 15 w 15"/>
                <a:gd name="T7" fmla="*/ 439 h 439"/>
                <a:gd name="T8" fmla="*/ 0 w 15"/>
                <a:gd name="T9" fmla="*/ 439 h 439"/>
                <a:gd name="T10" fmla="*/ 0 w 15"/>
                <a:gd name="T11" fmla="*/ 40 h 439"/>
                <a:gd name="T12" fmla="*/ 0 w 15"/>
                <a:gd name="T13" fmla="*/ 20 h 439"/>
                <a:gd name="T14" fmla="*/ 15 w 15"/>
                <a:gd name="T15" fmla="*/ 20 h 439"/>
                <a:gd name="T16" fmla="*/ 15 w 15"/>
                <a:gd name="T17" fmla="*/ 40 h 439"/>
                <a:gd name="T18" fmla="*/ 0 w 15"/>
                <a:gd name="T19" fmla="*/ 40 h 439"/>
                <a:gd name="T20" fmla="*/ 0 w 15"/>
                <a:gd name="T21" fmla="*/ 20 h 439"/>
                <a:gd name="T22" fmla="*/ 0 w 15"/>
                <a:gd name="T23" fmla="*/ 17 h 439"/>
                <a:gd name="T24" fmla="*/ 15 w 15"/>
                <a:gd name="T25" fmla="*/ 17 h 439"/>
                <a:gd name="T26" fmla="*/ 15 w 15"/>
                <a:gd name="T27" fmla="*/ 20 h 439"/>
                <a:gd name="T28" fmla="*/ 0 w 15"/>
                <a:gd name="T29" fmla="*/ 20 h 439"/>
                <a:gd name="T30" fmla="*/ 0 w 15"/>
                <a:gd name="T31" fmla="*/ 17 h 439"/>
                <a:gd name="T32" fmla="*/ 0 w 15"/>
                <a:gd name="T33" fmla="*/ 11 h 439"/>
                <a:gd name="T34" fmla="*/ 15 w 15"/>
                <a:gd name="T35" fmla="*/ 11 h 439"/>
                <a:gd name="T36" fmla="*/ 15 w 15"/>
                <a:gd name="T37" fmla="*/ 17 h 439"/>
                <a:gd name="T38" fmla="*/ 0 w 15"/>
                <a:gd name="T39" fmla="*/ 17 h 439"/>
                <a:gd name="T40" fmla="*/ 0 w 15"/>
                <a:gd name="T41" fmla="*/ 11 h 439"/>
                <a:gd name="T42" fmla="*/ 0 w 15"/>
                <a:gd name="T43" fmla="*/ 0 h 439"/>
                <a:gd name="T44" fmla="*/ 15 w 15"/>
                <a:gd name="T45" fmla="*/ 0 h 439"/>
                <a:gd name="T46" fmla="*/ 15 w 15"/>
                <a:gd name="T47" fmla="*/ 11 h 439"/>
                <a:gd name="T48" fmla="*/ 0 w 15"/>
                <a:gd name="T49" fmla="*/ 11 h 439"/>
                <a:gd name="T50" fmla="*/ 0 w 15"/>
                <a:gd name="T51" fmla="*/ 0 h 439"/>
                <a:gd name="T52" fmla="*/ 15 w 15"/>
                <a:gd name="T53" fmla="*/ 0 h 439"/>
                <a:gd name="T54" fmla="*/ 6 w 15"/>
                <a:gd name="T55" fmla="*/ 0 h 439"/>
                <a:gd name="T56" fmla="*/ 0 w 15"/>
                <a:gd name="T57" fmla="*/ 0 h 439"/>
                <a:gd name="T58" fmla="*/ 15 w 15"/>
                <a:gd name="T59" fmla="*/ 0 h 439"/>
                <a:gd name="T60" fmla="*/ 15 w 15"/>
                <a:gd name="T61" fmla="*/ 3 h 439"/>
                <a:gd name="T62" fmla="*/ 0 w 15"/>
                <a:gd name="T63" fmla="*/ 3 h 439"/>
                <a:gd name="T64" fmla="*/ 0 w 15"/>
                <a:gd name="T65" fmla="*/ 0 h 439"/>
                <a:gd name="T66" fmla="*/ 15 w 15"/>
                <a:gd name="T6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439">
                  <a:moveTo>
                    <a:pt x="0" y="439"/>
                  </a:moveTo>
                  <a:lnTo>
                    <a:pt x="0" y="40"/>
                  </a:lnTo>
                  <a:lnTo>
                    <a:pt x="15" y="40"/>
                  </a:lnTo>
                  <a:lnTo>
                    <a:pt x="15" y="439"/>
                  </a:lnTo>
                  <a:lnTo>
                    <a:pt x="0" y="439"/>
                  </a:lnTo>
                  <a:close/>
                  <a:moveTo>
                    <a:pt x="0" y="40"/>
                  </a:moveTo>
                  <a:lnTo>
                    <a:pt x="0" y="20"/>
                  </a:lnTo>
                  <a:lnTo>
                    <a:pt x="15" y="20"/>
                  </a:lnTo>
                  <a:lnTo>
                    <a:pt x="15" y="40"/>
                  </a:lnTo>
                  <a:lnTo>
                    <a:pt x="0" y="40"/>
                  </a:lnTo>
                  <a:close/>
                  <a:moveTo>
                    <a:pt x="0" y="20"/>
                  </a:moveTo>
                  <a:lnTo>
                    <a:pt x="0" y="17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0" y="20"/>
                  </a:lnTo>
                  <a:close/>
                  <a:moveTo>
                    <a:pt x="0" y="17"/>
                  </a:moveTo>
                  <a:lnTo>
                    <a:pt x="0" y="11"/>
                  </a:lnTo>
                  <a:lnTo>
                    <a:pt x="15" y="11"/>
                  </a:lnTo>
                  <a:lnTo>
                    <a:pt x="15" y="17"/>
                  </a:lnTo>
                  <a:lnTo>
                    <a:pt x="0" y="17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1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15" y="0"/>
                  </a:lnTo>
                  <a:lnTo>
                    <a:pt x="6" y="0"/>
                  </a:lnTo>
                  <a:lnTo>
                    <a:pt x="0" y="0"/>
                  </a:lnTo>
                  <a:close/>
                  <a:moveTo>
                    <a:pt x="15" y="0"/>
                  </a:moveTo>
                  <a:lnTo>
                    <a:pt x="1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8" name="Rectangle 154"/>
            <p:cNvSpPr>
              <a:spLocks noChangeArrowheads="1"/>
            </p:cNvSpPr>
            <p:nvPr/>
          </p:nvSpPr>
          <p:spPr bwMode="auto">
            <a:xfrm>
              <a:off x="793" y="1708"/>
              <a:ext cx="78" cy="1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9" name="Freeform 155"/>
            <p:cNvSpPr>
              <a:spLocks/>
            </p:cNvSpPr>
            <p:nvPr/>
          </p:nvSpPr>
          <p:spPr bwMode="auto">
            <a:xfrm>
              <a:off x="827" y="1679"/>
              <a:ext cx="55" cy="40"/>
            </a:xfrm>
            <a:custGeom>
              <a:avLst/>
              <a:gdLst>
                <a:gd name="T0" fmla="*/ 55 w 55"/>
                <a:gd name="T1" fmla="*/ 40 h 40"/>
                <a:gd name="T2" fmla="*/ 55 w 55"/>
                <a:gd name="T3" fmla="*/ 29 h 40"/>
                <a:gd name="T4" fmla="*/ 9 w 55"/>
                <a:gd name="T5" fmla="*/ 0 h 40"/>
                <a:gd name="T6" fmla="*/ 0 w 55"/>
                <a:gd name="T7" fmla="*/ 9 h 40"/>
                <a:gd name="T8" fmla="*/ 49 w 55"/>
                <a:gd name="T9" fmla="*/ 40 h 40"/>
                <a:gd name="T10" fmla="*/ 49 w 55"/>
                <a:gd name="T11" fmla="*/ 29 h 40"/>
                <a:gd name="T12" fmla="*/ 55 w 55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0">
                  <a:moveTo>
                    <a:pt x="55" y="40"/>
                  </a:moveTo>
                  <a:lnTo>
                    <a:pt x="55" y="29"/>
                  </a:lnTo>
                  <a:lnTo>
                    <a:pt x="9" y="0"/>
                  </a:lnTo>
                  <a:lnTo>
                    <a:pt x="0" y="9"/>
                  </a:lnTo>
                  <a:lnTo>
                    <a:pt x="49" y="40"/>
                  </a:lnTo>
                  <a:lnTo>
                    <a:pt x="49" y="29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0" name="Freeform 156"/>
            <p:cNvSpPr>
              <a:spLocks/>
            </p:cNvSpPr>
            <p:nvPr/>
          </p:nvSpPr>
          <p:spPr bwMode="auto">
            <a:xfrm>
              <a:off x="882" y="1708"/>
              <a:ext cx="9" cy="11"/>
            </a:xfrm>
            <a:custGeom>
              <a:avLst/>
              <a:gdLst>
                <a:gd name="T0" fmla="*/ 0 w 9"/>
                <a:gd name="T1" fmla="*/ 11 h 11"/>
                <a:gd name="T2" fmla="*/ 9 w 9"/>
                <a:gd name="T3" fmla="*/ 6 h 11"/>
                <a:gd name="T4" fmla="*/ 0 w 9"/>
                <a:gd name="T5" fmla="*/ 0 h 11"/>
                <a:gd name="T6" fmla="*/ 0 w 9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0" y="11"/>
                  </a:moveTo>
                  <a:lnTo>
                    <a:pt x="9" y="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1" name="Freeform 157"/>
            <p:cNvSpPr>
              <a:spLocks/>
            </p:cNvSpPr>
            <p:nvPr/>
          </p:nvSpPr>
          <p:spPr bwMode="auto">
            <a:xfrm>
              <a:off x="827" y="1708"/>
              <a:ext cx="55" cy="43"/>
            </a:xfrm>
            <a:custGeom>
              <a:avLst/>
              <a:gdLst>
                <a:gd name="T0" fmla="*/ 3 w 55"/>
                <a:gd name="T1" fmla="*/ 37 h 43"/>
                <a:gd name="T2" fmla="*/ 9 w 55"/>
                <a:gd name="T3" fmla="*/ 43 h 43"/>
                <a:gd name="T4" fmla="*/ 55 w 55"/>
                <a:gd name="T5" fmla="*/ 11 h 43"/>
                <a:gd name="T6" fmla="*/ 49 w 55"/>
                <a:gd name="T7" fmla="*/ 0 h 43"/>
                <a:gd name="T8" fmla="*/ 0 w 55"/>
                <a:gd name="T9" fmla="*/ 32 h 43"/>
                <a:gd name="T10" fmla="*/ 3 w 55"/>
                <a:gd name="T11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3">
                  <a:moveTo>
                    <a:pt x="3" y="37"/>
                  </a:moveTo>
                  <a:lnTo>
                    <a:pt x="9" y="43"/>
                  </a:lnTo>
                  <a:lnTo>
                    <a:pt x="55" y="11"/>
                  </a:lnTo>
                  <a:lnTo>
                    <a:pt x="49" y="0"/>
                  </a:lnTo>
                  <a:lnTo>
                    <a:pt x="0" y="32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2" name="Rectangle 158"/>
            <p:cNvSpPr>
              <a:spLocks noChangeArrowheads="1"/>
            </p:cNvSpPr>
            <p:nvPr/>
          </p:nvSpPr>
          <p:spPr bwMode="auto">
            <a:xfrm>
              <a:off x="1484" y="1278"/>
              <a:ext cx="77" cy="1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3" name="Freeform 159"/>
            <p:cNvSpPr>
              <a:spLocks/>
            </p:cNvSpPr>
            <p:nvPr/>
          </p:nvSpPr>
          <p:spPr bwMode="auto">
            <a:xfrm>
              <a:off x="1518" y="1246"/>
              <a:ext cx="55" cy="43"/>
            </a:xfrm>
            <a:custGeom>
              <a:avLst/>
              <a:gdLst>
                <a:gd name="T0" fmla="*/ 55 w 55"/>
                <a:gd name="T1" fmla="*/ 43 h 43"/>
                <a:gd name="T2" fmla="*/ 55 w 55"/>
                <a:gd name="T3" fmla="*/ 32 h 43"/>
                <a:gd name="T4" fmla="*/ 9 w 55"/>
                <a:gd name="T5" fmla="*/ 0 h 43"/>
                <a:gd name="T6" fmla="*/ 0 w 55"/>
                <a:gd name="T7" fmla="*/ 11 h 43"/>
                <a:gd name="T8" fmla="*/ 49 w 55"/>
                <a:gd name="T9" fmla="*/ 43 h 43"/>
                <a:gd name="T10" fmla="*/ 49 w 55"/>
                <a:gd name="T11" fmla="*/ 32 h 43"/>
                <a:gd name="T12" fmla="*/ 55 w 55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3">
                  <a:moveTo>
                    <a:pt x="55" y="43"/>
                  </a:moveTo>
                  <a:lnTo>
                    <a:pt x="55" y="32"/>
                  </a:lnTo>
                  <a:lnTo>
                    <a:pt x="9" y="0"/>
                  </a:lnTo>
                  <a:lnTo>
                    <a:pt x="0" y="11"/>
                  </a:lnTo>
                  <a:lnTo>
                    <a:pt x="49" y="43"/>
                  </a:lnTo>
                  <a:lnTo>
                    <a:pt x="49" y="32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4" name="Freeform 160"/>
            <p:cNvSpPr>
              <a:spLocks/>
            </p:cNvSpPr>
            <p:nvPr/>
          </p:nvSpPr>
          <p:spPr bwMode="auto">
            <a:xfrm>
              <a:off x="1573" y="1278"/>
              <a:ext cx="9" cy="11"/>
            </a:xfrm>
            <a:custGeom>
              <a:avLst/>
              <a:gdLst>
                <a:gd name="T0" fmla="*/ 0 w 9"/>
                <a:gd name="T1" fmla="*/ 11 h 11"/>
                <a:gd name="T2" fmla="*/ 9 w 9"/>
                <a:gd name="T3" fmla="*/ 5 h 11"/>
                <a:gd name="T4" fmla="*/ 0 w 9"/>
                <a:gd name="T5" fmla="*/ 0 h 11"/>
                <a:gd name="T6" fmla="*/ 0 w 9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0" y="11"/>
                  </a:moveTo>
                  <a:lnTo>
                    <a:pt x="9" y="5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5" name="Freeform 161"/>
            <p:cNvSpPr>
              <a:spLocks/>
            </p:cNvSpPr>
            <p:nvPr/>
          </p:nvSpPr>
          <p:spPr bwMode="auto">
            <a:xfrm>
              <a:off x="1518" y="1278"/>
              <a:ext cx="55" cy="40"/>
            </a:xfrm>
            <a:custGeom>
              <a:avLst/>
              <a:gdLst>
                <a:gd name="T0" fmla="*/ 3 w 55"/>
                <a:gd name="T1" fmla="*/ 37 h 40"/>
                <a:gd name="T2" fmla="*/ 9 w 55"/>
                <a:gd name="T3" fmla="*/ 40 h 40"/>
                <a:gd name="T4" fmla="*/ 55 w 55"/>
                <a:gd name="T5" fmla="*/ 11 h 40"/>
                <a:gd name="T6" fmla="*/ 49 w 55"/>
                <a:gd name="T7" fmla="*/ 0 h 40"/>
                <a:gd name="T8" fmla="*/ 0 w 55"/>
                <a:gd name="T9" fmla="*/ 31 h 40"/>
                <a:gd name="T10" fmla="*/ 3 w 55"/>
                <a:gd name="T1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3" y="37"/>
                  </a:moveTo>
                  <a:lnTo>
                    <a:pt x="9" y="40"/>
                  </a:lnTo>
                  <a:lnTo>
                    <a:pt x="55" y="11"/>
                  </a:lnTo>
                  <a:lnTo>
                    <a:pt x="49" y="0"/>
                  </a:lnTo>
                  <a:lnTo>
                    <a:pt x="0" y="31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7" name="Rectangle 163"/>
            <p:cNvSpPr>
              <a:spLocks noChangeArrowheads="1"/>
            </p:cNvSpPr>
            <p:nvPr/>
          </p:nvSpPr>
          <p:spPr bwMode="auto">
            <a:xfrm>
              <a:off x="1753" y="1008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</a:t>
              </a:r>
              <a:endParaRPr lang="en-US" sz="2400"/>
            </a:p>
          </p:txBody>
        </p:sp>
        <p:sp>
          <p:nvSpPr>
            <p:cNvPr id="113828" name="Rectangle 164"/>
            <p:cNvSpPr>
              <a:spLocks noChangeArrowheads="1"/>
            </p:cNvSpPr>
            <p:nvPr/>
          </p:nvSpPr>
          <p:spPr bwMode="auto">
            <a:xfrm>
              <a:off x="1866" y="1085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1600"/>
            </a:p>
          </p:txBody>
        </p:sp>
        <p:sp>
          <p:nvSpPr>
            <p:cNvPr id="113830" name="Freeform 166"/>
            <p:cNvSpPr>
              <a:spLocks noEditPoints="1"/>
            </p:cNvSpPr>
            <p:nvPr/>
          </p:nvSpPr>
          <p:spPr bwMode="auto">
            <a:xfrm>
              <a:off x="1442" y="1667"/>
              <a:ext cx="127" cy="98"/>
            </a:xfrm>
            <a:custGeom>
              <a:avLst/>
              <a:gdLst>
                <a:gd name="T0" fmla="*/ 0 w 844"/>
                <a:gd name="T1" fmla="*/ 285 h 651"/>
                <a:gd name="T2" fmla="*/ 764 w 844"/>
                <a:gd name="T3" fmla="*/ 285 h 651"/>
                <a:gd name="T4" fmla="*/ 764 w 844"/>
                <a:gd name="T5" fmla="*/ 365 h 651"/>
                <a:gd name="T6" fmla="*/ 0 w 844"/>
                <a:gd name="T7" fmla="*/ 365 h 651"/>
                <a:gd name="T8" fmla="*/ 0 w 844"/>
                <a:gd name="T9" fmla="*/ 285 h 651"/>
                <a:gd name="T10" fmla="*/ 305 w 844"/>
                <a:gd name="T11" fmla="*/ 11 h 651"/>
                <a:gd name="T12" fmla="*/ 844 w 844"/>
                <a:gd name="T13" fmla="*/ 325 h 651"/>
                <a:gd name="T14" fmla="*/ 305 w 844"/>
                <a:gd name="T15" fmla="*/ 640 h 651"/>
                <a:gd name="T16" fmla="*/ 250 w 844"/>
                <a:gd name="T17" fmla="*/ 626 h 651"/>
                <a:gd name="T18" fmla="*/ 264 w 844"/>
                <a:gd name="T19" fmla="*/ 571 h 651"/>
                <a:gd name="T20" fmla="*/ 744 w 844"/>
                <a:gd name="T21" fmla="*/ 291 h 651"/>
                <a:gd name="T22" fmla="*/ 744 w 844"/>
                <a:gd name="T23" fmla="*/ 360 h 651"/>
                <a:gd name="T24" fmla="*/ 264 w 844"/>
                <a:gd name="T25" fmla="*/ 80 h 651"/>
                <a:gd name="T26" fmla="*/ 250 w 844"/>
                <a:gd name="T27" fmla="*/ 25 h 651"/>
                <a:gd name="T28" fmla="*/ 305 w 844"/>
                <a:gd name="T29" fmla="*/ 1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4" h="651">
                  <a:moveTo>
                    <a:pt x="0" y="285"/>
                  </a:moveTo>
                  <a:lnTo>
                    <a:pt x="764" y="285"/>
                  </a:lnTo>
                  <a:lnTo>
                    <a:pt x="764" y="365"/>
                  </a:lnTo>
                  <a:lnTo>
                    <a:pt x="0" y="365"/>
                  </a:lnTo>
                  <a:lnTo>
                    <a:pt x="0" y="285"/>
                  </a:lnTo>
                  <a:close/>
                  <a:moveTo>
                    <a:pt x="305" y="11"/>
                  </a:moveTo>
                  <a:lnTo>
                    <a:pt x="844" y="325"/>
                  </a:lnTo>
                  <a:lnTo>
                    <a:pt x="305" y="640"/>
                  </a:lnTo>
                  <a:cubicBezTo>
                    <a:pt x="286" y="651"/>
                    <a:pt x="261" y="645"/>
                    <a:pt x="250" y="626"/>
                  </a:cubicBezTo>
                  <a:cubicBezTo>
                    <a:pt x="239" y="607"/>
                    <a:pt x="245" y="582"/>
                    <a:pt x="264" y="571"/>
                  </a:cubicBezTo>
                  <a:lnTo>
                    <a:pt x="744" y="291"/>
                  </a:lnTo>
                  <a:lnTo>
                    <a:pt x="744" y="360"/>
                  </a:lnTo>
                  <a:lnTo>
                    <a:pt x="264" y="80"/>
                  </a:lnTo>
                  <a:cubicBezTo>
                    <a:pt x="245" y="69"/>
                    <a:pt x="239" y="44"/>
                    <a:pt x="250" y="25"/>
                  </a:cubicBezTo>
                  <a:cubicBezTo>
                    <a:pt x="261" y="6"/>
                    <a:pt x="286" y="0"/>
                    <a:pt x="305" y="11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1" name="Rectangle 167"/>
            <p:cNvSpPr>
              <a:spLocks noChangeArrowheads="1"/>
            </p:cNvSpPr>
            <p:nvPr/>
          </p:nvSpPr>
          <p:spPr bwMode="auto">
            <a:xfrm>
              <a:off x="1078" y="1440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</a:t>
              </a:r>
              <a:endParaRPr lang="en-US" sz="2400"/>
            </a:p>
          </p:txBody>
        </p:sp>
        <p:sp>
          <p:nvSpPr>
            <p:cNvPr id="113832" name="Rectangle 168"/>
            <p:cNvSpPr>
              <a:spLocks noChangeArrowheads="1"/>
            </p:cNvSpPr>
            <p:nvPr/>
          </p:nvSpPr>
          <p:spPr bwMode="auto">
            <a:xfrm>
              <a:off x="1191" y="1536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3834" name="Rectangle 170"/>
            <p:cNvSpPr>
              <a:spLocks noChangeArrowheads="1"/>
            </p:cNvSpPr>
            <p:nvPr/>
          </p:nvSpPr>
          <p:spPr bwMode="auto">
            <a:xfrm>
              <a:off x="1369" y="1753"/>
              <a:ext cx="9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13835" name="Rectangle 171"/>
            <p:cNvSpPr>
              <a:spLocks noChangeArrowheads="1"/>
            </p:cNvSpPr>
            <p:nvPr/>
          </p:nvSpPr>
          <p:spPr bwMode="auto">
            <a:xfrm>
              <a:off x="1491" y="183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3836" name="Rectangle 172"/>
            <p:cNvSpPr>
              <a:spLocks noChangeArrowheads="1"/>
            </p:cNvSpPr>
            <p:nvPr/>
          </p:nvSpPr>
          <p:spPr bwMode="auto">
            <a:xfrm>
              <a:off x="783" y="1457"/>
              <a:ext cx="3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13837" name="Rectangle 173"/>
            <p:cNvSpPr>
              <a:spLocks noChangeArrowheads="1"/>
            </p:cNvSpPr>
            <p:nvPr/>
          </p:nvSpPr>
          <p:spPr bwMode="auto">
            <a:xfrm>
              <a:off x="828" y="1534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3838" name="Rectangle 174"/>
            <p:cNvSpPr>
              <a:spLocks noChangeArrowheads="1"/>
            </p:cNvSpPr>
            <p:nvPr/>
          </p:nvSpPr>
          <p:spPr bwMode="auto">
            <a:xfrm>
              <a:off x="884" y="153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3839" name="Rectangle 175"/>
            <p:cNvSpPr>
              <a:spLocks noChangeArrowheads="1"/>
            </p:cNvSpPr>
            <p:nvPr/>
          </p:nvSpPr>
          <p:spPr bwMode="auto">
            <a:xfrm>
              <a:off x="1489" y="1008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</a:t>
              </a:r>
              <a:endParaRPr lang="en-US" sz="2400"/>
            </a:p>
          </p:txBody>
        </p:sp>
        <p:sp>
          <p:nvSpPr>
            <p:cNvPr id="113840" name="Rectangle 176"/>
            <p:cNvSpPr>
              <a:spLocks noChangeArrowheads="1"/>
            </p:cNvSpPr>
            <p:nvPr/>
          </p:nvSpPr>
          <p:spPr bwMode="auto">
            <a:xfrm>
              <a:off x="1535" y="1085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1600"/>
            </a:p>
          </p:txBody>
        </p:sp>
        <p:sp>
          <p:nvSpPr>
            <p:cNvPr id="113841" name="Rectangle 177"/>
            <p:cNvSpPr>
              <a:spLocks noChangeArrowheads="1"/>
            </p:cNvSpPr>
            <p:nvPr/>
          </p:nvSpPr>
          <p:spPr bwMode="auto">
            <a:xfrm>
              <a:off x="1571" y="1135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3842" name="Rectangle 178"/>
            <p:cNvSpPr>
              <a:spLocks noChangeArrowheads="1"/>
            </p:cNvSpPr>
            <p:nvPr/>
          </p:nvSpPr>
          <p:spPr bwMode="auto">
            <a:xfrm>
              <a:off x="1496" y="1479"/>
              <a:ext cx="3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13843" name="Rectangle 179"/>
            <p:cNvSpPr>
              <a:spLocks noChangeArrowheads="1"/>
            </p:cNvSpPr>
            <p:nvPr/>
          </p:nvSpPr>
          <p:spPr bwMode="auto">
            <a:xfrm>
              <a:off x="1542" y="1556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3844" name="Rectangle 180"/>
            <p:cNvSpPr>
              <a:spLocks noChangeArrowheads="1"/>
            </p:cNvSpPr>
            <p:nvPr/>
          </p:nvSpPr>
          <p:spPr bwMode="auto">
            <a:xfrm>
              <a:off x="1597" y="1556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3845" name="Rectangle 181"/>
            <p:cNvSpPr>
              <a:spLocks noChangeArrowheads="1"/>
            </p:cNvSpPr>
            <p:nvPr/>
          </p:nvSpPr>
          <p:spPr bwMode="auto">
            <a:xfrm>
              <a:off x="614" y="2012"/>
              <a:ext cx="1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v</a:t>
              </a:r>
              <a:endParaRPr lang="en-US" sz="2800"/>
            </a:p>
          </p:txBody>
        </p:sp>
        <p:sp>
          <p:nvSpPr>
            <p:cNvPr id="113846" name="Rectangle 182"/>
            <p:cNvSpPr>
              <a:spLocks noChangeArrowheads="1"/>
            </p:cNvSpPr>
            <p:nvPr/>
          </p:nvSpPr>
          <p:spPr bwMode="auto">
            <a:xfrm>
              <a:off x="720" y="2150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i</a:t>
              </a:r>
              <a:endParaRPr lang="en-US" sz="1600"/>
            </a:p>
          </p:txBody>
        </p:sp>
        <p:sp>
          <p:nvSpPr>
            <p:cNvPr id="113848" name="Rectangle 184"/>
            <p:cNvSpPr>
              <a:spLocks noChangeArrowheads="1"/>
            </p:cNvSpPr>
            <p:nvPr/>
          </p:nvSpPr>
          <p:spPr bwMode="auto">
            <a:xfrm>
              <a:off x="2359" y="2064"/>
              <a:ext cx="1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v</a:t>
              </a:r>
              <a:endParaRPr lang="en-US" sz="2800"/>
            </a:p>
          </p:txBody>
        </p:sp>
        <p:sp>
          <p:nvSpPr>
            <p:cNvPr id="113849" name="Rectangle 185"/>
            <p:cNvSpPr>
              <a:spLocks noChangeArrowheads="1"/>
            </p:cNvSpPr>
            <p:nvPr/>
          </p:nvSpPr>
          <p:spPr bwMode="auto">
            <a:xfrm>
              <a:off x="2443" y="2176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o</a:t>
              </a:r>
              <a:endParaRPr lang="en-US" sz="1600"/>
            </a:p>
          </p:txBody>
        </p:sp>
        <p:sp>
          <p:nvSpPr>
            <p:cNvPr id="113850" name="Rectangle 186"/>
            <p:cNvSpPr>
              <a:spLocks noChangeArrowheads="1"/>
            </p:cNvSpPr>
            <p:nvPr/>
          </p:nvSpPr>
          <p:spPr bwMode="auto">
            <a:xfrm>
              <a:off x="2496" y="2176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  <p:sp>
        <p:nvSpPr>
          <p:cNvPr id="113853" name="Rectangle 18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852" name="Object 188"/>
          <p:cNvGraphicFramePr>
            <a:graphicFrameLocks noChangeAspect="1"/>
          </p:cNvGraphicFramePr>
          <p:nvPr/>
        </p:nvGraphicFramePr>
        <p:xfrm>
          <a:off x="7467600" y="1993901"/>
          <a:ext cx="26050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Equation" r:id="rId5" imgW="1308100" imgH="228600" progId="Equation.3">
                  <p:embed/>
                </p:oleObj>
              </mc:Choice>
              <mc:Fallback>
                <p:oleObj name="Equation" r:id="rId5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93901"/>
                        <a:ext cx="26050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55" name="Rectangle 191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854" name="Object 190"/>
          <p:cNvGraphicFramePr>
            <a:graphicFrameLocks noChangeAspect="1"/>
          </p:cNvGraphicFramePr>
          <p:nvPr/>
        </p:nvGraphicFramePr>
        <p:xfrm>
          <a:off x="6096000" y="2641601"/>
          <a:ext cx="2413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Equation" r:id="rId7" imgW="1218671" imgH="444307" progId="Equation.3">
                  <p:embed/>
                </p:oleObj>
              </mc:Choice>
              <mc:Fallback>
                <p:oleObj name="Equation" r:id="rId7" imgW="121867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41601"/>
                        <a:ext cx="24130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57" name="Rectangle 193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856" name="Object 192"/>
          <p:cNvGraphicFramePr>
            <a:graphicFrameLocks noChangeAspect="1"/>
          </p:cNvGraphicFramePr>
          <p:nvPr/>
        </p:nvGraphicFramePr>
        <p:xfrm>
          <a:off x="6124576" y="3657601"/>
          <a:ext cx="2486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Equation" r:id="rId9" imgW="1256755" imgH="444307" progId="Equation.3">
                  <p:embed/>
                </p:oleObj>
              </mc:Choice>
              <mc:Fallback>
                <p:oleObj name="Equation" r:id="rId9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6" y="3657601"/>
                        <a:ext cx="2486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59" name="Rectangle 19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858" name="Object 194"/>
          <p:cNvGraphicFramePr>
            <a:graphicFrameLocks noChangeAspect="1"/>
          </p:cNvGraphicFramePr>
          <p:nvPr/>
        </p:nvGraphicFramePr>
        <p:xfrm>
          <a:off x="3505200" y="5562601"/>
          <a:ext cx="1663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11" imgW="850531" imgH="215806" progId="Equation.3">
                  <p:embed/>
                </p:oleObj>
              </mc:Choice>
              <mc:Fallback>
                <p:oleObj name="Equation" r:id="rId11" imgW="85053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62601"/>
                        <a:ext cx="16637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Lanj. inverting amplifier</a:t>
            </a:r>
          </a:p>
        </p:txBody>
      </p:sp>
      <p:graphicFrame>
        <p:nvGraphicFramePr>
          <p:cNvPr id="1157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1717676"/>
          <a:ext cx="70802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Equation" r:id="rId3" imgW="3898800" imgH="457200" progId="Equation.3">
                  <p:embed/>
                </p:oleObj>
              </mc:Choice>
              <mc:Fallback>
                <p:oleObj name="Equation" r:id="rId3" imgW="389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17676"/>
                        <a:ext cx="70802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-5905500" y="1904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7" name="Rectangle 25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9" name="Rectangle 27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2057400" y="38100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2057400" y="46466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2057400" y="28336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5748" name="Object 36"/>
          <p:cNvGraphicFramePr>
            <a:graphicFrameLocks noChangeAspect="1"/>
          </p:cNvGraphicFramePr>
          <p:nvPr/>
        </p:nvGraphicFramePr>
        <p:xfrm>
          <a:off x="3886201" y="2743201"/>
          <a:ext cx="23590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1" name="Equation" r:id="rId5" imgW="1193800" imgH="444500" progId="Equation.3">
                  <p:embed/>
                </p:oleObj>
              </mc:Choice>
              <mc:Fallback>
                <p:oleObj name="Equation" r:id="rId5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743201"/>
                        <a:ext cx="23590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51" name="Rectangle 3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5750" name="Object 38"/>
          <p:cNvGraphicFramePr>
            <a:graphicFrameLocks noChangeAspect="1"/>
          </p:cNvGraphicFramePr>
          <p:nvPr/>
        </p:nvGraphicFramePr>
        <p:xfrm>
          <a:off x="4343400" y="3684588"/>
          <a:ext cx="17922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Equation" r:id="rId7" imgW="901309" imgH="444307" progId="Equation.3">
                  <p:embed/>
                </p:oleObj>
              </mc:Choice>
              <mc:Fallback>
                <p:oleObj name="Equation" r:id="rId7" imgW="90130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84588"/>
                        <a:ext cx="1792288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52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5181601"/>
            <a:ext cx="3692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0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Pendekatan impedansi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42300" cy="9906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Untuk mendapatkan fungsi alih dari inverting amplifier dapat dilakukan dengan pendekatan impedansi.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16851" name="Group 115"/>
          <p:cNvGrpSpPr>
            <a:grpSpLocks/>
          </p:cNvGrpSpPr>
          <p:nvPr/>
        </p:nvGrpSpPr>
        <p:grpSpPr bwMode="auto">
          <a:xfrm>
            <a:off x="2133600" y="2971800"/>
            <a:ext cx="4637088" cy="2960688"/>
            <a:chOff x="816" y="1920"/>
            <a:chExt cx="2921" cy="1865"/>
          </a:xfrm>
        </p:grpSpPr>
        <p:sp>
          <p:nvSpPr>
            <p:cNvPr id="116795" name="Rectangle 59"/>
            <p:cNvSpPr>
              <a:spLocks noChangeArrowheads="1"/>
            </p:cNvSpPr>
            <p:nvPr/>
          </p:nvSpPr>
          <p:spPr bwMode="auto">
            <a:xfrm>
              <a:off x="816" y="192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6796" name="Freeform 60"/>
            <p:cNvSpPr>
              <a:spLocks noEditPoints="1"/>
            </p:cNvSpPr>
            <p:nvPr/>
          </p:nvSpPr>
          <p:spPr bwMode="auto">
            <a:xfrm>
              <a:off x="2401" y="2391"/>
              <a:ext cx="484" cy="827"/>
            </a:xfrm>
            <a:custGeom>
              <a:avLst/>
              <a:gdLst>
                <a:gd name="T0" fmla="*/ 0 w 484"/>
                <a:gd name="T1" fmla="*/ 825 h 827"/>
                <a:gd name="T2" fmla="*/ 0 w 484"/>
                <a:gd name="T3" fmla="*/ 10 h 827"/>
                <a:gd name="T4" fmla="*/ 9 w 484"/>
                <a:gd name="T5" fmla="*/ 10 h 827"/>
                <a:gd name="T6" fmla="*/ 9 w 484"/>
                <a:gd name="T7" fmla="*/ 825 h 827"/>
                <a:gd name="T8" fmla="*/ 0 w 484"/>
                <a:gd name="T9" fmla="*/ 825 h 827"/>
                <a:gd name="T10" fmla="*/ 0 w 484"/>
                <a:gd name="T11" fmla="*/ 10 h 827"/>
                <a:gd name="T12" fmla="*/ 0 w 484"/>
                <a:gd name="T13" fmla="*/ 0 h 827"/>
                <a:gd name="T14" fmla="*/ 7 w 484"/>
                <a:gd name="T15" fmla="*/ 6 h 827"/>
                <a:gd name="T16" fmla="*/ 4 w 484"/>
                <a:gd name="T17" fmla="*/ 10 h 827"/>
                <a:gd name="T18" fmla="*/ 0 w 484"/>
                <a:gd name="T19" fmla="*/ 10 h 827"/>
                <a:gd name="T20" fmla="*/ 7 w 484"/>
                <a:gd name="T21" fmla="*/ 6 h 827"/>
                <a:gd name="T22" fmla="*/ 480 w 484"/>
                <a:gd name="T23" fmla="*/ 413 h 827"/>
                <a:gd name="T24" fmla="*/ 475 w 484"/>
                <a:gd name="T25" fmla="*/ 419 h 827"/>
                <a:gd name="T26" fmla="*/ 0 w 484"/>
                <a:gd name="T27" fmla="*/ 12 h 827"/>
                <a:gd name="T28" fmla="*/ 7 w 484"/>
                <a:gd name="T29" fmla="*/ 6 h 827"/>
                <a:gd name="T30" fmla="*/ 480 w 484"/>
                <a:gd name="T31" fmla="*/ 413 h 827"/>
                <a:gd name="T32" fmla="*/ 484 w 484"/>
                <a:gd name="T33" fmla="*/ 417 h 827"/>
                <a:gd name="T34" fmla="*/ 480 w 484"/>
                <a:gd name="T35" fmla="*/ 419 h 827"/>
                <a:gd name="T36" fmla="*/ 477 w 484"/>
                <a:gd name="T37" fmla="*/ 417 h 827"/>
                <a:gd name="T38" fmla="*/ 480 w 484"/>
                <a:gd name="T39" fmla="*/ 413 h 827"/>
                <a:gd name="T40" fmla="*/ 480 w 484"/>
                <a:gd name="T41" fmla="*/ 419 h 827"/>
                <a:gd name="T42" fmla="*/ 7 w 484"/>
                <a:gd name="T43" fmla="*/ 827 h 827"/>
                <a:gd name="T44" fmla="*/ 0 w 484"/>
                <a:gd name="T45" fmla="*/ 823 h 827"/>
                <a:gd name="T46" fmla="*/ 475 w 484"/>
                <a:gd name="T47" fmla="*/ 413 h 827"/>
                <a:gd name="T48" fmla="*/ 480 w 484"/>
                <a:gd name="T49" fmla="*/ 419 h 827"/>
                <a:gd name="T50" fmla="*/ 7 w 484"/>
                <a:gd name="T51" fmla="*/ 827 h 827"/>
                <a:gd name="T52" fmla="*/ 0 w 484"/>
                <a:gd name="T53" fmla="*/ 825 h 827"/>
                <a:gd name="T54" fmla="*/ 4 w 484"/>
                <a:gd name="T55" fmla="*/ 825 h 827"/>
                <a:gd name="T56" fmla="*/ 7 w 484"/>
                <a:gd name="T57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4" h="827">
                  <a:moveTo>
                    <a:pt x="0" y="825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825"/>
                  </a:lnTo>
                  <a:lnTo>
                    <a:pt x="0" y="825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4" y="10"/>
                  </a:lnTo>
                  <a:lnTo>
                    <a:pt x="0" y="10"/>
                  </a:lnTo>
                  <a:close/>
                  <a:moveTo>
                    <a:pt x="7" y="6"/>
                  </a:moveTo>
                  <a:lnTo>
                    <a:pt x="480" y="413"/>
                  </a:lnTo>
                  <a:lnTo>
                    <a:pt x="475" y="419"/>
                  </a:lnTo>
                  <a:lnTo>
                    <a:pt x="0" y="12"/>
                  </a:lnTo>
                  <a:lnTo>
                    <a:pt x="7" y="6"/>
                  </a:lnTo>
                  <a:close/>
                  <a:moveTo>
                    <a:pt x="480" y="413"/>
                  </a:moveTo>
                  <a:lnTo>
                    <a:pt x="484" y="417"/>
                  </a:lnTo>
                  <a:lnTo>
                    <a:pt x="480" y="419"/>
                  </a:lnTo>
                  <a:lnTo>
                    <a:pt x="477" y="417"/>
                  </a:lnTo>
                  <a:lnTo>
                    <a:pt x="480" y="413"/>
                  </a:lnTo>
                  <a:close/>
                  <a:moveTo>
                    <a:pt x="480" y="419"/>
                  </a:moveTo>
                  <a:lnTo>
                    <a:pt x="7" y="827"/>
                  </a:lnTo>
                  <a:lnTo>
                    <a:pt x="0" y="823"/>
                  </a:lnTo>
                  <a:lnTo>
                    <a:pt x="475" y="413"/>
                  </a:lnTo>
                  <a:lnTo>
                    <a:pt x="480" y="419"/>
                  </a:lnTo>
                  <a:close/>
                  <a:moveTo>
                    <a:pt x="7" y="827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7" y="827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7" name="Rectangle 61"/>
            <p:cNvSpPr>
              <a:spLocks noChangeArrowheads="1"/>
            </p:cNvSpPr>
            <p:nvPr/>
          </p:nvSpPr>
          <p:spPr bwMode="auto">
            <a:xfrm>
              <a:off x="1109" y="2575"/>
              <a:ext cx="255" cy="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8" name="Freeform 62"/>
            <p:cNvSpPr>
              <a:spLocks noEditPoints="1"/>
            </p:cNvSpPr>
            <p:nvPr/>
          </p:nvSpPr>
          <p:spPr bwMode="auto">
            <a:xfrm>
              <a:off x="1035" y="2543"/>
              <a:ext cx="81" cy="72"/>
            </a:xfrm>
            <a:custGeom>
              <a:avLst/>
              <a:gdLst>
                <a:gd name="T0" fmla="*/ 42 w 81"/>
                <a:gd name="T1" fmla="*/ 72 h 72"/>
                <a:gd name="T2" fmla="*/ 42 w 81"/>
                <a:gd name="T3" fmla="*/ 64 h 72"/>
                <a:gd name="T4" fmla="*/ 58 w 81"/>
                <a:gd name="T5" fmla="*/ 60 h 72"/>
                <a:gd name="T6" fmla="*/ 65 w 81"/>
                <a:gd name="T7" fmla="*/ 66 h 72"/>
                <a:gd name="T8" fmla="*/ 42 w 81"/>
                <a:gd name="T9" fmla="*/ 72 h 72"/>
                <a:gd name="T10" fmla="*/ 70 w 81"/>
                <a:gd name="T11" fmla="*/ 62 h 72"/>
                <a:gd name="T12" fmla="*/ 63 w 81"/>
                <a:gd name="T13" fmla="*/ 56 h 72"/>
                <a:gd name="T14" fmla="*/ 72 w 81"/>
                <a:gd name="T15" fmla="*/ 42 h 72"/>
                <a:gd name="T16" fmla="*/ 81 w 81"/>
                <a:gd name="T17" fmla="*/ 44 h 72"/>
                <a:gd name="T18" fmla="*/ 70 w 81"/>
                <a:gd name="T19" fmla="*/ 62 h 72"/>
                <a:gd name="T20" fmla="*/ 72 w 81"/>
                <a:gd name="T21" fmla="*/ 36 h 72"/>
                <a:gd name="T22" fmla="*/ 72 w 81"/>
                <a:gd name="T23" fmla="*/ 36 h 72"/>
                <a:gd name="T24" fmla="*/ 81 w 81"/>
                <a:gd name="T25" fmla="*/ 36 h 72"/>
                <a:gd name="T26" fmla="*/ 72 w 81"/>
                <a:gd name="T27" fmla="*/ 36 h 72"/>
                <a:gd name="T28" fmla="*/ 67 w 81"/>
                <a:gd name="T29" fmla="*/ 20 h 72"/>
                <a:gd name="T30" fmla="*/ 74 w 81"/>
                <a:gd name="T31" fmla="*/ 16 h 72"/>
                <a:gd name="T32" fmla="*/ 81 w 81"/>
                <a:gd name="T33" fmla="*/ 36 h 72"/>
                <a:gd name="T34" fmla="*/ 58 w 81"/>
                <a:gd name="T35" fmla="*/ 14 h 72"/>
                <a:gd name="T36" fmla="*/ 42 w 81"/>
                <a:gd name="T37" fmla="*/ 8 h 72"/>
                <a:gd name="T38" fmla="*/ 56 w 81"/>
                <a:gd name="T39" fmla="*/ 4 h 72"/>
                <a:gd name="T40" fmla="*/ 63 w 81"/>
                <a:gd name="T41" fmla="*/ 16 h 72"/>
                <a:gd name="T42" fmla="*/ 39 w 81"/>
                <a:gd name="T43" fmla="*/ 0 h 72"/>
                <a:gd name="T44" fmla="*/ 39 w 81"/>
                <a:gd name="T45" fmla="*/ 8 h 72"/>
                <a:gd name="T46" fmla="*/ 39 w 81"/>
                <a:gd name="T47" fmla="*/ 0 h 72"/>
                <a:gd name="T48" fmla="*/ 35 w 81"/>
                <a:gd name="T49" fmla="*/ 10 h 72"/>
                <a:gd name="T50" fmla="*/ 19 w 81"/>
                <a:gd name="T51" fmla="*/ 16 h 72"/>
                <a:gd name="T52" fmla="*/ 23 w 81"/>
                <a:gd name="T53" fmla="*/ 4 h 72"/>
                <a:gd name="T54" fmla="*/ 39 w 81"/>
                <a:gd name="T55" fmla="*/ 8 h 72"/>
                <a:gd name="T56" fmla="*/ 12 w 81"/>
                <a:gd name="T57" fmla="*/ 26 h 72"/>
                <a:gd name="T58" fmla="*/ 0 w 81"/>
                <a:gd name="T59" fmla="*/ 36 h 72"/>
                <a:gd name="T60" fmla="*/ 7 w 81"/>
                <a:gd name="T61" fmla="*/ 16 h 72"/>
                <a:gd name="T62" fmla="*/ 9 w 81"/>
                <a:gd name="T63" fmla="*/ 36 h 72"/>
                <a:gd name="T64" fmla="*/ 0 w 81"/>
                <a:gd name="T65" fmla="*/ 36 h 72"/>
                <a:gd name="T66" fmla="*/ 9 w 81"/>
                <a:gd name="T67" fmla="*/ 36 h 72"/>
                <a:gd name="T68" fmla="*/ 9 w 81"/>
                <a:gd name="T69" fmla="*/ 36 h 72"/>
                <a:gd name="T70" fmla="*/ 12 w 81"/>
                <a:gd name="T71" fmla="*/ 48 h 72"/>
                <a:gd name="T72" fmla="*/ 12 w 81"/>
                <a:gd name="T73" fmla="*/ 62 h 72"/>
                <a:gd name="T74" fmla="*/ 0 w 81"/>
                <a:gd name="T75" fmla="*/ 44 h 72"/>
                <a:gd name="T76" fmla="*/ 19 w 81"/>
                <a:gd name="T77" fmla="*/ 56 h 72"/>
                <a:gd name="T78" fmla="*/ 35 w 81"/>
                <a:gd name="T79" fmla="*/ 64 h 72"/>
                <a:gd name="T80" fmla="*/ 32 w 81"/>
                <a:gd name="T81" fmla="*/ 72 h 72"/>
                <a:gd name="T82" fmla="*/ 12 w 81"/>
                <a:gd name="T83" fmla="*/ 62 h 72"/>
                <a:gd name="T84" fmla="*/ 39 w 81"/>
                <a:gd name="T85" fmla="*/ 64 h 72"/>
                <a:gd name="T86" fmla="*/ 39 w 81"/>
                <a:gd name="T8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72">
                  <a:moveTo>
                    <a:pt x="39" y="64"/>
                  </a:moveTo>
                  <a:lnTo>
                    <a:pt x="42" y="64"/>
                  </a:lnTo>
                  <a:lnTo>
                    <a:pt x="42" y="72"/>
                  </a:lnTo>
                  <a:lnTo>
                    <a:pt x="39" y="72"/>
                  </a:lnTo>
                  <a:lnTo>
                    <a:pt x="39" y="64"/>
                  </a:lnTo>
                  <a:close/>
                  <a:moveTo>
                    <a:pt x="42" y="64"/>
                  </a:moveTo>
                  <a:lnTo>
                    <a:pt x="46" y="64"/>
                  </a:lnTo>
                  <a:lnTo>
                    <a:pt x="53" y="62"/>
                  </a:lnTo>
                  <a:lnTo>
                    <a:pt x="58" y="60"/>
                  </a:lnTo>
                  <a:lnTo>
                    <a:pt x="63" y="56"/>
                  </a:lnTo>
                  <a:lnTo>
                    <a:pt x="70" y="62"/>
                  </a:lnTo>
                  <a:lnTo>
                    <a:pt x="65" y="66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2"/>
                  </a:lnTo>
                  <a:lnTo>
                    <a:pt x="42" y="64"/>
                  </a:lnTo>
                  <a:close/>
                  <a:moveTo>
                    <a:pt x="70" y="62"/>
                  </a:moveTo>
                  <a:lnTo>
                    <a:pt x="70" y="62"/>
                  </a:lnTo>
                  <a:lnTo>
                    <a:pt x="67" y="58"/>
                  </a:lnTo>
                  <a:lnTo>
                    <a:pt x="70" y="62"/>
                  </a:lnTo>
                  <a:close/>
                  <a:moveTo>
                    <a:pt x="63" y="56"/>
                  </a:moveTo>
                  <a:lnTo>
                    <a:pt x="67" y="52"/>
                  </a:lnTo>
                  <a:lnTo>
                    <a:pt x="70" y="48"/>
                  </a:lnTo>
                  <a:lnTo>
                    <a:pt x="72" y="42"/>
                  </a:lnTo>
                  <a:lnTo>
                    <a:pt x="72" y="36"/>
                  </a:lnTo>
                  <a:lnTo>
                    <a:pt x="81" y="36"/>
                  </a:lnTo>
                  <a:lnTo>
                    <a:pt x="81" y="44"/>
                  </a:lnTo>
                  <a:lnTo>
                    <a:pt x="79" y="50"/>
                  </a:lnTo>
                  <a:lnTo>
                    <a:pt x="74" y="56"/>
                  </a:lnTo>
                  <a:lnTo>
                    <a:pt x="70" y="62"/>
                  </a:lnTo>
                  <a:lnTo>
                    <a:pt x="63" y="5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0"/>
                  </a:lnTo>
                  <a:lnTo>
                    <a:pt x="70" y="26"/>
                  </a:lnTo>
                  <a:lnTo>
                    <a:pt x="67" y="20"/>
                  </a:lnTo>
                  <a:lnTo>
                    <a:pt x="63" y="16"/>
                  </a:lnTo>
                  <a:lnTo>
                    <a:pt x="70" y="10"/>
                  </a:lnTo>
                  <a:lnTo>
                    <a:pt x="74" y="16"/>
                  </a:lnTo>
                  <a:lnTo>
                    <a:pt x="79" y="22"/>
                  </a:lnTo>
                  <a:lnTo>
                    <a:pt x="81" y="30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63" y="16"/>
                  </a:moveTo>
                  <a:lnTo>
                    <a:pt x="58" y="14"/>
                  </a:lnTo>
                  <a:lnTo>
                    <a:pt x="53" y="10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9" y="2"/>
                  </a:lnTo>
                  <a:lnTo>
                    <a:pt x="56" y="4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63" y="16"/>
                  </a:lnTo>
                  <a:close/>
                  <a:moveTo>
                    <a:pt x="42" y="8"/>
                  </a:moveTo>
                  <a:lnTo>
                    <a:pt x="39" y="8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8"/>
                  </a:lnTo>
                  <a:close/>
                  <a:moveTo>
                    <a:pt x="39" y="8"/>
                  </a:moveTo>
                  <a:lnTo>
                    <a:pt x="39" y="8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8"/>
                  </a:lnTo>
                  <a:close/>
                  <a:moveTo>
                    <a:pt x="39" y="8"/>
                  </a:moveTo>
                  <a:lnTo>
                    <a:pt x="35" y="10"/>
                  </a:lnTo>
                  <a:lnTo>
                    <a:pt x="28" y="10"/>
                  </a:lnTo>
                  <a:lnTo>
                    <a:pt x="23" y="14"/>
                  </a:lnTo>
                  <a:lnTo>
                    <a:pt x="19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3" y="4"/>
                  </a:lnTo>
                  <a:lnTo>
                    <a:pt x="32" y="2"/>
                  </a:lnTo>
                  <a:lnTo>
                    <a:pt x="39" y="0"/>
                  </a:lnTo>
                  <a:lnTo>
                    <a:pt x="39" y="8"/>
                  </a:lnTo>
                  <a:close/>
                  <a:moveTo>
                    <a:pt x="19" y="16"/>
                  </a:moveTo>
                  <a:lnTo>
                    <a:pt x="14" y="20"/>
                  </a:lnTo>
                  <a:lnTo>
                    <a:pt x="12" y="26"/>
                  </a:lnTo>
                  <a:lnTo>
                    <a:pt x="9" y="30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7" y="16"/>
                  </a:lnTo>
                  <a:lnTo>
                    <a:pt x="12" y="10"/>
                  </a:lnTo>
                  <a:lnTo>
                    <a:pt x="19" y="16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42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7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19" y="56"/>
                  </a:moveTo>
                  <a:lnTo>
                    <a:pt x="23" y="60"/>
                  </a:lnTo>
                  <a:lnTo>
                    <a:pt x="28" y="62"/>
                  </a:lnTo>
                  <a:lnTo>
                    <a:pt x="35" y="64"/>
                  </a:lnTo>
                  <a:lnTo>
                    <a:pt x="39" y="64"/>
                  </a:lnTo>
                  <a:lnTo>
                    <a:pt x="39" y="72"/>
                  </a:lnTo>
                  <a:lnTo>
                    <a:pt x="32" y="72"/>
                  </a:lnTo>
                  <a:lnTo>
                    <a:pt x="25" y="70"/>
                  </a:lnTo>
                  <a:lnTo>
                    <a:pt x="16" y="66"/>
                  </a:lnTo>
                  <a:lnTo>
                    <a:pt x="12" y="62"/>
                  </a:lnTo>
                  <a:lnTo>
                    <a:pt x="19" y="56"/>
                  </a:lnTo>
                  <a:close/>
                  <a:moveTo>
                    <a:pt x="39" y="64"/>
                  </a:moveTo>
                  <a:lnTo>
                    <a:pt x="39" y="6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9" name="Rectangle 63"/>
            <p:cNvSpPr>
              <a:spLocks noChangeArrowheads="1"/>
            </p:cNvSpPr>
            <p:nvPr/>
          </p:nvSpPr>
          <p:spPr bwMode="auto">
            <a:xfrm>
              <a:off x="2134" y="3018"/>
              <a:ext cx="278" cy="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Rectangle 64"/>
            <p:cNvSpPr>
              <a:spLocks noChangeArrowheads="1"/>
            </p:cNvSpPr>
            <p:nvPr/>
          </p:nvSpPr>
          <p:spPr bwMode="auto">
            <a:xfrm>
              <a:off x="1098" y="3515"/>
              <a:ext cx="1314" cy="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Freeform 65"/>
            <p:cNvSpPr>
              <a:spLocks noEditPoints="1"/>
            </p:cNvSpPr>
            <p:nvPr/>
          </p:nvSpPr>
          <p:spPr bwMode="auto">
            <a:xfrm>
              <a:off x="1035" y="3483"/>
              <a:ext cx="81" cy="72"/>
            </a:xfrm>
            <a:custGeom>
              <a:avLst/>
              <a:gdLst>
                <a:gd name="T0" fmla="*/ 42 w 81"/>
                <a:gd name="T1" fmla="*/ 72 h 72"/>
                <a:gd name="T2" fmla="*/ 42 w 81"/>
                <a:gd name="T3" fmla="*/ 64 h 72"/>
                <a:gd name="T4" fmla="*/ 58 w 81"/>
                <a:gd name="T5" fmla="*/ 60 h 72"/>
                <a:gd name="T6" fmla="*/ 65 w 81"/>
                <a:gd name="T7" fmla="*/ 66 h 72"/>
                <a:gd name="T8" fmla="*/ 42 w 81"/>
                <a:gd name="T9" fmla="*/ 72 h 72"/>
                <a:gd name="T10" fmla="*/ 67 w 81"/>
                <a:gd name="T11" fmla="*/ 52 h 72"/>
                <a:gd name="T12" fmla="*/ 72 w 81"/>
                <a:gd name="T13" fmla="*/ 36 h 72"/>
                <a:gd name="T14" fmla="*/ 79 w 81"/>
                <a:gd name="T15" fmla="*/ 50 h 72"/>
                <a:gd name="T16" fmla="*/ 63 w 81"/>
                <a:gd name="T17" fmla="*/ 56 h 72"/>
                <a:gd name="T18" fmla="*/ 81 w 81"/>
                <a:gd name="T19" fmla="*/ 36 h 72"/>
                <a:gd name="T20" fmla="*/ 72 w 81"/>
                <a:gd name="T21" fmla="*/ 36 h 72"/>
                <a:gd name="T22" fmla="*/ 81 w 81"/>
                <a:gd name="T23" fmla="*/ 36 h 72"/>
                <a:gd name="T24" fmla="*/ 72 w 81"/>
                <a:gd name="T25" fmla="*/ 32 h 72"/>
                <a:gd name="T26" fmla="*/ 63 w 81"/>
                <a:gd name="T27" fmla="*/ 18 h 72"/>
                <a:gd name="T28" fmla="*/ 79 w 81"/>
                <a:gd name="T29" fmla="*/ 22 h 72"/>
                <a:gd name="T30" fmla="*/ 72 w 81"/>
                <a:gd name="T31" fmla="*/ 36 h 72"/>
                <a:gd name="T32" fmla="*/ 53 w 81"/>
                <a:gd name="T33" fmla="*/ 12 h 72"/>
                <a:gd name="T34" fmla="*/ 42 w 81"/>
                <a:gd name="T35" fmla="*/ 0 h 72"/>
                <a:gd name="T36" fmla="*/ 65 w 81"/>
                <a:gd name="T37" fmla="*/ 6 h 72"/>
                <a:gd name="T38" fmla="*/ 42 w 81"/>
                <a:gd name="T39" fmla="*/ 10 h 72"/>
                <a:gd name="T40" fmla="*/ 42 w 81"/>
                <a:gd name="T41" fmla="*/ 0 h 72"/>
                <a:gd name="T42" fmla="*/ 39 w 81"/>
                <a:gd name="T43" fmla="*/ 10 h 72"/>
                <a:gd name="T44" fmla="*/ 39 w 81"/>
                <a:gd name="T45" fmla="*/ 10 h 72"/>
                <a:gd name="T46" fmla="*/ 28 w 81"/>
                <a:gd name="T47" fmla="*/ 12 h 72"/>
                <a:gd name="T48" fmla="*/ 12 w 81"/>
                <a:gd name="T49" fmla="*/ 12 h 72"/>
                <a:gd name="T50" fmla="*/ 32 w 81"/>
                <a:gd name="T51" fmla="*/ 2 h 72"/>
                <a:gd name="T52" fmla="*/ 19 w 81"/>
                <a:gd name="T53" fmla="*/ 18 h 72"/>
                <a:gd name="T54" fmla="*/ 9 w 81"/>
                <a:gd name="T55" fmla="*/ 32 h 72"/>
                <a:gd name="T56" fmla="*/ 0 w 81"/>
                <a:gd name="T57" fmla="*/ 30 h 72"/>
                <a:gd name="T58" fmla="*/ 12 w 81"/>
                <a:gd name="T59" fmla="*/ 12 h 72"/>
                <a:gd name="T60" fmla="*/ 9 w 81"/>
                <a:gd name="T61" fmla="*/ 36 h 72"/>
                <a:gd name="T62" fmla="*/ 9 w 81"/>
                <a:gd name="T63" fmla="*/ 36 h 72"/>
                <a:gd name="T64" fmla="*/ 0 w 81"/>
                <a:gd name="T65" fmla="*/ 36 h 72"/>
                <a:gd name="T66" fmla="*/ 9 w 81"/>
                <a:gd name="T67" fmla="*/ 36 h 72"/>
                <a:gd name="T68" fmla="*/ 14 w 81"/>
                <a:gd name="T69" fmla="*/ 52 h 72"/>
                <a:gd name="T70" fmla="*/ 7 w 81"/>
                <a:gd name="T71" fmla="*/ 56 h 72"/>
                <a:gd name="T72" fmla="*/ 0 w 81"/>
                <a:gd name="T73" fmla="*/ 36 h 72"/>
                <a:gd name="T74" fmla="*/ 23 w 81"/>
                <a:gd name="T75" fmla="*/ 60 h 72"/>
                <a:gd name="T76" fmla="*/ 39 w 81"/>
                <a:gd name="T77" fmla="*/ 64 h 72"/>
                <a:gd name="T78" fmla="*/ 25 w 81"/>
                <a:gd name="T79" fmla="*/ 70 h 72"/>
                <a:gd name="T80" fmla="*/ 19 w 81"/>
                <a:gd name="T81" fmla="*/ 56 h 72"/>
                <a:gd name="T82" fmla="*/ 39 w 81"/>
                <a:gd name="T8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72">
                  <a:moveTo>
                    <a:pt x="39" y="64"/>
                  </a:moveTo>
                  <a:lnTo>
                    <a:pt x="42" y="64"/>
                  </a:lnTo>
                  <a:lnTo>
                    <a:pt x="42" y="72"/>
                  </a:lnTo>
                  <a:lnTo>
                    <a:pt x="39" y="72"/>
                  </a:lnTo>
                  <a:lnTo>
                    <a:pt x="39" y="64"/>
                  </a:lnTo>
                  <a:close/>
                  <a:moveTo>
                    <a:pt x="42" y="64"/>
                  </a:moveTo>
                  <a:lnTo>
                    <a:pt x="46" y="64"/>
                  </a:lnTo>
                  <a:lnTo>
                    <a:pt x="53" y="62"/>
                  </a:lnTo>
                  <a:lnTo>
                    <a:pt x="58" y="60"/>
                  </a:lnTo>
                  <a:lnTo>
                    <a:pt x="63" y="56"/>
                  </a:lnTo>
                  <a:lnTo>
                    <a:pt x="70" y="62"/>
                  </a:lnTo>
                  <a:lnTo>
                    <a:pt x="65" y="66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2"/>
                  </a:lnTo>
                  <a:lnTo>
                    <a:pt x="42" y="64"/>
                  </a:lnTo>
                  <a:close/>
                  <a:moveTo>
                    <a:pt x="63" y="56"/>
                  </a:moveTo>
                  <a:lnTo>
                    <a:pt x="67" y="52"/>
                  </a:lnTo>
                  <a:lnTo>
                    <a:pt x="70" y="48"/>
                  </a:lnTo>
                  <a:lnTo>
                    <a:pt x="72" y="42"/>
                  </a:lnTo>
                  <a:lnTo>
                    <a:pt x="72" y="36"/>
                  </a:lnTo>
                  <a:lnTo>
                    <a:pt x="81" y="36"/>
                  </a:lnTo>
                  <a:lnTo>
                    <a:pt x="81" y="44"/>
                  </a:lnTo>
                  <a:lnTo>
                    <a:pt x="79" y="50"/>
                  </a:lnTo>
                  <a:lnTo>
                    <a:pt x="74" y="56"/>
                  </a:lnTo>
                  <a:lnTo>
                    <a:pt x="70" y="62"/>
                  </a:lnTo>
                  <a:lnTo>
                    <a:pt x="63" y="5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2"/>
                  </a:lnTo>
                  <a:lnTo>
                    <a:pt x="70" y="26"/>
                  </a:lnTo>
                  <a:lnTo>
                    <a:pt x="67" y="22"/>
                  </a:lnTo>
                  <a:lnTo>
                    <a:pt x="63" y="18"/>
                  </a:lnTo>
                  <a:lnTo>
                    <a:pt x="70" y="12"/>
                  </a:lnTo>
                  <a:lnTo>
                    <a:pt x="74" y="16"/>
                  </a:lnTo>
                  <a:lnTo>
                    <a:pt x="79" y="22"/>
                  </a:lnTo>
                  <a:lnTo>
                    <a:pt x="81" y="30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63" y="18"/>
                  </a:moveTo>
                  <a:lnTo>
                    <a:pt x="58" y="14"/>
                  </a:lnTo>
                  <a:lnTo>
                    <a:pt x="53" y="12"/>
                  </a:lnTo>
                  <a:lnTo>
                    <a:pt x="46" y="10"/>
                  </a:lnTo>
                  <a:lnTo>
                    <a:pt x="42" y="10"/>
                  </a:lnTo>
                  <a:lnTo>
                    <a:pt x="42" y="0"/>
                  </a:lnTo>
                  <a:lnTo>
                    <a:pt x="49" y="2"/>
                  </a:lnTo>
                  <a:lnTo>
                    <a:pt x="56" y="4"/>
                  </a:lnTo>
                  <a:lnTo>
                    <a:pt x="65" y="6"/>
                  </a:lnTo>
                  <a:lnTo>
                    <a:pt x="70" y="12"/>
                  </a:lnTo>
                  <a:lnTo>
                    <a:pt x="63" y="18"/>
                  </a:lnTo>
                  <a:close/>
                  <a:moveTo>
                    <a:pt x="42" y="10"/>
                  </a:moveTo>
                  <a:lnTo>
                    <a:pt x="39" y="1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10"/>
                  </a:lnTo>
                  <a:close/>
                  <a:moveTo>
                    <a:pt x="39" y="10"/>
                  </a:moveTo>
                  <a:lnTo>
                    <a:pt x="39" y="1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10"/>
                  </a:lnTo>
                  <a:close/>
                  <a:moveTo>
                    <a:pt x="39" y="10"/>
                  </a:moveTo>
                  <a:lnTo>
                    <a:pt x="35" y="1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8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3" y="4"/>
                  </a:lnTo>
                  <a:lnTo>
                    <a:pt x="32" y="2"/>
                  </a:lnTo>
                  <a:lnTo>
                    <a:pt x="39" y="0"/>
                  </a:lnTo>
                  <a:lnTo>
                    <a:pt x="39" y="10"/>
                  </a:lnTo>
                  <a:close/>
                  <a:moveTo>
                    <a:pt x="19" y="18"/>
                  </a:moveTo>
                  <a:lnTo>
                    <a:pt x="14" y="22"/>
                  </a:lnTo>
                  <a:lnTo>
                    <a:pt x="12" y="26"/>
                  </a:lnTo>
                  <a:lnTo>
                    <a:pt x="9" y="32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7" y="16"/>
                  </a:lnTo>
                  <a:lnTo>
                    <a:pt x="12" y="12"/>
                  </a:lnTo>
                  <a:lnTo>
                    <a:pt x="19" y="18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42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7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19" y="56"/>
                  </a:moveTo>
                  <a:lnTo>
                    <a:pt x="23" y="60"/>
                  </a:lnTo>
                  <a:lnTo>
                    <a:pt x="28" y="62"/>
                  </a:lnTo>
                  <a:lnTo>
                    <a:pt x="35" y="64"/>
                  </a:lnTo>
                  <a:lnTo>
                    <a:pt x="39" y="64"/>
                  </a:lnTo>
                  <a:lnTo>
                    <a:pt x="39" y="72"/>
                  </a:lnTo>
                  <a:lnTo>
                    <a:pt x="32" y="72"/>
                  </a:lnTo>
                  <a:lnTo>
                    <a:pt x="25" y="70"/>
                  </a:lnTo>
                  <a:lnTo>
                    <a:pt x="16" y="66"/>
                  </a:lnTo>
                  <a:lnTo>
                    <a:pt x="12" y="62"/>
                  </a:lnTo>
                  <a:lnTo>
                    <a:pt x="19" y="56"/>
                  </a:lnTo>
                  <a:close/>
                  <a:moveTo>
                    <a:pt x="39" y="64"/>
                  </a:moveTo>
                  <a:lnTo>
                    <a:pt x="39" y="64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2" name="Rectangle 66"/>
            <p:cNvSpPr>
              <a:spLocks noChangeArrowheads="1"/>
            </p:cNvSpPr>
            <p:nvPr/>
          </p:nvSpPr>
          <p:spPr bwMode="auto">
            <a:xfrm>
              <a:off x="2403" y="3515"/>
              <a:ext cx="1066" cy="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3" name="Freeform 67"/>
            <p:cNvSpPr>
              <a:spLocks noEditPoints="1"/>
            </p:cNvSpPr>
            <p:nvPr/>
          </p:nvSpPr>
          <p:spPr bwMode="auto">
            <a:xfrm>
              <a:off x="3465" y="3483"/>
              <a:ext cx="81" cy="72"/>
            </a:xfrm>
            <a:custGeom>
              <a:avLst/>
              <a:gdLst>
                <a:gd name="T0" fmla="*/ 42 w 81"/>
                <a:gd name="T1" fmla="*/ 72 h 72"/>
                <a:gd name="T2" fmla="*/ 42 w 81"/>
                <a:gd name="T3" fmla="*/ 64 h 72"/>
                <a:gd name="T4" fmla="*/ 58 w 81"/>
                <a:gd name="T5" fmla="*/ 60 h 72"/>
                <a:gd name="T6" fmla="*/ 65 w 81"/>
                <a:gd name="T7" fmla="*/ 66 h 72"/>
                <a:gd name="T8" fmla="*/ 42 w 81"/>
                <a:gd name="T9" fmla="*/ 72 h 72"/>
                <a:gd name="T10" fmla="*/ 67 w 81"/>
                <a:gd name="T11" fmla="*/ 52 h 72"/>
                <a:gd name="T12" fmla="*/ 72 w 81"/>
                <a:gd name="T13" fmla="*/ 36 h 72"/>
                <a:gd name="T14" fmla="*/ 79 w 81"/>
                <a:gd name="T15" fmla="*/ 50 h 72"/>
                <a:gd name="T16" fmla="*/ 62 w 81"/>
                <a:gd name="T17" fmla="*/ 56 h 72"/>
                <a:gd name="T18" fmla="*/ 81 w 81"/>
                <a:gd name="T19" fmla="*/ 36 h 72"/>
                <a:gd name="T20" fmla="*/ 72 w 81"/>
                <a:gd name="T21" fmla="*/ 36 h 72"/>
                <a:gd name="T22" fmla="*/ 81 w 81"/>
                <a:gd name="T23" fmla="*/ 36 h 72"/>
                <a:gd name="T24" fmla="*/ 72 w 81"/>
                <a:gd name="T25" fmla="*/ 32 h 72"/>
                <a:gd name="T26" fmla="*/ 62 w 81"/>
                <a:gd name="T27" fmla="*/ 18 h 72"/>
                <a:gd name="T28" fmla="*/ 79 w 81"/>
                <a:gd name="T29" fmla="*/ 22 h 72"/>
                <a:gd name="T30" fmla="*/ 72 w 81"/>
                <a:gd name="T31" fmla="*/ 36 h 72"/>
                <a:gd name="T32" fmla="*/ 53 w 81"/>
                <a:gd name="T33" fmla="*/ 12 h 72"/>
                <a:gd name="T34" fmla="*/ 42 w 81"/>
                <a:gd name="T35" fmla="*/ 0 h 72"/>
                <a:gd name="T36" fmla="*/ 65 w 81"/>
                <a:gd name="T37" fmla="*/ 6 h 72"/>
                <a:gd name="T38" fmla="*/ 42 w 81"/>
                <a:gd name="T39" fmla="*/ 10 h 72"/>
                <a:gd name="T40" fmla="*/ 42 w 81"/>
                <a:gd name="T41" fmla="*/ 0 h 72"/>
                <a:gd name="T42" fmla="*/ 39 w 81"/>
                <a:gd name="T43" fmla="*/ 10 h 72"/>
                <a:gd name="T44" fmla="*/ 42 w 81"/>
                <a:gd name="T45" fmla="*/ 10 h 72"/>
                <a:gd name="T46" fmla="*/ 28 w 81"/>
                <a:gd name="T47" fmla="*/ 12 h 72"/>
                <a:gd name="T48" fmla="*/ 11 w 81"/>
                <a:gd name="T49" fmla="*/ 12 h 72"/>
                <a:gd name="T50" fmla="*/ 32 w 81"/>
                <a:gd name="T51" fmla="*/ 2 h 72"/>
                <a:gd name="T52" fmla="*/ 18 w 81"/>
                <a:gd name="T53" fmla="*/ 18 h 72"/>
                <a:gd name="T54" fmla="*/ 9 w 81"/>
                <a:gd name="T55" fmla="*/ 32 h 72"/>
                <a:gd name="T56" fmla="*/ 0 w 81"/>
                <a:gd name="T57" fmla="*/ 30 h 72"/>
                <a:gd name="T58" fmla="*/ 11 w 81"/>
                <a:gd name="T59" fmla="*/ 12 h 72"/>
                <a:gd name="T60" fmla="*/ 9 w 81"/>
                <a:gd name="T61" fmla="*/ 36 h 72"/>
                <a:gd name="T62" fmla="*/ 9 w 81"/>
                <a:gd name="T63" fmla="*/ 36 h 72"/>
                <a:gd name="T64" fmla="*/ 0 w 81"/>
                <a:gd name="T65" fmla="*/ 36 h 72"/>
                <a:gd name="T66" fmla="*/ 9 w 81"/>
                <a:gd name="T67" fmla="*/ 36 h 72"/>
                <a:gd name="T68" fmla="*/ 14 w 81"/>
                <a:gd name="T69" fmla="*/ 52 h 72"/>
                <a:gd name="T70" fmla="*/ 7 w 81"/>
                <a:gd name="T71" fmla="*/ 56 h 72"/>
                <a:gd name="T72" fmla="*/ 0 w 81"/>
                <a:gd name="T73" fmla="*/ 36 h 72"/>
                <a:gd name="T74" fmla="*/ 23 w 81"/>
                <a:gd name="T75" fmla="*/ 60 h 72"/>
                <a:gd name="T76" fmla="*/ 39 w 81"/>
                <a:gd name="T77" fmla="*/ 64 h 72"/>
                <a:gd name="T78" fmla="*/ 25 w 81"/>
                <a:gd name="T79" fmla="*/ 70 h 72"/>
                <a:gd name="T80" fmla="*/ 18 w 81"/>
                <a:gd name="T81" fmla="*/ 56 h 72"/>
                <a:gd name="T82" fmla="*/ 42 w 81"/>
                <a:gd name="T8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72">
                  <a:moveTo>
                    <a:pt x="42" y="64"/>
                  </a:moveTo>
                  <a:lnTo>
                    <a:pt x="42" y="64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2" y="64"/>
                  </a:lnTo>
                  <a:close/>
                  <a:moveTo>
                    <a:pt x="42" y="64"/>
                  </a:moveTo>
                  <a:lnTo>
                    <a:pt x="46" y="64"/>
                  </a:lnTo>
                  <a:lnTo>
                    <a:pt x="53" y="62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9" y="62"/>
                  </a:lnTo>
                  <a:lnTo>
                    <a:pt x="65" y="66"/>
                  </a:lnTo>
                  <a:lnTo>
                    <a:pt x="58" y="70"/>
                  </a:lnTo>
                  <a:lnTo>
                    <a:pt x="49" y="72"/>
                  </a:lnTo>
                  <a:lnTo>
                    <a:pt x="42" y="72"/>
                  </a:lnTo>
                  <a:lnTo>
                    <a:pt x="42" y="64"/>
                  </a:lnTo>
                  <a:close/>
                  <a:moveTo>
                    <a:pt x="62" y="56"/>
                  </a:moveTo>
                  <a:lnTo>
                    <a:pt x="67" y="52"/>
                  </a:lnTo>
                  <a:lnTo>
                    <a:pt x="69" y="48"/>
                  </a:lnTo>
                  <a:lnTo>
                    <a:pt x="72" y="42"/>
                  </a:lnTo>
                  <a:lnTo>
                    <a:pt x="72" y="36"/>
                  </a:lnTo>
                  <a:lnTo>
                    <a:pt x="81" y="36"/>
                  </a:lnTo>
                  <a:lnTo>
                    <a:pt x="81" y="44"/>
                  </a:lnTo>
                  <a:lnTo>
                    <a:pt x="79" y="50"/>
                  </a:lnTo>
                  <a:lnTo>
                    <a:pt x="74" y="56"/>
                  </a:lnTo>
                  <a:lnTo>
                    <a:pt x="69" y="62"/>
                  </a:lnTo>
                  <a:lnTo>
                    <a:pt x="62" y="5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2"/>
                  </a:lnTo>
                  <a:lnTo>
                    <a:pt x="69" y="26"/>
                  </a:lnTo>
                  <a:lnTo>
                    <a:pt x="67" y="22"/>
                  </a:lnTo>
                  <a:lnTo>
                    <a:pt x="62" y="18"/>
                  </a:lnTo>
                  <a:lnTo>
                    <a:pt x="69" y="12"/>
                  </a:lnTo>
                  <a:lnTo>
                    <a:pt x="74" y="16"/>
                  </a:lnTo>
                  <a:lnTo>
                    <a:pt x="79" y="22"/>
                  </a:lnTo>
                  <a:lnTo>
                    <a:pt x="81" y="30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62" y="18"/>
                  </a:moveTo>
                  <a:lnTo>
                    <a:pt x="58" y="14"/>
                  </a:lnTo>
                  <a:lnTo>
                    <a:pt x="53" y="12"/>
                  </a:lnTo>
                  <a:lnTo>
                    <a:pt x="46" y="10"/>
                  </a:lnTo>
                  <a:lnTo>
                    <a:pt x="42" y="10"/>
                  </a:lnTo>
                  <a:lnTo>
                    <a:pt x="42" y="0"/>
                  </a:lnTo>
                  <a:lnTo>
                    <a:pt x="49" y="2"/>
                  </a:lnTo>
                  <a:lnTo>
                    <a:pt x="56" y="4"/>
                  </a:lnTo>
                  <a:lnTo>
                    <a:pt x="65" y="6"/>
                  </a:lnTo>
                  <a:lnTo>
                    <a:pt x="69" y="12"/>
                  </a:lnTo>
                  <a:lnTo>
                    <a:pt x="62" y="18"/>
                  </a:lnTo>
                  <a:close/>
                  <a:moveTo>
                    <a:pt x="42" y="10"/>
                  </a:moveTo>
                  <a:lnTo>
                    <a:pt x="42" y="1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10"/>
                  </a:lnTo>
                  <a:close/>
                  <a:moveTo>
                    <a:pt x="42" y="10"/>
                  </a:moveTo>
                  <a:lnTo>
                    <a:pt x="39" y="1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10"/>
                  </a:lnTo>
                  <a:close/>
                  <a:moveTo>
                    <a:pt x="39" y="10"/>
                  </a:moveTo>
                  <a:lnTo>
                    <a:pt x="35" y="1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8" y="18"/>
                  </a:lnTo>
                  <a:lnTo>
                    <a:pt x="11" y="12"/>
                  </a:lnTo>
                  <a:lnTo>
                    <a:pt x="16" y="6"/>
                  </a:lnTo>
                  <a:lnTo>
                    <a:pt x="25" y="4"/>
                  </a:lnTo>
                  <a:lnTo>
                    <a:pt x="32" y="2"/>
                  </a:lnTo>
                  <a:lnTo>
                    <a:pt x="39" y="0"/>
                  </a:lnTo>
                  <a:lnTo>
                    <a:pt x="39" y="10"/>
                  </a:lnTo>
                  <a:close/>
                  <a:moveTo>
                    <a:pt x="18" y="18"/>
                  </a:moveTo>
                  <a:lnTo>
                    <a:pt x="14" y="22"/>
                  </a:lnTo>
                  <a:lnTo>
                    <a:pt x="11" y="26"/>
                  </a:lnTo>
                  <a:lnTo>
                    <a:pt x="9" y="32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7" y="16"/>
                  </a:lnTo>
                  <a:lnTo>
                    <a:pt x="11" y="12"/>
                  </a:lnTo>
                  <a:lnTo>
                    <a:pt x="18" y="18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42"/>
                  </a:lnTo>
                  <a:lnTo>
                    <a:pt x="11" y="48"/>
                  </a:lnTo>
                  <a:lnTo>
                    <a:pt x="14" y="52"/>
                  </a:lnTo>
                  <a:lnTo>
                    <a:pt x="18" y="56"/>
                  </a:lnTo>
                  <a:lnTo>
                    <a:pt x="11" y="62"/>
                  </a:lnTo>
                  <a:lnTo>
                    <a:pt x="7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18" y="56"/>
                  </a:moveTo>
                  <a:lnTo>
                    <a:pt x="23" y="60"/>
                  </a:lnTo>
                  <a:lnTo>
                    <a:pt x="28" y="62"/>
                  </a:lnTo>
                  <a:lnTo>
                    <a:pt x="35" y="64"/>
                  </a:lnTo>
                  <a:lnTo>
                    <a:pt x="39" y="64"/>
                  </a:lnTo>
                  <a:lnTo>
                    <a:pt x="39" y="72"/>
                  </a:lnTo>
                  <a:lnTo>
                    <a:pt x="32" y="72"/>
                  </a:lnTo>
                  <a:lnTo>
                    <a:pt x="25" y="70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18" y="56"/>
                  </a:lnTo>
                  <a:close/>
                  <a:moveTo>
                    <a:pt x="39" y="64"/>
                  </a:moveTo>
                  <a:lnTo>
                    <a:pt x="42" y="64"/>
                  </a:lnTo>
                  <a:lnTo>
                    <a:pt x="42" y="72"/>
                  </a:lnTo>
                  <a:lnTo>
                    <a:pt x="39" y="72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4" name="Rectangle 68"/>
            <p:cNvSpPr>
              <a:spLocks noChangeArrowheads="1"/>
            </p:cNvSpPr>
            <p:nvPr/>
          </p:nvSpPr>
          <p:spPr bwMode="auto">
            <a:xfrm>
              <a:off x="2878" y="2804"/>
              <a:ext cx="591" cy="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Freeform 69"/>
            <p:cNvSpPr>
              <a:spLocks noEditPoints="1"/>
            </p:cNvSpPr>
            <p:nvPr/>
          </p:nvSpPr>
          <p:spPr bwMode="auto">
            <a:xfrm>
              <a:off x="3465" y="2772"/>
              <a:ext cx="81" cy="72"/>
            </a:xfrm>
            <a:custGeom>
              <a:avLst/>
              <a:gdLst>
                <a:gd name="T0" fmla="*/ 42 w 81"/>
                <a:gd name="T1" fmla="*/ 72 h 72"/>
                <a:gd name="T2" fmla="*/ 42 w 81"/>
                <a:gd name="T3" fmla="*/ 64 h 72"/>
                <a:gd name="T4" fmla="*/ 58 w 81"/>
                <a:gd name="T5" fmla="*/ 58 h 72"/>
                <a:gd name="T6" fmla="*/ 65 w 81"/>
                <a:gd name="T7" fmla="*/ 66 h 72"/>
                <a:gd name="T8" fmla="*/ 42 w 81"/>
                <a:gd name="T9" fmla="*/ 72 h 72"/>
                <a:gd name="T10" fmla="*/ 69 w 81"/>
                <a:gd name="T11" fmla="*/ 62 h 72"/>
                <a:gd name="T12" fmla="*/ 62 w 81"/>
                <a:gd name="T13" fmla="*/ 56 h 72"/>
                <a:gd name="T14" fmla="*/ 72 w 81"/>
                <a:gd name="T15" fmla="*/ 42 h 72"/>
                <a:gd name="T16" fmla="*/ 81 w 81"/>
                <a:gd name="T17" fmla="*/ 44 h 72"/>
                <a:gd name="T18" fmla="*/ 69 w 81"/>
                <a:gd name="T19" fmla="*/ 62 h 72"/>
                <a:gd name="T20" fmla="*/ 72 w 81"/>
                <a:gd name="T21" fmla="*/ 36 h 72"/>
                <a:gd name="T22" fmla="*/ 72 w 81"/>
                <a:gd name="T23" fmla="*/ 36 h 72"/>
                <a:gd name="T24" fmla="*/ 81 w 81"/>
                <a:gd name="T25" fmla="*/ 36 h 72"/>
                <a:gd name="T26" fmla="*/ 72 w 81"/>
                <a:gd name="T27" fmla="*/ 36 h 72"/>
                <a:gd name="T28" fmla="*/ 67 w 81"/>
                <a:gd name="T29" fmla="*/ 20 h 72"/>
                <a:gd name="T30" fmla="*/ 74 w 81"/>
                <a:gd name="T31" fmla="*/ 16 h 72"/>
                <a:gd name="T32" fmla="*/ 81 w 81"/>
                <a:gd name="T33" fmla="*/ 36 h 72"/>
                <a:gd name="T34" fmla="*/ 58 w 81"/>
                <a:gd name="T35" fmla="*/ 12 h 72"/>
                <a:gd name="T36" fmla="*/ 42 w 81"/>
                <a:gd name="T37" fmla="*/ 8 h 72"/>
                <a:gd name="T38" fmla="*/ 56 w 81"/>
                <a:gd name="T39" fmla="*/ 2 h 72"/>
                <a:gd name="T40" fmla="*/ 62 w 81"/>
                <a:gd name="T41" fmla="*/ 16 h 72"/>
                <a:gd name="T42" fmla="*/ 42 w 81"/>
                <a:gd name="T43" fmla="*/ 0 h 72"/>
                <a:gd name="T44" fmla="*/ 42 w 81"/>
                <a:gd name="T45" fmla="*/ 8 h 72"/>
                <a:gd name="T46" fmla="*/ 42 w 81"/>
                <a:gd name="T47" fmla="*/ 0 h 72"/>
                <a:gd name="T48" fmla="*/ 35 w 81"/>
                <a:gd name="T49" fmla="*/ 8 h 72"/>
                <a:gd name="T50" fmla="*/ 18 w 81"/>
                <a:gd name="T51" fmla="*/ 16 h 72"/>
                <a:gd name="T52" fmla="*/ 25 w 81"/>
                <a:gd name="T53" fmla="*/ 2 h 72"/>
                <a:gd name="T54" fmla="*/ 39 w 81"/>
                <a:gd name="T55" fmla="*/ 8 h 72"/>
                <a:gd name="T56" fmla="*/ 11 w 81"/>
                <a:gd name="T57" fmla="*/ 26 h 72"/>
                <a:gd name="T58" fmla="*/ 0 w 81"/>
                <a:gd name="T59" fmla="*/ 36 h 72"/>
                <a:gd name="T60" fmla="*/ 7 w 81"/>
                <a:gd name="T61" fmla="*/ 16 h 72"/>
                <a:gd name="T62" fmla="*/ 9 w 81"/>
                <a:gd name="T63" fmla="*/ 36 h 72"/>
                <a:gd name="T64" fmla="*/ 0 w 81"/>
                <a:gd name="T65" fmla="*/ 36 h 72"/>
                <a:gd name="T66" fmla="*/ 9 w 81"/>
                <a:gd name="T67" fmla="*/ 36 h 72"/>
                <a:gd name="T68" fmla="*/ 9 w 81"/>
                <a:gd name="T69" fmla="*/ 36 h 72"/>
                <a:gd name="T70" fmla="*/ 11 w 81"/>
                <a:gd name="T71" fmla="*/ 46 h 72"/>
                <a:gd name="T72" fmla="*/ 11 w 81"/>
                <a:gd name="T73" fmla="*/ 62 h 72"/>
                <a:gd name="T74" fmla="*/ 0 w 81"/>
                <a:gd name="T75" fmla="*/ 44 h 72"/>
                <a:gd name="T76" fmla="*/ 18 w 81"/>
                <a:gd name="T77" fmla="*/ 56 h 72"/>
                <a:gd name="T78" fmla="*/ 35 w 81"/>
                <a:gd name="T79" fmla="*/ 62 h 72"/>
                <a:gd name="T80" fmla="*/ 32 w 81"/>
                <a:gd name="T81" fmla="*/ 72 h 72"/>
                <a:gd name="T82" fmla="*/ 11 w 81"/>
                <a:gd name="T83" fmla="*/ 62 h 72"/>
                <a:gd name="T84" fmla="*/ 42 w 81"/>
                <a:gd name="T85" fmla="*/ 64 h 72"/>
                <a:gd name="T86" fmla="*/ 39 w 81"/>
                <a:gd name="T8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72">
                  <a:moveTo>
                    <a:pt x="42" y="64"/>
                  </a:moveTo>
                  <a:lnTo>
                    <a:pt x="42" y="64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2" y="64"/>
                  </a:lnTo>
                  <a:close/>
                  <a:moveTo>
                    <a:pt x="42" y="64"/>
                  </a:moveTo>
                  <a:lnTo>
                    <a:pt x="46" y="62"/>
                  </a:lnTo>
                  <a:lnTo>
                    <a:pt x="53" y="62"/>
                  </a:lnTo>
                  <a:lnTo>
                    <a:pt x="58" y="58"/>
                  </a:lnTo>
                  <a:lnTo>
                    <a:pt x="62" y="56"/>
                  </a:lnTo>
                  <a:lnTo>
                    <a:pt x="69" y="62"/>
                  </a:lnTo>
                  <a:lnTo>
                    <a:pt x="65" y="66"/>
                  </a:lnTo>
                  <a:lnTo>
                    <a:pt x="58" y="68"/>
                  </a:lnTo>
                  <a:lnTo>
                    <a:pt x="49" y="72"/>
                  </a:lnTo>
                  <a:lnTo>
                    <a:pt x="42" y="72"/>
                  </a:lnTo>
                  <a:lnTo>
                    <a:pt x="42" y="64"/>
                  </a:lnTo>
                  <a:close/>
                  <a:moveTo>
                    <a:pt x="69" y="62"/>
                  </a:moveTo>
                  <a:lnTo>
                    <a:pt x="69" y="62"/>
                  </a:lnTo>
                  <a:lnTo>
                    <a:pt x="67" y="58"/>
                  </a:lnTo>
                  <a:lnTo>
                    <a:pt x="69" y="62"/>
                  </a:lnTo>
                  <a:close/>
                  <a:moveTo>
                    <a:pt x="62" y="56"/>
                  </a:moveTo>
                  <a:lnTo>
                    <a:pt x="67" y="52"/>
                  </a:lnTo>
                  <a:lnTo>
                    <a:pt x="69" y="46"/>
                  </a:lnTo>
                  <a:lnTo>
                    <a:pt x="72" y="42"/>
                  </a:lnTo>
                  <a:lnTo>
                    <a:pt x="72" y="36"/>
                  </a:lnTo>
                  <a:lnTo>
                    <a:pt x="81" y="36"/>
                  </a:lnTo>
                  <a:lnTo>
                    <a:pt x="81" y="44"/>
                  </a:lnTo>
                  <a:lnTo>
                    <a:pt x="79" y="50"/>
                  </a:lnTo>
                  <a:lnTo>
                    <a:pt x="74" y="56"/>
                  </a:lnTo>
                  <a:lnTo>
                    <a:pt x="69" y="62"/>
                  </a:lnTo>
                  <a:lnTo>
                    <a:pt x="62" y="5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72" y="36"/>
                  </a:moveTo>
                  <a:lnTo>
                    <a:pt x="72" y="30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2" y="16"/>
                  </a:lnTo>
                  <a:lnTo>
                    <a:pt x="69" y="10"/>
                  </a:lnTo>
                  <a:lnTo>
                    <a:pt x="74" y="16"/>
                  </a:lnTo>
                  <a:lnTo>
                    <a:pt x="79" y="22"/>
                  </a:lnTo>
                  <a:lnTo>
                    <a:pt x="81" y="28"/>
                  </a:lnTo>
                  <a:lnTo>
                    <a:pt x="81" y="36"/>
                  </a:lnTo>
                  <a:lnTo>
                    <a:pt x="72" y="36"/>
                  </a:lnTo>
                  <a:close/>
                  <a:moveTo>
                    <a:pt x="62" y="16"/>
                  </a:moveTo>
                  <a:lnTo>
                    <a:pt x="58" y="12"/>
                  </a:lnTo>
                  <a:lnTo>
                    <a:pt x="53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2"/>
                  </a:lnTo>
                  <a:lnTo>
                    <a:pt x="65" y="6"/>
                  </a:lnTo>
                  <a:lnTo>
                    <a:pt x="69" y="10"/>
                  </a:lnTo>
                  <a:lnTo>
                    <a:pt x="62" y="16"/>
                  </a:lnTo>
                  <a:close/>
                  <a:moveTo>
                    <a:pt x="42" y="8"/>
                  </a:moveTo>
                  <a:lnTo>
                    <a:pt x="42" y="8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8"/>
                  </a:lnTo>
                  <a:close/>
                  <a:moveTo>
                    <a:pt x="42" y="8"/>
                  </a:moveTo>
                  <a:lnTo>
                    <a:pt x="39" y="8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8"/>
                  </a:lnTo>
                  <a:close/>
                  <a:moveTo>
                    <a:pt x="39" y="8"/>
                  </a:moveTo>
                  <a:lnTo>
                    <a:pt x="35" y="8"/>
                  </a:lnTo>
                  <a:lnTo>
                    <a:pt x="28" y="10"/>
                  </a:lnTo>
                  <a:lnTo>
                    <a:pt x="23" y="12"/>
                  </a:lnTo>
                  <a:lnTo>
                    <a:pt x="18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39" y="8"/>
                  </a:lnTo>
                  <a:close/>
                  <a:moveTo>
                    <a:pt x="18" y="16"/>
                  </a:moveTo>
                  <a:lnTo>
                    <a:pt x="14" y="20"/>
                  </a:lnTo>
                  <a:lnTo>
                    <a:pt x="11" y="26"/>
                  </a:lnTo>
                  <a:lnTo>
                    <a:pt x="9" y="30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8" y="16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9" y="36"/>
                  </a:moveTo>
                  <a:lnTo>
                    <a:pt x="9" y="42"/>
                  </a:lnTo>
                  <a:lnTo>
                    <a:pt x="11" y="46"/>
                  </a:lnTo>
                  <a:lnTo>
                    <a:pt x="14" y="52"/>
                  </a:lnTo>
                  <a:lnTo>
                    <a:pt x="18" y="56"/>
                  </a:lnTo>
                  <a:lnTo>
                    <a:pt x="11" y="62"/>
                  </a:lnTo>
                  <a:lnTo>
                    <a:pt x="7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9" y="36"/>
                  </a:lnTo>
                  <a:close/>
                  <a:moveTo>
                    <a:pt x="18" y="56"/>
                  </a:moveTo>
                  <a:lnTo>
                    <a:pt x="23" y="58"/>
                  </a:lnTo>
                  <a:lnTo>
                    <a:pt x="28" y="62"/>
                  </a:lnTo>
                  <a:lnTo>
                    <a:pt x="35" y="62"/>
                  </a:lnTo>
                  <a:lnTo>
                    <a:pt x="39" y="64"/>
                  </a:lnTo>
                  <a:lnTo>
                    <a:pt x="39" y="72"/>
                  </a:lnTo>
                  <a:lnTo>
                    <a:pt x="32" y="72"/>
                  </a:lnTo>
                  <a:lnTo>
                    <a:pt x="25" y="68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18" y="56"/>
                  </a:lnTo>
                  <a:close/>
                  <a:moveTo>
                    <a:pt x="39" y="64"/>
                  </a:moveTo>
                  <a:lnTo>
                    <a:pt x="42" y="64"/>
                  </a:lnTo>
                  <a:lnTo>
                    <a:pt x="42" y="72"/>
                  </a:lnTo>
                  <a:lnTo>
                    <a:pt x="39" y="72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Freeform 70"/>
            <p:cNvSpPr>
              <a:spLocks/>
            </p:cNvSpPr>
            <p:nvPr/>
          </p:nvSpPr>
          <p:spPr bwMode="auto">
            <a:xfrm>
              <a:off x="2431" y="2940"/>
              <a:ext cx="150" cy="132"/>
            </a:xfrm>
            <a:custGeom>
              <a:avLst/>
              <a:gdLst>
                <a:gd name="T0" fmla="*/ 81 w 150"/>
                <a:gd name="T1" fmla="*/ 0 h 132"/>
                <a:gd name="T2" fmla="*/ 81 w 150"/>
                <a:gd name="T3" fmla="*/ 60 h 132"/>
                <a:gd name="T4" fmla="*/ 150 w 150"/>
                <a:gd name="T5" fmla="*/ 60 h 132"/>
                <a:gd name="T6" fmla="*/ 150 w 150"/>
                <a:gd name="T7" fmla="*/ 70 h 132"/>
                <a:gd name="T8" fmla="*/ 81 w 150"/>
                <a:gd name="T9" fmla="*/ 70 h 132"/>
                <a:gd name="T10" fmla="*/ 81 w 150"/>
                <a:gd name="T11" fmla="*/ 132 h 132"/>
                <a:gd name="T12" fmla="*/ 67 w 150"/>
                <a:gd name="T13" fmla="*/ 132 h 132"/>
                <a:gd name="T14" fmla="*/ 67 w 150"/>
                <a:gd name="T15" fmla="*/ 70 h 132"/>
                <a:gd name="T16" fmla="*/ 0 w 150"/>
                <a:gd name="T17" fmla="*/ 70 h 132"/>
                <a:gd name="T18" fmla="*/ 0 w 150"/>
                <a:gd name="T19" fmla="*/ 60 h 132"/>
                <a:gd name="T20" fmla="*/ 67 w 150"/>
                <a:gd name="T21" fmla="*/ 60 h 132"/>
                <a:gd name="T22" fmla="*/ 67 w 150"/>
                <a:gd name="T23" fmla="*/ 0 h 132"/>
                <a:gd name="T24" fmla="*/ 81 w 150"/>
                <a:gd name="T2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32">
                  <a:moveTo>
                    <a:pt x="81" y="0"/>
                  </a:moveTo>
                  <a:lnTo>
                    <a:pt x="81" y="60"/>
                  </a:lnTo>
                  <a:lnTo>
                    <a:pt x="150" y="60"/>
                  </a:lnTo>
                  <a:lnTo>
                    <a:pt x="150" y="70"/>
                  </a:lnTo>
                  <a:lnTo>
                    <a:pt x="81" y="70"/>
                  </a:lnTo>
                  <a:lnTo>
                    <a:pt x="81" y="132"/>
                  </a:lnTo>
                  <a:lnTo>
                    <a:pt x="67" y="132"/>
                  </a:lnTo>
                  <a:lnTo>
                    <a:pt x="67" y="70"/>
                  </a:lnTo>
                  <a:lnTo>
                    <a:pt x="0" y="70"/>
                  </a:lnTo>
                  <a:lnTo>
                    <a:pt x="0" y="60"/>
                  </a:lnTo>
                  <a:lnTo>
                    <a:pt x="67" y="60"/>
                  </a:lnTo>
                  <a:lnTo>
                    <a:pt x="67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Freeform 71"/>
            <p:cNvSpPr>
              <a:spLocks noEditPoints="1"/>
            </p:cNvSpPr>
            <p:nvPr/>
          </p:nvSpPr>
          <p:spPr bwMode="auto">
            <a:xfrm>
              <a:off x="2424" y="2934"/>
              <a:ext cx="162" cy="142"/>
            </a:xfrm>
            <a:custGeom>
              <a:avLst/>
              <a:gdLst>
                <a:gd name="T0" fmla="*/ 93 w 162"/>
                <a:gd name="T1" fmla="*/ 66 h 142"/>
                <a:gd name="T2" fmla="*/ 83 w 162"/>
                <a:gd name="T3" fmla="*/ 6 h 142"/>
                <a:gd name="T4" fmla="*/ 88 w 162"/>
                <a:gd name="T5" fmla="*/ 70 h 142"/>
                <a:gd name="T6" fmla="*/ 83 w 162"/>
                <a:gd name="T7" fmla="*/ 66 h 142"/>
                <a:gd name="T8" fmla="*/ 88 w 162"/>
                <a:gd name="T9" fmla="*/ 70 h 142"/>
                <a:gd name="T10" fmla="*/ 157 w 162"/>
                <a:gd name="T11" fmla="*/ 62 h 142"/>
                <a:gd name="T12" fmla="*/ 88 w 162"/>
                <a:gd name="T13" fmla="*/ 70 h 142"/>
                <a:gd name="T14" fmla="*/ 157 w 162"/>
                <a:gd name="T15" fmla="*/ 62 h 142"/>
                <a:gd name="T16" fmla="*/ 162 w 162"/>
                <a:gd name="T17" fmla="*/ 66 h 142"/>
                <a:gd name="T18" fmla="*/ 157 w 162"/>
                <a:gd name="T19" fmla="*/ 62 h 142"/>
                <a:gd name="T20" fmla="*/ 162 w 162"/>
                <a:gd name="T21" fmla="*/ 76 h 142"/>
                <a:gd name="T22" fmla="*/ 151 w 162"/>
                <a:gd name="T23" fmla="*/ 66 h 142"/>
                <a:gd name="T24" fmla="*/ 162 w 162"/>
                <a:gd name="T25" fmla="*/ 76 h 142"/>
                <a:gd name="T26" fmla="*/ 157 w 162"/>
                <a:gd name="T27" fmla="*/ 80 h 142"/>
                <a:gd name="T28" fmla="*/ 162 w 162"/>
                <a:gd name="T29" fmla="*/ 76 h 142"/>
                <a:gd name="T30" fmla="*/ 88 w 162"/>
                <a:gd name="T31" fmla="*/ 80 h 142"/>
                <a:gd name="T32" fmla="*/ 157 w 162"/>
                <a:gd name="T33" fmla="*/ 72 h 142"/>
                <a:gd name="T34" fmla="*/ 83 w 162"/>
                <a:gd name="T35" fmla="*/ 76 h 142"/>
                <a:gd name="T36" fmla="*/ 88 w 162"/>
                <a:gd name="T37" fmla="*/ 72 h 142"/>
                <a:gd name="T38" fmla="*/ 83 w 162"/>
                <a:gd name="T39" fmla="*/ 76 h 142"/>
                <a:gd name="T40" fmla="*/ 93 w 162"/>
                <a:gd name="T41" fmla="*/ 138 h 142"/>
                <a:gd name="T42" fmla="*/ 83 w 162"/>
                <a:gd name="T43" fmla="*/ 76 h 142"/>
                <a:gd name="T44" fmla="*/ 93 w 162"/>
                <a:gd name="T45" fmla="*/ 138 h 142"/>
                <a:gd name="T46" fmla="*/ 88 w 162"/>
                <a:gd name="T47" fmla="*/ 142 h 142"/>
                <a:gd name="T48" fmla="*/ 93 w 162"/>
                <a:gd name="T49" fmla="*/ 138 h 142"/>
                <a:gd name="T50" fmla="*/ 74 w 162"/>
                <a:gd name="T51" fmla="*/ 142 h 142"/>
                <a:gd name="T52" fmla="*/ 88 w 162"/>
                <a:gd name="T53" fmla="*/ 134 h 142"/>
                <a:gd name="T54" fmla="*/ 74 w 162"/>
                <a:gd name="T55" fmla="*/ 142 h 142"/>
                <a:gd name="T56" fmla="*/ 69 w 162"/>
                <a:gd name="T57" fmla="*/ 138 h 142"/>
                <a:gd name="T58" fmla="*/ 74 w 162"/>
                <a:gd name="T59" fmla="*/ 142 h 142"/>
                <a:gd name="T60" fmla="*/ 69 w 162"/>
                <a:gd name="T61" fmla="*/ 76 h 142"/>
                <a:gd name="T62" fmla="*/ 79 w 162"/>
                <a:gd name="T63" fmla="*/ 138 h 142"/>
                <a:gd name="T64" fmla="*/ 74 w 162"/>
                <a:gd name="T65" fmla="*/ 72 h 142"/>
                <a:gd name="T66" fmla="*/ 79 w 162"/>
                <a:gd name="T67" fmla="*/ 76 h 142"/>
                <a:gd name="T68" fmla="*/ 74 w 162"/>
                <a:gd name="T69" fmla="*/ 72 h 142"/>
                <a:gd name="T70" fmla="*/ 7 w 162"/>
                <a:gd name="T71" fmla="*/ 80 h 142"/>
                <a:gd name="T72" fmla="*/ 74 w 162"/>
                <a:gd name="T73" fmla="*/ 72 h 142"/>
                <a:gd name="T74" fmla="*/ 7 w 162"/>
                <a:gd name="T75" fmla="*/ 80 h 142"/>
                <a:gd name="T76" fmla="*/ 0 w 162"/>
                <a:gd name="T77" fmla="*/ 76 h 142"/>
                <a:gd name="T78" fmla="*/ 7 w 162"/>
                <a:gd name="T79" fmla="*/ 80 h 142"/>
                <a:gd name="T80" fmla="*/ 0 w 162"/>
                <a:gd name="T81" fmla="*/ 66 h 142"/>
                <a:gd name="T82" fmla="*/ 11 w 162"/>
                <a:gd name="T83" fmla="*/ 76 h 142"/>
                <a:gd name="T84" fmla="*/ 0 w 162"/>
                <a:gd name="T85" fmla="*/ 66 h 142"/>
                <a:gd name="T86" fmla="*/ 7 w 162"/>
                <a:gd name="T87" fmla="*/ 62 h 142"/>
                <a:gd name="T88" fmla="*/ 0 w 162"/>
                <a:gd name="T89" fmla="*/ 66 h 142"/>
                <a:gd name="T90" fmla="*/ 74 w 162"/>
                <a:gd name="T91" fmla="*/ 62 h 142"/>
                <a:gd name="T92" fmla="*/ 7 w 162"/>
                <a:gd name="T93" fmla="*/ 70 h 142"/>
                <a:gd name="T94" fmla="*/ 79 w 162"/>
                <a:gd name="T95" fmla="*/ 66 h 142"/>
                <a:gd name="T96" fmla="*/ 74 w 162"/>
                <a:gd name="T97" fmla="*/ 70 h 142"/>
                <a:gd name="T98" fmla="*/ 79 w 162"/>
                <a:gd name="T99" fmla="*/ 66 h 142"/>
                <a:gd name="T100" fmla="*/ 69 w 162"/>
                <a:gd name="T101" fmla="*/ 6 h 142"/>
                <a:gd name="T102" fmla="*/ 79 w 162"/>
                <a:gd name="T103" fmla="*/ 66 h 142"/>
                <a:gd name="T104" fmla="*/ 69 w 162"/>
                <a:gd name="T105" fmla="*/ 6 h 142"/>
                <a:gd name="T106" fmla="*/ 74 w 162"/>
                <a:gd name="T107" fmla="*/ 0 h 142"/>
                <a:gd name="T108" fmla="*/ 69 w 162"/>
                <a:gd name="T109" fmla="*/ 6 h 142"/>
                <a:gd name="T110" fmla="*/ 88 w 162"/>
                <a:gd name="T111" fmla="*/ 0 h 142"/>
                <a:gd name="T112" fmla="*/ 74 w 162"/>
                <a:gd name="T113" fmla="*/ 10 h 142"/>
                <a:gd name="T114" fmla="*/ 88 w 162"/>
                <a:gd name="T115" fmla="*/ 0 h 142"/>
                <a:gd name="T116" fmla="*/ 93 w 162"/>
                <a:gd name="T117" fmla="*/ 6 h 142"/>
                <a:gd name="T118" fmla="*/ 88 w 162"/>
                <a:gd name="T11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2" h="142">
                  <a:moveTo>
                    <a:pt x="93" y="6"/>
                  </a:moveTo>
                  <a:lnTo>
                    <a:pt x="93" y="66"/>
                  </a:lnTo>
                  <a:lnTo>
                    <a:pt x="83" y="66"/>
                  </a:lnTo>
                  <a:lnTo>
                    <a:pt x="83" y="6"/>
                  </a:lnTo>
                  <a:lnTo>
                    <a:pt x="93" y="6"/>
                  </a:lnTo>
                  <a:close/>
                  <a:moveTo>
                    <a:pt x="88" y="70"/>
                  </a:moveTo>
                  <a:lnTo>
                    <a:pt x="83" y="70"/>
                  </a:lnTo>
                  <a:lnTo>
                    <a:pt x="83" y="66"/>
                  </a:lnTo>
                  <a:lnTo>
                    <a:pt x="88" y="66"/>
                  </a:lnTo>
                  <a:lnTo>
                    <a:pt x="88" y="70"/>
                  </a:lnTo>
                  <a:close/>
                  <a:moveTo>
                    <a:pt x="88" y="62"/>
                  </a:moveTo>
                  <a:lnTo>
                    <a:pt x="157" y="62"/>
                  </a:lnTo>
                  <a:lnTo>
                    <a:pt x="157" y="70"/>
                  </a:lnTo>
                  <a:lnTo>
                    <a:pt x="88" y="70"/>
                  </a:lnTo>
                  <a:lnTo>
                    <a:pt x="88" y="62"/>
                  </a:lnTo>
                  <a:close/>
                  <a:moveTo>
                    <a:pt x="157" y="62"/>
                  </a:moveTo>
                  <a:lnTo>
                    <a:pt x="162" y="62"/>
                  </a:lnTo>
                  <a:lnTo>
                    <a:pt x="162" y="66"/>
                  </a:lnTo>
                  <a:lnTo>
                    <a:pt x="157" y="66"/>
                  </a:lnTo>
                  <a:lnTo>
                    <a:pt x="157" y="62"/>
                  </a:lnTo>
                  <a:close/>
                  <a:moveTo>
                    <a:pt x="162" y="66"/>
                  </a:moveTo>
                  <a:lnTo>
                    <a:pt x="162" y="76"/>
                  </a:lnTo>
                  <a:lnTo>
                    <a:pt x="151" y="76"/>
                  </a:lnTo>
                  <a:lnTo>
                    <a:pt x="151" y="66"/>
                  </a:lnTo>
                  <a:lnTo>
                    <a:pt x="162" y="66"/>
                  </a:lnTo>
                  <a:close/>
                  <a:moveTo>
                    <a:pt x="162" y="76"/>
                  </a:moveTo>
                  <a:lnTo>
                    <a:pt x="162" y="80"/>
                  </a:lnTo>
                  <a:lnTo>
                    <a:pt x="157" y="80"/>
                  </a:lnTo>
                  <a:lnTo>
                    <a:pt x="157" y="76"/>
                  </a:lnTo>
                  <a:lnTo>
                    <a:pt x="162" y="76"/>
                  </a:lnTo>
                  <a:close/>
                  <a:moveTo>
                    <a:pt x="157" y="80"/>
                  </a:moveTo>
                  <a:lnTo>
                    <a:pt x="88" y="80"/>
                  </a:lnTo>
                  <a:lnTo>
                    <a:pt x="88" y="72"/>
                  </a:lnTo>
                  <a:lnTo>
                    <a:pt x="157" y="72"/>
                  </a:lnTo>
                  <a:lnTo>
                    <a:pt x="157" y="80"/>
                  </a:lnTo>
                  <a:close/>
                  <a:moveTo>
                    <a:pt x="83" y="76"/>
                  </a:moveTo>
                  <a:lnTo>
                    <a:pt x="83" y="72"/>
                  </a:lnTo>
                  <a:lnTo>
                    <a:pt x="88" y="72"/>
                  </a:lnTo>
                  <a:lnTo>
                    <a:pt x="88" y="76"/>
                  </a:lnTo>
                  <a:lnTo>
                    <a:pt x="83" y="76"/>
                  </a:lnTo>
                  <a:close/>
                  <a:moveTo>
                    <a:pt x="93" y="76"/>
                  </a:moveTo>
                  <a:lnTo>
                    <a:pt x="93" y="138"/>
                  </a:lnTo>
                  <a:lnTo>
                    <a:pt x="83" y="138"/>
                  </a:lnTo>
                  <a:lnTo>
                    <a:pt x="83" y="76"/>
                  </a:lnTo>
                  <a:lnTo>
                    <a:pt x="93" y="76"/>
                  </a:lnTo>
                  <a:close/>
                  <a:moveTo>
                    <a:pt x="93" y="138"/>
                  </a:moveTo>
                  <a:lnTo>
                    <a:pt x="93" y="142"/>
                  </a:lnTo>
                  <a:lnTo>
                    <a:pt x="88" y="142"/>
                  </a:lnTo>
                  <a:lnTo>
                    <a:pt x="88" y="138"/>
                  </a:lnTo>
                  <a:lnTo>
                    <a:pt x="93" y="138"/>
                  </a:lnTo>
                  <a:close/>
                  <a:moveTo>
                    <a:pt x="88" y="142"/>
                  </a:moveTo>
                  <a:lnTo>
                    <a:pt x="74" y="142"/>
                  </a:lnTo>
                  <a:lnTo>
                    <a:pt x="74" y="134"/>
                  </a:lnTo>
                  <a:lnTo>
                    <a:pt x="88" y="134"/>
                  </a:lnTo>
                  <a:lnTo>
                    <a:pt x="88" y="142"/>
                  </a:lnTo>
                  <a:close/>
                  <a:moveTo>
                    <a:pt x="74" y="142"/>
                  </a:moveTo>
                  <a:lnTo>
                    <a:pt x="69" y="142"/>
                  </a:lnTo>
                  <a:lnTo>
                    <a:pt x="69" y="138"/>
                  </a:lnTo>
                  <a:lnTo>
                    <a:pt x="74" y="138"/>
                  </a:lnTo>
                  <a:lnTo>
                    <a:pt x="74" y="142"/>
                  </a:lnTo>
                  <a:close/>
                  <a:moveTo>
                    <a:pt x="69" y="138"/>
                  </a:moveTo>
                  <a:lnTo>
                    <a:pt x="69" y="76"/>
                  </a:lnTo>
                  <a:lnTo>
                    <a:pt x="79" y="76"/>
                  </a:lnTo>
                  <a:lnTo>
                    <a:pt x="79" y="138"/>
                  </a:lnTo>
                  <a:lnTo>
                    <a:pt x="69" y="138"/>
                  </a:lnTo>
                  <a:close/>
                  <a:moveTo>
                    <a:pt x="74" y="72"/>
                  </a:moveTo>
                  <a:lnTo>
                    <a:pt x="79" y="72"/>
                  </a:lnTo>
                  <a:lnTo>
                    <a:pt x="79" y="76"/>
                  </a:lnTo>
                  <a:lnTo>
                    <a:pt x="74" y="76"/>
                  </a:lnTo>
                  <a:lnTo>
                    <a:pt x="74" y="72"/>
                  </a:lnTo>
                  <a:close/>
                  <a:moveTo>
                    <a:pt x="74" y="80"/>
                  </a:moveTo>
                  <a:lnTo>
                    <a:pt x="7" y="80"/>
                  </a:lnTo>
                  <a:lnTo>
                    <a:pt x="7" y="72"/>
                  </a:lnTo>
                  <a:lnTo>
                    <a:pt x="74" y="72"/>
                  </a:lnTo>
                  <a:lnTo>
                    <a:pt x="74" y="80"/>
                  </a:lnTo>
                  <a:close/>
                  <a:moveTo>
                    <a:pt x="7" y="80"/>
                  </a:moveTo>
                  <a:lnTo>
                    <a:pt x="0" y="80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0"/>
                  </a:lnTo>
                  <a:close/>
                  <a:moveTo>
                    <a:pt x="0" y="76"/>
                  </a:moveTo>
                  <a:lnTo>
                    <a:pt x="0" y="66"/>
                  </a:lnTo>
                  <a:lnTo>
                    <a:pt x="11" y="66"/>
                  </a:lnTo>
                  <a:lnTo>
                    <a:pt x="11" y="76"/>
                  </a:lnTo>
                  <a:lnTo>
                    <a:pt x="0" y="76"/>
                  </a:lnTo>
                  <a:close/>
                  <a:moveTo>
                    <a:pt x="0" y="66"/>
                  </a:moveTo>
                  <a:lnTo>
                    <a:pt x="0" y="62"/>
                  </a:lnTo>
                  <a:lnTo>
                    <a:pt x="7" y="62"/>
                  </a:lnTo>
                  <a:lnTo>
                    <a:pt x="7" y="66"/>
                  </a:lnTo>
                  <a:lnTo>
                    <a:pt x="0" y="66"/>
                  </a:lnTo>
                  <a:close/>
                  <a:moveTo>
                    <a:pt x="7" y="62"/>
                  </a:moveTo>
                  <a:lnTo>
                    <a:pt x="74" y="62"/>
                  </a:lnTo>
                  <a:lnTo>
                    <a:pt x="74" y="70"/>
                  </a:lnTo>
                  <a:lnTo>
                    <a:pt x="7" y="70"/>
                  </a:lnTo>
                  <a:lnTo>
                    <a:pt x="7" y="62"/>
                  </a:lnTo>
                  <a:close/>
                  <a:moveTo>
                    <a:pt x="79" y="66"/>
                  </a:moveTo>
                  <a:lnTo>
                    <a:pt x="79" y="70"/>
                  </a:lnTo>
                  <a:lnTo>
                    <a:pt x="74" y="70"/>
                  </a:lnTo>
                  <a:lnTo>
                    <a:pt x="74" y="66"/>
                  </a:lnTo>
                  <a:lnTo>
                    <a:pt x="79" y="66"/>
                  </a:lnTo>
                  <a:close/>
                  <a:moveTo>
                    <a:pt x="69" y="66"/>
                  </a:moveTo>
                  <a:lnTo>
                    <a:pt x="69" y="6"/>
                  </a:lnTo>
                  <a:lnTo>
                    <a:pt x="79" y="6"/>
                  </a:lnTo>
                  <a:lnTo>
                    <a:pt x="79" y="66"/>
                  </a:lnTo>
                  <a:lnTo>
                    <a:pt x="69" y="66"/>
                  </a:lnTo>
                  <a:close/>
                  <a:moveTo>
                    <a:pt x="69" y="6"/>
                  </a:moveTo>
                  <a:lnTo>
                    <a:pt x="69" y="0"/>
                  </a:lnTo>
                  <a:lnTo>
                    <a:pt x="74" y="0"/>
                  </a:lnTo>
                  <a:lnTo>
                    <a:pt x="74" y="6"/>
                  </a:lnTo>
                  <a:lnTo>
                    <a:pt x="69" y="6"/>
                  </a:lnTo>
                  <a:close/>
                  <a:moveTo>
                    <a:pt x="74" y="0"/>
                  </a:moveTo>
                  <a:lnTo>
                    <a:pt x="88" y="0"/>
                  </a:lnTo>
                  <a:lnTo>
                    <a:pt x="88" y="10"/>
                  </a:lnTo>
                  <a:lnTo>
                    <a:pt x="74" y="10"/>
                  </a:lnTo>
                  <a:lnTo>
                    <a:pt x="74" y="0"/>
                  </a:lnTo>
                  <a:close/>
                  <a:moveTo>
                    <a:pt x="88" y="0"/>
                  </a:moveTo>
                  <a:lnTo>
                    <a:pt x="93" y="0"/>
                  </a:lnTo>
                  <a:lnTo>
                    <a:pt x="93" y="6"/>
                  </a:lnTo>
                  <a:lnTo>
                    <a:pt x="88" y="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8" name="Rectangle 72"/>
            <p:cNvSpPr>
              <a:spLocks noChangeArrowheads="1"/>
            </p:cNvSpPr>
            <p:nvPr/>
          </p:nvSpPr>
          <p:spPr bwMode="auto">
            <a:xfrm>
              <a:off x="2438" y="2605"/>
              <a:ext cx="130" cy="1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9" name="Freeform 73"/>
            <p:cNvSpPr>
              <a:spLocks noEditPoints="1"/>
            </p:cNvSpPr>
            <p:nvPr/>
          </p:nvSpPr>
          <p:spPr bwMode="auto">
            <a:xfrm>
              <a:off x="2433" y="2601"/>
              <a:ext cx="139" cy="19"/>
            </a:xfrm>
            <a:custGeom>
              <a:avLst/>
              <a:gdLst>
                <a:gd name="T0" fmla="*/ 139 w 139"/>
                <a:gd name="T1" fmla="*/ 4 h 19"/>
                <a:gd name="T2" fmla="*/ 139 w 139"/>
                <a:gd name="T3" fmla="*/ 15 h 19"/>
                <a:gd name="T4" fmla="*/ 130 w 139"/>
                <a:gd name="T5" fmla="*/ 15 h 19"/>
                <a:gd name="T6" fmla="*/ 130 w 139"/>
                <a:gd name="T7" fmla="*/ 4 h 19"/>
                <a:gd name="T8" fmla="*/ 139 w 139"/>
                <a:gd name="T9" fmla="*/ 4 h 19"/>
                <a:gd name="T10" fmla="*/ 139 w 139"/>
                <a:gd name="T11" fmla="*/ 15 h 19"/>
                <a:gd name="T12" fmla="*/ 139 w 139"/>
                <a:gd name="T13" fmla="*/ 19 h 19"/>
                <a:gd name="T14" fmla="*/ 135 w 139"/>
                <a:gd name="T15" fmla="*/ 19 h 19"/>
                <a:gd name="T16" fmla="*/ 135 w 139"/>
                <a:gd name="T17" fmla="*/ 15 h 19"/>
                <a:gd name="T18" fmla="*/ 139 w 139"/>
                <a:gd name="T19" fmla="*/ 15 h 19"/>
                <a:gd name="T20" fmla="*/ 135 w 139"/>
                <a:gd name="T21" fmla="*/ 19 h 19"/>
                <a:gd name="T22" fmla="*/ 5 w 139"/>
                <a:gd name="T23" fmla="*/ 19 h 19"/>
                <a:gd name="T24" fmla="*/ 5 w 139"/>
                <a:gd name="T25" fmla="*/ 12 h 19"/>
                <a:gd name="T26" fmla="*/ 135 w 139"/>
                <a:gd name="T27" fmla="*/ 12 h 19"/>
                <a:gd name="T28" fmla="*/ 135 w 139"/>
                <a:gd name="T29" fmla="*/ 19 h 19"/>
                <a:gd name="T30" fmla="*/ 5 w 139"/>
                <a:gd name="T31" fmla="*/ 19 h 19"/>
                <a:gd name="T32" fmla="*/ 0 w 139"/>
                <a:gd name="T33" fmla="*/ 19 h 19"/>
                <a:gd name="T34" fmla="*/ 0 w 139"/>
                <a:gd name="T35" fmla="*/ 15 h 19"/>
                <a:gd name="T36" fmla="*/ 5 w 139"/>
                <a:gd name="T37" fmla="*/ 15 h 19"/>
                <a:gd name="T38" fmla="*/ 5 w 139"/>
                <a:gd name="T39" fmla="*/ 19 h 19"/>
                <a:gd name="T40" fmla="*/ 0 w 139"/>
                <a:gd name="T41" fmla="*/ 15 h 19"/>
                <a:gd name="T42" fmla="*/ 0 w 139"/>
                <a:gd name="T43" fmla="*/ 4 h 19"/>
                <a:gd name="T44" fmla="*/ 9 w 139"/>
                <a:gd name="T45" fmla="*/ 4 h 19"/>
                <a:gd name="T46" fmla="*/ 9 w 139"/>
                <a:gd name="T47" fmla="*/ 15 h 19"/>
                <a:gd name="T48" fmla="*/ 0 w 139"/>
                <a:gd name="T49" fmla="*/ 15 h 19"/>
                <a:gd name="T50" fmla="*/ 0 w 139"/>
                <a:gd name="T51" fmla="*/ 4 h 19"/>
                <a:gd name="T52" fmla="*/ 0 w 139"/>
                <a:gd name="T53" fmla="*/ 0 h 19"/>
                <a:gd name="T54" fmla="*/ 5 w 139"/>
                <a:gd name="T55" fmla="*/ 0 h 19"/>
                <a:gd name="T56" fmla="*/ 5 w 139"/>
                <a:gd name="T57" fmla="*/ 4 h 19"/>
                <a:gd name="T58" fmla="*/ 0 w 139"/>
                <a:gd name="T59" fmla="*/ 4 h 19"/>
                <a:gd name="T60" fmla="*/ 5 w 139"/>
                <a:gd name="T61" fmla="*/ 0 h 19"/>
                <a:gd name="T62" fmla="*/ 135 w 139"/>
                <a:gd name="T63" fmla="*/ 0 h 19"/>
                <a:gd name="T64" fmla="*/ 135 w 139"/>
                <a:gd name="T65" fmla="*/ 8 h 19"/>
                <a:gd name="T66" fmla="*/ 5 w 139"/>
                <a:gd name="T67" fmla="*/ 8 h 19"/>
                <a:gd name="T68" fmla="*/ 5 w 139"/>
                <a:gd name="T69" fmla="*/ 0 h 19"/>
                <a:gd name="T70" fmla="*/ 135 w 139"/>
                <a:gd name="T71" fmla="*/ 0 h 19"/>
                <a:gd name="T72" fmla="*/ 139 w 139"/>
                <a:gd name="T73" fmla="*/ 0 h 19"/>
                <a:gd name="T74" fmla="*/ 139 w 139"/>
                <a:gd name="T75" fmla="*/ 4 h 19"/>
                <a:gd name="T76" fmla="*/ 135 w 139"/>
                <a:gd name="T77" fmla="*/ 4 h 19"/>
                <a:gd name="T78" fmla="*/ 135 w 139"/>
                <a:gd name="T7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" h="19">
                  <a:moveTo>
                    <a:pt x="139" y="4"/>
                  </a:moveTo>
                  <a:lnTo>
                    <a:pt x="139" y="15"/>
                  </a:lnTo>
                  <a:lnTo>
                    <a:pt x="130" y="15"/>
                  </a:lnTo>
                  <a:lnTo>
                    <a:pt x="130" y="4"/>
                  </a:lnTo>
                  <a:lnTo>
                    <a:pt x="139" y="4"/>
                  </a:lnTo>
                  <a:close/>
                  <a:moveTo>
                    <a:pt x="139" y="15"/>
                  </a:moveTo>
                  <a:lnTo>
                    <a:pt x="139" y="19"/>
                  </a:lnTo>
                  <a:lnTo>
                    <a:pt x="135" y="19"/>
                  </a:lnTo>
                  <a:lnTo>
                    <a:pt x="135" y="15"/>
                  </a:lnTo>
                  <a:lnTo>
                    <a:pt x="139" y="15"/>
                  </a:lnTo>
                  <a:close/>
                  <a:moveTo>
                    <a:pt x="135" y="19"/>
                  </a:moveTo>
                  <a:lnTo>
                    <a:pt x="5" y="19"/>
                  </a:lnTo>
                  <a:lnTo>
                    <a:pt x="5" y="12"/>
                  </a:lnTo>
                  <a:lnTo>
                    <a:pt x="135" y="12"/>
                  </a:lnTo>
                  <a:lnTo>
                    <a:pt x="135" y="19"/>
                  </a:lnTo>
                  <a:close/>
                  <a:moveTo>
                    <a:pt x="5" y="19"/>
                  </a:moveTo>
                  <a:lnTo>
                    <a:pt x="0" y="19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19"/>
                  </a:lnTo>
                  <a:close/>
                  <a:moveTo>
                    <a:pt x="0" y="15"/>
                  </a:moveTo>
                  <a:lnTo>
                    <a:pt x="0" y="4"/>
                  </a:lnTo>
                  <a:lnTo>
                    <a:pt x="9" y="4"/>
                  </a:lnTo>
                  <a:lnTo>
                    <a:pt x="9" y="15"/>
                  </a:lnTo>
                  <a:lnTo>
                    <a:pt x="0" y="15"/>
                  </a:lnTo>
                  <a:close/>
                  <a:moveTo>
                    <a:pt x="0" y="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close/>
                  <a:moveTo>
                    <a:pt x="5" y="0"/>
                  </a:moveTo>
                  <a:lnTo>
                    <a:pt x="135" y="0"/>
                  </a:lnTo>
                  <a:lnTo>
                    <a:pt x="135" y="8"/>
                  </a:lnTo>
                  <a:lnTo>
                    <a:pt x="5" y="8"/>
                  </a:lnTo>
                  <a:lnTo>
                    <a:pt x="5" y="0"/>
                  </a:lnTo>
                  <a:close/>
                  <a:moveTo>
                    <a:pt x="135" y="0"/>
                  </a:moveTo>
                  <a:lnTo>
                    <a:pt x="139" y="0"/>
                  </a:lnTo>
                  <a:lnTo>
                    <a:pt x="139" y="4"/>
                  </a:lnTo>
                  <a:lnTo>
                    <a:pt x="135" y="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Rectangle 74"/>
            <p:cNvSpPr>
              <a:spLocks noChangeArrowheads="1"/>
            </p:cNvSpPr>
            <p:nvPr/>
          </p:nvSpPr>
          <p:spPr bwMode="auto">
            <a:xfrm>
              <a:off x="2032" y="3693"/>
              <a:ext cx="211" cy="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Rectangle 75"/>
            <p:cNvSpPr>
              <a:spLocks noChangeArrowheads="1"/>
            </p:cNvSpPr>
            <p:nvPr/>
          </p:nvSpPr>
          <p:spPr bwMode="auto">
            <a:xfrm>
              <a:off x="2064" y="3733"/>
              <a:ext cx="140" cy="10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Rectangle 76"/>
            <p:cNvSpPr>
              <a:spLocks noChangeArrowheads="1"/>
            </p:cNvSpPr>
            <p:nvPr/>
          </p:nvSpPr>
          <p:spPr bwMode="auto">
            <a:xfrm>
              <a:off x="2111" y="3775"/>
              <a:ext cx="44" cy="10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3" name="Rectangle 77"/>
            <p:cNvSpPr>
              <a:spLocks noChangeArrowheads="1"/>
            </p:cNvSpPr>
            <p:nvPr/>
          </p:nvSpPr>
          <p:spPr bwMode="auto">
            <a:xfrm>
              <a:off x="2134" y="3515"/>
              <a:ext cx="9" cy="18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4" name="Freeform 78"/>
            <p:cNvSpPr>
              <a:spLocks/>
            </p:cNvSpPr>
            <p:nvPr/>
          </p:nvSpPr>
          <p:spPr bwMode="auto">
            <a:xfrm>
              <a:off x="2120" y="3503"/>
              <a:ext cx="37" cy="34"/>
            </a:xfrm>
            <a:custGeom>
              <a:avLst/>
              <a:gdLst>
                <a:gd name="T0" fmla="*/ 19 w 37"/>
                <a:gd name="T1" fmla="*/ 34 h 34"/>
                <a:gd name="T2" fmla="*/ 26 w 37"/>
                <a:gd name="T3" fmla="*/ 32 h 34"/>
                <a:gd name="T4" fmla="*/ 30 w 37"/>
                <a:gd name="T5" fmla="*/ 28 h 34"/>
                <a:gd name="T6" fmla="*/ 35 w 37"/>
                <a:gd name="T7" fmla="*/ 24 h 34"/>
                <a:gd name="T8" fmla="*/ 37 w 37"/>
                <a:gd name="T9" fmla="*/ 18 h 34"/>
                <a:gd name="T10" fmla="*/ 35 w 37"/>
                <a:gd name="T11" fmla="*/ 10 h 34"/>
                <a:gd name="T12" fmla="*/ 30 w 37"/>
                <a:gd name="T13" fmla="*/ 6 h 34"/>
                <a:gd name="T14" fmla="*/ 26 w 37"/>
                <a:gd name="T15" fmla="*/ 2 h 34"/>
                <a:gd name="T16" fmla="*/ 19 w 37"/>
                <a:gd name="T17" fmla="*/ 0 h 34"/>
                <a:gd name="T18" fmla="*/ 12 w 37"/>
                <a:gd name="T19" fmla="*/ 2 h 34"/>
                <a:gd name="T20" fmla="*/ 5 w 37"/>
                <a:gd name="T21" fmla="*/ 6 h 34"/>
                <a:gd name="T22" fmla="*/ 0 w 37"/>
                <a:gd name="T23" fmla="*/ 10 h 34"/>
                <a:gd name="T24" fmla="*/ 0 w 37"/>
                <a:gd name="T25" fmla="*/ 18 h 34"/>
                <a:gd name="T26" fmla="*/ 0 w 37"/>
                <a:gd name="T27" fmla="*/ 24 h 34"/>
                <a:gd name="T28" fmla="*/ 5 w 37"/>
                <a:gd name="T29" fmla="*/ 28 h 34"/>
                <a:gd name="T30" fmla="*/ 12 w 37"/>
                <a:gd name="T31" fmla="*/ 32 h 34"/>
                <a:gd name="T32" fmla="*/ 19 w 37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4">
                  <a:moveTo>
                    <a:pt x="19" y="34"/>
                  </a:moveTo>
                  <a:lnTo>
                    <a:pt x="26" y="32"/>
                  </a:lnTo>
                  <a:lnTo>
                    <a:pt x="30" y="28"/>
                  </a:lnTo>
                  <a:lnTo>
                    <a:pt x="35" y="24"/>
                  </a:lnTo>
                  <a:lnTo>
                    <a:pt x="37" y="18"/>
                  </a:lnTo>
                  <a:lnTo>
                    <a:pt x="35" y="10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5" y="28"/>
                  </a:lnTo>
                  <a:lnTo>
                    <a:pt x="12" y="32"/>
                  </a:lnTo>
                  <a:lnTo>
                    <a:pt x="19" y="3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5" name="Freeform 79"/>
            <p:cNvSpPr>
              <a:spLocks noEditPoints="1"/>
            </p:cNvSpPr>
            <p:nvPr/>
          </p:nvSpPr>
          <p:spPr bwMode="auto">
            <a:xfrm>
              <a:off x="2113" y="3499"/>
              <a:ext cx="49" cy="42"/>
            </a:xfrm>
            <a:custGeom>
              <a:avLst/>
              <a:gdLst>
                <a:gd name="T0" fmla="*/ 26 w 49"/>
                <a:gd name="T1" fmla="*/ 34 h 42"/>
                <a:gd name="T2" fmla="*/ 26 w 49"/>
                <a:gd name="T3" fmla="*/ 42 h 42"/>
                <a:gd name="T4" fmla="*/ 26 w 49"/>
                <a:gd name="T5" fmla="*/ 34 h 42"/>
                <a:gd name="T6" fmla="*/ 35 w 49"/>
                <a:gd name="T7" fmla="*/ 30 h 42"/>
                <a:gd name="T8" fmla="*/ 35 w 49"/>
                <a:gd name="T9" fmla="*/ 40 h 42"/>
                <a:gd name="T10" fmla="*/ 26 w 49"/>
                <a:gd name="T11" fmla="*/ 34 h 42"/>
                <a:gd name="T12" fmla="*/ 37 w 49"/>
                <a:gd name="T13" fmla="*/ 26 h 42"/>
                <a:gd name="T14" fmla="*/ 49 w 49"/>
                <a:gd name="T15" fmla="*/ 22 h 42"/>
                <a:gd name="T16" fmla="*/ 42 w 49"/>
                <a:gd name="T17" fmla="*/ 36 h 42"/>
                <a:gd name="T18" fmla="*/ 40 w 49"/>
                <a:gd name="T19" fmla="*/ 22 h 42"/>
                <a:gd name="T20" fmla="*/ 49 w 49"/>
                <a:gd name="T21" fmla="*/ 22 h 42"/>
                <a:gd name="T22" fmla="*/ 40 w 49"/>
                <a:gd name="T23" fmla="*/ 22 h 42"/>
                <a:gd name="T24" fmla="*/ 40 w 49"/>
                <a:gd name="T25" fmla="*/ 22 h 42"/>
                <a:gd name="T26" fmla="*/ 49 w 49"/>
                <a:gd name="T27" fmla="*/ 22 h 42"/>
                <a:gd name="T28" fmla="*/ 40 w 49"/>
                <a:gd name="T29" fmla="*/ 22 h 42"/>
                <a:gd name="T30" fmla="*/ 35 w 49"/>
                <a:gd name="T31" fmla="*/ 12 h 42"/>
                <a:gd name="T32" fmla="*/ 46 w 49"/>
                <a:gd name="T33" fmla="*/ 14 h 42"/>
                <a:gd name="T34" fmla="*/ 40 w 49"/>
                <a:gd name="T35" fmla="*/ 22 h 42"/>
                <a:gd name="T36" fmla="*/ 42 w 49"/>
                <a:gd name="T37" fmla="*/ 6 h 42"/>
                <a:gd name="T38" fmla="*/ 42 w 49"/>
                <a:gd name="T39" fmla="*/ 6 h 42"/>
                <a:gd name="T40" fmla="*/ 30 w 49"/>
                <a:gd name="T41" fmla="*/ 10 h 42"/>
                <a:gd name="T42" fmla="*/ 26 w 49"/>
                <a:gd name="T43" fmla="*/ 0 h 42"/>
                <a:gd name="T44" fmla="*/ 42 w 49"/>
                <a:gd name="T45" fmla="*/ 6 h 42"/>
                <a:gd name="T46" fmla="*/ 26 w 49"/>
                <a:gd name="T47" fmla="*/ 10 h 42"/>
                <a:gd name="T48" fmla="*/ 26 w 49"/>
                <a:gd name="T49" fmla="*/ 0 h 42"/>
                <a:gd name="T50" fmla="*/ 26 w 49"/>
                <a:gd name="T51" fmla="*/ 10 h 42"/>
                <a:gd name="T52" fmla="*/ 26 w 49"/>
                <a:gd name="T53" fmla="*/ 10 h 42"/>
                <a:gd name="T54" fmla="*/ 26 w 49"/>
                <a:gd name="T55" fmla="*/ 0 h 42"/>
                <a:gd name="T56" fmla="*/ 26 w 49"/>
                <a:gd name="T57" fmla="*/ 10 h 42"/>
                <a:gd name="T58" fmla="*/ 14 w 49"/>
                <a:gd name="T59" fmla="*/ 12 h 42"/>
                <a:gd name="T60" fmla="*/ 16 w 49"/>
                <a:gd name="T61" fmla="*/ 2 h 42"/>
                <a:gd name="T62" fmla="*/ 26 w 49"/>
                <a:gd name="T63" fmla="*/ 10 h 42"/>
                <a:gd name="T64" fmla="*/ 12 w 49"/>
                <a:gd name="T65" fmla="*/ 16 h 42"/>
                <a:gd name="T66" fmla="*/ 0 w 49"/>
                <a:gd name="T67" fmla="*/ 22 h 42"/>
                <a:gd name="T68" fmla="*/ 7 w 49"/>
                <a:gd name="T69" fmla="*/ 6 h 42"/>
                <a:gd name="T70" fmla="*/ 12 w 49"/>
                <a:gd name="T71" fmla="*/ 22 h 42"/>
                <a:gd name="T72" fmla="*/ 0 w 49"/>
                <a:gd name="T73" fmla="*/ 22 h 42"/>
                <a:gd name="T74" fmla="*/ 12 w 49"/>
                <a:gd name="T75" fmla="*/ 22 h 42"/>
                <a:gd name="T76" fmla="*/ 12 w 49"/>
                <a:gd name="T77" fmla="*/ 22 h 42"/>
                <a:gd name="T78" fmla="*/ 0 w 49"/>
                <a:gd name="T79" fmla="*/ 22 h 42"/>
                <a:gd name="T80" fmla="*/ 12 w 49"/>
                <a:gd name="T81" fmla="*/ 22 h 42"/>
                <a:gd name="T82" fmla="*/ 14 w 49"/>
                <a:gd name="T83" fmla="*/ 30 h 42"/>
                <a:gd name="T84" fmla="*/ 2 w 49"/>
                <a:gd name="T85" fmla="*/ 30 h 42"/>
                <a:gd name="T86" fmla="*/ 12 w 49"/>
                <a:gd name="T87" fmla="*/ 22 h 42"/>
                <a:gd name="T88" fmla="*/ 19 w 49"/>
                <a:gd name="T89" fmla="*/ 32 h 42"/>
                <a:gd name="T90" fmla="*/ 26 w 49"/>
                <a:gd name="T91" fmla="*/ 42 h 42"/>
                <a:gd name="T92" fmla="*/ 7 w 49"/>
                <a:gd name="T93" fmla="*/ 36 h 42"/>
                <a:gd name="T94" fmla="*/ 26 w 49"/>
                <a:gd name="T95" fmla="*/ 34 h 42"/>
                <a:gd name="T96" fmla="*/ 26 w 49"/>
                <a:gd name="T97" fmla="*/ 42 h 42"/>
                <a:gd name="T98" fmla="*/ 26 w 49"/>
                <a:gd name="T9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42">
                  <a:moveTo>
                    <a:pt x="26" y="34"/>
                  </a:moveTo>
                  <a:lnTo>
                    <a:pt x="26" y="34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34"/>
                  </a:lnTo>
                  <a:close/>
                  <a:moveTo>
                    <a:pt x="26" y="34"/>
                  </a:moveTo>
                  <a:lnTo>
                    <a:pt x="30" y="32"/>
                  </a:lnTo>
                  <a:lnTo>
                    <a:pt x="35" y="30"/>
                  </a:lnTo>
                  <a:lnTo>
                    <a:pt x="42" y="36"/>
                  </a:lnTo>
                  <a:lnTo>
                    <a:pt x="35" y="40"/>
                  </a:lnTo>
                  <a:lnTo>
                    <a:pt x="26" y="42"/>
                  </a:lnTo>
                  <a:lnTo>
                    <a:pt x="26" y="34"/>
                  </a:lnTo>
                  <a:close/>
                  <a:moveTo>
                    <a:pt x="35" y="30"/>
                  </a:moveTo>
                  <a:lnTo>
                    <a:pt x="37" y="26"/>
                  </a:lnTo>
                  <a:lnTo>
                    <a:pt x="40" y="22"/>
                  </a:lnTo>
                  <a:lnTo>
                    <a:pt x="49" y="22"/>
                  </a:lnTo>
                  <a:lnTo>
                    <a:pt x="46" y="30"/>
                  </a:lnTo>
                  <a:lnTo>
                    <a:pt x="42" y="36"/>
                  </a:lnTo>
                  <a:lnTo>
                    <a:pt x="35" y="30"/>
                  </a:lnTo>
                  <a:close/>
                  <a:moveTo>
                    <a:pt x="40" y="22"/>
                  </a:moveTo>
                  <a:lnTo>
                    <a:pt x="40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0" y="22"/>
                  </a:lnTo>
                  <a:close/>
                  <a:moveTo>
                    <a:pt x="40" y="22"/>
                  </a:moveTo>
                  <a:lnTo>
                    <a:pt x="40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0" y="22"/>
                  </a:lnTo>
                  <a:close/>
                  <a:moveTo>
                    <a:pt x="40" y="22"/>
                  </a:moveTo>
                  <a:lnTo>
                    <a:pt x="37" y="16"/>
                  </a:lnTo>
                  <a:lnTo>
                    <a:pt x="35" y="12"/>
                  </a:lnTo>
                  <a:lnTo>
                    <a:pt x="42" y="6"/>
                  </a:lnTo>
                  <a:lnTo>
                    <a:pt x="46" y="14"/>
                  </a:lnTo>
                  <a:lnTo>
                    <a:pt x="49" y="22"/>
                  </a:lnTo>
                  <a:lnTo>
                    <a:pt x="40" y="22"/>
                  </a:lnTo>
                  <a:close/>
                  <a:moveTo>
                    <a:pt x="42" y="6"/>
                  </a:moveTo>
                  <a:lnTo>
                    <a:pt x="42" y="6"/>
                  </a:lnTo>
                  <a:lnTo>
                    <a:pt x="37" y="10"/>
                  </a:lnTo>
                  <a:lnTo>
                    <a:pt x="42" y="6"/>
                  </a:lnTo>
                  <a:close/>
                  <a:moveTo>
                    <a:pt x="35" y="12"/>
                  </a:moveTo>
                  <a:lnTo>
                    <a:pt x="30" y="10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35" y="2"/>
                  </a:lnTo>
                  <a:lnTo>
                    <a:pt x="42" y="6"/>
                  </a:lnTo>
                  <a:lnTo>
                    <a:pt x="35" y="12"/>
                  </a:lnTo>
                  <a:close/>
                  <a:moveTo>
                    <a:pt x="26" y="10"/>
                  </a:moveTo>
                  <a:lnTo>
                    <a:pt x="26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0"/>
                  </a:lnTo>
                  <a:close/>
                  <a:moveTo>
                    <a:pt x="26" y="10"/>
                  </a:moveTo>
                  <a:lnTo>
                    <a:pt x="26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0"/>
                  </a:lnTo>
                  <a:close/>
                  <a:moveTo>
                    <a:pt x="26" y="10"/>
                  </a:moveTo>
                  <a:lnTo>
                    <a:pt x="19" y="10"/>
                  </a:lnTo>
                  <a:lnTo>
                    <a:pt x="14" y="12"/>
                  </a:lnTo>
                  <a:lnTo>
                    <a:pt x="7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10"/>
                  </a:lnTo>
                  <a:close/>
                  <a:moveTo>
                    <a:pt x="14" y="12"/>
                  </a:moveTo>
                  <a:lnTo>
                    <a:pt x="12" y="16"/>
                  </a:lnTo>
                  <a:lnTo>
                    <a:pt x="12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7" y="6"/>
                  </a:lnTo>
                  <a:lnTo>
                    <a:pt x="14" y="12"/>
                  </a:lnTo>
                  <a:close/>
                  <a:moveTo>
                    <a:pt x="12" y="22"/>
                  </a:moveTo>
                  <a:lnTo>
                    <a:pt x="1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2" y="22"/>
                  </a:lnTo>
                  <a:close/>
                  <a:moveTo>
                    <a:pt x="12" y="22"/>
                  </a:moveTo>
                  <a:lnTo>
                    <a:pt x="1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2" y="22"/>
                  </a:lnTo>
                  <a:close/>
                  <a:moveTo>
                    <a:pt x="12" y="22"/>
                  </a:moveTo>
                  <a:lnTo>
                    <a:pt x="12" y="26"/>
                  </a:lnTo>
                  <a:lnTo>
                    <a:pt x="14" y="30"/>
                  </a:lnTo>
                  <a:lnTo>
                    <a:pt x="7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12" y="22"/>
                  </a:lnTo>
                  <a:close/>
                  <a:moveTo>
                    <a:pt x="14" y="30"/>
                  </a:moveTo>
                  <a:lnTo>
                    <a:pt x="19" y="32"/>
                  </a:lnTo>
                  <a:lnTo>
                    <a:pt x="26" y="34"/>
                  </a:lnTo>
                  <a:lnTo>
                    <a:pt x="26" y="42"/>
                  </a:lnTo>
                  <a:lnTo>
                    <a:pt x="16" y="40"/>
                  </a:lnTo>
                  <a:lnTo>
                    <a:pt x="7" y="36"/>
                  </a:lnTo>
                  <a:lnTo>
                    <a:pt x="14" y="30"/>
                  </a:lnTo>
                  <a:close/>
                  <a:moveTo>
                    <a:pt x="26" y="34"/>
                  </a:moveTo>
                  <a:lnTo>
                    <a:pt x="26" y="34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6" name="Freeform 80"/>
            <p:cNvSpPr>
              <a:spLocks/>
            </p:cNvSpPr>
            <p:nvPr/>
          </p:nvSpPr>
          <p:spPr bwMode="auto">
            <a:xfrm>
              <a:off x="2922" y="2081"/>
              <a:ext cx="214" cy="10"/>
            </a:xfrm>
            <a:custGeom>
              <a:avLst/>
              <a:gdLst>
                <a:gd name="T0" fmla="*/ 0 w 214"/>
                <a:gd name="T1" fmla="*/ 0 h 10"/>
                <a:gd name="T2" fmla="*/ 214 w 214"/>
                <a:gd name="T3" fmla="*/ 2 h 10"/>
                <a:gd name="T4" fmla="*/ 214 w 214"/>
                <a:gd name="T5" fmla="*/ 10 h 10"/>
                <a:gd name="T6" fmla="*/ 0 w 214"/>
                <a:gd name="T7" fmla="*/ 10 h 10"/>
                <a:gd name="T8" fmla="*/ 0 w 2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0">
                  <a:moveTo>
                    <a:pt x="0" y="0"/>
                  </a:moveTo>
                  <a:lnTo>
                    <a:pt x="214" y="2"/>
                  </a:lnTo>
                  <a:lnTo>
                    <a:pt x="214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7" name="Freeform 81"/>
            <p:cNvSpPr>
              <a:spLocks noEditPoints="1"/>
            </p:cNvSpPr>
            <p:nvPr/>
          </p:nvSpPr>
          <p:spPr bwMode="auto">
            <a:xfrm>
              <a:off x="2129" y="2081"/>
              <a:ext cx="228" cy="504"/>
            </a:xfrm>
            <a:custGeom>
              <a:avLst/>
              <a:gdLst>
                <a:gd name="T0" fmla="*/ 228 w 228"/>
                <a:gd name="T1" fmla="*/ 8 h 504"/>
                <a:gd name="T2" fmla="*/ 5 w 228"/>
                <a:gd name="T3" fmla="*/ 8 h 504"/>
                <a:gd name="T4" fmla="*/ 5 w 228"/>
                <a:gd name="T5" fmla="*/ 0 h 504"/>
                <a:gd name="T6" fmla="*/ 228 w 228"/>
                <a:gd name="T7" fmla="*/ 0 h 504"/>
                <a:gd name="T8" fmla="*/ 228 w 228"/>
                <a:gd name="T9" fmla="*/ 8 h 504"/>
                <a:gd name="T10" fmla="*/ 0 w 228"/>
                <a:gd name="T11" fmla="*/ 4 h 504"/>
                <a:gd name="T12" fmla="*/ 0 w 228"/>
                <a:gd name="T13" fmla="*/ 0 h 504"/>
                <a:gd name="T14" fmla="*/ 5 w 228"/>
                <a:gd name="T15" fmla="*/ 0 h 504"/>
                <a:gd name="T16" fmla="*/ 5 w 228"/>
                <a:gd name="T17" fmla="*/ 4 h 504"/>
                <a:gd name="T18" fmla="*/ 0 w 228"/>
                <a:gd name="T19" fmla="*/ 4 h 504"/>
                <a:gd name="T20" fmla="*/ 10 w 228"/>
                <a:gd name="T21" fmla="*/ 4 h 504"/>
                <a:gd name="T22" fmla="*/ 10 w 228"/>
                <a:gd name="T23" fmla="*/ 504 h 504"/>
                <a:gd name="T24" fmla="*/ 0 w 228"/>
                <a:gd name="T25" fmla="*/ 504 h 504"/>
                <a:gd name="T26" fmla="*/ 0 w 228"/>
                <a:gd name="T27" fmla="*/ 4 h 504"/>
                <a:gd name="T28" fmla="*/ 10 w 228"/>
                <a:gd name="T29" fmla="*/ 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504">
                  <a:moveTo>
                    <a:pt x="228" y="8"/>
                  </a:moveTo>
                  <a:lnTo>
                    <a:pt x="5" y="8"/>
                  </a:lnTo>
                  <a:lnTo>
                    <a:pt x="5" y="0"/>
                  </a:lnTo>
                  <a:lnTo>
                    <a:pt x="228" y="0"/>
                  </a:lnTo>
                  <a:lnTo>
                    <a:pt x="228" y="8"/>
                  </a:lnTo>
                  <a:close/>
                  <a:moveTo>
                    <a:pt x="0" y="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close/>
                  <a:moveTo>
                    <a:pt x="10" y="4"/>
                  </a:moveTo>
                  <a:lnTo>
                    <a:pt x="10" y="504"/>
                  </a:lnTo>
                  <a:lnTo>
                    <a:pt x="0" y="504"/>
                  </a:lnTo>
                  <a:lnTo>
                    <a:pt x="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8" name="Freeform 82"/>
            <p:cNvSpPr>
              <a:spLocks/>
            </p:cNvSpPr>
            <p:nvPr/>
          </p:nvSpPr>
          <p:spPr bwMode="auto">
            <a:xfrm>
              <a:off x="1925" y="2575"/>
              <a:ext cx="476" cy="10"/>
            </a:xfrm>
            <a:custGeom>
              <a:avLst/>
              <a:gdLst>
                <a:gd name="T0" fmla="*/ 0 w 476"/>
                <a:gd name="T1" fmla="*/ 0 h 10"/>
                <a:gd name="T2" fmla="*/ 476 w 476"/>
                <a:gd name="T3" fmla="*/ 2 h 10"/>
                <a:gd name="T4" fmla="*/ 476 w 476"/>
                <a:gd name="T5" fmla="*/ 10 h 10"/>
                <a:gd name="T6" fmla="*/ 0 w 476"/>
                <a:gd name="T7" fmla="*/ 8 h 10"/>
                <a:gd name="T8" fmla="*/ 0 w 47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0">
                  <a:moveTo>
                    <a:pt x="0" y="0"/>
                  </a:moveTo>
                  <a:lnTo>
                    <a:pt x="476" y="2"/>
                  </a:lnTo>
                  <a:lnTo>
                    <a:pt x="476" y="10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Rectangle 83"/>
            <p:cNvSpPr>
              <a:spLocks noChangeArrowheads="1"/>
            </p:cNvSpPr>
            <p:nvPr/>
          </p:nvSpPr>
          <p:spPr bwMode="auto">
            <a:xfrm>
              <a:off x="1329" y="2575"/>
              <a:ext cx="38" cy="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Freeform 84"/>
            <p:cNvSpPr>
              <a:spLocks/>
            </p:cNvSpPr>
            <p:nvPr/>
          </p:nvSpPr>
          <p:spPr bwMode="auto">
            <a:xfrm>
              <a:off x="2115" y="2563"/>
              <a:ext cx="38" cy="32"/>
            </a:xfrm>
            <a:custGeom>
              <a:avLst/>
              <a:gdLst>
                <a:gd name="T0" fmla="*/ 19 w 38"/>
                <a:gd name="T1" fmla="*/ 32 h 32"/>
                <a:gd name="T2" fmla="*/ 26 w 38"/>
                <a:gd name="T3" fmla="*/ 30 h 32"/>
                <a:gd name="T4" fmla="*/ 33 w 38"/>
                <a:gd name="T5" fmla="*/ 28 h 32"/>
                <a:gd name="T6" fmla="*/ 35 w 38"/>
                <a:gd name="T7" fmla="*/ 22 h 32"/>
                <a:gd name="T8" fmla="*/ 38 w 38"/>
                <a:gd name="T9" fmla="*/ 16 h 32"/>
                <a:gd name="T10" fmla="*/ 35 w 38"/>
                <a:gd name="T11" fmla="*/ 10 h 32"/>
                <a:gd name="T12" fmla="*/ 33 w 38"/>
                <a:gd name="T13" fmla="*/ 4 h 32"/>
                <a:gd name="T14" fmla="*/ 26 w 38"/>
                <a:gd name="T15" fmla="*/ 0 h 32"/>
                <a:gd name="T16" fmla="*/ 19 w 38"/>
                <a:gd name="T17" fmla="*/ 0 h 32"/>
                <a:gd name="T18" fmla="*/ 12 w 38"/>
                <a:gd name="T19" fmla="*/ 0 h 32"/>
                <a:gd name="T20" fmla="*/ 5 w 38"/>
                <a:gd name="T21" fmla="*/ 4 h 32"/>
                <a:gd name="T22" fmla="*/ 0 w 38"/>
                <a:gd name="T23" fmla="*/ 10 h 32"/>
                <a:gd name="T24" fmla="*/ 0 w 38"/>
                <a:gd name="T25" fmla="*/ 16 h 32"/>
                <a:gd name="T26" fmla="*/ 0 w 38"/>
                <a:gd name="T27" fmla="*/ 22 h 32"/>
                <a:gd name="T28" fmla="*/ 5 w 38"/>
                <a:gd name="T29" fmla="*/ 28 h 32"/>
                <a:gd name="T30" fmla="*/ 12 w 38"/>
                <a:gd name="T31" fmla="*/ 30 h 32"/>
                <a:gd name="T32" fmla="*/ 19 w 38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2">
                  <a:moveTo>
                    <a:pt x="19" y="32"/>
                  </a:moveTo>
                  <a:lnTo>
                    <a:pt x="26" y="30"/>
                  </a:lnTo>
                  <a:lnTo>
                    <a:pt x="33" y="28"/>
                  </a:lnTo>
                  <a:lnTo>
                    <a:pt x="35" y="22"/>
                  </a:lnTo>
                  <a:lnTo>
                    <a:pt x="38" y="16"/>
                  </a:lnTo>
                  <a:lnTo>
                    <a:pt x="35" y="10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5" y="28"/>
                  </a:lnTo>
                  <a:lnTo>
                    <a:pt x="12" y="30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Freeform 85"/>
            <p:cNvSpPr>
              <a:spLocks noEditPoints="1"/>
            </p:cNvSpPr>
            <p:nvPr/>
          </p:nvSpPr>
          <p:spPr bwMode="auto">
            <a:xfrm>
              <a:off x="2111" y="2559"/>
              <a:ext cx="46" cy="40"/>
            </a:xfrm>
            <a:custGeom>
              <a:avLst/>
              <a:gdLst>
                <a:gd name="T0" fmla="*/ 23 w 46"/>
                <a:gd name="T1" fmla="*/ 32 h 40"/>
                <a:gd name="T2" fmla="*/ 23 w 46"/>
                <a:gd name="T3" fmla="*/ 40 h 40"/>
                <a:gd name="T4" fmla="*/ 23 w 46"/>
                <a:gd name="T5" fmla="*/ 32 h 40"/>
                <a:gd name="T6" fmla="*/ 32 w 46"/>
                <a:gd name="T7" fmla="*/ 28 h 40"/>
                <a:gd name="T8" fmla="*/ 32 w 46"/>
                <a:gd name="T9" fmla="*/ 38 h 40"/>
                <a:gd name="T10" fmla="*/ 23 w 46"/>
                <a:gd name="T11" fmla="*/ 32 h 40"/>
                <a:gd name="T12" fmla="*/ 39 w 46"/>
                <a:gd name="T13" fmla="*/ 34 h 40"/>
                <a:gd name="T14" fmla="*/ 39 w 46"/>
                <a:gd name="T15" fmla="*/ 34 h 40"/>
                <a:gd name="T16" fmla="*/ 35 w 46"/>
                <a:gd name="T17" fmla="*/ 24 h 40"/>
                <a:gd name="T18" fmla="*/ 46 w 46"/>
                <a:gd name="T19" fmla="*/ 20 h 40"/>
                <a:gd name="T20" fmla="*/ 39 w 46"/>
                <a:gd name="T21" fmla="*/ 34 h 40"/>
                <a:gd name="T22" fmla="*/ 37 w 46"/>
                <a:gd name="T23" fmla="*/ 20 h 40"/>
                <a:gd name="T24" fmla="*/ 46 w 46"/>
                <a:gd name="T25" fmla="*/ 20 h 40"/>
                <a:gd name="T26" fmla="*/ 37 w 46"/>
                <a:gd name="T27" fmla="*/ 20 h 40"/>
                <a:gd name="T28" fmla="*/ 37 w 46"/>
                <a:gd name="T29" fmla="*/ 20 h 40"/>
                <a:gd name="T30" fmla="*/ 46 w 46"/>
                <a:gd name="T31" fmla="*/ 20 h 40"/>
                <a:gd name="T32" fmla="*/ 37 w 46"/>
                <a:gd name="T33" fmla="*/ 20 h 40"/>
                <a:gd name="T34" fmla="*/ 32 w 46"/>
                <a:gd name="T35" fmla="*/ 10 h 40"/>
                <a:gd name="T36" fmla="*/ 44 w 46"/>
                <a:gd name="T37" fmla="*/ 12 h 40"/>
                <a:gd name="T38" fmla="*/ 37 w 46"/>
                <a:gd name="T39" fmla="*/ 20 h 40"/>
                <a:gd name="T40" fmla="*/ 28 w 46"/>
                <a:gd name="T41" fmla="*/ 8 h 40"/>
                <a:gd name="T42" fmla="*/ 23 w 46"/>
                <a:gd name="T43" fmla="*/ 0 h 40"/>
                <a:gd name="T44" fmla="*/ 39 w 46"/>
                <a:gd name="T45" fmla="*/ 6 h 40"/>
                <a:gd name="T46" fmla="*/ 23 w 46"/>
                <a:gd name="T47" fmla="*/ 8 h 40"/>
                <a:gd name="T48" fmla="*/ 23 w 46"/>
                <a:gd name="T49" fmla="*/ 0 h 40"/>
                <a:gd name="T50" fmla="*/ 23 w 46"/>
                <a:gd name="T51" fmla="*/ 8 h 40"/>
                <a:gd name="T52" fmla="*/ 23 w 46"/>
                <a:gd name="T53" fmla="*/ 8 h 40"/>
                <a:gd name="T54" fmla="*/ 23 w 46"/>
                <a:gd name="T55" fmla="*/ 0 h 40"/>
                <a:gd name="T56" fmla="*/ 23 w 46"/>
                <a:gd name="T57" fmla="*/ 8 h 40"/>
                <a:gd name="T58" fmla="*/ 14 w 46"/>
                <a:gd name="T59" fmla="*/ 10 h 40"/>
                <a:gd name="T60" fmla="*/ 14 w 46"/>
                <a:gd name="T61" fmla="*/ 0 h 40"/>
                <a:gd name="T62" fmla="*/ 23 w 46"/>
                <a:gd name="T63" fmla="*/ 8 h 40"/>
                <a:gd name="T64" fmla="*/ 14 w 46"/>
                <a:gd name="T65" fmla="*/ 10 h 40"/>
                <a:gd name="T66" fmla="*/ 14 w 46"/>
                <a:gd name="T67" fmla="*/ 10 h 40"/>
                <a:gd name="T68" fmla="*/ 9 w 46"/>
                <a:gd name="T69" fmla="*/ 14 h 40"/>
                <a:gd name="T70" fmla="*/ 0 w 46"/>
                <a:gd name="T71" fmla="*/ 20 h 40"/>
                <a:gd name="T72" fmla="*/ 7 w 46"/>
                <a:gd name="T73" fmla="*/ 6 h 40"/>
                <a:gd name="T74" fmla="*/ 9 w 46"/>
                <a:gd name="T75" fmla="*/ 20 h 40"/>
                <a:gd name="T76" fmla="*/ 0 w 46"/>
                <a:gd name="T77" fmla="*/ 20 h 40"/>
                <a:gd name="T78" fmla="*/ 9 w 46"/>
                <a:gd name="T79" fmla="*/ 20 h 40"/>
                <a:gd name="T80" fmla="*/ 9 w 46"/>
                <a:gd name="T81" fmla="*/ 20 h 40"/>
                <a:gd name="T82" fmla="*/ 0 w 46"/>
                <a:gd name="T83" fmla="*/ 20 h 40"/>
                <a:gd name="T84" fmla="*/ 9 w 46"/>
                <a:gd name="T85" fmla="*/ 20 h 40"/>
                <a:gd name="T86" fmla="*/ 14 w 46"/>
                <a:gd name="T87" fmla="*/ 28 h 40"/>
                <a:gd name="T88" fmla="*/ 0 w 46"/>
                <a:gd name="T89" fmla="*/ 28 h 40"/>
                <a:gd name="T90" fmla="*/ 9 w 46"/>
                <a:gd name="T91" fmla="*/ 20 h 40"/>
                <a:gd name="T92" fmla="*/ 7 w 46"/>
                <a:gd name="T93" fmla="*/ 34 h 40"/>
                <a:gd name="T94" fmla="*/ 7 w 46"/>
                <a:gd name="T95" fmla="*/ 34 h 40"/>
                <a:gd name="T96" fmla="*/ 16 w 46"/>
                <a:gd name="T97" fmla="*/ 30 h 40"/>
                <a:gd name="T98" fmla="*/ 23 w 46"/>
                <a:gd name="T99" fmla="*/ 40 h 40"/>
                <a:gd name="T100" fmla="*/ 7 w 46"/>
                <a:gd name="T101" fmla="*/ 34 h 40"/>
                <a:gd name="T102" fmla="*/ 23 w 46"/>
                <a:gd name="T103" fmla="*/ 32 h 40"/>
                <a:gd name="T104" fmla="*/ 23 w 46"/>
                <a:gd name="T105" fmla="*/ 40 h 40"/>
                <a:gd name="T106" fmla="*/ 23 w 46"/>
                <a:gd name="T10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0">
                  <a:moveTo>
                    <a:pt x="23" y="32"/>
                  </a:moveTo>
                  <a:lnTo>
                    <a:pt x="23" y="3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2"/>
                  </a:lnTo>
                  <a:close/>
                  <a:moveTo>
                    <a:pt x="23" y="32"/>
                  </a:moveTo>
                  <a:lnTo>
                    <a:pt x="28" y="30"/>
                  </a:lnTo>
                  <a:lnTo>
                    <a:pt x="32" y="28"/>
                  </a:lnTo>
                  <a:lnTo>
                    <a:pt x="39" y="34"/>
                  </a:lnTo>
                  <a:lnTo>
                    <a:pt x="32" y="38"/>
                  </a:lnTo>
                  <a:lnTo>
                    <a:pt x="23" y="40"/>
                  </a:lnTo>
                  <a:lnTo>
                    <a:pt x="23" y="32"/>
                  </a:lnTo>
                  <a:close/>
                  <a:moveTo>
                    <a:pt x="39" y="34"/>
                  </a:moveTo>
                  <a:lnTo>
                    <a:pt x="39" y="34"/>
                  </a:lnTo>
                  <a:lnTo>
                    <a:pt x="37" y="32"/>
                  </a:lnTo>
                  <a:lnTo>
                    <a:pt x="39" y="34"/>
                  </a:lnTo>
                  <a:close/>
                  <a:moveTo>
                    <a:pt x="32" y="28"/>
                  </a:moveTo>
                  <a:lnTo>
                    <a:pt x="35" y="24"/>
                  </a:lnTo>
                  <a:lnTo>
                    <a:pt x="37" y="20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39" y="34"/>
                  </a:lnTo>
                  <a:lnTo>
                    <a:pt x="32" y="28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37" y="20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37" y="20"/>
                  </a:lnTo>
                  <a:close/>
                  <a:moveTo>
                    <a:pt x="37" y="20"/>
                  </a:moveTo>
                  <a:lnTo>
                    <a:pt x="35" y="14"/>
                  </a:lnTo>
                  <a:lnTo>
                    <a:pt x="32" y="10"/>
                  </a:lnTo>
                  <a:lnTo>
                    <a:pt x="39" y="6"/>
                  </a:lnTo>
                  <a:lnTo>
                    <a:pt x="44" y="12"/>
                  </a:lnTo>
                  <a:lnTo>
                    <a:pt x="46" y="20"/>
                  </a:lnTo>
                  <a:lnTo>
                    <a:pt x="37" y="20"/>
                  </a:lnTo>
                  <a:close/>
                  <a:moveTo>
                    <a:pt x="32" y="10"/>
                  </a:moveTo>
                  <a:lnTo>
                    <a:pt x="28" y="8"/>
                  </a:lnTo>
                  <a:lnTo>
                    <a:pt x="23" y="8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39" y="6"/>
                  </a:lnTo>
                  <a:lnTo>
                    <a:pt x="32" y="10"/>
                  </a:lnTo>
                  <a:close/>
                  <a:moveTo>
                    <a:pt x="23" y="8"/>
                  </a:moveTo>
                  <a:lnTo>
                    <a:pt x="23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8"/>
                  </a:lnTo>
                  <a:close/>
                  <a:moveTo>
                    <a:pt x="23" y="8"/>
                  </a:moveTo>
                  <a:lnTo>
                    <a:pt x="23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8"/>
                  </a:lnTo>
                  <a:close/>
                  <a:moveTo>
                    <a:pt x="23" y="8"/>
                  </a:moveTo>
                  <a:lnTo>
                    <a:pt x="16" y="8"/>
                  </a:lnTo>
                  <a:lnTo>
                    <a:pt x="14" y="10"/>
                  </a:lnTo>
                  <a:lnTo>
                    <a:pt x="7" y="6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3" y="8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9" y="8"/>
                  </a:lnTo>
                  <a:lnTo>
                    <a:pt x="14" y="10"/>
                  </a:lnTo>
                  <a:close/>
                  <a:moveTo>
                    <a:pt x="14" y="10"/>
                  </a:moveTo>
                  <a:lnTo>
                    <a:pt x="9" y="14"/>
                  </a:lnTo>
                  <a:lnTo>
                    <a:pt x="9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7" y="6"/>
                  </a:lnTo>
                  <a:lnTo>
                    <a:pt x="14" y="10"/>
                  </a:lnTo>
                  <a:close/>
                  <a:moveTo>
                    <a:pt x="9" y="20"/>
                  </a:moveTo>
                  <a:lnTo>
                    <a:pt x="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" y="20"/>
                  </a:lnTo>
                  <a:close/>
                  <a:moveTo>
                    <a:pt x="9" y="20"/>
                  </a:moveTo>
                  <a:lnTo>
                    <a:pt x="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" y="20"/>
                  </a:lnTo>
                  <a:close/>
                  <a:moveTo>
                    <a:pt x="9" y="20"/>
                  </a:moveTo>
                  <a:lnTo>
                    <a:pt x="9" y="24"/>
                  </a:lnTo>
                  <a:lnTo>
                    <a:pt x="14" y="28"/>
                  </a:lnTo>
                  <a:lnTo>
                    <a:pt x="7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9" y="20"/>
                  </a:lnTo>
                  <a:close/>
                  <a:moveTo>
                    <a:pt x="7" y="34"/>
                  </a:moveTo>
                  <a:lnTo>
                    <a:pt x="7" y="34"/>
                  </a:lnTo>
                  <a:lnTo>
                    <a:pt x="9" y="32"/>
                  </a:lnTo>
                  <a:lnTo>
                    <a:pt x="7" y="34"/>
                  </a:lnTo>
                  <a:close/>
                  <a:moveTo>
                    <a:pt x="14" y="28"/>
                  </a:moveTo>
                  <a:lnTo>
                    <a:pt x="16" y="30"/>
                  </a:lnTo>
                  <a:lnTo>
                    <a:pt x="23" y="32"/>
                  </a:lnTo>
                  <a:lnTo>
                    <a:pt x="23" y="40"/>
                  </a:lnTo>
                  <a:lnTo>
                    <a:pt x="14" y="38"/>
                  </a:lnTo>
                  <a:lnTo>
                    <a:pt x="7" y="34"/>
                  </a:lnTo>
                  <a:lnTo>
                    <a:pt x="14" y="28"/>
                  </a:lnTo>
                  <a:close/>
                  <a:moveTo>
                    <a:pt x="23" y="32"/>
                  </a:moveTo>
                  <a:lnTo>
                    <a:pt x="23" y="3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Rectangle 86"/>
            <p:cNvSpPr>
              <a:spLocks noChangeArrowheads="1"/>
            </p:cNvSpPr>
            <p:nvPr/>
          </p:nvSpPr>
          <p:spPr bwMode="auto">
            <a:xfrm>
              <a:off x="3126" y="2085"/>
              <a:ext cx="10" cy="725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3" name="Freeform 87"/>
            <p:cNvSpPr>
              <a:spLocks/>
            </p:cNvSpPr>
            <p:nvPr/>
          </p:nvSpPr>
          <p:spPr bwMode="auto">
            <a:xfrm>
              <a:off x="3115" y="2792"/>
              <a:ext cx="37" cy="32"/>
            </a:xfrm>
            <a:custGeom>
              <a:avLst/>
              <a:gdLst>
                <a:gd name="T0" fmla="*/ 18 w 37"/>
                <a:gd name="T1" fmla="*/ 32 h 32"/>
                <a:gd name="T2" fmla="*/ 25 w 37"/>
                <a:gd name="T3" fmla="*/ 30 h 32"/>
                <a:gd name="T4" fmla="*/ 32 w 37"/>
                <a:gd name="T5" fmla="*/ 28 h 32"/>
                <a:gd name="T6" fmla="*/ 35 w 37"/>
                <a:gd name="T7" fmla="*/ 22 h 32"/>
                <a:gd name="T8" fmla="*/ 37 w 37"/>
                <a:gd name="T9" fmla="*/ 16 h 32"/>
                <a:gd name="T10" fmla="*/ 35 w 37"/>
                <a:gd name="T11" fmla="*/ 10 h 32"/>
                <a:gd name="T12" fmla="*/ 32 w 37"/>
                <a:gd name="T13" fmla="*/ 4 h 32"/>
                <a:gd name="T14" fmla="*/ 25 w 37"/>
                <a:gd name="T15" fmla="*/ 0 h 32"/>
                <a:gd name="T16" fmla="*/ 18 w 37"/>
                <a:gd name="T17" fmla="*/ 0 h 32"/>
                <a:gd name="T18" fmla="*/ 11 w 37"/>
                <a:gd name="T19" fmla="*/ 0 h 32"/>
                <a:gd name="T20" fmla="*/ 4 w 37"/>
                <a:gd name="T21" fmla="*/ 4 h 32"/>
                <a:gd name="T22" fmla="*/ 0 w 37"/>
                <a:gd name="T23" fmla="*/ 10 h 32"/>
                <a:gd name="T24" fmla="*/ 0 w 37"/>
                <a:gd name="T25" fmla="*/ 16 h 32"/>
                <a:gd name="T26" fmla="*/ 0 w 37"/>
                <a:gd name="T27" fmla="*/ 22 h 32"/>
                <a:gd name="T28" fmla="*/ 4 w 37"/>
                <a:gd name="T29" fmla="*/ 28 h 32"/>
                <a:gd name="T30" fmla="*/ 11 w 37"/>
                <a:gd name="T31" fmla="*/ 30 h 32"/>
                <a:gd name="T32" fmla="*/ 18 w 37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2">
                  <a:moveTo>
                    <a:pt x="18" y="32"/>
                  </a:moveTo>
                  <a:lnTo>
                    <a:pt x="25" y="30"/>
                  </a:lnTo>
                  <a:lnTo>
                    <a:pt x="32" y="28"/>
                  </a:lnTo>
                  <a:lnTo>
                    <a:pt x="35" y="22"/>
                  </a:lnTo>
                  <a:lnTo>
                    <a:pt x="37" y="16"/>
                  </a:lnTo>
                  <a:lnTo>
                    <a:pt x="35" y="10"/>
                  </a:lnTo>
                  <a:lnTo>
                    <a:pt x="32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11" y="30"/>
                  </a:lnTo>
                  <a:lnTo>
                    <a:pt x="18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4" name="Freeform 88"/>
            <p:cNvSpPr>
              <a:spLocks noEditPoints="1"/>
            </p:cNvSpPr>
            <p:nvPr/>
          </p:nvSpPr>
          <p:spPr bwMode="auto">
            <a:xfrm>
              <a:off x="3110" y="2788"/>
              <a:ext cx="46" cy="40"/>
            </a:xfrm>
            <a:custGeom>
              <a:avLst/>
              <a:gdLst>
                <a:gd name="T0" fmla="*/ 23 w 46"/>
                <a:gd name="T1" fmla="*/ 32 h 40"/>
                <a:gd name="T2" fmla="*/ 23 w 46"/>
                <a:gd name="T3" fmla="*/ 40 h 40"/>
                <a:gd name="T4" fmla="*/ 23 w 46"/>
                <a:gd name="T5" fmla="*/ 32 h 40"/>
                <a:gd name="T6" fmla="*/ 33 w 46"/>
                <a:gd name="T7" fmla="*/ 28 h 40"/>
                <a:gd name="T8" fmla="*/ 33 w 46"/>
                <a:gd name="T9" fmla="*/ 38 h 40"/>
                <a:gd name="T10" fmla="*/ 23 w 46"/>
                <a:gd name="T11" fmla="*/ 32 h 40"/>
                <a:gd name="T12" fmla="*/ 35 w 46"/>
                <a:gd name="T13" fmla="*/ 24 h 40"/>
                <a:gd name="T14" fmla="*/ 46 w 46"/>
                <a:gd name="T15" fmla="*/ 20 h 40"/>
                <a:gd name="T16" fmla="*/ 40 w 46"/>
                <a:gd name="T17" fmla="*/ 34 h 40"/>
                <a:gd name="T18" fmla="*/ 37 w 46"/>
                <a:gd name="T19" fmla="*/ 20 h 40"/>
                <a:gd name="T20" fmla="*/ 46 w 46"/>
                <a:gd name="T21" fmla="*/ 20 h 40"/>
                <a:gd name="T22" fmla="*/ 37 w 46"/>
                <a:gd name="T23" fmla="*/ 20 h 40"/>
                <a:gd name="T24" fmla="*/ 37 w 46"/>
                <a:gd name="T25" fmla="*/ 20 h 40"/>
                <a:gd name="T26" fmla="*/ 46 w 46"/>
                <a:gd name="T27" fmla="*/ 20 h 40"/>
                <a:gd name="T28" fmla="*/ 37 w 46"/>
                <a:gd name="T29" fmla="*/ 20 h 40"/>
                <a:gd name="T30" fmla="*/ 33 w 46"/>
                <a:gd name="T31" fmla="*/ 10 h 40"/>
                <a:gd name="T32" fmla="*/ 44 w 46"/>
                <a:gd name="T33" fmla="*/ 12 h 40"/>
                <a:gd name="T34" fmla="*/ 37 w 46"/>
                <a:gd name="T35" fmla="*/ 20 h 40"/>
                <a:gd name="T36" fmla="*/ 33 w 46"/>
                <a:gd name="T37" fmla="*/ 10 h 40"/>
                <a:gd name="T38" fmla="*/ 33 w 46"/>
                <a:gd name="T39" fmla="*/ 10 h 40"/>
                <a:gd name="T40" fmla="*/ 28 w 46"/>
                <a:gd name="T41" fmla="*/ 8 h 40"/>
                <a:gd name="T42" fmla="*/ 23 w 46"/>
                <a:gd name="T43" fmla="*/ 0 h 40"/>
                <a:gd name="T44" fmla="*/ 40 w 46"/>
                <a:gd name="T45" fmla="*/ 6 h 40"/>
                <a:gd name="T46" fmla="*/ 23 w 46"/>
                <a:gd name="T47" fmla="*/ 8 h 40"/>
                <a:gd name="T48" fmla="*/ 23 w 46"/>
                <a:gd name="T49" fmla="*/ 0 h 40"/>
                <a:gd name="T50" fmla="*/ 23 w 46"/>
                <a:gd name="T51" fmla="*/ 8 h 40"/>
                <a:gd name="T52" fmla="*/ 23 w 46"/>
                <a:gd name="T53" fmla="*/ 8 h 40"/>
                <a:gd name="T54" fmla="*/ 23 w 46"/>
                <a:gd name="T55" fmla="*/ 0 h 40"/>
                <a:gd name="T56" fmla="*/ 23 w 46"/>
                <a:gd name="T57" fmla="*/ 8 h 40"/>
                <a:gd name="T58" fmla="*/ 14 w 46"/>
                <a:gd name="T59" fmla="*/ 10 h 40"/>
                <a:gd name="T60" fmla="*/ 14 w 46"/>
                <a:gd name="T61" fmla="*/ 0 h 40"/>
                <a:gd name="T62" fmla="*/ 23 w 46"/>
                <a:gd name="T63" fmla="*/ 8 h 40"/>
                <a:gd name="T64" fmla="*/ 7 w 46"/>
                <a:gd name="T65" fmla="*/ 6 h 40"/>
                <a:gd name="T66" fmla="*/ 7 w 46"/>
                <a:gd name="T67" fmla="*/ 6 h 40"/>
                <a:gd name="T68" fmla="*/ 9 w 46"/>
                <a:gd name="T69" fmla="*/ 14 h 40"/>
                <a:gd name="T70" fmla="*/ 0 w 46"/>
                <a:gd name="T71" fmla="*/ 20 h 40"/>
                <a:gd name="T72" fmla="*/ 7 w 46"/>
                <a:gd name="T73" fmla="*/ 6 h 40"/>
                <a:gd name="T74" fmla="*/ 9 w 46"/>
                <a:gd name="T75" fmla="*/ 20 h 40"/>
                <a:gd name="T76" fmla="*/ 0 w 46"/>
                <a:gd name="T77" fmla="*/ 20 h 40"/>
                <a:gd name="T78" fmla="*/ 9 w 46"/>
                <a:gd name="T79" fmla="*/ 20 h 40"/>
                <a:gd name="T80" fmla="*/ 9 w 46"/>
                <a:gd name="T81" fmla="*/ 20 h 40"/>
                <a:gd name="T82" fmla="*/ 0 w 46"/>
                <a:gd name="T83" fmla="*/ 20 h 40"/>
                <a:gd name="T84" fmla="*/ 9 w 46"/>
                <a:gd name="T85" fmla="*/ 20 h 40"/>
                <a:gd name="T86" fmla="*/ 14 w 46"/>
                <a:gd name="T87" fmla="*/ 28 h 40"/>
                <a:gd name="T88" fmla="*/ 0 w 46"/>
                <a:gd name="T89" fmla="*/ 28 h 40"/>
                <a:gd name="T90" fmla="*/ 9 w 46"/>
                <a:gd name="T91" fmla="*/ 20 h 40"/>
                <a:gd name="T92" fmla="*/ 7 w 46"/>
                <a:gd name="T93" fmla="*/ 34 h 40"/>
                <a:gd name="T94" fmla="*/ 7 w 46"/>
                <a:gd name="T95" fmla="*/ 34 h 40"/>
                <a:gd name="T96" fmla="*/ 19 w 46"/>
                <a:gd name="T97" fmla="*/ 30 h 40"/>
                <a:gd name="T98" fmla="*/ 23 w 46"/>
                <a:gd name="T99" fmla="*/ 40 h 40"/>
                <a:gd name="T100" fmla="*/ 7 w 46"/>
                <a:gd name="T101" fmla="*/ 34 h 40"/>
                <a:gd name="T102" fmla="*/ 23 w 46"/>
                <a:gd name="T103" fmla="*/ 32 h 40"/>
                <a:gd name="T104" fmla="*/ 23 w 46"/>
                <a:gd name="T105" fmla="*/ 40 h 40"/>
                <a:gd name="T106" fmla="*/ 23 w 46"/>
                <a:gd name="T10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0">
                  <a:moveTo>
                    <a:pt x="23" y="32"/>
                  </a:moveTo>
                  <a:lnTo>
                    <a:pt x="23" y="3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2"/>
                  </a:lnTo>
                  <a:close/>
                  <a:moveTo>
                    <a:pt x="23" y="32"/>
                  </a:moveTo>
                  <a:lnTo>
                    <a:pt x="28" y="30"/>
                  </a:lnTo>
                  <a:lnTo>
                    <a:pt x="33" y="28"/>
                  </a:lnTo>
                  <a:lnTo>
                    <a:pt x="40" y="34"/>
                  </a:lnTo>
                  <a:lnTo>
                    <a:pt x="33" y="38"/>
                  </a:lnTo>
                  <a:lnTo>
                    <a:pt x="23" y="40"/>
                  </a:lnTo>
                  <a:lnTo>
                    <a:pt x="23" y="32"/>
                  </a:lnTo>
                  <a:close/>
                  <a:moveTo>
                    <a:pt x="33" y="28"/>
                  </a:moveTo>
                  <a:lnTo>
                    <a:pt x="35" y="24"/>
                  </a:lnTo>
                  <a:lnTo>
                    <a:pt x="37" y="20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0" y="34"/>
                  </a:lnTo>
                  <a:lnTo>
                    <a:pt x="33" y="28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37" y="20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37" y="20"/>
                  </a:lnTo>
                  <a:close/>
                  <a:moveTo>
                    <a:pt x="37" y="20"/>
                  </a:moveTo>
                  <a:lnTo>
                    <a:pt x="35" y="14"/>
                  </a:lnTo>
                  <a:lnTo>
                    <a:pt x="33" y="10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6" y="20"/>
                  </a:lnTo>
                  <a:lnTo>
                    <a:pt x="37" y="20"/>
                  </a:lnTo>
                  <a:close/>
                  <a:moveTo>
                    <a:pt x="33" y="10"/>
                  </a:moveTo>
                  <a:lnTo>
                    <a:pt x="33" y="10"/>
                  </a:lnTo>
                  <a:lnTo>
                    <a:pt x="37" y="8"/>
                  </a:lnTo>
                  <a:lnTo>
                    <a:pt x="33" y="10"/>
                  </a:lnTo>
                  <a:close/>
                  <a:moveTo>
                    <a:pt x="33" y="10"/>
                  </a:moveTo>
                  <a:lnTo>
                    <a:pt x="28" y="8"/>
                  </a:lnTo>
                  <a:lnTo>
                    <a:pt x="23" y="8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6"/>
                  </a:lnTo>
                  <a:lnTo>
                    <a:pt x="33" y="10"/>
                  </a:lnTo>
                  <a:close/>
                  <a:moveTo>
                    <a:pt x="23" y="8"/>
                  </a:moveTo>
                  <a:lnTo>
                    <a:pt x="23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8"/>
                  </a:lnTo>
                  <a:close/>
                  <a:moveTo>
                    <a:pt x="23" y="8"/>
                  </a:moveTo>
                  <a:lnTo>
                    <a:pt x="23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8"/>
                  </a:lnTo>
                  <a:close/>
                  <a:moveTo>
                    <a:pt x="23" y="8"/>
                  </a:moveTo>
                  <a:lnTo>
                    <a:pt x="19" y="8"/>
                  </a:lnTo>
                  <a:lnTo>
                    <a:pt x="14" y="10"/>
                  </a:lnTo>
                  <a:lnTo>
                    <a:pt x="7" y="6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3" y="8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9" y="8"/>
                  </a:lnTo>
                  <a:lnTo>
                    <a:pt x="7" y="6"/>
                  </a:lnTo>
                  <a:close/>
                  <a:moveTo>
                    <a:pt x="14" y="10"/>
                  </a:moveTo>
                  <a:lnTo>
                    <a:pt x="9" y="14"/>
                  </a:lnTo>
                  <a:lnTo>
                    <a:pt x="9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7" y="6"/>
                  </a:lnTo>
                  <a:lnTo>
                    <a:pt x="14" y="10"/>
                  </a:lnTo>
                  <a:close/>
                  <a:moveTo>
                    <a:pt x="9" y="20"/>
                  </a:moveTo>
                  <a:lnTo>
                    <a:pt x="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" y="20"/>
                  </a:lnTo>
                  <a:close/>
                  <a:moveTo>
                    <a:pt x="9" y="20"/>
                  </a:moveTo>
                  <a:lnTo>
                    <a:pt x="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" y="20"/>
                  </a:lnTo>
                  <a:close/>
                  <a:moveTo>
                    <a:pt x="9" y="20"/>
                  </a:moveTo>
                  <a:lnTo>
                    <a:pt x="9" y="24"/>
                  </a:lnTo>
                  <a:lnTo>
                    <a:pt x="14" y="28"/>
                  </a:lnTo>
                  <a:lnTo>
                    <a:pt x="7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9" y="20"/>
                  </a:lnTo>
                  <a:close/>
                  <a:moveTo>
                    <a:pt x="7" y="34"/>
                  </a:moveTo>
                  <a:lnTo>
                    <a:pt x="7" y="34"/>
                  </a:lnTo>
                  <a:lnTo>
                    <a:pt x="9" y="32"/>
                  </a:lnTo>
                  <a:lnTo>
                    <a:pt x="7" y="34"/>
                  </a:lnTo>
                  <a:close/>
                  <a:moveTo>
                    <a:pt x="14" y="28"/>
                  </a:moveTo>
                  <a:lnTo>
                    <a:pt x="19" y="30"/>
                  </a:lnTo>
                  <a:lnTo>
                    <a:pt x="23" y="32"/>
                  </a:lnTo>
                  <a:lnTo>
                    <a:pt x="23" y="40"/>
                  </a:lnTo>
                  <a:lnTo>
                    <a:pt x="14" y="38"/>
                  </a:lnTo>
                  <a:lnTo>
                    <a:pt x="7" y="34"/>
                  </a:lnTo>
                  <a:lnTo>
                    <a:pt x="14" y="28"/>
                  </a:lnTo>
                  <a:close/>
                  <a:moveTo>
                    <a:pt x="23" y="32"/>
                  </a:moveTo>
                  <a:lnTo>
                    <a:pt x="23" y="3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5" name="Freeform 89"/>
            <p:cNvSpPr>
              <a:spLocks noEditPoints="1"/>
            </p:cNvSpPr>
            <p:nvPr/>
          </p:nvSpPr>
          <p:spPr bwMode="auto">
            <a:xfrm>
              <a:off x="2134" y="3018"/>
              <a:ext cx="9" cy="503"/>
            </a:xfrm>
            <a:custGeom>
              <a:avLst/>
              <a:gdLst>
                <a:gd name="T0" fmla="*/ 0 w 9"/>
                <a:gd name="T1" fmla="*/ 503 h 503"/>
                <a:gd name="T2" fmla="*/ 0 w 9"/>
                <a:gd name="T3" fmla="*/ 48 h 503"/>
                <a:gd name="T4" fmla="*/ 9 w 9"/>
                <a:gd name="T5" fmla="*/ 48 h 503"/>
                <a:gd name="T6" fmla="*/ 9 w 9"/>
                <a:gd name="T7" fmla="*/ 503 h 503"/>
                <a:gd name="T8" fmla="*/ 0 w 9"/>
                <a:gd name="T9" fmla="*/ 503 h 503"/>
                <a:gd name="T10" fmla="*/ 0 w 9"/>
                <a:gd name="T11" fmla="*/ 48 h 503"/>
                <a:gd name="T12" fmla="*/ 0 w 9"/>
                <a:gd name="T13" fmla="*/ 24 h 503"/>
                <a:gd name="T14" fmla="*/ 9 w 9"/>
                <a:gd name="T15" fmla="*/ 24 h 503"/>
                <a:gd name="T16" fmla="*/ 9 w 9"/>
                <a:gd name="T17" fmla="*/ 48 h 503"/>
                <a:gd name="T18" fmla="*/ 0 w 9"/>
                <a:gd name="T19" fmla="*/ 48 h 503"/>
                <a:gd name="T20" fmla="*/ 0 w 9"/>
                <a:gd name="T21" fmla="*/ 24 h 503"/>
                <a:gd name="T22" fmla="*/ 0 w 9"/>
                <a:gd name="T23" fmla="*/ 18 h 503"/>
                <a:gd name="T24" fmla="*/ 9 w 9"/>
                <a:gd name="T25" fmla="*/ 18 h 503"/>
                <a:gd name="T26" fmla="*/ 9 w 9"/>
                <a:gd name="T27" fmla="*/ 24 h 503"/>
                <a:gd name="T28" fmla="*/ 0 w 9"/>
                <a:gd name="T29" fmla="*/ 24 h 503"/>
                <a:gd name="T30" fmla="*/ 0 w 9"/>
                <a:gd name="T31" fmla="*/ 18 h 503"/>
                <a:gd name="T32" fmla="*/ 0 w 9"/>
                <a:gd name="T33" fmla="*/ 14 h 503"/>
                <a:gd name="T34" fmla="*/ 9 w 9"/>
                <a:gd name="T35" fmla="*/ 14 h 503"/>
                <a:gd name="T36" fmla="*/ 9 w 9"/>
                <a:gd name="T37" fmla="*/ 18 h 503"/>
                <a:gd name="T38" fmla="*/ 0 w 9"/>
                <a:gd name="T39" fmla="*/ 18 h 503"/>
                <a:gd name="T40" fmla="*/ 0 w 9"/>
                <a:gd name="T41" fmla="*/ 14 h 503"/>
                <a:gd name="T42" fmla="*/ 0 w 9"/>
                <a:gd name="T43" fmla="*/ 0 h 503"/>
                <a:gd name="T44" fmla="*/ 9 w 9"/>
                <a:gd name="T45" fmla="*/ 0 h 503"/>
                <a:gd name="T46" fmla="*/ 9 w 9"/>
                <a:gd name="T47" fmla="*/ 14 h 503"/>
                <a:gd name="T48" fmla="*/ 0 w 9"/>
                <a:gd name="T49" fmla="*/ 14 h 503"/>
                <a:gd name="T50" fmla="*/ 0 w 9"/>
                <a:gd name="T51" fmla="*/ 0 h 503"/>
                <a:gd name="T52" fmla="*/ 9 w 9"/>
                <a:gd name="T53" fmla="*/ 0 h 503"/>
                <a:gd name="T54" fmla="*/ 5 w 9"/>
                <a:gd name="T55" fmla="*/ 0 h 503"/>
                <a:gd name="T56" fmla="*/ 0 w 9"/>
                <a:gd name="T57" fmla="*/ 0 h 503"/>
                <a:gd name="T58" fmla="*/ 9 w 9"/>
                <a:gd name="T59" fmla="*/ 0 h 503"/>
                <a:gd name="T60" fmla="*/ 9 w 9"/>
                <a:gd name="T61" fmla="*/ 4 h 503"/>
                <a:gd name="T62" fmla="*/ 0 w 9"/>
                <a:gd name="T63" fmla="*/ 4 h 503"/>
                <a:gd name="T64" fmla="*/ 0 w 9"/>
                <a:gd name="T65" fmla="*/ 0 h 503"/>
                <a:gd name="T66" fmla="*/ 9 w 9"/>
                <a:gd name="T6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503">
                  <a:moveTo>
                    <a:pt x="0" y="503"/>
                  </a:moveTo>
                  <a:lnTo>
                    <a:pt x="0" y="48"/>
                  </a:lnTo>
                  <a:lnTo>
                    <a:pt x="9" y="48"/>
                  </a:lnTo>
                  <a:lnTo>
                    <a:pt x="9" y="503"/>
                  </a:lnTo>
                  <a:lnTo>
                    <a:pt x="0" y="503"/>
                  </a:lnTo>
                  <a:close/>
                  <a:moveTo>
                    <a:pt x="0" y="48"/>
                  </a:moveTo>
                  <a:lnTo>
                    <a:pt x="0" y="24"/>
                  </a:lnTo>
                  <a:lnTo>
                    <a:pt x="9" y="24"/>
                  </a:lnTo>
                  <a:lnTo>
                    <a:pt x="9" y="48"/>
                  </a:lnTo>
                  <a:lnTo>
                    <a:pt x="0" y="48"/>
                  </a:lnTo>
                  <a:close/>
                  <a:moveTo>
                    <a:pt x="0" y="24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0" y="24"/>
                  </a:lnTo>
                  <a:close/>
                  <a:moveTo>
                    <a:pt x="0" y="18"/>
                  </a:moveTo>
                  <a:lnTo>
                    <a:pt x="0" y="14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0" y="18"/>
                  </a:lnTo>
                  <a:close/>
                  <a:moveTo>
                    <a:pt x="0" y="14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14"/>
                  </a:lnTo>
                  <a:lnTo>
                    <a:pt x="0" y="14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6" name="Freeform 90"/>
            <p:cNvSpPr>
              <a:spLocks noEditPoints="1"/>
            </p:cNvSpPr>
            <p:nvPr/>
          </p:nvSpPr>
          <p:spPr bwMode="auto">
            <a:xfrm>
              <a:off x="2350" y="1941"/>
              <a:ext cx="575" cy="272"/>
            </a:xfrm>
            <a:custGeom>
              <a:avLst/>
              <a:gdLst>
                <a:gd name="T0" fmla="*/ 4 w 575"/>
                <a:gd name="T1" fmla="*/ 264 h 272"/>
                <a:gd name="T2" fmla="*/ 570 w 575"/>
                <a:gd name="T3" fmla="*/ 264 h 272"/>
                <a:gd name="T4" fmla="*/ 570 w 575"/>
                <a:gd name="T5" fmla="*/ 272 h 272"/>
                <a:gd name="T6" fmla="*/ 4 w 575"/>
                <a:gd name="T7" fmla="*/ 272 h 272"/>
                <a:gd name="T8" fmla="*/ 4 w 575"/>
                <a:gd name="T9" fmla="*/ 264 h 272"/>
                <a:gd name="T10" fmla="*/ 575 w 575"/>
                <a:gd name="T11" fmla="*/ 268 h 272"/>
                <a:gd name="T12" fmla="*/ 575 w 575"/>
                <a:gd name="T13" fmla="*/ 272 h 272"/>
                <a:gd name="T14" fmla="*/ 570 w 575"/>
                <a:gd name="T15" fmla="*/ 272 h 272"/>
                <a:gd name="T16" fmla="*/ 570 w 575"/>
                <a:gd name="T17" fmla="*/ 268 h 272"/>
                <a:gd name="T18" fmla="*/ 575 w 575"/>
                <a:gd name="T19" fmla="*/ 268 h 272"/>
                <a:gd name="T20" fmla="*/ 565 w 575"/>
                <a:gd name="T21" fmla="*/ 268 h 272"/>
                <a:gd name="T22" fmla="*/ 565 w 575"/>
                <a:gd name="T23" fmla="*/ 6 h 272"/>
                <a:gd name="T24" fmla="*/ 575 w 575"/>
                <a:gd name="T25" fmla="*/ 6 h 272"/>
                <a:gd name="T26" fmla="*/ 575 w 575"/>
                <a:gd name="T27" fmla="*/ 268 h 272"/>
                <a:gd name="T28" fmla="*/ 565 w 575"/>
                <a:gd name="T29" fmla="*/ 268 h 272"/>
                <a:gd name="T30" fmla="*/ 570 w 575"/>
                <a:gd name="T31" fmla="*/ 0 h 272"/>
                <a:gd name="T32" fmla="*/ 575 w 575"/>
                <a:gd name="T33" fmla="*/ 0 h 272"/>
                <a:gd name="T34" fmla="*/ 575 w 575"/>
                <a:gd name="T35" fmla="*/ 6 h 272"/>
                <a:gd name="T36" fmla="*/ 570 w 575"/>
                <a:gd name="T37" fmla="*/ 6 h 272"/>
                <a:gd name="T38" fmla="*/ 570 w 575"/>
                <a:gd name="T39" fmla="*/ 0 h 272"/>
                <a:gd name="T40" fmla="*/ 570 w 575"/>
                <a:gd name="T41" fmla="*/ 10 h 272"/>
                <a:gd name="T42" fmla="*/ 4 w 575"/>
                <a:gd name="T43" fmla="*/ 10 h 272"/>
                <a:gd name="T44" fmla="*/ 4 w 575"/>
                <a:gd name="T45" fmla="*/ 0 h 272"/>
                <a:gd name="T46" fmla="*/ 570 w 575"/>
                <a:gd name="T47" fmla="*/ 0 h 272"/>
                <a:gd name="T48" fmla="*/ 570 w 575"/>
                <a:gd name="T49" fmla="*/ 10 h 272"/>
                <a:gd name="T50" fmla="*/ 0 w 575"/>
                <a:gd name="T51" fmla="*/ 6 h 272"/>
                <a:gd name="T52" fmla="*/ 0 w 575"/>
                <a:gd name="T53" fmla="*/ 0 h 272"/>
                <a:gd name="T54" fmla="*/ 4 w 575"/>
                <a:gd name="T55" fmla="*/ 0 h 272"/>
                <a:gd name="T56" fmla="*/ 4 w 575"/>
                <a:gd name="T57" fmla="*/ 6 h 272"/>
                <a:gd name="T58" fmla="*/ 0 w 575"/>
                <a:gd name="T59" fmla="*/ 6 h 272"/>
                <a:gd name="T60" fmla="*/ 9 w 575"/>
                <a:gd name="T61" fmla="*/ 6 h 272"/>
                <a:gd name="T62" fmla="*/ 9 w 575"/>
                <a:gd name="T63" fmla="*/ 268 h 272"/>
                <a:gd name="T64" fmla="*/ 0 w 575"/>
                <a:gd name="T65" fmla="*/ 268 h 272"/>
                <a:gd name="T66" fmla="*/ 0 w 575"/>
                <a:gd name="T67" fmla="*/ 6 h 272"/>
                <a:gd name="T68" fmla="*/ 9 w 575"/>
                <a:gd name="T69" fmla="*/ 6 h 272"/>
                <a:gd name="T70" fmla="*/ 4 w 575"/>
                <a:gd name="T71" fmla="*/ 272 h 272"/>
                <a:gd name="T72" fmla="*/ 0 w 575"/>
                <a:gd name="T73" fmla="*/ 272 h 272"/>
                <a:gd name="T74" fmla="*/ 0 w 575"/>
                <a:gd name="T75" fmla="*/ 268 h 272"/>
                <a:gd name="T76" fmla="*/ 4 w 575"/>
                <a:gd name="T77" fmla="*/ 268 h 272"/>
                <a:gd name="T78" fmla="*/ 4 w 575"/>
                <a:gd name="T7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5" h="272">
                  <a:moveTo>
                    <a:pt x="4" y="264"/>
                  </a:moveTo>
                  <a:lnTo>
                    <a:pt x="570" y="264"/>
                  </a:lnTo>
                  <a:lnTo>
                    <a:pt x="570" y="272"/>
                  </a:lnTo>
                  <a:lnTo>
                    <a:pt x="4" y="272"/>
                  </a:lnTo>
                  <a:lnTo>
                    <a:pt x="4" y="264"/>
                  </a:lnTo>
                  <a:close/>
                  <a:moveTo>
                    <a:pt x="575" y="268"/>
                  </a:moveTo>
                  <a:lnTo>
                    <a:pt x="575" y="272"/>
                  </a:lnTo>
                  <a:lnTo>
                    <a:pt x="570" y="272"/>
                  </a:lnTo>
                  <a:lnTo>
                    <a:pt x="570" y="268"/>
                  </a:lnTo>
                  <a:lnTo>
                    <a:pt x="575" y="268"/>
                  </a:lnTo>
                  <a:close/>
                  <a:moveTo>
                    <a:pt x="565" y="268"/>
                  </a:moveTo>
                  <a:lnTo>
                    <a:pt x="565" y="6"/>
                  </a:lnTo>
                  <a:lnTo>
                    <a:pt x="575" y="6"/>
                  </a:lnTo>
                  <a:lnTo>
                    <a:pt x="575" y="268"/>
                  </a:lnTo>
                  <a:lnTo>
                    <a:pt x="565" y="268"/>
                  </a:lnTo>
                  <a:close/>
                  <a:moveTo>
                    <a:pt x="570" y="0"/>
                  </a:moveTo>
                  <a:lnTo>
                    <a:pt x="575" y="0"/>
                  </a:lnTo>
                  <a:lnTo>
                    <a:pt x="575" y="6"/>
                  </a:lnTo>
                  <a:lnTo>
                    <a:pt x="570" y="6"/>
                  </a:lnTo>
                  <a:lnTo>
                    <a:pt x="570" y="0"/>
                  </a:lnTo>
                  <a:close/>
                  <a:moveTo>
                    <a:pt x="570" y="10"/>
                  </a:moveTo>
                  <a:lnTo>
                    <a:pt x="4" y="10"/>
                  </a:lnTo>
                  <a:lnTo>
                    <a:pt x="4" y="0"/>
                  </a:lnTo>
                  <a:lnTo>
                    <a:pt x="570" y="0"/>
                  </a:lnTo>
                  <a:lnTo>
                    <a:pt x="570" y="10"/>
                  </a:lnTo>
                  <a:close/>
                  <a:moveTo>
                    <a:pt x="0" y="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0" y="6"/>
                  </a:lnTo>
                  <a:close/>
                  <a:moveTo>
                    <a:pt x="9" y="6"/>
                  </a:moveTo>
                  <a:lnTo>
                    <a:pt x="9" y="268"/>
                  </a:lnTo>
                  <a:lnTo>
                    <a:pt x="0" y="268"/>
                  </a:lnTo>
                  <a:lnTo>
                    <a:pt x="0" y="6"/>
                  </a:lnTo>
                  <a:lnTo>
                    <a:pt x="9" y="6"/>
                  </a:lnTo>
                  <a:close/>
                  <a:moveTo>
                    <a:pt x="4" y="272"/>
                  </a:moveTo>
                  <a:lnTo>
                    <a:pt x="0" y="272"/>
                  </a:lnTo>
                  <a:lnTo>
                    <a:pt x="0" y="268"/>
                  </a:lnTo>
                  <a:lnTo>
                    <a:pt x="4" y="268"/>
                  </a:lnTo>
                  <a:lnTo>
                    <a:pt x="4" y="272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7" name="Freeform 91"/>
            <p:cNvSpPr>
              <a:spLocks noEditPoints="1"/>
            </p:cNvSpPr>
            <p:nvPr/>
          </p:nvSpPr>
          <p:spPr bwMode="auto">
            <a:xfrm>
              <a:off x="1355" y="2447"/>
              <a:ext cx="577" cy="271"/>
            </a:xfrm>
            <a:custGeom>
              <a:avLst/>
              <a:gdLst>
                <a:gd name="T0" fmla="*/ 5 w 577"/>
                <a:gd name="T1" fmla="*/ 263 h 271"/>
                <a:gd name="T2" fmla="*/ 573 w 577"/>
                <a:gd name="T3" fmla="*/ 263 h 271"/>
                <a:gd name="T4" fmla="*/ 573 w 577"/>
                <a:gd name="T5" fmla="*/ 271 h 271"/>
                <a:gd name="T6" fmla="*/ 5 w 577"/>
                <a:gd name="T7" fmla="*/ 271 h 271"/>
                <a:gd name="T8" fmla="*/ 5 w 577"/>
                <a:gd name="T9" fmla="*/ 263 h 271"/>
                <a:gd name="T10" fmla="*/ 577 w 577"/>
                <a:gd name="T11" fmla="*/ 267 h 271"/>
                <a:gd name="T12" fmla="*/ 577 w 577"/>
                <a:gd name="T13" fmla="*/ 271 h 271"/>
                <a:gd name="T14" fmla="*/ 573 w 577"/>
                <a:gd name="T15" fmla="*/ 271 h 271"/>
                <a:gd name="T16" fmla="*/ 573 w 577"/>
                <a:gd name="T17" fmla="*/ 267 h 271"/>
                <a:gd name="T18" fmla="*/ 577 w 577"/>
                <a:gd name="T19" fmla="*/ 267 h 271"/>
                <a:gd name="T20" fmla="*/ 566 w 577"/>
                <a:gd name="T21" fmla="*/ 267 h 271"/>
                <a:gd name="T22" fmla="*/ 566 w 577"/>
                <a:gd name="T23" fmla="*/ 4 h 271"/>
                <a:gd name="T24" fmla="*/ 577 w 577"/>
                <a:gd name="T25" fmla="*/ 4 h 271"/>
                <a:gd name="T26" fmla="*/ 577 w 577"/>
                <a:gd name="T27" fmla="*/ 267 h 271"/>
                <a:gd name="T28" fmla="*/ 566 w 577"/>
                <a:gd name="T29" fmla="*/ 267 h 271"/>
                <a:gd name="T30" fmla="*/ 573 w 577"/>
                <a:gd name="T31" fmla="*/ 0 h 271"/>
                <a:gd name="T32" fmla="*/ 577 w 577"/>
                <a:gd name="T33" fmla="*/ 0 h 271"/>
                <a:gd name="T34" fmla="*/ 577 w 577"/>
                <a:gd name="T35" fmla="*/ 4 h 271"/>
                <a:gd name="T36" fmla="*/ 573 w 577"/>
                <a:gd name="T37" fmla="*/ 4 h 271"/>
                <a:gd name="T38" fmla="*/ 573 w 577"/>
                <a:gd name="T39" fmla="*/ 0 h 271"/>
                <a:gd name="T40" fmla="*/ 573 w 577"/>
                <a:gd name="T41" fmla="*/ 8 h 271"/>
                <a:gd name="T42" fmla="*/ 5 w 577"/>
                <a:gd name="T43" fmla="*/ 8 h 271"/>
                <a:gd name="T44" fmla="*/ 5 w 577"/>
                <a:gd name="T45" fmla="*/ 0 h 271"/>
                <a:gd name="T46" fmla="*/ 573 w 577"/>
                <a:gd name="T47" fmla="*/ 0 h 271"/>
                <a:gd name="T48" fmla="*/ 573 w 577"/>
                <a:gd name="T49" fmla="*/ 8 h 271"/>
                <a:gd name="T50" fmla="*/ 0 w 577"/>
                <a:gd name="T51" fmla="*/ 4 h 271"/>
                <a:gd name="T52" fmla="*/ 0 w 577"/>
                <a:gd name="T53" fmla="*/ 0 h 271"/>
                <a:gd name="T54" fmla="*/ 5 w 577"/>
                <a:gd name="T55" fmla="*/ 0 h 271"/>
                <a:gd name="T56" fmla="*/ 5 w 577"/>
                <a:gd name="T57" fmla="*/ 4 h 271"/>
                <a:gd name="T58" fmla="*/ 0 w 577"/>
                <a:gd name="T59" fmla="*/ 4 h 271"/>
                <a:gd name="T60" fmla="*/ 12 w 577"/>
                <a:gd name="T61" fmla="*/ 4 h 271"/>
                <a:gd name="T62" fmla="*/ 12 w 577"/>
                <a:gd name="T63" fmla="*/ 267 h 271"/>
                <a:gd name="T64" fmla="*/ 0 w 577"/>
                <a:gd name="T65" fmla="*/ 267 h 271"/>
                <a:gd name="T66" fmla="*/ 0 w 577"/>
                <a:gd name="T67" fmla="*/ 4 h 271"/>
                <a:gd name="T68" fmla="*/ 12 w 577"/>
                <a:gd name="T69" fmla="*/ 4 h 271"/>
                <a:gd name="T70" fmla="*/ 5 w 577"/>
                <a:gd name="T71" fmla="*/ 271 h 271"/>
                <a:gd name="T72" fmla="*/ 0 w 577"/>
                <a:gd name="T73" fmla="*/ 271 h 271"/>
                <a:gd name="T74" fmla="*/ 0 w 577"/>
                <a:gd name="T75" fmla="*/ 267 h 271"/>
                <a:gd name="T76" fmla="*/ 5 w 577"/>
                <a:gd name="T77" fmla="*/ 267 h 271"/>
                <a:gd name="T78" fmla="*/ 5 w 577"/>
                <a:gd name="T7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7" h="271">
                  <a:moveTo>
                    <a:pt x="5" y="263"/>
                  </a:moveTo>
                  <a:lnTo>
                    <a:pt x="573" y="263"/>
                  </a:lnTo>
                  <a:lnTo>
                    <a:pt x="573" y="271"/>
                  </a:lnTo>
                  <a:lnTo>
                    <a:pt x="5" y="271"/>
                  </a:lnTo>
                  <a:lnTo>
                    <a:pt x="5" y="263"/>
                  </a:lnTo>
                  <a:close/>
                  <a:moveTo>
                    <a:pt x="577" y="267"/>
                  </a:moveTo>
                  <a:lnTo>
                    <a:pt x="577" y="271"/>
                  </a:lnTo>
                  <a:lnTo>
                    <a:pt x="573" y="271"/>
                  </a:lnTo>
                  <a:lnTo>
                    <a:pt x="573" y="267"/>
                  </a:lnTo>
                  <a:lnTo>
                    <a:pt x="577" y="267"/>
                  </a:lnTo>
                  <a:close/>
                  <a:moveTo>
                    <a:pt x="566" y="267"/>
                  </a:moveTo>
                  <a:lnTo>
                    <a:pt x="566" y="4"/>
                  </a:lnTo>
                  <a:lnTo>
                    <a:pt x="577" y="4"/>
                  </a:lnTo>
                  <a:lnTo>
                    <a:pt x="577" y="267"/>
                  </a:lnTo>
                  <a:lnTo>
                    <a:pt x="566" y="267"/>
                  </a:lnTo>
                  <a:close/>
                  <a:moveTo>
                    <a:pt x="573" y="0"/>
                  </a:moveTo>
                  <a:lnTo>
                    <a:pt x="577" y="0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3" y="0"/>
                  </a:lnTo>
                  <a:close/>
                  <a:moveTo>
                    <a:pt x="573" y="8"/>
                  </a:moveTo>
                  <a:lnTo>
                    <a:pt x="5" y="8"/>
                  </a:lnTo>
                  <a:lnTo>
                    <a:pt x="5" y="0"/>
                  </a:lnTo>
                  <a:lnTo>
                    <a:pt x="573" y="0"/>
                  </a:lnTo>
                  <a:lnTo>
                    <a:pt x="573" y="8"/>
                  </a:lnTo>
                  <a:close/>
                  <a:moveTo>
                    <a:pt x="0" y="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close/>
                  <a:moveTo>
                    <a:pt x="12" y="4"/>
                  </a:moveTo>
                  <a:lnTo>
                    <a:pt x="12" y="267"/>
                  </a:lnTo>
                  <a:lnTo>
                    <a:pt x="0" y="267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5" y="271"/>
                  </a:moveTo>
                  <a:lnTo>
                    <a:pt x="0" y="271"/>
                  </a:lnTo>
                  <a:lnTo>
                    <a:pt x="0" y="267"/>
                  </a:lnTo>
                  <a:lnTo>
                    <a:pt x="5" y="267"/>
                  </a:lnTo>
                  <a:lnTo>
                    <a:pt x="5" y="271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9" name="Rectangle 93"/>
            <p:cNvSpPr>
              <a:spLocks noChangeArrowheads="1"/>
            </p:cNvSpPr>
            <p:nvPr/>
          </p:nvSpPr>
          <p:spPr bwMode="auto">
            <a:xfrm>
              <a:off x="2470" y="1973"/>
              <a:ext cx="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6830" name="Rectangle 94"/>
            <p:cNvSpPr>
              <a:spLocks noChangeArrowheads="1"/>
            </p:cNvSpPr>
            <p:nvPr/>
          </p:nvSpPr>
          <p:spPr bwMode="auto">
            <a:xfrm>
              <a:off x="2562" y="2044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6831" name="Rectangle 95"/>
            <p:cNvSpPr>
              <a:spLocks noChangeArrowheads="1"/>
            </p:cNvSpPr>
            <p:nvPr/>
          </p:nvSpPr>
          <p:spPr bwMode="auto">
            <a:xfrm>
              <a:off x="2613" y="1973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(s)</a:t>
              </a:r>
              <a:endParaRPr lang="en-US"/>
            </a:p>
          </p:txBody>
        </p:sp>
        <p:sp>
          <p:nvSpPr>
            <p:cNvPr id="116832" name="Rectangle 96"/>
            <p:cNvSpPr>
              <a:spLocks noChangeArrowheads="1"/>
            </p:cNvSpPr>
            <p:nvPr/>
          </p:nvSpPr>
          <p:spPr bwMode="auto">
            <a:xfrm>
              <a:off x="2774" y="1973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6833" name="Rectangle 97"/>
            <p:cNvSpPr>
              <a:spLocks noChangeArrowheads="1"/>
            </p:cNvSpPr>
            <p:nvPr/>
          </p:nvSpPr>
          <p:spPr bwMode="auto">
            <a:xfrm>
              <a:off x="1494" y="2461"/>
              <a:ext cx="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6834" name="Rectangle 98"/>
            <p:cNvSpPr>
              <a:spLocks noChangeArrowheads="1"/>
            </p:cNvSpPr>
            <p:nvPr/>
          </p:nvSpPr>
          <p:spPr bwMode="auto">
            <a:xfrm>
              <a:off x="1587" y="253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6835" name="Rectangle 99"/>
            <p:cNvSpPr>
              <a:spLocks noChangeArrowheads="1"/>
            </p:cNvSpPr>
            <p:nvPr/>
          </p:nvSpPr>
          <p:spPr bwMode="auto">
            <a:xfrm>
              <a:off x="1638" y="2461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(s)</a:t>
              </a:r>
              <a:endParaRPr lang="en-US"/>
            </a:p>
          </p:txBody>
        </p:sp>
        <p:sp>
          <p:nvSpPr>
            <p:cNvPr id="116837" name="Freeform 101"/>
            <p:cNvSpPr>
              <a:spLocks noEditPoints="1"/>
            </p:cNvSpPr>
            <p:nvPr/>
          </p:nvSpPr>
          <p:spPr bwMode="auto">
            <a:xfrm>
              <a:off x="1193" y="2521"/>
              <a:ext cx="103" cy="109"/>
            </a:xfrm>
            <a:custGeom>
              <a:avLst/>
              <a:gdLst>
                <a:gd name="T0" fmla="*/ 0 w 640"/>
                <a:gd name="T1" fmla="*/ 285 h 651"/>
                <a:gd name="T2" fmla="*/ 560 w 640"/>
                <a:gd name="T3" fmla="*/ 285 h 651"/>
                <a:gd name="T4" fmla="*/ 560 w 640"/>
                <a:gd name="T5" fmla="*/ 365 h 651"/>
                <a:gd name="T6" fmla="*/ 0 w 640"/>
                <a:gd name="T7" fmla="*/ 365 h 651"/>
                <a:gd name="T8" fmla="*/ 0 w 640"/>
                <a:gd name="T9" fmla="*/ 285 h 651"/>
                <a:gd name="T10" fmla="*/ 101 w 640"/>
                <a:gd name="T11" fmla="*/ 11 h 651"/>
                <a:gd name="T12" fmla="*/ 640 w 640"/>
                <a:gd name="T13" fmla="*/ 325 h 651"/>
                <a:gd name="T14" fmla="*/ 101 w 640"/>
                <a:gd name="T15" fmla="*/ 640 h 651"/>
                <a:gd name="T16" fmla="*/ 46 w 640"/>
                <a:gd name="T17" fmla="*/ 626 h 651"/>
                <a:gd name="T18" fmla="*/ 60 w 640"/>
                <a:gd name="T19" fmla="*/ 571 h 651"/>
                <a:gd name="T20" fmla="*/ 540 w 640"/>
                <a:gd name="T21" fmla="*/ 291 h 651"/>
                <a:gd name="T22" fmla="*/ 540 w 640"/>
                <a:gd name="T23" fmla="*/ 360 h 651"/>
                <a:gd name="T24" fmla="*/ 60 w 640"/>
                <a:gd name="T25" fmla="*/ 80 h 651"/>
                <a:gd name="T26" fmla="*/ 46 w 640"/>
                <a:gd name="T27" fmla="*/ 25 h 651"/>
                <a:gd name="T28" fmla="*/ 101 w 640"/>
                <a:gd name="T29" fmla="*/ 1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651">
                  <a:moveTo>
                    <a:pt x="0" y="285"/>
                  </a:moveTo>
                  <a:lnTo>
                    <a:pt x="560" y="285"/>
                  </a:lnTo>
                  <a:lnTo>
                    <a:pt x="560" y="365"/>
                  </a:lnTo>
                  <a:lnTo>
                    <a:pt x="0" y="365"/>
                  </a:lnTo>
                  <a:lnTo>
                    <a:pt x="0" y="285"/>
                  </a:lnTo>
                  <a:close/>
                  <a:moveTo>
                    <a:pt x="101" y="11"/>
                  </a:moveTo>
                  <a:lnTo>
                    <a:pt x="640" y="325"/>
                  </a:lnTo>
                  <a:lnTo>
                    <a:pt x="101" y="640"/>
                  </a:lnTo>
                  <a:cubicBezTo>
                    <a:pt x="82" y="651"/>
                    <a:pt x="57" y="645"/>
                    <a:pt x="46" y="626"/>
                  </a:cubicBezTo>
                  <a:cubicBezTo>
                    <a:pt x="35" y="607"/>
                    <a:pt x="41" y="582"/>
                    <a:pt x="60" y="571"/>
                  </a:cubicBezTo>
                  <a:lnTo>
                    <a:pt x="540" y="291"/>
                  </a:lnTo>
                  <a:lnTo>
                    <a:pt x="540" y="360"/>
                  </a:lnTo>
                  <a:lnTo>
                    <a:pt x="60" y="80"/>
                  </a:lnTo>
                  <a:cubicBezTo>
                    <a:pt x="41" y="69"/>
                    <a:pt x="35" y="44"/>
                    <a:pt x="46" y="25"/>
                  </a:cubicBezTo>
                  <a:cubicBezTo>
                    <a:pt x="57" y="6"/>
                    <a:pt x="82" y="0"/>
                    <a:pt x="101" y="11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8" name="Freeform 102"/>
            <p:cNvSpPr>
              <a:spLocks noEditPoints="1"/>
            </p:cNvSpPr>
            <p:nvPr/>
          </p:nvSpPr>
          <p:spPr bwMode="auto">
            <a:xfrm>
              <a:off x="2080" y="2208"/>
              <a:ext cx="104" cy="108"/>
            </a:xfrm>
            <a:custGeom>
              <a:avLst/>
              <a:gdLst>
                <a:gd name="T0" fmla="*/ 285 w 651"/>
                <a:gd name="T1" fmla="*/ 639 h 639"/>
                <a:gd name="T2" fmla="*/ 285 w 651"/>
                <a:gd name="T3" fmla="*/ 79 h 639"/>
                <a:gd name="T4" fmla="*/ 365 w 651"/>
                <a:gd name="T5" fmla="*/ 79 h 639"/>
                <a:gd name="T6" fmla="*/ 365 w 651"/>
                <a:gd name="T7" fmla="*/ 639 h 639"/>
                <a:gd name="T8" fmla="*/ 285 w 651"/>
                <a:gd name="T9" fmla="*/ 639 h 639"/>
                <a:gd name="T10" fmla="*/ 11 w 651"/>
                <a:gd name="T11" fmla="*/ 539 h 639"/>
                <a:gd name="T12" fmla="*/ 325 w 651"/>
                <a:gd name="T13" fmla="*/ 0 h 639"/>
                <a:gd name="T14" fmla="*/ 640 w 651"/>
                <a:gd name="T15" fmla="*/ 539 h 639"/>
                <a:gd name="T16" fmla="*/ 626 w 651"/>
                <a:gd name="T17" fmla="*/ 594 h 639"/>
                <a:gd name="T18" fmla="*/ 571 w 651"/>
                <a:gd name="T19" fmla="*/ 580 h 639"/>
                <a:gd name="T20" fmla="*/ 291 w 651"/>
                <a:gd name="T21" fmla="*/ 100 h 639"/>
                <a:gd name="T22" fmla="*/ 360 w 651"/>
                <a:gd name="T23" fmla="*/ 100 h 639"/>
                <a:gd name="T24" fmla="*/ 80 w 651"/>
                <a:gd name="T25" fmla="*/ 580 h 639"/>
                <a:gd name="T26" fmla="*/ 25 w 651"/>
                <a:gd name="T27" fmla="*/ 594 h 639"/>
                <a:gd name="T28" fmla="*/ 11 w 651"/>
                <a:gd name="T29" fmla="*/ 5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1" h="639">
                  <a:moveTo>
                    <a:pt x="285" y="639"/>
                  </a:moveTo>
                  <a:lnTo>
                    <a:pt x="285" y="79"/>
                  </a:lnTo>
                  <a:lnTo>
                    <a:pt x="365" y="79"/>
                  </a:lnTo>
                  <a:lnTo>
                    <a:pt x="365" y="639"/>
                  </a:lnTo>
                  <a:lnTo>
                    <a:pt x="285" y="639"/>
                  </a:lnTo>
                  <a:close/>
                  <a:moveTo>
                    <a:pt x="11" y="539"/>
                  </a:moveTo>
                  <a:lnTo>
                    <a:pt x="325" y="0"/>
                  </a:lnTo>
                  <a:lnTo>
                    <a:pt x="640" y="539"/>
                  </a:lnTo>
                  <a:cubicBezTo>
                    <a:pt x="651" y="558"/>
                    <a:pt x="645" y="583"/>
                    <a:pt x="626" y="594"/>
                  </a:cubicBezTo>
                  <a:cubicBezTo>
                    <a:pt x="607" y="605"/>
                    <a:pt x="582" y="599"/>
                    <a:pt x="571" y="580"/>
                  </a:cubicBezTo>
                  <a:lnTo>
                    <a:pt x="291" y="100"/>
                  </a:lnTo>
                  <a:lnTo>
                    <a:pt x="360" y="100"/>
                  </a:lnTo>
                  <a:lnTo>
                    <a:pt x="80" y="580"/>
                  </a:lnTo>
                  <a:cubicBezTo>
                    <a:pt x="69" y="599"/>
                    <a:pt x="44" y="605"/>
                    <a:pt x="25" y="594"/>
                  </a:cubicBezTo>
                  <a:cubicBezTo>
                    <a:pt x="6" y="583"/>
                    <a:pt x="0" y="558"/>
                    <a:pt x="11" y="539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9" name="Rectangle 103"/>
            <p:cNvSpPr>
              <a:spLocks noChangeArrowheads="1"/>
            </p:cNvSpPr>
            <p:nvPr/>
          </p:nvSpPr>
          <p:spPr bwMode="auto">
            <a:xfrm>
              <a:off x="1113" y="2316"/>
              <a:ext cx="2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I(s)</a:t>
              </a:r>
              <a:endParaRPr lang="en-US"/>
            </a:p>
          </p:txBody>
        </p:sp>
        <p:sp>
          <p:nvSpPr>
            <p:cNvPr id="116840" name="Rectangle 104"/>
            <p:cNvSpPr>
              <a:spLocks noChangeArrowheads="1"/>
            </p:cNvSpPr>
            <p:nvPr/>
          </p:nvSpPr>
          <p:spPr bwMode="auto">
            <a:xfrm>
              <a:off x="1323" y="2316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6841" name="Rectangle 105"/>
            <p:cNvSpPr>
              <a:spLocks noChangeArrowheads="1"/>
            </p:cNvSpPr>
            <p:nvPr/>
          </p:nvSpPr>
          <p:spPr bwMode="auto">
            <a:xfrm>
              <a:off x="1824" y="2155"/>
              <a:ext cx="2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I(s)</a:t>
              </a:r>
              <a:endParaRPr lang="en-US"/>
            </a:p>
          </p:txBody>
        </p:sp>
        <p:sp>
          <p:nvSpPr>
            <p:cNvPr id="116843" name="Rectangle 107"/>
            <p:cNvSpPr>
              <a:spLocks noChangeArrowheads="1"/>
            </p:cNvSpPr>
            <p:nvPr/>
          </p:nvSpPr>
          <p:spPr bwMode="auto">
            <a:xfrm>
              <a:off x="3378" y="3014"/>
              <a:ext cx="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16844" name="Rectangle 108"/>
            <p:cNvSpPr>
              <a:spLocks noChangeArrowheads="1"/>
            </p:cNvSpPr>
            <p:nvPr/>
          </p:nvSpPr>
          <p:spPr bwMode="auto">
            <a:xfrm>
              <a:off x="3488" y="3084"/>
              <a:ext cx="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16845" name="Rectangle 109"/>
            <p:cNvSpPr>
              <a:spLocks noChangeArrowheads="1"/>
            </p:cNvSpPr>
            <p:nvPr/>
          </p:nvSpPr>
          <p:spPr bwMode="auto">
            <a:xfrm>
              <a:off x="3537" y="3014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(s)</a:t>
              </a:r>
              <a:endParaRPr lang="en-US"/>
            </a:p>
          </p:txBody>
        </p:sp>
        <p:sp>
          <p:nvSpPr>
            <p:cNvPr id="116846" name="Rectangle 110"/>
            <p:cNvSpPr>
              <a:spLocks noChangeArrowheads="1"/>
            </p:cNvSpPr>
            <p:nvPr/>
          </p:nvSpPr>
          <p:spPr bwMode="auto">
            <a:xfrm>
              <a:off x="3701" y="301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6847" name="Rectangle 111"/>
            <p:cNvSpPr>
              <a:spLocks noChangeArrowheads="1"/>
            </p:cNvSpPr>
            <p:nvPr/>
          </p:nvSpPr>
          <p:spPr bwMode="auto">
            <a:xfrm>
              <a:off x="934" y="2900"/>
              <a:ext cx="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16848" name="Rectangle 112"/>
            <p:cNvSpPr>
              <a:spLocks noChangeArrowheads="1"/>
            </p:cNvSpPr>
            <p:nvPr/>
          </p:nvSpPr>
          <p:spPr bwMode="auto">
            <a:xfrm>
              <a:off x="1044" y="2971"/>
              <a:ext cx="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16849" name="Rectangle 113"/>
            <p:cNvSpPr>
              <a:spLocks noChangeArrowheads="1"/>
            </p:cNvSpPr>
            <p:nvPr/>
          </p:nvSpPr>
          <p:spPr bwMode="auto">
            <a:xfrm>
              <a:off x="1072" y="2900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(s)</a:t>
              </a:r>
              <a:endParaRPr lang="en-US"/>
            </a:p>
          </p:txBody>
        </p:sp>
        <p:sp>
          <p:nvSpPr>
            <p:cNvPr id="116850" name="Rectangle 114"/>
            <p:cNvSpPr>
              <a:spLocks noChangeArrowheads="1"/>
            </p:cNvSpPr>
            <p:nvPr/>
          </p:nvSpPr>
          <p:spPr bwMode="auto">
            <a:xfrm>
              <a:off x="1233" y="290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  <p:sp>
        <p:nvSpPr>
          <p:cNvPr id="116853" name="Rectangle 11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852" name="Object 116"/>
          <p:cNvGraphicFramePr>
            <a:graphicFrameLocks noChangeAspect="1"/>
          </p:cNvGraphicFramePr>
          <p:nvPr/>
        </p:nvGraphicFramePr>
        <p:xfrm>
          <a:off x="7239000" y="3886201"/>
          <a:ext cx="2057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0" name="Equation" r:id="rId3" imgW="1040948" imgH="444307" progId="Equation.3">
                  <p:embed/>
                </p:oleObj>
              </mc:Choice>
              <mc:Fallback>
                <p:oleObj name="Equation" r:id="rId3" imgW="104094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1"/>
                        <a:ext cx="20574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Tabel fungsi alih Inv.Amp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339" name="AutoShape 579"/>
          <p:cNvSpPr>
            <a:spLocks noChangeAspect="1" noChangeArrowheads="1" noTextEdit="1"/>
          </p:cNvSpPr>
          <p:nvPr/>
        </p:nvSpPr>
        <p:spPr bwMode="auto">
          <a:xfrm>
            <a:off x="2422526" y="1828800"/>
            <a:ext cx="8245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41" name="Rectangle 581"/>
          <p:cNvSpPr>
            <a:spLocks noChangeArrowheads="1"/>
          </p:cNvSpPr>
          <p:nvPr/>
        </p:nvSpPr>
        <p:spPr bwMode="auto">
          <a:xfrm>
            <a:off x="2041525" y="1752601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118590" name="Group 830"/>
          <p:cNvGrpSpPr>
            <a:grpSpLocks/>
          </p:cNvGrpSpPr>
          <p:nvPr/>
        </p:nvGrpSpPr>
        <p:grpSpPr bwMode="auto">
          <a:xfrm>
            <a:off x="2747963" y="1752601"/>
            <a:ext cx="6824662" cy="4092575"/>
            <a:chOff x="771" y="1104"/>
            <a:chExt cx="4299" cy="2578"/>
          </a:xfrm>
        </p:grpSpPr>
        <p:sp>
          <p:nvSpPr>
            <p:cNvPr id="118342" name="Rectangle 582"/>
            <p:cNvSpPr>
              <a:spLocks noChangeArrowheads="1"/>
            </p:cNvSpPr>
            <p:nvPr/>
          </p:nvSpPr>
          <p:spPr bwMode="auto">
            <a:xfrm>
              <a:off x="787" y="1123"/>
              <a:ext cx="58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43" name="Rectangle 583"/>
            <p:cNvSpPr>
              <a:spLocks noChangeArrowheads="1"/>
            </p:cNvSpPr>
            <p:nvPr/>
          </p:nvSpPr>
          <p:spPr bwMode="auto">
            <a:xfrm>
              <a:off x="1105" y="1123"/>
              <a:ext cx="55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44" name="Rectangle 584"/>
            <p:cNvSpPr>
              <a:spLocks noChangeArrowheads="1"/>
            </p:cNvSpPr>
            <p:nvPr/>
          </p:nvSpPr>
          <p:spPr bwMode="auto">
            <a:xfrm>
              <a:off x="845" y="1123"/>
              <a:ext cx="260" cy="25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45" name="Rectangle 585"/>
            <p:cNvSpPr>
              <a:spLocks noChangeArrowheads="1"/>
            </p:cNvSpPr>
            <p:nvPr/>
          </p:nvSpPr>
          <p:spPr bwMode="auto">
            <a:xfrm>
              <a:off x="975" y="1125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46" name="Rectangle 586"/>
            <p:cNvSpPr>
              <a:spLocks noChangeArrowheads="1"/>
            </p:cNvSpPr>
            <p:nvPr/>
          </p:nvSpPr>
          <p:spPr bwMode="auto">
            <a:xfrm>
              <a:off x="1177" y="1123"/>
              <a:ext cx="57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47" name="Rectangle 587"/>
            <p:cNvSpPr>
              <a:spLocks noChangeArrowheads="1"/>
            </p:cNvSpPr>
            <p:nvPr/>
          </p:nvSpPr>
          <p:spPr bwMode="auto">
            <a:xfrm>
              <a:off x="2402" y="1123"/>
              <a:ext cx="56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48" name="Rectangle 588"/>
            <p:cNvSpPr>
              <a:spLocks noChangeArrowheads="1"/>
            </p:cNvSpPr>
            <p:nvPr/>
          </p:nvSpPr>
          <p:spPr bwMode="auto">
            <a:xfrm>
              <a:off x="1234" y="1123"/>
              <a:ext cx="1168" cy="25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49" name="Rectangle 589"/>
            <p:cNvSpPr>
              <a:spLocks noChangeArrowheads="1"/>
            </p:cNvSpPr>
            <p:nvPr/>
          </p:nvSpPr>
          <p:spPr bwMode="auto">
            <a:xfrm>
              <a:off x="1405" y="1126"/>
              <a:ext cx="8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Elemen input</a:t>
              </a:r>
              <a:endParaRPr lang="en-US"/>
            </a:p>
          </p:txBody>
        </p:sp>
        <p:sp>
          <p:nvSpPr>
            <p:cNvPr id="118350" name="Rectangle 590"/>
            <p:cNvSpPr>
              <a:spLocks noChangeArrowheads="1"/>
            </p:cNvSpPr>
            <p:nvPr/>
          </p:nvSpPr>
          <p:spPr bwMode="auto">
            <a:xfrm>
              <a:off x="2232" y="1126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51" name="Rectangle 591"/>
            <p:cNvSpPr>
              <a:spLocks noChangeArrowheads="1"/>
            </p:cNvSpPr>
            <p:nvPr/>
          </p:nvSpPr>
          <p:spPr bwMode="auto">
            <a:xfrm>
              <a:off x="2475" y="1123"/>
              <a:ext cx="57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52" name="Rectangle 592"/>
            <p:cNvSpPr>
              <a:spLocks noChangeArrowheads="1"/>
            </p:cNvSpPr>
            <p:nvPr/>
          </p:nvSpPr>
          <p:spPr bwMode="auto">
            <a:xfrm>
              <a:off x="3700" y="1123"/>
              <a:ext cx="55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53" name="Rectangle 593"/>
            <p:cNvSpPr>
              <a:spLocks noChangeArrowheads="1"/>
            </p:cNvSpPr>
            <p:nvPr/>
          </p:nvSpPr>
          <p:spPr bwMode="auto">
            <a:xfrm>
              <a:off x="2532" y="1123"/>
              <a:ext cx="1168" cy="25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54" name="Rectangle 594"/>
            <p:cNvSpPr>
              <a:spLocks noChangeArrowheads="1"/>
            </p:cNvSpPr>
            <p:nvPr/>
          </p:nvSpPr>
          <p:spPr bwMode="auto">
            <a:xfrm>
              <a:off x="2590" y="1126"/>
              <a:ext cx="10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Elemen feedback</a:t>
              </a:r>
              <a:endParaRPr lang="en-US"/>
            </a:p>
          </p:txBody>
        </p:sp>
        <p:sp>
          <p:nvSpPr>
            <p:cNvPr id="118355" name="Rectangle 595"/>
            <p:cNvSpPr>
              <a:spLocks noChangeArrowheads="1"/>
            </p:cNvSpPr>
            <p:nvPr/>
          </p:nvSpPr>
          <p:spPr bwMode="auto">
            <a:xfrm>
              <a:off x="3640" y="1126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56" name="Rectangle 596"/>
            <p:cNvSpPr>
              <a:spLocks noChangeArrowheads="1"/>
            </p:cNvSpPr>
            <p:nvPr/>
          </p:nvSpPr>
          <p:spPr bwMode="auto">
            <a:xfrm>
              <a:off x="3772" y="1123"/>
              <a:ext cx="58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57" name="Rectangle 597"/>
            <p:cNvSpPr>
              <a:spLocks noChangeArrowheads="1"/>
            </p:cNvSpPr>
            <p:nvPr/>
          </p:nvSpPr>
          <p:spPr bwMode="auto">
            <a:xfrm>
              <a:off x="4998" y="1123"/>
              <a:ext cx="55" cy="2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58" name="Rectangle 598"/>
            <p:cNvSpPr>
              <a:spLocks noChangeArrowheads="1"/>
            </p:cNvSpPr>
            <p:nvPr/>
          </p:nvSpPr>
          <p:spPr bwMode="auto">
            <a:xfrm>
              <a:off x="3830" y="1123"/>
              <a:ext cx="1168" cy="25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59" name="Rectangle 599"/>
            <p:cNvSpPr>
              <a:spLocks noChangeArrowheads="1"/>
            </p:cNvSpPr>
            <p:nvPr/>
          </p:nvSpPr>
          <p:spPr bwMode="auto">
            <a:xfrm>
              <a:off x="4070" y="1126"/>
              <a:ext cx="6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Fungsi alih</a:t>
              </a:r>
              <a:endParaRPr lang="en-US"/>
            </a:p>
          </p:txBody>
        </p:sp>
        <p:sp>
          <p:nvSpPr>
            <p:cNvPr id="118360" name="Rectangle 600"/>
            <p:cNvSpPr>
              <a:spLocks noChangeArrowheads="1"/>
            </p:cNvSpPr>
            <p:nvPr/>
          </p:nvSpPr>
          <p:spPr bwMode="auto">
            <a:xfrm>
              <a:off x="4755" y="1126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61" name="Rectangle 601"/>
            <p:cNvSpPr>
              <a:spLocks noChangeArrowheads="1"/>
            </p:cNvSpPr>
            <p:nvPr/>
          </p:nvSpPr>
          <p:spPr bwMode="auto">
            <a:xfrm>
              <a:off x="771" y="1104"/>
              <a:ext cx="1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2" name="Rectangle 602"/>
            <p:cNvSpPr>
              <a:spLocks noChangeArrowheads="1"/>
            </p:cNvSpPr>
            <p:nvPr/>
          </p:nvSpPr>
          <p:spPr bwMode="auto">
            <a:xfrm>
              <a:off x="771" y="1104"/>
              <a:ext cx="16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3" name="Rectangle 603"/>
            <p:cNvSpPr>
              <a:spLocks noChangeArrowheads="1"/>
            </p:cNvSpPr>
            <p:nvPr/>
          </p:nvSpPr>
          <p:spPr bwMode="auto">
            <a:xfrm>
              <a:off x="787" y="1104"/>
              <a:ext cx="373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4" name="Rectangle 604"/>
            <p:cNvSpPr>
              <a:spLocks noChangeArrowheads="1"/>
            </p:cNvSpPr>
            <p:nvPr/>
          </p:nvSpPr>
          <p:spPr bwMode="auto">
            <a:xfrm>
              <a:off x="787" y="1121"/>
              <a:ext cx="373" cy="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5" name="Rectangle 605"/>
            <p:cNvSpPr>
              <a:spLocks noChangeArrowheads="1"/>
            </p:cNvSpPr>
            <p:nvPr/>
          </p:nvSpPr>
          <p:spPr bwMode="auto">
            <a:xfrm>
              <a:off x="1160" y="1121"/>
              <a:ext cx="17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6" name="Rectangle 606"/>
            <p:cNvSpPr>
              <a:spLocks noChangeArrowheads="1"/>
            </p:cNvSpPr>
            <p:nvPr/>
          </p:nvSpPr>
          <p:spPr bwMode="auto">
            <a:xfrm>
              <a:off x="1160" y="1104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7" name="Rectangle 607"/>
            <p:cNvSpPr>
              <a:spLocks noChangeArrowheads="1"/>
            </p:cNvSpPr>
            <p:nvPr/>
          </p:nvSpPr>
          <p:spPr bwMode="auto">
            <a:xfrm>
              <a:off x="1177" y="1104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8" name="Rectangle 608"/>
            <p:cNvSpPr>
              <a:spLocks noChangeArrowheads="1"/>
            </p:cNvSpPr>
            <p:nvPr/>
          </p:nvSpPr>
          <p:spPr bwMode="auto">
            <a:xfrm>
              <a:off x="1177" y="1121"/>
              <a:ext cx="1281" cy="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69" name="Rectangle 609"/>
            <p:cNvSpPr>
              <a:spLocks noChangeArrowheads="1"/>
            </p:cNvSpPr>
            <p:nvPr/>
          </p:nvSpPr>
          <p:spPr bwMode="auto">
            <a:xfrm>
              <a:off x="2458" y="1121"/>
              <a:ext cx="17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0" name="Rectangle 610"/>
            <p:cNvSpPr>
              <a:spLocks noChangeArrowheads="1"/>
            </p:cNvSpPr>
            <p:nvPr/>
          </p:nvSpPr>
          <p:spPr bwMode="auto">
            <a:xfrm>
              <a:off x="2458" y="1104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1" name="Rectangle 611"/>
            <p:cNvSpPr>
              <a:spLocks noChangeArrowheads="1"/>
            </p:cNvSpPr>
            <p:nvPr/>
          </p:nvSpPr>
          <p:spPr bwMode="auto">
            <a:xfrm>
              <a:off x="2475" y="1104"/>
              <a:ext cx="12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2" name="Rectangle 612"/>
            <p:cNvSpPr>
              <a:spLocks noChangeArrowheads="1"/>
            </p:cNvSpPr>
            <p:nvPr/>
          </p:nvSpPr>
          <p:spPr bwMode="auto">
            <a:xfrm>
              <a:off x="2475" y="1121"/>
              <a:ext cx="1280" cy="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3" name="Rectangle 613"/>
            <p:cNvSpPr>
              <a:spLocks noChangeArrowheads="1"/>
            </p:cNvSpPr>
            <p:nvPr/>
          </p:nvSpPr>
          <p:spPr bwMode="auto">
            <a:xfrm>
              <a:off x="3755" y="1121"/>
              <a:ext cx="17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4" name="Rectangle 614"/>
            <p:cNvSpPr>
              <a:spLocks noChangeArrowheads="1"/>
            </p:cNvSpPr>
            <p:nvPr/>
          </p:nvSpPr>
          <p:spPr bwMode="auto">
            <a:xfrm>
              <a:off x="3755" y="1104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5" name="Rectangle 615"/>
            <p:cNvSpPr>
              <a:spLocks noChangeArrowheads="1"/>
            </p:cNvSpPr>
            <p:nvPr/>
          </p:nvSpPr>
          <p:spPr bwMode="auto">
            <a:xfrm>
              <a:off x="3772" y="1104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6" name="Rectangle 616"/>
            <p:cNvSpPr>
              <a:spLocks noChangeArrowheads="1"/>
            </p:cNvSpPr>
            <p:nvPr/>
          </p:nvSpPr>
          <p:spPr bwMode="auto">
            <a:xfrm>
              <a:off x="3772" y="1121"/>
              <a:ext cx="1281" cy="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7" name="Rectangle 617"/>
            <p:cNvSpPr>
              <a:spLocks noChangeArrowheads="1"/>
            </p:cNvSpPr>
            <p:nvPr/>
          </p:nvSpPr>
          <p:spPr bwMode="auto">
            <a:xfrm>
              <a:off x="5053" y="1104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8" name="Rectangle 618"/>
            <p:cNvSpPr>
              <a:spLocks noChangeArrowheads="1"/>
            </p:cNvSpPr>
            <p:nvPr/>
          </p:nvSpPr>
          <p:spPr bwMode="auto">
            <a:xfrm>
              <a:off x="5053" y="1104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79" name="Rectangle 619"/>
            <p:cNvSpPr>
              <a:spLocks noChangeArrowheads="1"/>
            </p:cNvSpPr>
            <p:nvPr/>
          </p:nvSpPr>
          <p:spPr bwMode="auto">
            <a:xfrm>
              <a:off x="771" y="1123"/>
              <a:ext cx="16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80" name="Rectangle 620"/>
            <p:cNvSpPr>
              <a:spLocks noChangeArrowheads="1"/>
            </p:cNvSpPr>
            <p:nvPr/>
          </p:nvSpPr>
          <p:spPr bwMode="auto">
            <a:xfrm>
              <a:off x="1160" y="1123"/>
              <a:ext cx="17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81" name="Rectangle 621"/>
            <p:cNvSpPr>
              <a:spLocks noChangeArrowheads="1"/>
            </p:cNvSpPr>
            <p:nvPr/>
          </p:nvSpPr>
          <p:spPr bwMode="auto">
            <a:xfrm>
              <a:off x="2458" y="1123"/>
              <a:ext cx="17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82" name="Rectangle 622"/>
            <p:cNvSpPr>
              <a:spLocks noChangeArrowheads="1"/>
            </p:cNvSpPr>
            <p:nvPr/>
          </p:nvSpPr>
          <p:spPr bwMode="auto">
            <a:xfrm>
              <a:off x="3755" y="1123"/>
              <a:ext cx="17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83" name="Rectangle 623"/>
            <p:cNvSpPr>
              <a:spLocks noChangeArrowheads="1"/>
            </p:cNvSpPr>
            <p:nvPr/>
          </p:nvSpPr>
          <p:spPr bwMode="auto">
            <a:xfrm>
              <a:off x="5053" y="1123"/>
              <a:ext cx="17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84" name="Rectangle 624"/>
            <p:cNvSpPr>
              <a:spLocks noChangeArrowheads="1"/>
            </p:cNvSpPr>
            <p:nvPr/>
          </p:nvSpPr>
          <p:spPr bwMode="auto">
            <a:xfrm>
              <a:off x="941" y="1640"/>
              <a:ext cx="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18385" name="Rectangle 625"/>
            <p:cNvSpPr>
              <a:spLocks noChangeArrowheads="1"/>
            </p:cNvSpPr>
            <p:nvPr/>
          </p:nvSpPr>
          <p:spPr bwMode="auto">
            <a:xfrm>
              <a:off x="1006" y="1640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86" name="Rectangle 626"/>
            <p:cNvSpPr>
              <a:spLocks noChangeArrowheads="1"/>
            </p:cNvSpPr>
            <p:nvPr/>
          </p:nvSpPr>
          <p:spPr bwMode="auto">
            <a:xfrm>
              <a:off x="1234" y="139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87" name="Rectangle 627"/>
            <p:cNvSpPr>
              <a:spLocks noChangeArrowheads="1"/>
            </p:cNvSpPr>
            <p:nvPr/>
          </p:nvSpPr>
          <p:spPr bwMode="auto">
            <a:xfrm>
              <a:off x="1234" y="164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88" name="Rectangle 628"/>
            <p:cNvSpPr>
              <a:spLocks noChangeArrowheads="1"/>
            </p:cNvSpPr>
            <p:nvPr/>
          </p:nvSpPr>
          <p:spPr bwMode="auto">
            <a:xfrm>
              <a:off x="1234" y="1889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89" name="Rectangle 629"/>
            <p:cNvSpPr>
              <a:spLocks noChangeArrowheads="1"/>
            </p:cNvSpPr>
            <p:nvPr/>
          </p:nvSpPr>
          <p:spPr bwMode="auto">
            <a:xfrm>
              <a:off x="2532" y="139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396" name="Group 636"/>
            <p:cNvGrpSpPr>
              <a:grpSpLocks/>
            </p:cNvGrpSpPr>
            <p:nvPr/>
          </p:nvGrpSpPr>
          <p:grpSpPr bwMode="auto">
            <a:xfrm>
              <a:off x="4255" y="1527"/>
              <a:ext cx="305" cy="404"/>
              <a:chOff x="4255" y="1527"/>
              <a:chExt cx="305" cy="404"/>
            </a:xfrm>
          </p:grpSpPr>
          <p:sp>
            <p:nvSpPr>
              <p:cNvPr id="118390" name="Line 630"/>
              <p:cNvSpPr>
                <a:spLocks noChangeShapeType="1"/>
              </p:cNvSpPr>
              <p:nvPr/>
            </p:nvSpPr>
            <p:spPr bwMode="auto">
              <a:xfrm>
                <a:off x="4366" y="1714"/>
                <a:ext cx="1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91" name="Rectangle 631"/>
              <p:cNvSpPr>
                <a:spLocks noChangeArrowheads="1"/>
              </p:cNvSpPr>
              <p:nvPr/>
            </p:nvSpPr>
            <p:spPr bwMode="auto">
              <a:xfrm>
                <a:off x="4490" y="1824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18392" name="Rectangle 632"/>
              <p:cNvSpPr>
                <a:spLocks noChangeArrowheads="1"/>
              </p:cNvSpPr>
              <p:nvPr/>
            </p:nvSpPr>
            <p:spPr bwMode="auto">
              <a:xfrm>
                <a:off x="4492" y="1617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18393" name="Rectangle 633"/>
              <p:cNvSpPr>
                <a:spLocks noChangeArrowheads="1"/>
              </p:cNvSpPr>
              <p:nvPr/>
            </p:nvSpPr>
            <p:spPr bwMode="auto">
              <a:xfrm>
                <a:off x="4384" y="1734"/>
                <a:ext cx="7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118394" name="Rectangle 634"/>
              <p:cNvSpPr>
                <a:spLocks noChangeArrowheads="1"/>
              </p:cNvSpPr>
              <p:nvPr/>
            </p:nvSpPr>
            <p:spPr bwMode="auto">
              <a:xfrm>
                <a:off x="4376" y="1527"/>
                <a:ext cx="7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118395" name="Rectangle 635"/>
              <p:cNvSpPr>
                <a:spLocks noChangeArrowheads="1"/>
              </p:cNvSpPr>
              <p:nvPr/>
            </p:nvSpPr>
            <p:spPr bwMode="auto">
              <a:xfrm>
                <a:off x="4255" y="1605"/>
                <a:ext cx="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/>
              </a:p>
            </p:txBody>
          </p:sp>
        </p:grpSp>
        <p:sp>
          <p:nvSpPr>
            <p:cNvPr id="118397" name="Rectangle 637"/>
            <p:cNvSpPr>
              <a:spLocks noChangeArrowheads="1"/>
            </p:cNvSpPr>
            <p:nvPr/>
          </p:nvSpPr>
          <p:spPr bwMode="auto">
            <a:xfrm>
              <a:off x="4594" y="1620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398" name="Rectangle 638"/>
            <p:cNvSpPr>
              <a:spLocks noChangeArrowheads="1"/>
            </p:cNvSpPr>
            <p:nvPr/>
          </p:nvSpPr>
          <p:spPr bwMode="auto">
            <a:xfrm>
              <a:off x="771" y="1371"/>
              <a:ext cx="1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99" name="Rectangle 639"/>
            <p:cNvSpPr>
              <a:spLocks noChangeArrowheads="1"/>
            </p:cNvSpPr>
            <p:nvPr/>
          </p:nvSpPr>
          <p:spPr bwMode="auto">
            <a:xfrm>
              <a:off x="787" y="1371"/>
              <a:ext cx="373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0" name="Rectangle 640"/>
            <p:cNvSpPr>
              <a:spLocks noChangeArrowheads="1"/>
            </p:cNvSpPr>
            <p:nvPr/>
          </p:nvSpPr>
          <p:spPr bwMode="auto">
            <a:xfrm>
              <a:off x="1160" y="1371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1" name="Rectangle 641"/>
            <p:cNvSpPr>
              <a:spLocks noChangeArrowheads="1"/>
            </p:cNvSpPr>
            <p:nvPr/>
          </p:nvSpPr>
          <p:spPr bwMode="auto">
            <a:xfrm>
              <a:off x="1177" y="1371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2" name="Rectangle 642"/>
            <p:cNvSpPr>
              <a:spLocks noChangeArrowheads="1"/>
            </p:cNvSpPr>
            <p:nvPr/>
          </p:nvSpPr>
          <p:spPr bwMode="auto">
            <a:xfrm>
              <a:off x="2458" y="1371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3" name="Rectangle 643"/>
            <p:cNvSpPr>
              <a:spLocks noChangeArrowheads="1"/>
            </p:cNvSpPr>
            <p:nvPr/>
          </p:nvSpPr>
          <p:spPr bwMode="auto">
            <a:xfrm>
              <a:off x="2475" y="1371"/>
              <a:ext cx="12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4" name="Rectangle 644"/>
            <p:cNvSpPr>
              <a:spLocks noChangeArrowheads="1"/>
            </p:cNvSpPr>
            <p:nvPr/>
          </p:nvSpPr>
          <p:spPr bwMode="auto">
            <a:xfrm>
              <a:off x="3755" y="1371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5" name="Rectangle 645"/>
            <p:cNvSpPr>
              <a:spLocks noChangeArrowheads="1"/>
            </p:cNvSpPr>
            <p:nvPr/>
          </p:nvSpPr>
          <p:spPr bwMode="auto">
            <a:xfrm>
              <a:off x="3772" y="1371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6" name="Rectangle 646"/>
            <p:cNvSpPr>
              <a:spLocks noChangeArrowheads="1"/>
            </p:cNvSpPr>
            <p:nvPr/>
          </p:nvSpPr>
          <p:spPr bwMode="auto">
            <a:xfrm>
              <a:off x="5053" y="1371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7" name="Rectangle 647"/>
            <p:cNvSpPr>
              <a:spLocks noChangeArrowheads="1"/>
            </p:cNvSpPr>
            <p:nvPr/>
          </p:nvSpPr>
          <p:spPr bwMode="auto">
            <a:xfrm>
              <a:off x="771" y="1390"/>
              <a:ext cx="16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8" name="Rectangle 648"/>
            <p:cNvSpPr>
              <a:spLocks noChangeArrowheads="1"/>
            </p:cNvSpPr>
            <p:nvPr/>
          </p:nvSpPr>
          <p:spPr bwMode="auto">
            <a:xfrm>
              <a:off x="1160" y="1390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09" name="Rectangle 649"/>
            <p:cNvSpPr>
              <a:spLocks noChangeArrowheads="1"/>
            </p:cNvSpPr>
            <p:nvPr/>
          </p:nvSpPr>
          <p:spPr bwMode="auto">
            <a:xfrm>
              <a:off x="2458" y="1390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10" name="Rectangle 650"/>
            <p:cNvSpPr>
              <a:spLocks noChangeArrowheads="1"/>
            </p:cNvSpPr>
            <p:nvPr/>
          </p:nvSpPr>
          <p:spPr bwMode="auto">
            <a:xfrm>
              <a:off x="3755" y="1390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11" name="Rectangle 651"/>
            <p:cNvSpPr>
              <a:spLocks noChangeArrowheads="1"/>
            </p:cNvSpPr>
            <p:nvPr/>
          </p:nvSpPr>
          <p:spPr bwMode="auto">
            <a:xfrm>
              <a:off x="5053" y="1390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12" name="Rectangle 652"/>
            <p:cNvSpPr>
              <a:spLocks noChangeArrowheads="1"/>
            </p:cNvSpPr>
            <p:nvPr/>
          </p:nvSpPr>
          <p:spPr bwMode="auto">
            <a:xfrm>
              <a:off x="939" y="2404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18413" name="Rectangle 653"/>
            <p:cNvSpPr>
              <a:spLocks noChangeArrowheads="1"/>
            </p:cNvSpPr>
            <p:nvPr/>
          </p:nvSpPr>
          <p:spPr bwMode="auto">
            <a:xfrm>
              <a:off x="1011" y="2404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14" name="Rectangle 654"/>
            <p:cNvSpPr>
              <a:spLocks noChangeArrowheads="1"/>
            </p:cNvSpPr>
            <p:nvPr/>
          </p:nvSpPr>
          <p:spPr bwMode="auto">
            <a:xfrm>
              <a:off x="1234" y="2156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15" name="Rectangle 655"/>
            <p:cNvSpPr>
              <a:spLocks noChangeArrowheads="1"/>
            </p:cNvSpPr>
            <p:nvPr/>
          </p:nvSpPr>
          <p:spPr bwMode="auto">
            <a:xfrm>
              <a:off x="2532" y="2156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16" name="Rectangle 656"/>
            <p:cNvSpPr>
              <a:spLocks noChangeArrowheads="1"/>
            </p:cNvSpPr>
            <p:nvPr/>
          </p:nvSpPr>
          <p:spPr bwMode="auto">
            <a:xfrm>
              <a:off x="2532" y="2406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17" name="Rectangle 657"/>
            <p:cNvSpPr>
              <a:spLocks noChangeArrowheads="1"/>
            </p:cNvSpPr>
            <p:nvPr/>
          </p:nvSpPr>
          <p:spPr bwMode="auto">
            <a:xfrm>
              <a:off x="2532" y="2654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436" name="Group 676"/>
            <p:cNvGrpSpPr>
              <a:grpSpLocks/>
            </p:cNvGrpSpPr>
            <p:nvPr/>
          </p:nvGrpSpPr>
          <p:grpSpPr bwMode="auto">
            <a:xfrm>
              <a:off x="4064" y="2277"/>
              <a:ext cx="686" cy="425"/>
              <a:chOff x="4064" y="2277"/>
              <a:chExt cx="686" cy="425"/>
            </a:xfrm>
          </p:grpSpPr>
          <p:sp>
            <p:nvSpPr>
              <p:cNvPr id="118418" name="Line 658"/>
              <p:cNvSpPr>
                <a:spLocks noChangeShapeType="1"/>
              </p:cNvSpPr>
              <p:nvPr/>
            </p:nvSpPr>
            <p:spPr bwMode="auto">
              <a:xfrm>
                <a:off x="4246" y="2486"/>
                <a:ext cx="33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19" name="Line 659"/>
              <p:cNvSpPr>
                <a:spLocks noChangeShapeType="1"/>
              </p:cNvSpPr>
              <p:nvPr/>
            </p:nvSpPr>
            <p:spPr bwMode="auto">
              <a:xfrm>
                <a:off x="4677" y="2486"/>
                <a:ext cx="6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20" name="Rectangle 660"/>
              <p:cNvSpPr>
                <a:spLocks noChangeArrowheads="1"/>
              </p:cNvSpPr>
              <p:nvPr/>
            </p:nvSpPr>
            <p:spPr bwMode="auto">
              <a:xfrm>
                <a:off x="4682" y="2504"/>
                <a:ext cx="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118421" name="Rectangle 661"/>
              <p:cNvSpPr>
                <a:spLocks noChangeArrowheads="1"/>
              </p:cNvSpPr>
              <p:nvPr/>
            </p:nvSpPr>
            <p:spPr bwMode="auto">
              <a:xfrm>
                <a:off x="4676" y="2301"/>
                <a:ext cx="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18422" name="Rectangle 662"/>
              <p:cNvSpPr>
                <a:spLocks noChangeArrowheads="1"/>
              </p:cNvSpPr>
              <p:nvPr/>
            </p:nvSpPr>
            <p:spPr bwMode="auto">
              <a:xfrm>
                <a:off x="4407" y="2504"/>
                <a:ext cx="7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118423" name="Rectangle 663"/>
              <p:cNvSpPr>
                <a:spLocks noChangeArrowheads="1"/>
              </p:cNvSpPr>
              <p:nvPr/>
            </p:nvSpPr>
            <p:spPr bwMode="auto">
              <a:xfrm>
                <a:off x="4256" y="2504"/>
                <a:ext cx="7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118424" name="Rectangle 664"/>
              <p:cNvSpPr>
                <a:spLocks noChangeArrowheads="1"/>
              </p:cNvSpPr>
              <p:nvPr/>
            </p:nvSpPr>
            <p:spPr bwMode="auto">
              <a:xfrm>
                <a:off x="4378" y="2301"/>
                <a:ext cx="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18425" name="Rectangle 665"/>
              <p:cNvSpPr>
                <a:spLocks noChangeArrowheads="1"/>
              </p:cNvSpPr>
              <p:nvPr/>
            </p:nvSpPr>
            <p:spPr bwMode="auto">
              <a:xfrm>
                <a:off x="4515" y="2595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18426" name="Rectangle 666"/>
              <p:cNvSpPr>
                <a:spLocks noChangeArrowheads="1"/>
              </p:cNvSpPr>
              <p:nvPr/>
            </p:nvSpPr>
            <p:spPr bwMode="auto">
              <a:xfrm>
                <a:off x="4362" y="2595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18427" name="Rectangle 667"/>
              <p:cNvSpPr>
                <a:spLocks noChangeArrowheads="1"/>
              </p:cNvSpPr>
              <p:nvPr/>
            </p:nvSpPr>
            <p:spPr bwMode="auto">
              <a:xfrm>
                <a:off x="4601" y="2434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÷</a:t>
                </a:r>
                <a:endParaRPr lang="en-US"/>
              </a:p>
            </p:txBody>
          </p:sp>
          <p:sp>
            <p:nvSpPr>
              <p:cNvPr id="118428" name="Rectangle 668"/>
              <p:cNvSpPr>
                <a:spLocks noChangeArrowheads="1"/>
              </p:cNvSpPr>
              <p:nvPr/>
            </p:nvSpPr>
            <p:spPr bwMode="auto">
              <a:xfrm>
                <a:off x="4601" y="2369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÷</a:t>
                </a:r>
                <a:endParaRPr lang="en-US"/>
              </a:p>
            </p:txBody>
          </p:sp>
          <p:sp>
            <p:nvSpPr>
              <p:cNvPr id="118429" name="Rectangle 669"/>
              <p:cNvSpPr>
                <a:spLocks noChangeArrowheads="1"/>
              </p:cNvSpPr>
              <p:nvPr/>
            </p:nvSpPr>
            <p:spPr bwMode="auto">
              <a:xfrm>
                <a:off x="4601" y="2526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ø</a:t>
                </a:r>
                <a:endParaRPr lang="en-US"/>
              </a:p>
            </p:txBody>
          </p:sp>
          <p:sp>
            <p:nvSpPr>
              <p:cNvPr id="118430" name="Rectangle 670"/>
              <p:cNvSpPr>
                <a:spLocks noChangeArrowheads="1"/>
              </p:cNvSpPr>
              <p:nvPr/>
            </p:nvSpPr>
            <p:spPr bwMode="auto">
              <a:xfrm>
                <a:off x="4601" y="2277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ö</a:t>
                </a:r>
                <a:endParaRPr lang="en-US"/>
              </a:p>
            </p:txBody>
          </p:sp>
          <p:sp>
            <p:nvSpPr>
              <p:cNvPr id="118431" name="Rectangle 671"/>
              <p:cNvSpPr>
                <a:spLocks noChangeArrowheads="1"/>
              </p:cNvSpPr>
              <p:nvPr/>
            </p:nvSpPr>
            <p:spPr bwMode="auto">
              <a:xfrm>
                <a:off x="4064" y="2434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ç</a:t>
                </a:r>
                <a:endParaRPr lang="en-US"/>
              </a:p>
            </p:txBody>
          </p:sp>
          <p:sp>
            <p:nvSpPr>
              <p:cNvPr id="118432" name="Rectangle 672"/>
              <p:cNvSpPr>
                <a:spLocks noChangeArrowheads="1"/>
              </p:cNvSpPr>
              <p:nvPr/>
            </p:nvSpPr>
            <p:spPr bwMode="auto">
              <a:xfrm>
                <a:off x="4064" y="2369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ç</a:t>
                </a:r>
                <a:endParaRPr lang="en-US"/>
              </a:p>
            </p:txBody>
          </p:sp>
          <p:sp>
            <p:nvSpPr>
              <p:cNvPr id="118433" name="Rectangle 673"/>
              <p:cNvSpPr>
                <a:spLocks noChangeArrowheads="1"/>
              </p:cNvSpPr>
              <p:nvPr/>
            </p:nvSpPr>
            <p:spPr bwMode="auto">
              <a:xfrm>
                <a:off x="4064" y="2526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è</a:t>
                </a:r>
                <a:endParaRPr lang="en-US"/>
              </a:p>
            </p:txBody>
          </p:sp>
          <p:sp>
            <p:nvSpPr>
              <p:cNvPr id="118434" name="Rectangle 674"/>
              <p:cNvSpPr>
                <a:spLocks noChangeArrowheads="1"/>
              </p:cNvSpPr>
              <p:nvPr/>
            </p:nvSpPr>
            <p:spPr bwMode="auto">
              <a:xfrm>
                <a:off x="4064" y="2277"/>
                <a:ext cx="5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æ</a:t>
                </a:r>
                <a:endParaRPr lang="en-US"/>
              </a:p>
            </p:txBody>
          </p:sp>
          <p:sp>
            <p:nvSpPr>
              <p:cNvPr id="118435" name="Rectangle 675"/>
              <p:cNvSpPr>
                <a:spLocks noChangeArrowheads="1"/>
              </p:cNvSpPr>
              <p:nvPr/>
            </p:nvSpPr>
            <p:spPr bwMode="auto">
              <a:xfrm>
                <a:off x="4136" y="2377"/>
                <a:ext cx="7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/>
              </a:p>
            </p:txBody>
          </p:sp>
        </p:grpSp>
        <p:sp>
          <p:nvSpPr>
            <p:cNvPr id="118437" name="Rectangle 677"/>
            <p:cNvSpPr>
              <a:spLocks noChangeArrowheads="1"/>
            </p:cNvSpPr>
            <p:nvPr/>
          </p:nvSpPr>
          <p:spPr bwMode="auto">
            <a:xfrm>
              <a:off x="4779" y="239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38" name="Rectangle 678"/>
            <p:cNvSpPr>
              <a:spLocks noChangeArrowheads="1"/>
            </p:cNvSpPr>
            <p:nvPr/>
          </p:nvSpPr>
          <p:spPr bwMode="auto">
            <a:xfrm>
              <a:off x="771" y="2135"/>
              <a:ext cx="1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39" name="Rectangle 679"/>
            <p:cNvSpPr>
              <a:spLocks noChangeArrowheads="1"/>
            </p:cNvSpPr>
            <p:nvPr/>
          </p:nvSpPr>
          <p:spPr bwMode="auto">
            <a:xfrm>
              <a:off x="787" y="2135"/>
              <a:ext cx="373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0" name="Rectangle 680"/>
            <p:cNvSpPr>
              <a:spLocks noChangeArrowheads="1"/>
            </p:cNvSpPr>
            <p:nvPr/>
          </p:nvSpPr>
          <p:spPr bwMode="auto">
            <a:xfrm>
              <a:off x="1160" y="2135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1" name="Rectangle 681"/>
            <p:cNvSpPr>
              <a:spLocks noChangeArrowheads="1"/>
            </p:cNvSpPr>
            <p:nvPr/>
          </p:nvSpPr>
          <p:spPr bwMode="auto">
            <a:xfrm>
              <a:off x="1177" y="2135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2" name="Rectangle 682"/>
            <p:cNvSpPr>
              <a:spLocks noChangeArrowheads="1"/>
            </p:cNvSpPr>
            <p:nvPr/>
          </p:nvSpPr>
          <p:spPr bwMode="auto">
            <a:xfrm>
              <a:off x="2458" y="2135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3" name="Rectangle 683"/>
            <p:cNvSpPr>
              <a:spLocks noChangeArrowheads="1"/>
            </p:cNvSpPr>
            <p:nvPr/>
          </p:nvSpPr>
          <p:spPr bwMode="auto">
            <a:xfrm>
              <a:off x="2475" y="2135"/>
              <a:ext cx="12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4" name="Rectangle 684"/>
            <p:cNvSpPr>
              <a:spLocks noChangeArrowheads="1"/>
            </p:cNvSpPr>
            <p:nvPr/>
          </p:nvSpPr>
          <p:spPr bwMode="auto">
            <a:xfrm>
              <a:off x="3755" y="2135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5" name="Rectangle 685"/>
            <p:cNvSpPr>
              <a:spLocks noChangeArrowheads="1"/>
            </p:cNvSpPr>
            <p:nvPr/>
          </p:nvSpPr>
          <p:spPr bwMode="auto">
            <a:xfrm>
              <a:off x="3772" y="2135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6" name="Rectangle 686"/>
            <p:cNvSpPr>
              <a:spLocks noChangeArrowheads="1"/>
            </p:cNvSpPr>
            <p:nvPr/>
          </p:nvSpPr>
          <p:spPr bwMode="auto">
            <a:xfrm>
              <a:off x="5053" y="2135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7" name="Rectangle 687"/>
            <p:cNvSpPr>
              <a:spLocks noChangeArrowheads="1"/>
            </p:cNvSpPr>
            <p:nvPr/>
          </p:nvSpPr>
          <p:spPr bwMode="auto">
            <a:xfrm>
              <a:off x="771" y="2154"/>
              <a:ext cx="16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8" name="Rectangle 688"/>
            <p:cNvSpPr>
              <a:spLocks noChangeArrowheads="1"/>
            </p:cNvSpPr>
            <p:nvPr/>
          </p:nvSpPr>
          <p:spPr bwMode="auto">
            <a:xfrm>
              <a:off x="1160" y="2154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49" name="Rectangle 689"/>
            <p:cNvSpPr>
              <a:spLocks noChangeArrowheads="1"/>
            </p:cNvSpPr>
            <p:nvPr/>
          </p:nvSpPr>
          <p:spPr bwMode="auto">
            <a:xfrm>
              <a:off x="2458" y="2154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50" name="Rectangle 690"/>
            <p:cNvSpPr>
              <a:spLocks noChangeArrowheads="1"/>
            </p:cNvSpPr>
            <p:nvPr/>
          </p:nvSpPr>
          <p:spPr bwMode="auto">
            <a:xfrm>
              <a:off x="3755" y="2154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51" name="Rectangle 691"/>
            <p:cNvSpPr>
              <a:spLocks noChangeArrowheads="1"/>
            </p:cNvSpPr>
            <p:nvPr/>
          </p:nvSpPr>
          <p:spPr bwMode="auto">
            <a:xfrm>
              <a:off x="5053" y="2154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52" name="Rectangle 692"/>
            <p:cNvSpPr>
              <a:spLocks noChangeArrowheads="1"/>
            </p:cNvSpPr>
            <p:nvPr/>
          </p:nvSpPr>
          <p:spPr bwMode="auto">
            <a:xfrm>
              <a:off x="941" y="3168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18453" name="Rectangle 693"/>
            <p:cNvSpPr>
              <a:spLocks noChangeArrowheads="1"/>
            </p:cNvSpPr>
            <p:nvPr/>
          </p:nvSpPr>
          <p:spPr bwMode="auto">
            <a:xfrm>
              <a:off x="1006" y="3168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54" name="Rectangle 694"/>
            <p:cNvSpPr>
              <a:spLocks noChangeArrowheads="1"/>
            </p:cNvSpPr>
            <p:nvPr/>
          </p:nvSpPr>
          <p:spPr bwMode="auto">
            <a:xfrm>
              <a:off x="1234" y="2920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55" name="Rectangle 695"/>
            <p:cNvSpPr>
              <a:spLocks noChangeArrowheads="1"/>
            </p:cNvSpPr>
            <p:nvPr/>
          </p:nvSpPr>
          <p:spPr bwMode="auto">
            <a:xfrm>
              <a:off x="1234" y="3170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56" name="Rectangle 696"/>
            <p:cNvSpPr>
              <a:spLocks noChangeArrowheads="1"/>
            </p:cNvSpPr>
            <p:nvPr/>
          </p:nvSpPr>
          <p:spPr bwMode="auto">
            <a:xfrm>
              <a:off x="1234" y="3418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57" name="Rectangle 697"/>
            <p:cNvSpPr>
              <a:spLocks noChangeArrowheads="1"/>
            </p:cNvSpPr>
            <p:nvPr/>
          </p:nvSpPr>
          <p:spPr bwMode="auto">
            <a:xfrm>
              <a:off x="2532" y="2920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466" name="Group 706"/>
            <p:cNvGrpSpPr>
              <a:grpSpLocks/>
            </p:cNvGrpSpPr>
            <p:nvPr/>
          </p:nvGrpSpPr>
          <p:grpSpPr bwMode="auto">
            <a:xfrm>
              <a:off x="4125" y="3098"/>
              <a:ext cx="571" cy="260"/>
              <a:chOff x="4125" y="3098"/>
              <a:chExt cx="571" cy="260"/>
            </a:xfrm>
          </p:grpSpPr>
          <p:sp>
            <p:nvSpPr>
              <p:cNvPr id="118458" name="Rectangle 698"/>
              <p:cNvSpPr>
                <a:spLocks noChangeArrowheads="1"/>
              </p:cNvSpPr>
              <p:nvPr/>
            </p:nvSpPr>
            <p:spPr bwMode="auto">
              <a:xfrm>
                <a:off x="4125" y="3098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(</a:t>
                </a:r>
                <a:endParaRPr lang="en-US"/>
              </a:p>
            </p:txBody>
          </p:sp>
          <p:sp>
            <p:nvSpPr>
              <p:cNvPr id="118459" name="Rectangle 699"/>
              <p:cNvSpPr>
                <a:spLocks noChangeArrowheads="1"/>
              </p:cNvSpPr>
              <p:nvPr/>
            </p:nvSpPr>
            <p:spPr bwMode="auto">
              <a:xfrm>
                <a:off x="4605" y="3098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)</a:t>
                </a:r>
                <a:endParaRPr lang="en-US"/>
              </a:p>
            </p:txBody>
          </p:sp>
          <p:sp>
            <p:nvSpPr>
              <p:cNvPr id="118460" name="Rectangle 700"/>
              <p:cNvSpPr>
                <a:spLocks noChangeArrowheads="1"/>
              </p:cNvSpPr>
              <p:nvPr/>
            </p:nvSpPr>
            <p:spPr bwMode="auto">
              <a:xfrm>
                <a:off x="4640" y="3161"/>
                <a:ext cx="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s</a:t>
                </a:r>
                <a:endParaRPr lang="en-US"/>
              </a:p>
            </p:txBody>
          </p:sp>
          <p:sp>
            <p:nvSpPr>
              <p:cNvPr id="118461" name="Rectangle 701"/>
              <p:cNvSpPr>
                <a:spLocks noChangeArrowheads="1"/>
              </p:cNvSpPr>
              <p:nvPr/>
            </p:nvSpPr>
            <p:spPr bwMode="auto">
              <a:xfrm>
                <a:off x="4446" y="3161"/>
                <a:ext cx="7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118462" name="Rectangle 702"/>
              <p:cNvSpPr>
                <a:spLocks noChangeArrowheads="1"/>
              </p:cNvSpPr>
              <p:nvPr/>
            </p:nvSpPr>
            <p:spPr bwMode="auto">
              <a:xfrm>
                <a:off x="4279" y="3161"/>
                <a:ext cx="7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118463" name="Rectangle 703"/>
              <p:cNvSpPr>
                <a:spLocks noChangeArrowheads="1"/>
              </p:cNvSpPr>
              <p:nvPr/>
            </p:nvSpPr>
            <p:spPr bwMode="auto">
              <a:xfrm>
                <a:off x="4544" y="3251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18464" name="Rectangle 704"/>
              <p:cNvSpPr>
                <a:spLocks noChangeArrowheads="1"/>
              </p:cNvSpPr>
              <p:nvPr/>
            </p:nvSpPr>
            <p:spPr bwMode="auto">
              <a:xfrm>
                <a:off x="4395" y="3251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18465" name="Rectangle 705"/>
              <p:cNvSpPr>
                <a:spLocks noChangeArrowheads="1"/>
              </p:cNvSpPr>
              <p:nvPr/>
            </p:nvSpPr>
            <p:spPr bwMode="auto">
              <a:xfrm>
                <a:off x="4171" y="3146"/>
                <a:ext cx="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/>
              </a:p>
            </p:txBody>
          </p:sp>
        </p:grpSp>
        <p:sp>
          <p:nvSpPr>
            <p:cNvPr id="118467" name="Rectangle 707"/>
            <p:cNvSpPr>
              <a:spLocks noChangeArrowheads="1"/>
            </p:cNvSpPr>
            <p:nvPr/>
          </p:nvSpPr>
          <p:spPr bwMode="auto">
            <a:xfrm>
              <a:off x="4719" y="3161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468" name="Rectangle 708"/>
            <p:cNvSpPr>
              <a:spLocks noChangeArrowheads="1"/>
            </p:cNvSpPr>
            <p:nvPr/>
          </p:nvSpPr>
          <p:spPr bwMode="auto">
            <a:xfrm>
              <a:off x="771" y="2899"/>
              <a:ext cx="1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69" name="Rectangle 709"/>
            <p:cNvSpPr>
              <a:spLocks noChangeArrowheads="1"/>
            </p:cNvSpPr>
            <p:nvPr/>
          </p:nvSpPr>
          <p:spPr bwMode="auto">
            <a:xfrm>
              <a:off x="787" y="2899"/>
              <a:ext cx="373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0" name="Rectangle 710"/>
            <p:cNvSpPr>
              <a:spLocks noChangeArrowheads="1"/>
            </p:cNvSpPr>
            <p:nvPr/>
          </p:nvSpPr>
          <p:spPr bwMode="auto">
            <a:xfrm>
              <a:off x="1160" y="2899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1" name="Rectangle 711"/>
            <p:cNvSpPr>
              <a:spLocks noChangeArrowheads="1"/>
            </p:cNvSpPr>
            <p:nvPr/>
          </p:nvSpPr>
          <p:spPr bwMode="auto">
            <a:xfrm>
              <a:off x="1177" y="2899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2" name="Rectangle 712"/>
            <p:cNvSpPr>
              <a:spLocks noChangeArrowheads="1"/>
            </p:cNvSpPr>
            <p:nvPr/>
          </p:nvSpPr>
          <p:spPr bwMode="auto">
            <a:xfrm>
              <a:off x="2458" y="2899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3" name="Rectangle 713"/>
            <p:cNvSpPr>
              <a:spLocks noChangeArrowheads="1"/>
            </p:cNvSpPr>
            <p:nvPr/>
          </p:nvSpPr>
          <p:spPr bwMode="auto">
            <a:xfrm>
              <a:off x="2475" y="2899"/>
              <a:ext cx="12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4" name="Rectangle 714"/>
            <p:cNvSpPr>
              <a:spLocks noChangeArrowheads="1"/>
            </p:cNvSpPr>
            <p:nvPr/>
          </p:nvSpPr>
          <p:spPr bwMode="auto">
            <a:xfrm>
              <a:off x="3755" y="2899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5" name="Rectangle 715"/>
            <p:cNvSpPr>
              <a:spLocks noChangeArrowheads="1"/>
            </p:cNvSpPr>
            <p:nvPr/>
          </p:nvSpPr>
          <p:spPr bwMode="auto">
            <a:xfrm>
              <a:off x="3772" y="2899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6" name="Rectangle 716"/>
            <p:cNvSpPr>
              <a:spLocks noChangeArrowheads="1"/>
            </p:cNvSpPr>
            <p:nvPr/>
          </p:nvSpPr>
          <p:spPr bwMode="auto">
            <a:xfrm>
              <a:off x="5053" y="2899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7" name="Rectangle 717"/>
            <p:cNvSpPr>
              <a:spLocks noChangeArrowheads="1"/>
            </p:cNvSpPr>
            <p:nvPr/>
          </p:nvSpPr>
          <p:spPr bwMode="auto">
            <a:xfrm>
              <a:off x="771" y="2918"/>
              <a:ext cx="16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8" name="Rectangle 718"/>
            <p:cNvSpPr>
              <a:spLocks noChangeArrowheads="1"/>
            </p:cNvSpPr>
            <p:nvPr/>
          </p:nvSpPr>
          <p:spPr bwMode="auto">
            <a:xfrm>
              <a:off x="771" y="3665"/>
              <a:ext cx="16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79" name="Rectangle 719"/>
            <p:cNvSpPr>
              <a:spLocks noChangeArrowheads="1"/>
            </p:cNvSpPr>
            <p:nvPr/>
          </p:nvSpPr>
          <p:spPr bwMode="auto">
            <a:xfrm>
              <a:off x="771" y="3665"/>
              <a:ext cx="16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0" name="Rectangle 720"/>
            <p:cNvSpPr>
              <a:spLocks noChangeArrowheads="1"/>
            </p:cNvSpPr>
            <p:nvPr/>
          </p:nvSpPr>
          <p:spPr bwMode="auto">
            <a:xfrm>
              <a:off x="787" y="3665"/>
              <a:ext cx="373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1" name="Rectangle 721"/>
            <p:cNvSpPr>
              <a:spLocks noChangeArrowheads="1"/>
            </p:cNvSpPr>
            <p:nvPr/>
          </p:nvSpPr>
          <p:spPr bwMode="auto">
            <a:xfrm>
              <a:off x="1160" y="2918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2" name="Rectangle 722"/>
            <p:cNvSpPr>
              <a:spLocks noChangeArrowheads="1"/>
            </p:cNvSpPr>
            <p:nvPr/>
          </p:nvSpPr>
          <p:spPr bwMode="auto">
            <a:xfrm>
              <a:off x="1160" y="3665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3" name="Rectangle 723"/>
            <p:cNvSpPr>
              <a:spLocks noChangeArrowheads="1"/>
            </p:cNvSpPr>
            <p:nvPr/>
          </p:nvSpPr>
          <p:spPr bwMode="auto">
            <a:xfrm>
              <a:off x="1177" y="3665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4" name="Rectangle 724"/>
            <p:cNvSpPr>
              <a:spLocks noChangeArrowheads="1"/>
            </p:cNvSpPr>
            <p:nvPr/>
          </p:nvSpPr>
          <p:spPr bwMode="auto">
            <a:xfrm>
              <a:off x="2458" y="2918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5" name="Rectangle 725"/>
            <p:cNvSpPr>
              <a:spLocks noChangeArrowheads="1"/>
            </p:cNvSpPr>
            <p:nvPr/>
          </p:nvSpPr>
          <p:spPr bwMode="auto">
            <a:xfrm>
              <a:off x="2458" y="3665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6" name="Rectangle 726"/>
            <p:cNvSpPr>
              <a:spLocks noChangeArrowheads="1"/>
            </p:cNvSpPr>
            <p:nvPr/>
          </p:nvSpPr>
          <p:spPr bwMode="auto">
            <a:xfrm>
              <a:off x="2475" y="3665"/>
              <a:ext cx="12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7" name="Rectangle 727"/>
            <p:cNvSpPr>
              <a:spLocks noChangeArrowheads="1"/>
            </p:cNvSpPr>
            <p:nvPr/>
          </p:nvSpPr>
          <p:spPr bwMode="auto">
            <a:xfrm>
              <a:off x="3755" y="2918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8" name="Rectangle 728"/>
            <p:cNvSpPr>
              <a:spLocks noChangeArrowheads="1"/>
            </p:cNvSpPr>
            <p:nvPr/>
          </p:nvSpPr>
          <p:spPr bwMode="auto">
            <a:xfrm>
              <a:off x="3755" y="3665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89" name="Rectangle 729"/>
            <p:cNvSpPr>
              <a:spLocks noChangeArrowheads="1"/>
            </p:cNvSpPr>
            <p:nvPr/>
          </p:nvSpPr>
          <p:spPr bwMode="auto">
            <a:xfrm>
              <a:off x="3772" y="3665"/>
              <a:ext cx="1281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90" name="Rectangle 730"/>
            <p:cNvSpPr>
              <a:spLocks noChangeArrowheads="1"/>
            </p:cNvSpPr>
            <p:nvPr/>
          </p:nvSpPr>
          <p:spPr bwMode="auto">
            <a:xfrm>
              <a:off x="5053" y="2918"/>
              <a:ext cx="17" cy="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91" name="Rectangle 731"/>
            <p:cNvSpPr>
              <a:spLocks noChangeArrowheads="1"/>
            </p:cNvSpPr>
            <p:nvPr/>
          </p:nvSpPr>
          <p:spPr bwMode="auto">
            <a:xfrm>
              <a:off x="5053" y="3665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92" name="Rectangle 732"/>
            <p:cNvSpPr>
              <a:spLocks noChangeArrowheads="1"/>
            </p:cNvSpPr>
            <p:nvPr/>
          </p:nvSpPr>
          <p:spPr bwMode="auto">
            <a:xfrm>
              <a:off x="5053" y="3665"/>
              <a:ext cx="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93" name="Rectangle 733"/>
            <p:cNvSpPr>
              <a:spLocks noChangeArrowheads="1"/>
            </p:cNvSpPr>
            <p:nvPr/>
          </p:nvSpPr>
          <p:spPr bwMode="auto">
            <a:xfrm>
              <a:off x="1578" y="1861"/>
              <a:ext cx="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8494" name="Rectangle 734"/>
            <p:cNvSpPr>
              <a:spLocks noChangeArrowheads="1"/>
            </p:cNvSpPr>
            <p:nvPr/>
          </p:nvSpPr>
          <p:spPr bwMode="auto">
            <a:xfrm>
              <a:off x="1665" y="1923"/>
              <a:ext cx="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 </a:t>
              </a:r>
              <a:endParaRPr lang="en-US"/>
            </a:p>
          </p:txBody>
        </p:sp>
        <p:sp>
          <p:nvSpPr>
            <p:cNvPr id="118495" name="Rectangle 735"/>
            <p:cNvSpPr>
              <a:spLocks noChangeArrowheads="1"/>
            </p:cNvSpPr>
            <p:nvPr/>
          </p:nvSpPr>
          <p:spPr bwMode="auto">
            <a:xfrm>
              <a:off x="1737" y="1861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R</a:t>
              </a:r>
              <a:endParaRPr lang="en-US"/>
            </a:p>
          </p:txBody>
        </p:sp>
        <p:sp>
          <p:nvSpPr>
            <p:cNvPr id="118496" name="Rectangle 736"/>
            <p:cNvSpPr>
              <a:spLocks noChangeArrowheads="1"/>
            </p:cNvSpPr>
            <p:nvPr/>
          </p:nvSpPr>
          <p:spPr bwMode="auto">
            <a:xfrm>
              <a:off x="1951" y="1923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8497" name="Rectangle 737"/>
            <p:cNvSpPr>
              <a:spLocks noChangeArrowheads="1"/>
            </p:cNvSpPr>
            <p:nvPr/>
          </p:nvSpPr>
          <p:spPr bwMode="auto">
            <a:xfrm>
              <a:off x="1999" y="1861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506" name="Group 746"/>
            <p:cNvGrpSpPr>
              <a:grpSpLocks/>
            </p:cNvGrpSpPr>
            <p:nvPr/>
          </p:nvGrpSpPr>
          <p:grpSpPr bwMode="auto">
            <a:xfrm>
              <a:off x="1431" y="1664"/>
              <a:ext cx="729" cy="165"/>
              <a:chOff x="1431" y="1664"/>
              <a:chExt cx="729" cy="165"/>
            </a:xfrm>
          </p:grpSpPr>
          <p:sp>
            <p:nvSpPr>
              <p:cNvPr id="118498" name="Freeform 738"/>
              <p:cNvSpPr>
                <a:spLocks/>
              </p:cNvSpPr>
              <p:nvPr/>
            </p:nvSpPr>
            <p:spPr bwMode="auto">
              <a:xfrm>
                <a:off x="1772" y="1670"/>
                <a:ext cx="50" cy="159"/>
              </a:xfrm>
              <a:custGeom>
                <a:avLst/>
                <a:gdLst>
                  <a:gd name="T0" fmla="*/ 39 w 50"/>
                  <a:gd name="T1" fmla="*/ 159 h 159"/>
                  <a:gd name="T2" fmla="*/ 0 w 50"/>
                  <a:gd name="T3" fmla="*/ 13 h 159"/>
                  <a:gd name="T4" fmla="*/ 11 w 50"/>
                  <a:gd name="T5" fmla="*/ 0 h 159"/>
                  <a:gd name="T6" fmla="*/ 50 w 50"/>
                  <a:gd name="T7" fmla="*/ 147 h 159"/>
                  <a:gd name="T8" fmla="*/ 39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39" y="159"/>
                    </a:moveTo>
                    <a:lnTo>
                      <a:pt x="0" y="13"/>
                    </a:lnTo>
                    <a:lnTo>
                      <a:pt x="11" y="0"/>
                    </a:lnTo>
                    <a:lnTo>
                      <a:pt x="50" y="147"/>
                    </a:lnTo>
                    <a:lnTo>
                      <a:pt x="39" y="15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99" name="Freeform 739"/>
              <p:cNvSpPr>
                <a:spLocks/>
              </p:cNvSpPr>
              <p:nvPr/>
            </p:nvSpPr>
            <p:spPr bwMode="auto">
              <a:xfrm>
                <a:off x="1805" y="1670"/>
                <a:ext cx="51" cy="159"/>
              </a:xfrm>
              <a:custGeom>
                <a:avLst/>
                <a:gdLst>
                  <a:gd name="T0" fmla="*/ 0 w 51"/>
                  <a:gd name="T1" fmla="*/ 147 h 159"/>
                  <a:gd name="T2" fmla="*/ 40 w 51"/>
                  <a:gd name="T3" fmla="*/ 0 h 159"/>
                  <a:gd name="T4" fmla="*/ 51 w 51"/>
                  <a:gd name="T5" fmla="*/ 13 h 159"/>
                  <a:gd name="T6" fmla="*/ 12 w 51"/>
                  <a:gd name="T7" fmla="*/ 159 h 159"/>
                  <a:gd name="T8" fmla="*/ 0 w 51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0" y="147"/>
                    </a:moveTo>
                    <a:lnTo>
                      <a:pt x="40" y="0"/>
                    </a:lnTo>
                    <a:lnTo>
                      <a:pt x="51" y="13"/>
                    </a:lnTo>
                    <a:lnTo>
                      <a:pt x="12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00" name="Freeform 740"/>
              <p:cNvSpPr>
                <a:spLocks/>
              </p:cNvSpPr>
              <p:nvPr/>
            </p:nvSpPr>
            <p:spPr bwMode="auto">
              <a:xfrm>
                <a:off x="1735" y="1664"/>
                <a:ext cx="51" cy="159"/>
              </a:xfrm>
              <a:custGeom>
                <a:avLst/>
                <a:gdLst>
                  <a:gd name="T0" fmla="*/ 0 w 51"/>
                  <a:gd name="T1" fmla="*/ 147 h 159"/>
                  <a:gd name="T2" fmla="*/ 42 w 51"/>
                  <a:gd name="T3" fmla="*/ 0 h 159"/>
                  <a:gd name="T4" fmla="*/ 51 w 51"/>
                  <a:gd name="T5" fmla="*/ 12 h 159"/>
                  <a:gd name="T6" fmla="*/ 11 w 51"/>
                  <a:gd name="T7" fmla="*/ 159 h 159"/>
                  <a:gd name="T8" fmla="*/ 0 w 51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0" y="147"/>
                    </a:moveTo>
                    <a:lnTo>
                      <a:pt x="42" y="0"/>
                    </a:lnTo>
                    <a:lnTo>
                      <a:pt x="51" y="12"/>
                    </a:lnTo>
                    <a:lnTo>
                      <a:pt x="11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01" name="Freeform 741"/>
              <p:cNvSpPr>
                <a:spLocks/>
              </p:cNvSpPr>
              <p:nvPr/>
            </p:nvSpPr>
            <p:spPr bwMode="auto">
              <a:xfrm>
                <a:off x="1701" y="1664"/>
                <a:ext cx="51" cy="159"/>
              </a:xfrm>
              <a:custGeom>
                <a:avLst/>
                <a:gdLst>
                  <a:gd name="T0" fmla="*/ 12 w 51"/>
                  <a:gd name="T1" fmla="*/ 0 h 159"/>
                  <a:gd name="T2" fmla="*/ 51 w 51"/>
                  <a:gd name="T3" fmla="*/ 147 h 159"/>
                  <a:gd name="T4" fmla="*/ 40 w 51"/>
                  <a:gd name="T5" fmla="*/ 159 h 159"/>
                  <a:gd name="T6" fmla="*/ 0 w 51"/>
                  <a:gd name="T7" fmla="*/ 12 h 159"/>
                  <a:gd name="T8" fmla="*/ 12 w 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12" y="0"/>
                    </a:moveTo>
                    <a:lnTo>
                      <a:pt x="51" y="147"/>
                    </a:lnTo>
                    <a:lnTo>
                      <a:pt x="40" y="159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02" name="Freeform 742"/>
              <p:cNvSpPr>
                <a:spLocks/>
              </p:cNvSpPr>
              <p:nvPr/>
            </p:nvSpPr>
            <p:spPr bwMode="auto">
              <a:xfrm>
                <a:off x="1684" y="1664"/>
                <a:ext cx="31" cy="86"/>
              </a:xfrm>
              <a:custGeom>
                <a:avLst/>
                <a:gdLst>
                  <a:gd name="T0" fmla="*/ 0 w 31"/>
                  <a:gd name="T1" fmla="*/ 74 h 86"/>
                  <a:gd name="T2" fmla="*/ 23 w 31"/>
                  <a:gd name="T3" fmla="*/ 0 h 86"/>
                  <a:gd name="T4" fmla="*/ 31 w 31"/>
                  <a:gd name="T5" fmla="*/ 12 h 86"/>
                  <a:gd name="T6" fmla="*/ 12 w 31"/>
                  <a:gd name="T7" fmla="*/ 86 h 86"/>
                  <a:gd name="T8" fmla="*/ 0 w 31"/>
                  <a:gd name="T9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6">
                    <a:moveTo>
                      <a:pt x="0" y="74"/>
                    </a:moveTo>
                    <a:lnTo>
                      <a:pt x="23" y="0"/>
                    </a:lnTo>
                    <a:lnTo>
                      <a:pt x="31" y="12"/>
                    </a:lnTo>
                    <a:lnTo>
                      <a:pt x="12" y="86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03" name="Freeform 743"/>
              <p:cNvSpPr>
                <a:spLocks/>
              </p:cNvSpPr>
              <p:nvPr/>
            </p:nvSpPr>
            <p:spPr bwMode="auto">
              <a:xfrm>
                <a:off x="1842" y="1670"/>
                <a:ext cx="28" cy="86"/>
              </a:xfrm>
              <a:custGeom>
                <a:avLst/>
                <a:gdLst>
                  <a:gd name="T0" fmla="*/ 8 w 28"/>
                  <a:gd name="T1" fmla="*/ 0 h 86"/>
                  <a:gd name="T2" fmla="*/ 28 w 28"/>
                  <a:gd name="T3" fmla="*/ 74 h 86"/>
                  <a:gd name="T4" fmla="*/ 20 w 28"/>
                  <a:gd name="T5" fmla="*/ 86 h 86"/>
                  <a:gd name="T6" fmla="*/ 0 w 28"/>
                  <a:gd name="T7" fmla="*/ 13 h 86"/>
                  <a:gd name="T8" fmla="*/ 8 w 2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6">
                    <a:moveTo>
                      <a:pt x="8" y="0"/>
                    </a:moveTo>
                    <a:lnTo>
                      <a:pt x="28" y="74"/>
                    </a:lnTo>
                    <a:lnTo>
                      <a:pt x="20" y="86"/>
                    </a:lnTo>
                    <a:lnTo>
                      <a:pt x="0" y="1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04" name="Freeform 744"/>
              <p:cNvSpPr>
                <a:spLocks/>
              </p:cNvSpPr>
              <p:nvPr/>
            </p:nvSpPr>
            <p:spPr bwMode="auto">
              <a:xfrm>
                <a:off x="1870" y="1731"/>
                <a:ext cx="290" cy="31"/>
              </a:xfrm>
              <a:custGeom>
                <a:avLst/>
                <a:gdLst>
                  <a:gd name="T0" fmla="*/ 0 w 290"/>
                  <a:gd name="T1" fmla="*/ 0 h 31"/>
                  <a:gd name="T2" fmla="*/ 290 w 290"/>
                  <a:gd name="T3" fmla="*/ 7 h 31"/>
                  <a:gd name="T4" fmla="*/ 290 w 290"/>
                  <a:gd name="T5" fmla="*/ 31 h 31"/>
                  <a:gd name="T6" fmla="*/ 0 w 290"/>
                  <a:gd name="T7" fmla="*/ 31 h 31"/>
                  <a:gd name="T8" fmla="*/ 0 w 29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31">
                    <a:moveTo>
                      <a:pt x="0" y="0"/>
                    </a:moveTo>
                    <a:lnTo>
                      <a:pt x="290" y="7"/>
                    </a:lnTo>
                    <a:lnTo>
                      <a:pt x="29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05" name="Freeform 745"/>
              <p:cNvSpPr>
                <a:spLocks/>
              </p:cNvSpPr>
              <p:nvPr/>
            </p:nvSpPr>
            <p:spPr bwMode="auto">
              <a:xfrm>
                <a:off x="1431" y="1731"/>
                <a:ext cx="259" cy="31"/>
              </a:xfrm>
              <a:custGeom>
                <a:avLst/>
                <a:gdLst>
                  <a:gd name="T0" fmla="*/ 259 w 259"/>
                  <a:gd name="T1" fmla="*/ 31 h 31"/>
                  <a:gd name="T2" fmla="*/ 0 w 259"/>
                  <a:gd name="T3" fmla="*/ 31 h 31"/>
                  <a:gd name="T4" fmla="*/ 0 w 259"/>
                  <a:gd name="T5" fmla="*/ 0 h 31"/>
                  <a:gd name="T6" fmla="*/ 259 w 259"/>
                  <a:gd name="T7" fmla="*/ 7 h 31"/>
                  <a:gd name="T8" fmla="*/ 259 w 259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31">
                    <a:moveTo>
                      <a:pt x="259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259" y="7"/>
                    </a:lnTo>
                    <a:lnTo>
                      <a:pt x="259" y="3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507" name="Rectangle 747"/>
            <p:cNvSpPr>
              <a:spLocks noChangeArrowheads="1"/>
            </p:cNvSpPr>
            <p:nvPr/>
          </p:nvSpPr>
          <p:spPr bwMode="auto">
            <a:xfrm>
              <a:off x="1717" y="1462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18508" name="Rectangle 748"/>
            <p:cNvSpPr>
              <a:spLocks noChangeArrowheads="1"/>
            </p:cNvSpPr>
            <p:nvPr/>
          </p:nvSpPr>
          <p:spPr bwMode="auto">
            <a:xfrm>
              <a:off x="1814" y="152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8509" name="Rectangle 749"/>
            <p:cNvSpPr>
              <a:spLocks noChangeArrowheads="1"/>
            </p:cNvSpPr>
            <p:nvPr/>
          </p:nvSpPr>
          <p:spPr bwMode="auto">
            <a:xfrm>
              <a:off x="1862" y="1524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518" name="Group 758"/>
            <p:cNvGrpSpPr>
              <a:grpSpLocks/>
            </p:cNvGrpSpPr>
            <p:nvPr/>
          </p:nvGrpSpPr>
          <p:grpSpPr bwMode="auto">
            <a:xfrm>
              <a:off x="2775" y="1676"/>
              <a:ext cx="728" cy="165"/>
              <a:chOff x="2775" y="1676"/>
              <a:chExt cx="728" cy="165"/>
            </a:xfrm>
          </p:grpSpPr>
          <p:sp>
            <p:nvSpPr>
              <p:cNvPr id="118510" name="Freeform 750"/>
              <p:cNvSpPr>
                <a:spLocks/>
              </p:cNvSpPr>
              <p:nvPr/>
            </p:nvSpPr>
            <p:spPr bwMode="auto">
              <a:xfrm>
                <a:off x="3115" y="1682"/>
                <a:ext cx="51" cy="159"/>
              </a:xfrm>
              <a:custGeom>
                <a:avLst/>
                <a:gdLst>
                  <a:gd name="T0" fmla="*/ 39 w 51"/>
                  <a:gd name="T1" fmla="*/ 159 h 159"/>
                  <a:gd name="T2" fmla="*/ 0 w 51"/>
                  <a:gd name="T3" fmla="*/ 13 h 159"/>
                  <a:gd name="T4" fmla="*/ 11 w 51"/>
                  <a:gd name="T5" fmla="*/ 0 h 159"/>
                  <a:gd name="T6" fmla="*/ 51 w 51"/>
                  <a:gd name="T7" fmla="*/ 147 h 159"/>
                  <a:gd name="T8" fmla="*/ 39 w 51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39" y="159"/>
                    </a:moveTo>
                    <a:lnTo>
                      <a:pt x="0" y="13"/>
                    </a:lnTo>
                    <a:lnTo>
                      <a:pt x="11" y="0"/>
                    </a:lnTo>
                    <a:lnTo>
                      <a:pt x="51" y="147"/>
                    </a:lnTo>
                    <a:lnTo>
                      <a:pt x="39" y="15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1" name="Freeform 751"/>
              <p:cNvSpPr>
                <a:spLocks/>
              </p:cNvSpPr>
              <p:nvPr/>
            </p:nvSpPr>
            <p:spPr bwMode="auto">
              <a:xfrm>
                <a:off x="3149" y="1682"/>
                <a:ext cx="51" cy="159"/>
              </a:xfrm>
              <a:custGeom>
                <a:avLst/>
                <a:gdLst>
                  <a:gd name="T0" fmla="*/ 0 w 51"/>
                  <a:gd name="T1" fmla="*/ 147 h 159"/>
                  <a:gd name="T2" fmla="*/ 39 w 51"/>
                  <a:gd name="T3" fmla="*/ 0 h 159"/>
                  <a:gd name="T4" fmla="*/ 51 w 51"/>
                  <a:gd name="T5" fmla="*/ 13 h 159"/>
                  <a:gd name="T6" fmla="*/ 11 w 51"/>
                  <a:gd name="T7" fmla="*/ 159 h 159"/>
                  <a:gd name="T8" fmla="*/ 0 w 51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0" y="147"/>
                    </a:moveTo>
                    <a:lnTo>
                      <a:pt x="39" y="0"/>
                    </a:lnTo>
                    <a:lnTo>
                      <a:pt x="51" y="13"/>
                    </a:lnTo>
                    <a:lnTo>
                      <a:pt x="11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2" name="Freeform 752"/>
              <p:cNvSpPr>
                <a:spLocks/>
              </p:cNvSpPr>
              <p:nvPr/>
            </p:nvSpPr>
            <p:spPr bwMode="auto">
              <a:xfrm>
                <a:off x="3079" y="1676"/>
                <a:ext cx="50" cy="159"/>
              </a:xfrm>
              <a:custGeom>
                <a:avLst/>
                <a:gdLst>
                  <a:gd name="T0" fmla="*/ 0 w 50"/>
                  <a:gd name="T1" fmla="*/ 147 h 159"/>
                  <a:gd name="T2" fmla="*/ 42 w 50"/>
                  <a:gd name="T3" fmla="*/ 0 h 159"/>
                  <a:gd name="T4" fmla="*/ 50 w 50"/>
                  <a:gd name="T5" fmla="*/ 13 h 159"/>
                  <a:gd name="T6" fmla="*/ 11 w 50"/>
                  <a:gd name="T7" fmla="*/ 159 h 159"/>
                  <a:gd name="T8" fmla="*/ 0 w 50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0" y="147"/>
                    </a:moveTo>
                    <a:lnTo>
                      <a:pt x="42" y="0"/>
                    </a:lnTo>
                    <a:lnTo>
                      <a:pt x="50" y="13"/>
                    </a:lnTo>
                    <a:lnTo>
                      <a:pt x="11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3" name="Freeform 753"/>
              <p:cNvSpPr>
                <a:spLocks/>
              </p:cNvSpPr>
              <p:nvPr/>
            </p:nvSpPr>
            <p:spPr bwMode="auto">
              <a:xfrm>
                <a:off x="3045" y="1676"/>
                <a:ext cx="50" cy="159"/>
              </a:xfrm>
              <a:custGeom>
                <a:avLst/>
                <a:gdLst>
                  <a:gd name="T0" fmla="*/ 11 w 50"/>
                  <a:gd name="T1" fmla="*/ 0 h 159"/>
                  <a:gd name="T2" fmla="*/ 50 w 50"/>
                  <a:gd name="T3" fmla="*/ 147 h 159"/>
                  <a:gd name="T4" fmla="*/ 39 w 50"/>
                  <a:gd name="T5" fmla="*/ 159 h 159"/>
                  <a:gd name="T6" fmla="*/ 0 w 50"/>
                  <a:gd name="T7" fmla="*/ 13 h 159"/>
                  <a:gd name="T8" fmla="*/ 11 w 50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11" y="0"/>
                    </a:moveTo>
                    <a:lnTo>
                      <a:pt x="50" y="147"/>
                    </a:lnTo>
                    <a:lnTo>
                      <a:pt x="39" y="159"/>
                    </a:lnTo>
                    <a:lnTo>
                      <a:pt x="0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4" name="Freeform 754"/>
              <p:cNvSpPr>
                <a:spLocks/>
              </p:cNvSpPr>
              <p:nvPr/>
            </p:nvSpPr>
            <p:spPr bwMode="auto">
              <a:xfrm>
                <a:off x="3028" y="1676"/>
                <a:ext cx="31" cy="86"/>
              </a:xfrm>
              <a:custGeom>
                <a:avLst/>
                <a:gdLst>
                  <a:gd name="T0" fmla="*/ 0 w 31"/>
                  <a:gd name="T1" fmla="*/ 74 h 86"/>
                  <a:gd name="T2" fmla="*/ 22 w 31"/>
                  <a:gd name="T3" fmla="*/ 0 h 86"/>
                  <a:gd name="T4" fmla="*/ 31 w 31"/>
                  <a:gd name="T5" fmla="*/ 13 h 86"/>
                  <a:gd name="T6" fmla="*/ 11 w 31"/>
                  <a:gd name="T7" fmla="*/ 86 h 86"/>
                  <a:gd name="T8" fmla="*/ 0 w 31"/>
                  <a:gd name="T9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6">
                    <a:moveTo>
                      <a:pt x="0" y="74"/>
                    </a:moveTo>
                    <a:lnTo>
                      <a:pt x="22" y="0"/>
                    </a:lnTo>
                    <a:lnTo>
                      <a:pt x="31" y="13"/>
                    </a:lnTo>
                    <a:lnTo>
                      <a:pt x="11" y="86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5" name="Freeform 755"/>
              <p:cNvSpPr>
                <a:spLocks/>
              </p:cNvSpPr>
              <p:nvPr/>
            </p:nvSpPr>
            <p:spPr bwMode="auto">
              <a:xfrm>
                <a:off x="3185" y="1682"/>
                <a:ext cx="29" cy="86"/>
              </a:xfrm>
              <a:custGeom>
                <a:avLst/>
                <a:gdLst>
                  <a:gd name="T0" fmla="*/ 9 w 29"/>
                  <a:gd name="T1" fmla="*/ 0 h 86"/>
                  <a:gd name="T2" fmla="*/ 29 w 29"/>
                  <a:gd name="T3" fmla="*/ 74 h 86"/>
                  <a:gd name="T4" fmla="*/ 20 w 29"/>
                  <a:gd name="T5" fmla="*/ 86 h 86"/>
                  <a:gd name="T6" fmla="*/ 0 w 29"/>
                  <a:gd name="T7" fmla="*/ 13 h 86"/>
                  <a:gd name="T8" fmla="*/ 9 w 29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6">
                    <a:moveTo>
                      <a:pt x="9" y="0"/>
                    </a:moveTo>
                    <a:lnTo>
                      <a:pt x="29" y="74"/>
                    </a:lnTo>
                    <a:lnTo>
                      <a:pt x="20" y="86"/>
                    </a:lnTo>
                    <a:lnTo>
                      <a:pt x="0" y="1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6" name="Freeform 756"/>
              <p:cNvSpPr>
                <a:spLocks/>
              </p:cNvSpPr>
              <p:nvPr/>
            </p:nvSpPr>
            <p:spPr bwMode="auto">
              <a:xfrm>
                <a:off x="3214" y="1744"/>
                <a:ext cx="289" cy="30"/>
              </a:xfrm>
              <a:custGeom>
                <a:avLst/>
                <a:gdLst>
                  <a:gd name="T0" fmla="*/ 0 w 289"/>
                  <a:gd name="T1" fmla="*/ 0 h 30"/>
                  <a:gd name="T2" fmla="*/ 289 w 289"/>
                  <a:gd name="T3" fmla="*/ 6 h 30"/>
                  <a:gd name="T4" fmla="*/ 289 w 289"/>
                  <a:gd name="T5" fmla="*/ 30 h 30"/>
                  <a:gd name="T6" fmla="*/ 0 w 289"/>
                  <a:gd name="T7" fmla="*/ 30 h 30"/>
                  <a:gd name="T8" fmla="*/ 0 w 289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30">
                    <a:moveTo>
                      <a:pt x="0" y="0"/>
                    </a:moveTo>
                    <a:lnTo>
                      <a:pt x="289" y="6"/>
                    </a:lnTo>
                    <a:lnTo>
                      <a:pt x="28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17" name="Freeform 757"/>
              <p:cNvSpPr>
                <a:spLocks/>
              </p:cNvSpPr>
              <p:nvPr/>
            </p:nvSpPr>
            <p:spPr bwMode="auto">
              <a:xfrm>
                <a:off x="2775" y="1744"/>
                <a:ext cx="258" cy="30"/>
              </a:xfrm>
              <a:custGeom>
                <a:avLst/>
                <a:gdLst>
                  <a:gd name="T0" fmla="*/ 258 w 258"/>
                  <a:gd name="T1" fmla="*/ 30 h 30"/>
                  <a:gd name="T2" fmla="*/ 0 w 258"/>
                  <a:gd name="T3" fmla="*/ 30 h 30"/>
                  <a:gd name="T4" fmla="*/ 0 w 258"/>
                  <a:gd name="T5" fmla="*/ 0 h 30"/>
                  <a:gd name="T6" fmla="*/ 258 w 258"/>
                  <a:gd name="T7" fmla="*/ 6 h 30"/>
                  <a:gd name="T8" fmla="*/ 258 w 258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0">
                    <a:moveTo>
                      <a:pt x="258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58" y="6"/>
                    </a:lnTo>
                    <a:lnTo>
                      <a:pt x="258" y="3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519" name="Rectangle 759"/>
            <p:cNvSpPr>
              <a:spLocks noChangeArrowheads="1"/>
            </p:cNvSpPr>
            <p:nvPr/>
          </p:nvSpPr>
          <p:spPr bwMode="auto">
            <a:xfrm>
              <a:off x="3061" y="1474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18520" name="Rectangle 760"/>
            <p:cNvSpPr>
              <a:spLocks noChangeArrowheads="1"/>
            </p:cNvSpPr>
            <p:nvPr/>
          </p:nvSpPr>
          <p:spPr bwMode="auto">
            <a:xfrm>
              <a:off x="3157" y="153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8521" name="Rectangle 761"/>
            <p:cNvSpPr>
              <a:spLocks noChangeArrowheads="1"/>
            </p:cNvSpPr>
            <p:nvPr/>
          </p:nvSpPr>
          <p:spPr bwMode="auto">
            <a:xfrm>
              <a:off x="3205" y="1536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22" name="Rectangle 762"/>
            <p:cNvSpPr>
              <a:spLocks noChangeArrowheads="1"/>
            </p:cNvSpPr>
            <p:nvPr/>
          </p:nvSpPr>
          <p:spPr bwMode="auto">
            <a:xfrm>
              <a:off x="2919" y="1877"/>
              <a:ext cx="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8523" name="Rectangle 763"/>
            <p:cNvSpPr>
              <a:spLocks noChangeArrowheads="1"/>
            </p:cNvSpPr>
            <p:nvPr/>
          </p:nvSpPr>
          <p:spPr bwMode="auto">
            <a:xfrm>
              <a:off x="3006" y="194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8524" name="Rectangle 764"/>
            <p:cNvSpPr>
              <a:spLocks noChangeArrowheads="1"/>
            </p:cNvSpPr>
            <p:nvPr/>
          </p:nvSpPr>
          <p:spPr bwMode="auto">
            <a:xfrm>
              <a:off x="3054" y="1940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25" name="Rectangle 765"/>
            <p:cNvSpPr>
              <a:spLocks noChangeArrowheads="1"/>
            </p:cNvSpPr>
            <p:nvPr/>
          </p:nvSpPr>
          <p:spPr bwMode="auto">
            <a:xfrm>
              <a:off x="3078" y="1877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R</a:t>
              </a:r>
              <a:endParaRPr lang="en-US"/>
            </a:p>
          </p:txBody>
        </p:sp>
        <p:sp>
          <p:nvSpPr>
            <p:cNvPr id="118526" name="Rectangle 766"/>
            <p:cNvSpPr>
              <a:spLocks noChangeArrowheads="1"/>
            </p:cNvSpPr>
            <p:nvPr/>
          </p:nvSpPr>
          <p:spPr bwMode="auto">
            <a:xfrm>
              <a:off x="3292" y="194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8527" name="Rectangle 767"/>
            <p:cNvSpPr>
              <a:spLocks noChangeArrowheads="1"/>
            </p:cNvSpPr>
            <p:nvPr/>
          </p:nvSpPr>
          <p:spPr bwMode="auto">
            <a:xfrm>
              <a:off x="3340" y="1877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532" name="Group 772"/>
            <p:cNvGrpSpPr>
              <a:grpSpLocks/>
            </p:cNvGrpSpPr>
            <p:nvPr/>
          </p:nvGrpSpPr>
          <p:grpSpPr bwMode="auto">
            <a:xfrm>
              <a:off x="2766" y="2372"/>
              <a:ext cx="722" cy="232"/>
              <a:chOff x="2766" y="2372"/>
              <a:chExt cx="722" cy="232"/>
            </a:xfrm>
          </p:grpSpPr>
          <p:sp>
            <p:nvSpPr>
              <p:cNvPr id="118528" name="Freeform 768"/>
              <p:cNvSpPr>
                <a:spLocks/>
              </p:cNvSpPr>
              <p:nvPr/>
            </p:nvSpPr>
            <p:spPr bwMode="auto">
              <a:xfrm>
                <a:off x="3148" y="2372"/>
                <a:ext cx="1" cy="232"/>
              </a:xfrm>
              <a:custGeom>
                <a:avLst/>
                <a:gdLst>
                  <a:gd name="T0" fmla="*/ 17 h 17"/>
                  <a:gd name="T1" fmla="*/ 12 h 17"/>
                  <a:gd name="T2" fmla="*/ 9 h 17"/>
                  <a:gd name="T3" fmla="*/ 8 h 17"/>
                  <a:gd name="T4" fmla="*/ 7 h 17"/>
                  <a:gd name="T5" fmla="*/ 6 h 17"/>
                  <a:gd name="T6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7">
                    <a:moveTo>
                      <a:pt x="0" y="17"/>
                    </a:move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9"/>
                      <a:pt x="0" y="8"/>
                      <a:pt x="0" y="8"/>
                    </a:cubicBezTo>
                    <a:lnTo>
                      <a:pt x="0" y="7"/>
                    </a:lnTo>
                    <a:cubicBezTo>
                      <a:pt x="0" y="7"/>
                      <a:pt x="0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29" name="Freeform 769"/>
              <p:cNvSpPr>
                <a:spLocks/>
              </p:cNvSpPr>
              <p:nvPr/>
            </p:nvSpPr>
            <p:spPr bwMode="auto">
              <a:xfrm>
                <a:off x="3086" y="2372"/>
                <a:ext cx="1" cy="232"/>
              </a:xfrm>
              <a:custGeom>
                <a:avLst/>
                <a:gdLst>
                  <a:gd name="T0" fmla="*/ 17 h 17"/>
                  <a:gd name="T1" fmla="*/ 12 h 17"/>
                  <a:gd name="T2" fmla="*/ 9 h 17"/>
                  <a:gd name="T3" fmla="*/ 8 h 17"/>
                  <a:gd name="T4" fmla="*/ 7 h 17"/>
                  <a:gd name="T5" fmla="*/ 6 h 17"/>
                  <a:gd name="T6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7">
                    <a:moveTo>
                      <a:pt x="0" y="17"/>
                    </a:move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9"/>
                      <a:pt x="0" y="8"/>
                      <a:pt x="0" y="8"/>
                    </a:cubicBezTo>
                    <a:lnTo>
                      <a:pt x="0" y="7"/>
                    </a:lnTo>
                    <a:cubicBezTo>
                      <a:pt x="0" y="7"/>
                      <a:pt x="0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30" name="Line 770"/>
              <p:cNvSpPr>
                <a:spLocks noChangeShapeType="1"/>
              </p:cNvSpPr>
              <p:nvPr/>
            </p:nvSpPr>
            <p:spPr bwMode="auto">
              <a:xfrm flipH="1">
                <a:off x="3148" y="2481"/>
                <a:ext cx="34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31" name="Line 771"/>
              <p:cNvSpPr>
                <a:spLocks noChangeShapeType="1"/>
              </p:cNvSpPr>
              <p:nvPr/>
            </p:nvSpPr>
            <p:spPr bwMode="auto">
              <a:xfrm flipH="1">
                <a:off x="2766" y="2481"/>
                <a:ext cx="32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533" name="Rectangle 773"/>
            <p:cNvSpPr>
              <a:spLocks noChangeArrowheads="1"/>
            </p:cNvSpPr>
            <p:nvPr/>
          </p:nvSpPr>
          <p:spPr bwMode="auto">
            <a:xfrm>
              <a:off x="3046" y="2190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18534" name="Rectangle 774"/>
            <p:cNvSpPr>
              <a:spLocks noChangeArrowheads="1"/>
            </p:cNvSpPr>
            <p:nvPr/>
          </p:nvSpPr>
          <p:spPr bwMode="auto">
            <a:xfrm>
              <a:off x="3143" y="2252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8535" name="Rectangle 775"/>
            <p:cNvSpPr>
              <a:spLocks noChangeArrowheads="1"/>
            </p:cNvSpPr>
            <p:nvPr/>
          </p:nvSpPr>
          <p:spPr bwMode="auto">
            <a:xfrm>
              <a:off x="3191" y="2252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36" name="Rectangle 776"/>
            <p:cNvSpPr>
              <a:spLocks noChangeArrowheads="1"/>
            </p:cNvSpPr>
            <p:nvPr/>
          </p:nvSpPr>
          <p:spPr bwMode="auto">
            <a:xfrm>
              <a:off x="2832" y="2658"/>
              <a:ext cx="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8538" name="Rectangle 778"/>
            <p:cNvSpPr>
              <a:spLocks noChangeArrowheads="1"/>
            </p:cNvSpPr>
            <p:nvPr/>
          </p:nvSpPr>
          <p:spPr bwMode="auto">
            <a:xfrm>
              <a:off x="2976" y="265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  <p:sp>
          <p:nvSpPr>
            <p:cNvPr id="118539" name="Rectangle 779"/>
            <p:cNvSpPr>
              <a:spLocks noChangeArrowheads="1"/>
            </p:cNvSpPr>
            <p:nvPr/>
          </p:nvSpPr>
          <p:spPr bwMode="auto">
            <a:xfrm>
              <a:off x="3198" y="2658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41" name="Rectangle 781"/>
            <p:cNvSpPr>
              <a:spLocks noChangeArrowheads="1"/>
            </p:cNvSpPr>
            <p:nvPr/>
          </p:nvSpPr>
          <p:spPr bwMode="auto">
            <a:xfrm>
              <a:off x="3120" y="2658"/>
              <a:ext cx="4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1/(C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r>
                <a:rPr lang="en-US">
                  <a:solidFill>
                    <a:srgbClr val="000000"/>
                  </a:solidFill>
                </a:rPr>
                <a:t>s) </a:t>
              </a:r>
              <a:endParaRPr lang="en-US"/>
            </a:p>
          </p:txBody>
        </p:sp>
        <p:sp>
          <p:nvSpPr>
            <p:cNvPr id="118542" name="Rectangle 782"/>
            <p:cNvSpPr>
              <a:spLocks noChangeArrowheads="1"/>
            </p:cNvSpPr>
            <p:nvPr/>
          </p:nvSpPr>
          <p:spPr bwMode="auto">
            <a:xfrm>
              <a:off x="1585" y="2615"/>
              <a:ext cx="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8543" name="Rectangle 783"/>
            <p:cNvSpPr>
              <a:spLocks noChangeArrowheads="1"/>
            </p:cNvSpPr>
            <p:nvPr/>
          </p:nvSpPr>
          <p:spPr bwMode="auto">
            <a:xfrm>
              <a:off x="1672" y="2677"/>
              <a:ext cx="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 </a:t>
              </a:r>
              <a:endParaRPr lang="en-US"/>
            </a:p>
          </p:txBody>
        </p:sp>
        <p:sp>
          <p:nvSpPr>
            <p:cNvPr id="118544" name="Rectangle 784"/>
            <p:cNvSpPr>
              <a:spLocks noChangeArrowheads="1"/>
            </p:cNvSpPr>
            <p:nvPr/>
          </p:nvSpPr>
          <p:spPr bwMode="auto">
            <a:xfrm>
              <a:off x="1744" y="2615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R</a:t>
              </a:r>
              <a:endParaRPr lang="en-US"/>
            </a:p>
          </p:txBody>
        </p:sp>
        <p:sp>
          <p:nvSpPr>
            <p:cNvPr id="118545" name="Rectangle 785"/>
            <p:cNvSpPr>
              <a:spLocks noChangeArrowheads="1"/>
            </p:cNvSpPr>
            <p:nvPr/>
          </p:nvSpPr>
          <p:spPr bwMode="auto">
            <a:xfrm>
              <a:off x="1958" y="2677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8546" name="Rectangle 786"/>
            <p:cNvSpPr>
              <a:spLocks noChangeArrowheads="1"/>
            </p:cNvSpPr>
            <p:nvPr/>
          </p:nvSpPr>
          <p:spPr bwMode="auto">
            <a:xfrm>
              <a:off x="2006" y="2615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555" name="Group 795"/>
            <p:cNvGrpSpPr>
              <a:grpSpLocks/>
            </p:cNvGrpSpPr>
            <p:nvPr/>
          </p:nvGrpSpPr>
          <p:grpSpPr bwMode="auto">
            <a:xfrm>
              <a:off x="1438" y="2419"/>
              <a:ext cx="729" cy="165"/>
              <a:chOff x="1438" y="2419"/>
              <a:chExt cx="729" cy="165"/>
            </a:xfrm>
          </p:grpSpPr>
          <p:sp>
            <p:nvSpPr>
              <p:cNvPr id="118547" name="Freeform 787"/>
              <p:cNvSpPr>
                <a:spLocks/>
              </p:cNvSpPr>
              <p:nvPr/>
            </p:nvSpPr>
            <p:spPr bwMode="auto">
              <a:xfrm>
                <a:off x="1779" y="2425"/>
                <a:ext cx="51" cy="159"/>
              </a:xfrm>
              <a:custGeom>
                <a:avLst/>
                <a:gdLst>
                  <a:gd name="T0" fmla="*/ 39 w 51"/>
                  <a:gd name="T1" fmla="*/ 159 h 159"/>
                  <a:gd name="T2" fmla="*/ 0 w 51"/>
                  <a:gd name="T3" fmla="*/ 12 h 159"/>
                  <a:gd name="T4" fmla="*/ 11 w 51"/>
                  <a:gd name="T5" fmla="*/ 0 h 159"/>
                  <a:gd name="T6" fmla="*/ 51 w 51"/>
                  <a:gd name="T7" fmla="*/ 147 h 159"/>
                  <a:gd name="T8" fmla="*/ 39 w 51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39" y="159"/>
                    </a:moveTo>
                    <a:lnTo>
                      <a:pt x="0" y="12"/>
                    </a:lnTo>
                    <a:lnTo>
                      <a:pt x="11" y="0"/>
                    </a:lnTo>
                    <a:lnTo>
                      <a:pt x="51" y="147"/>
                    </a:lnTo>
                    <a:lnTo>
                      <a:pt x="39" y="15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48" name="Freeform 788"/>
              <p:cNvSpPr>
                <a:spLocks/>
              </p:cNvSpPr>
              <p:nvPr/>
            </p:nvSpPr>
            <p:spPr bwMode="auto">
              <a:xfrm>
                <a:off x="1813" y="2425"/>
                <a:ext cx="50" cy="159"/>
              </a:xfrm>
              <a:custGeom>
                <a:avLst/>
                <a:gdLst>
                  <a:gd name="T0" fmla="*/ 0 w 50"/>
                  <a:gd name="T1" fmla="*/ 147 h 159"/>
                  <a:gd name="T2" fmla="*/ 39 w 50"/>
                  <a:gd name="T3" fmla="*/ 0 h 159"/>
                  <a:gd name="T4" fmla="*/ 50 w 50"/>
                  <a:gd name="T5" fmla="*/ 12 h 159"/>
                  <a:gd name="T6" fmla="*/ 11 w 50"/>
                  <a:gd name="T7" fmla="*/ 159 h 159"/>
                  <a:gd name="T8" fmla="*/ 0 w 50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0" y="147"/>
                    </a:moveTo>
                    <a:lnTo>
                      <a:pt x="39" y="0"/>
                    </a:lnTo>
                    <a:lnTo>
                      <a:pt x="50" y="12"/>
                    </a:lnTo>
                    <a:lnTo>
                      <a:pt x="11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49" name="Freeform 789"/>
              <p:cNvSpPr>
                <a:spLocks/>
              </p:cNvSpPr>
              <p:nvPr/>
            </p:nvSpPr>
            <p:spPr bwMode="auto">
              <a:xfrm>
                <a:off x="1742" y="2419"/>
                <a:ext cx="51" cy="159"/>
              </a:xfrm>
              <a:custGeom>
                <a:avLst/>
                <a:gdLst>
                  <a:gd name="T0" fmla="*/ 0 w 51"/>
                  <a:gd name="T1" fmla="*/ 146 h 159"/>
                  <a:gd name="T2" fmla="*/ 43 w 51"/>
                  <a:gd name="T3" fmla="*/ 0 h 159"/>
                  <a:gd name="T4" fmla="*/ 51 w 51"/>
                  <a:gd name="T5" fmla="*/ 12 h 159"/>
                  <a:gd name="T6" fmla="*/ 12 w 51"/>
                  <a:gd name="T7" fmla="*/ 159 h 159"/>
                  <a:gd name="T8" fmla="*/ 0 w 51"/>
                  <a:gd name="T9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0" y="146"/>
                    </a:moveTo>
                    <a:lnTo>
                      <a:pt x="43" y="0"/>
                    </a:lnTo>
                    <a:lnTo>
                      <a:pt x="51" y="12"/>
                    </a:lnTo>
                    <a:lnTo>
                      <a:pt x="12" y="159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50" name="Freeform 790"/>
              <p:cNvSpPr>
                <a:spLocks/>
              </p:cNvSpPr>
              <p:nvPr/>
            </p:nvSpPr>
            <p:spPr bwMode="auto">
              <a:xfrm>
                <a:off x="1709" y="2419"/>
                <a:ext cx="50" cy="159"/>
              </a:xfrm>
              <a:custGeom>
                <a:avLst/>
                <a:gdLst>
                  <a:gd name="T0" fmla="*/ 11 w 50"/>
                  <a:gd name="T1" fmla="*/ 0 h 159"/>
                  <a:gd name="T2" fmla="*/ 50 w 50"/>
                  <a:gd name="T3" fmla="*/ 146 h 159"/>
                  <a:gd name="T4" fmla="*/ 39 w 50"/>
                  <a:gd name="T5" fmla="*/ 159 h 159"/>
                  <a:gd name="T6" fmla="*/ 0 w 50"/>
                  <a:gd name="T7" fmla="*/ 12 h 159"/>
                  <a:gd name="T8" fmla="*/ 11 w 50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11" y="0"/>
                    </a:moveTo>
                    <a:lnTo>
                      <a:pt x="50" y="146"/>
                    </a:lnTo>
                    <a:lnTo>
                      <a:pt x="39" y="159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51" name="Freeform 791"/>
              <p:cNvSpPr>
                <a:spLocks/>
              </p:cNvSpPr>
              <p:nvPr/>
            </p:nvSpPr>
            <p:spPr bwMode="auto">
              <a:xfrm>
                <a:off x="1692" y="2419"/>
                <a:ext cx="31" cy="85"/>
              </a:xfrm>
              <a:custGeom>
                <a:avLst/>
                <a:gdLst>
                  <a:gd name="T0" fmla="*/ 0 w 31"/>
                  <a:gd name="T1" fmla="*/ 73 h 85"/>
                  <a:gd name="T2" fmla="*/ 22 w 31"/>
                  <a:gd name="T3" fmla="*/ 0 h 85"/>
                  <a:gd name="T4" fmla="*/ 31 w 31"/>
                  <a:gd name="T5" fmla="*/ 12 h 85"/>
                  <a:gd name="T6" fmla="*/ 11 w 31"/>
                  <a:gd name="T7" fmla="*/ 85 h 85"/>
                  <a:gd name="T8" fmla="*/ 0 w 31"/>
                  <a:gd name="T9" fmla="*/ 7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5">
                    <a:moveTo>
                      <a:pt x="0" y="73"/>
                    </a:moveTo>
                    <a:lnTo>
                      <a:pt x="22" y="0"/>
                    </a:lnTo>
                    <a:lnTo>
                      <a:pt x="31" y="12"/>
                    </a:lnTo>
                    <a:lnTo>
                      <a:pt x="11" y="85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52" name="Freeform 792"/>
              <p:cNvSpPr>
                <a:spLocks/>
              </p:cNvSpPr>
              <p:nvPr/>
            </p:nvSpPr>
            <p:spPr bwMode="auto">
              <a:xfrm>
                <a:off x="1849" y="2425"/>
                <a:ext cx="28" cy="85"/>
              </a:xfrm>
              <a:custGeom>
                <a:avLst/>
                <a:gdLst>
                  <a:gd name="T0" fmla="*/ 9 w 28"/>
                  <a:gd name="T1" fmla="*/ 0 h 85"/>
                  <a:gd name="T2" fmla="*/ 28 w 28"/>
                  <a:gd name="T3" fmla="*/ 73 h 85"/>
                  <a:gd name="T4" fmla="*/ 20 w 28"/>
                  <a:gd name="T5" fmla="*/ 85 h 85"/>
                  <a:gd name="T6" fmla="*/ 0 w 28"/>
                  <a:gd name="T7" fmla="*/ 12 h 85"/>
                  <a:gd name="T8" fmla="*/ 9 w 2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5">
                    <a:moveTo>
                      <a:pt x="9" y="0"/>
                    </a:moveTo>
                    <a:lnTo>
                      <a:pt x="28" y="73"/>
                    </a:lnTo>
                    <a:lnTo>
                      <a:pt x="20" y="85"/>
                    </a:lnTo>
                    <a:lnTo>
                      <a:pt x="0" y="1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53" name="Freeform 793"/>
              <p:cNvSpPr>
                <a:spLocks/>
              </p:cNvSpPr>
              <p:nvPr/>
            </p:nvSpPr>
            <p:spPr bwMode="auto">
              <a:xfrm>
                <a:off x="1877" y="2486"/>
                <a:ext cx="290" cy="31"/>
              </a:xfrm>
              <a:custGeom>
                <a:avLst/>
                <a:gdLst>
                  <a:gd name="T0" fmla="*/ 0 w 290"/>
                  <a:gd name="T1" fmla="*/ 0 h 31"/>
                  <a:gd name="T2" fmla="*/ 290 w 290"/>
                  <a:gd name="T3" fmla="*/ 6 h 31"/>
                  <a:gd name="T4" fmla="*/ 290 w 290"/>
                  <a:gd name="T5" fmla="*/ 31 h 31"/>
                  <a:gd name="T6" fmla="*/ 0 w 290"/>
                  <a:gd name="T7" fmla="*/ 31 h 31"/>
                  <a:gd name="T8" fmla="*/ 0 w 29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31">
                    <a:moveTo>
                      <a:pt x="0" y="0"/>
                    </a:moveTo>
                    <a:lnTo>
                      <a:pt x="290" y="6"/>
                    </a:lnTo>
                    <a:lnTo>
                      <a:pt x="29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54" name="Freeform 794"/>
              <p:cNvSpPr>
                <a:spLocks/>
              </p:cNvSpPr>
              <p:nvPr/>
            </p:nvSpPr>
            <p:spPr bwMode="auto">
              <a:xfrm>
                <a:off x="1438" y="2486"/>
                <a:ext cx="259" cy="31"/>
              </a:xfrm>
              <a:custGeom>
                <a:avLst/>
                <a:gdLst>
                  <a:gd name="T0" fmla="*/ 259 w 259"/>
                  <a:gd name="T1" fmla="*/ 31 h 31"/>
                  <a:gd name="T2" fmla="*/ 0 w 259"/>
                  <a:gd name="T3" fmla="*/ 31 h 31"/>
                  <a:gd name="T4" fmla="*/ 0 w 259"/>
                  <a:gd name="T5" fmla="*/ 0 h 31"/>
                  <a:gd name="T6" fmla="*/ 259 w 259"/>
                  <a:gd name="T7" fmla="*/ 6 h 31"/>
                  <a:gd name="T8" fmla="*/ 259 w 259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31">
                    <a:moveTo>
                      <a:pt x="259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259" y="6"/>
                    </a:lnTo>
                    <a:lnTo>
                      <a:pt x="259" y="3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556" name="Rectangle 796"/>
            <p:cNvSpPr>
              <a:spLocks noChangeArrowheads="1"/>
            </p:cNvSpPr>
            <p:nvPr/>
          </p:nvSpPr>
          <p:spPr bwMode="auto">
            <a:xfrm>
              <a:off x="1725" y="2216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18557" name="Rectangle 797"/>
            <p:cNvSpPr>
              <a:spLocks noChangeArrowheads="1"/>
            </p:cNvSpPr>
            <p:nvPr/>
          </p:nvSpPr>
          <p:spPr bwMode="auto">
            <a:xfrm>
              <a:off x="1821" y="2278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8558" name="Rectangle 798"/>
            <p:cNvSpPr>
              <a:spLocks noChangeArrowheads="1"/>
            </p:cNvSpPr>
            <p:nvPr/>
          </p:nvSpPr>
          <p:spPr bwMode="auto">
            <a:xfrm>
              <a:off x="1869" y="2278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118563" name="Group 803"/>
            <p:cNvGrpSpPr>
              <a:grpSpLocks/>
            </p:cNvGrpSpPr>
            <p:nvPr/>
          </p:nvGrpSpPr>
          <p:grpSpPr bwMode="auto">
            <a:xfrm>
              <a:off x="1401" y="3160"/>
              <a:ext cx="722" cy="230"/>
              <a:chOff x="1401" y="3160"/>
              <a:chExt cx="722" cy="230"/>
            </a:xfrm>
          </p:grpSpPr>
          <p:sp>
            <p:nvSpPr>
              <p:cNvPr id="118559" name="Freeform 799"/>
              <p:cNvSpPr>
                <a:spLocks/>
              </p:cNvSpPr>
              <p:nvPr/>
            </p:nvSpPr>
            <p:spPr bwMode="auto">
              <a:xfrm>
                <a:off x="1783" y="3160"/>
                <a:ext cx="1" cy="230"/>
              </a:xfrm>
              <a:custGeom>
                <a:avLst/>
                <a:gdLst>
                  <a:gd name="T0" fmla="*/ 17 h 17"/>
                  <a:gd name="T1" fmla="*/ 12 h 17"/>
                  <a:gd name="T2" fmla="*/ 9 h 17"/>
                  <a:gd name="T3" fmla="*/ 8 h 17"/>
                  <a:gd name="T4" fmla="*/ 7 h 17"/>
                  <a:gd name="T5" fmla="*/ 6 h 17"/>
                  <a:gd name="T6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7">
                    <a:moveTo>
                      <a:pt x="0" y="17"/>
                    </a:move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9"/>
                      <a:pt x="0" y="8"/>
                      <a:pt x="0" y="8"/>
                    </a:cubicBezTo>
                    <a:lnTo>
                      <a:pt x="0" y="7"/>
                    </a:lnTo>
                    <a:cubicBezTo>
                      <a:pt x="0" y="7"/>
                      <a:pt x="0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60" name="Freeform 800"/>
              <p:cNvSpPr>
                <a:spLocks/>
              </p:cNvSpPr>
              <p:nvPr/>
            </p:nvSpPr>
            <p:spPr bwMode="auto">
              <a:xfrm>
                <a:off x="1721" y="3160"/>
                <a:ext cx="1" cy="230"/>
              </a:xfrm>
              <a:custGeom>
                <a:avLst/>
                <a:gdLst>
                  <a:gd name="T0" fmla="*/ 17 h 17"/>
                  <a:gd name="T1" fmla="*/ 12 h 17"/>
                  <a:gd name="T2" fmla="*/ 9 h 17"/>
                  <a:gd name="T3" fmla="*/ 8 h 17"/>
                  <a:gd name="T4" fmla="*/ 7 h 17"/>
                  <a:gd name="T5" fmla="*/ 6 h 17"/>
                  <a:gd name="T6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7">
                    <a:moveTo>
                      <a:pt x="0" y="17"/>
                    </a:move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9"/>
                      <a:pt x="0" y="8"/>
                      <a:pt x="0" y="8"/>
                    </a:cubicBezTo>
                    <a:lnTo>
                      <a:pt x="0" y="7"/>
                    </a:lnTo>
                    <a:cubicBezTo>
                      <a:pt x="0" y="7"/>
                      <a:pt x="0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61" name="Line 801"/>
              <p:cNvSpPr>
                <a:spLocks noChangeShapeType="1"/>
              </p:cNvSpPr>
              <p:nvPr/>
            </p:nvSpPr>
            <p:spPr bwMode="auto">
              <a:xfrm flipH="1">
                <a:off x="1783" y="3268"/>
                <a:ext cx="34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62" name="Line 802"/>
              <p:cNvSpPr>
                <a:spLocks noChangeShapeType="1"/>
              </p:cNvSpPr>
              <p:nvPr/>
            </p:nvSpPr>
            <p:spPr bwMode="auto">
              <a:xfrm flipH="1">
                <a:off x="1401" y="3268"/>
                <a:ext cx="32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564" name="Rectangle 804"/>
            <p:cNvSpPr>
              <a:spLocks noChangeArrowheads="1"/>
            </p:cNvSpPr>
            <p:nvPr/>
          </p:nvSpPr>
          <p:spPr bwMode="auto">
            <a:xfrm>
              <a:off x="1681" y="2978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18565" name="Rectangle 805"/>
            <p:cNvSpPr>
              <a:spLocks noChangeArrowheads="1"/>
            </p:cNvSpPr>
            <p:nvPr/>
          </p:nvSpPr>
          <p:spPr bwMode="auto">
            <a:xfrm>
              <a:off x="1778" y="304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8566" name="Rectangle 806"/>
            <p:cNvSpPr>
              <a:spLocks noChangeArrowheads="1"/>
            </p:cNvSpPr>
            <p:nvPr/>
          </p:nvSpPr>
          <p:spPr bwMode="auto">
            <a:xfrm>
              <a:off x="1826" y="3040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67" name="Rectangle 807"/>
            <p:cNvSpPr>
              <a:spLocks noChangeArrowheads="1"/>
            </p:cNvSpPr>
            <p:nvPr/>
          </p:nvSpPr>
          <p:spPr bwMode="auto">
            <a:xfrm>
              <a:off x="1488" y="3408"/>
              <a:ext cx="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8568" name="Rectangle 808"/>
            <p:cNvSpPr>
              <a:spLocks noChangeArrowheads="1"/>
            </p:cNvSpPr>
            <p:nvPr/>
          </p:nvSpPr>
          <p:spPr bwMode="auto">
            <a:xfrm>
              <a:off x="1575" y="3509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8569" name="Rectangle 809"/>
            <p:cNvSpPr>
              <a:spLocks noChangeArrowheads="1"/>
            </p:cNvSpPr>
            <p:nvPr/>
          </p:nvSpPr>
          <p:spPr bwMode="auto">
            <a:xfrm>
              <a:off x="1725" y="3509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70" name="Rectangle 810"/>
            <p:cNvSpPr>
              <a:spLocks noChangeArrowheads="1"/>
            </p:cNvSpPr>
            <p:nvPr/>
          </p:nvSpPr>
          <p:spPr bwMode="auto">
            <a:xfrm>
              <a:off x="1632" y="3408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(1/C</a:t>
              </a:r>
              <a:r>
                <a:rPr lang="en-US" baseline="-25000">
                  <a:solidFill>
                    <a:srgbClr val="000000"/>
                  </a:solidFill>
                </a:rPr>
                <a:t>1</a:t>
              </a:r>
              <a:r>
                <a:rPr lang="en-US">
                  <a:solidFill>
                    <a:srgbClr val="000000"/>
                  </a:solidFill>
                </a:rPr>
                <a:t>s)</a:t>
              </a:r>
              <a:endParaRPr lang="en-US"/>
            </a:p>
          </p:txBody>
        </p:sp>
        <p:grpSp>
          <p:nvGrpSpPr>
            <p:cNvPr id="118581" name="Group 821"/>
            <p:cNvGrpSpPr>
              <a:grpSpLocks/>
            </p:cNvGrpSpPr>
            <p:nvPr/>
          </p:nvGrpSpPr>
          <p:grpSpPr bwMode="auto">
            <a:xfrm>
              <a:off x="2772" y="3185"/>
              <a:ext cx="729" cy="165"/>
              <a:chOff x="2772" y="3185"/>
              <a:chExt cx="729" cy="165"/>
            </a:xfrm>
          </p:grpSpPr>
          <p:sp>
            <p:nvSpPr>
              <p:cNvPr id="118573" name="Freeform 813"/>
              <p:cNvSpPr>
                <a:spLocks/>
              </p:cNvSpPr>
              <p:nvPr/>
            </p:nvSpPr>
            <p:spPr bwMode="auto">
              <a:xfrm>
                <a:off x="3113" y="3191"/>
                <a:ext cx="50" cy="159"/>
              </a:xfrm>
              <a:custGeom>
                <a:avLst/>
                <a:gdLst>
                  <a:gd name="T0" fmla="*/ 39 w 50"/>
                  <a:gd name="T1" fmla="*/ 159 h 159"/>
                  <a:gd name="T2" fmla="*/ 0 w 50"/>
                  <a:gd name="T3" fmla="*/ 13 h 159"/>
                  <a:gd name="T4" fmla="*/ 11 w 50"/>
                  <a:gd name="T5" fmla="*/ 0 h 159"/>
                  <a:gd name="T6" fmla="*/ 50 w 50"/>
                  <a:gd name="T7" fmla="*/ 147 h 159"/>
                  <a:gd name="T8" fmla="*/ 39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39" y="159"/>
                    </a:moveTo>
                    <a:lnTo>
                      <a:pt x="0" y="13"/>
                    </a:lnTo>
                    <a:lnTo>
                      <a:pt x="11" y="0"/>
                    </a:lnTo>
                    <a:lnTo>
                      <a:pt x="50" y="147"/>
                    </a:lnTo>
                    <a:lnTo>
                      <a:pt x="39" y="15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74" name="Freeform 814"/>
              <p:cNvSpPr>
                <a:spLocks/>
              </p:cNvSpPr>
              <p:nvPr/>
            </p:nvSpPr>
            <p:spPr bwMode="auto">
              <a:xfrm>
                <a:off x="3146" y="3191"/>
                <a:ext cx="51" cy="159"/>
              </a:xfrm>
              <a:custGeom>
                <a:avLst/>
                <a:gdLst>
                  <a:gd name="T0" fmla="*/ 0 w 51"/>
                  <a:gd name="T1" fmla="*/ 147 h 159"/>
                  <a:gd name="T2" fmla="*/ 40 w 51"/>
                  <a:gd name="T3" fmla="*/ 0 h 159"/>
                  <a:gd name="T4" fmla="*/ 51 w 51"/>
                  <a:gd name="T5" fmla="*/ 13 h 159"/>
                  <a:gd name="T6" fmla="*/ 12 w 51"/>
                  <a:gd name="T7" fmla="*/ 159 h 159"/>
                  <a:gd name="T8" fmla="*/ 0 w 51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0" y="147"/>
                    </a:moveTo>
                    <a:lnTo>
                      <a:pt x="40" y="0"/>
                    </a:lnTo>
                    <a:lnTo>
                      <a:pt x="51" y="13"/>
                    </a:lnTo>
                    <a:lnTo>
                      <a:pt x="12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75" name="Freeform 815"/>
              <p:cNvSpPr>
                <a:spLocks/>
              </p:cNvSpPr>
              <p:nvPr/>
            </p:nvSpPr>
            <p:spPr bwMode="auto">
              <a:xfrm>
                <a:off x="3076" y="3185"/>
                <a:ext cx="51" cy="159"/>
              </a:xfrm>
              <a:custGeom>
                <a:avLst/>
                <a:gdLst>
                  <a:gd name="T0" fmla="*/ 0 w 51"/>
                  <a:gd name="T1" fmla="*/ 147 h 159"/>
                  <a:gd name="T2" fmla="*/ 42 w 51"/>
                  <a:gd name="T3" fmla="*/ 0 h 159"/>
                  <a:gd name="T4" fmla="*/ 51 w 51"/>
                  <a:gd name="T5" fmla="*/ 12 h 159"/>
                  <a:gd name="T6" fmla="*/ 11 w 51"/>
                  <a:gd name="T7" fmla="*/ 159 h 159"/>
                  <a:gd name="T8" fmla="*/ 0 w 51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0" y="147"/>
                    </a:moveTo>
                    <a:lnTo>
                      <a:pt x="42" y="0"/>
                    </a:lnTo>
                    <a:lnTo>
                      <a:pt x="51" y="12"/>
                    </a:lnTo>
                    <a:lnTo>
                      <a:pt x="11" y="159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76" name="Freeform 816"/>
              <p:cNvSpPr>
                <a:spLocks/>
              </p:cNvSpPr>
              <p:nvPr/>
            </p:nvSpPr>
            <p:spPr bwMode="auto">
              <a:xfrm>
                <a:off x="3042" y="3185"/>
                <a:ext cx="51" cy="159"/>
              </a:xfrm>
              <a:custGeom>
                <a:avLst/>
                <a:gdLst>
                  <a:gd name="T0" fmla="*/ 12 w 51"/>
                  <a:gd name="T1" fmla="*/ 0 h 159"/>
                  <a:gd name="T2" fmla="*/ 51 w 51"/>
                  <a:gd name="T3" fmla="*/ 147 h 159"/>
                  <a:gd name="T4" fmla="*/ 40 w 51"/>
                  <a:gd name="T5" fmla="*/ 159 h 159"/>
                  <a:gd name="T6" fmla="*/ 0 w 51"/>
                  <a:gd name="T7" fmla="*/ 12 h 159"/>
                  <a:gd name="T8" fmla="*/ 12 w 5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9">
                    <a:moveTo>
                      <a:pt x="12" y="0"/>
                    </a:moveTo>
                    <a:lnTo>
                      <a:pt x="51" y="147"/>
                    </a:lnTo>
                    <a:lnTo>
                      <a:pt x="40" y="159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77" name="Freeform 817"/>
              <p:cNvSpPr>
                <a:spLocks/>
              </p:cNvSpPr>
              <p:nvPr/>
            </p:nvSpPr>
            <p:spPr bwMode="auto">
              <a:xfrm>
                <a:off x="3025" y="3185"/>
                <a:ext cx="31" cy="86"/>
              </a:xfrm>
              <a:custGeom>
                <a:avLst/>
                <a:gdLst>
                  <a:gd name="T0" fmla="*/ 0 w 31"/>
                  <a:gd name="T1" fmla="*/ 74 h 86"/>
                  <a:gd name="T2" fmla="*/ 23 w 31"/>
                  <a:gd name="T3" fmla="*/ 0 h 86"/>
                  <a:gd name="T4" fmla="*/ 31 w 31"/>
                  <a:gd name="T5" fmla="*/ 12 h 86"/>
                  <a:gd name="T6" fmla="*/ 12 w 31"/>
                  <a:gd name="T7" fmla="*/ 86 h 86"/>
                  <a:gd name="T8" fmla="*/ 0 w 31"/>
                  <a:gd name="T9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6">
                    <a:moveTo>
                      <a:pt x="0" y="74"/>
                    </a:moveTo>
                    <a:lnTo>
                      <a:pt x="23" y="0"/>
                    </a:lnTo>
                    <a:lnTo>
                      <a:pt x="31" y="12"/>
                    </a:lnTo>
                    <a:lnTo>
                      <a:pt x="12" y="86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78" name="Freeform 818"/>
              <p:cNvSpPr>
                <a:spLocks/>
              </p:cNvSpPr>
              <p:nvPr/>
            </p:nvSpPr>
            <p:spPr bwMode="auto">
              <a:xfrm>
                <a:off x="3183" y="3191"/>
                <a:ext cx="28" cy="86"/>
              </a:xfrm>
              <a:custGeom>
                <a:avLst/>
                <a:gdLst>
                  <a:gd name="T0" fmla="*/ 9 w 28"/>
                  <a:gd name="T1" fmla="*/ 0 h 86"/>
                  <a:gd name="T2" fmla="*/ 28 w 28"/>
                  <a:gd name="T3" fmla="*/ 74 h 86"/>
                  <a:gd name="T4" fmla="*/ 20 w 28"/>
                  <a:gd name="T5" fmla="*/ 86 h 86"/>
                  <a:gd name="T6" fmla="*/ 0 w 28"/>
                  <a:gd name="T7" fmla="*/ 13 h 86"/>
                  <a:gd name="T8" fmla="*/ 9 w 2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6">
                    <a:moveTo>
                      <a:pt x="9" y="0"/>
                    </a:moveTo>
                    <a:lnTo>
                      <a:pt x="28" y="74"/>
                    </a:lnTo>
                    <a:lnTo>
                      <a:pt x="20" y="86"/>
                    </a:lnTo>
                    <a:lnTo>
                      <a:pt x="0" y="1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79" name="Freeform 819"/>
              <p:cNvSpPr>
                <a:spLocks/>
              </p:cNvSpPr>
              <p:nvPr/>
            </p:nvSpPr>
            <p:spPr bwMode="auto">
              <a:xfrm>
                <a:off x="3211" y="3252"/>
                <a:ext cx="290" cy="31"/>
              </a:xfrm>
              <a:custGeom>
                <a:avLst/>
                <a:gdLst>
                  <a:gd name="T0" fmla="*/ 0 w 290"/>
                  <a:gd name="T1" fmla="*/ 0 h 31"/>
                  <a:gd name="T2" fmla="*/ 290 w 290"/>
                  <a:gd name="T3" fmla="*/ 7 h 31"/>
                  <a:gd name="T4" fmla="*/ 290 w 290"/>
                  <a:gd name="T5" fmla="*/ 31 h 31"/>
                  <a:gd name="T6" fmla="*/ 0 w 290"/>
                  <a:gd name="T7" fmla="*/ 31 h 31"/>
                  <a:gd name="T8" fmla="*/ 0 w 29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31">
                    <a:moveTo>
                      <a:pt x="0" y="0"/>
                    </a:moveTo>
                    <a:lnTo>
                      <a:pt x="290" y="7"/>
                    </a:lnTo>
                    <a:lnTo>
                      <a:pt x="29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80" name="Freeform 820"/>
              <p:cNvSpPr>
                <a:spLocks/>
              </p:cNvSpPr>
              <p:nvPr/>
            </p:nvSpPr>
            <p:spPr bwMode="auto">
              <a:xfrm>
                <a:off x="2772" y="3252"/>
                <a:ext cx="259" cy="31"/>
              </a:xfrm>
              <a:custGeom>
                <a:avLst/>
                <a:gdLst>
                  <a:gd name="T0" fmla="*/ 259 w 259"/>
                  <a:gd name="T1" fmla="*/ 31 h 31"/>
                  <a:gd name="T2" fmla="*/ 0 w 259"/>
                  <a:gd name="T3" fmla="*/ 31 h 31"/>
                  <a:gd name="T4" fmla="*/ 0 w 259"/>
                  <a:gd name="T5" fmla="*/ 0 h 31"/>
                  <a:gd name="T6" fmla="*/ 259 w 259"/>
                  <a:gd name="T7" fmla="*/ 7 h 31"/>
                  <a:gd name="T8" fmla="*/ 259 w 259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31">
                    <a:moveTo>
                      <a:pt x="259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259" y="7"/>
                    </a:lnTo>
                    <a:lnTo>
                      <a:pt x="259" y="3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582" name="Rectangle 822"/>
            <p:cNvSpPr>
              <a:spLocks noChangeArrowheads="1"/>
            </p:cNvSpPr>
            <p:nvPr/>
          </p:nvSpPr>
          <p:spPr bwMode="auto">
            <a:xfrm>
              <a:off x="3061" y="2985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18583" name="Rectangle 823"/>
            <p:cNvSpPr>
              <a:spLocks noChangeArrowheads="1"/>
            </p:cNvSpPr>
            <p:nvPr/>
          </p:nvSpPr>
          <p:spPr bwMode="auto">
            <a:xfrm>
              <a:off x="3157" y="3047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8584" name="Rectangle 824"/>
            <p:cNvSpPr>
              <a:spLocks noChangeArrowheads="1"/>
            </p:cNvSpPr>
            <p:nvPr/>
          </p:nvSpPr>
          <p:spPr bwMode="auto">
            <a:xfrm>
              <a:off x="3205" y="3047"/>
              <a:ext cx="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8585" name="Rectangle 825"/>
            <p:cNvSpPr>
              <a:spLocks noChangeArrowheads="1"/>
            </p:cNvSpPr>
            <p:nvPr/>
          </p:nvSpPr>
          <p:spPr bwMode="auto">
            <a:xfrm>
              <a:off x="2919" y="3389"/>
              <a:ext cx="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8586" name="Rectangle 826"/>
            <p:cNvSpPr>
              <a:spLocks noChangeArrowheads="1"/>
            </p:cNvSpPr>
            <p:nvPr/>
          </p:nvSpPr>
          <p:spPr bwMode="auto">
            <a:xfrm>
              <a:off x="3006" y="3451"/>
              <a:ext cx="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 </a:t>
              </a:r>
              <a:endParaRPr lang="en-US"/>
            </a:p>
          </p:txBody>
        </p:sp>
        <p:sp>
          <p:nvSpPr>
            <p:cNvPr id="118587" name="Rectangle 827"/>
            <p:cNvSpPr>
              <a:spLocks noChangeArrowheads="1"/>
            </p:cNvSpPr>
            <p:nvPr/>
          </p:nvSpPr>
          <p:spPr bwMode="auto">
            <a:xfrm>
              <a:off x="3078" y="3389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R</a:t>
              </a:r>
              <a:endParaRPr lang="en-US"/>
            </a:p>
          </p:txBody>
        </p:sp>
        <p:sp>
          <p:nvSpPr>
            <p:cNvPr id="118588" name="Rectangle 828"/>
            <p:cNvSpPr>
              <a:spLocks noChangeArrowheads="1"/>
            </p:cNvSpPr>
            <p:nvPr/>
          </p:nvSpPr>
          <p:spPr bwMode="auto">
            <a:xfrm>
              <a:off x="3292" y="345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8589" name="Rectangle 829"/>
            <p:cNvSpPr>
              <a:spLocks noChangeArrowheads="1"/>
            </p:cNvSpPr>
            <p:nvPr/>
          </p:nvSpPr>
          <p:spPr bwMode="auto">
            <a:xfrm>
              <a:off x="3340" y="3389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0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Tabel fungsi alih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05000"/>
            <a:ext cx="8226425" cy="40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1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Tabel fungsi alih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0850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1"/>
            <a:ext cx="7989888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42300" cy="5334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Perhatikan rangkaian operasional amplifier berikut.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28" name="Rectangle 7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32" name="Rectangle 76"/>
          <p:cNvSpPr>
            <a:spLocks noChangeArrowheads="1"/>
          </p:cNvSpPr>
          <p:nvPr/>
        </p:nvSpPr>
        <p:spPr bwMode="auto">
          <a:xfrm>
            <a:off x="1981200" y="5257800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Tentukan fungsi alih sistem</a:t>
            </a:r>
            <a:r>
              <a:rPr lang="sv-SE"/>
              <a:t> </a:t>
            </a:r>
            <a:endParaRPr lang="en-US"/>
          </a:p>
        </p:txBody>
      </p:sp>
      <p:sp>
        <p:nvSpPr>
          <p:cNvPr id="121934" name="Rectangle 7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1933" name="Object 77"/>
          <p:cNvGraphicFramePr>
            <a:graphicFrameLocks noChangeAspect="1"/>
          </p:cNvGraphicFramePr>
          <p:nvPr/>
        </p:nvGraphicFramePr>
        <p:xfrm>
          <a:off x="6172201" y="5168900"/>
          <a:ext cx="6762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4" name="Equation" r:id="rId3" imgW="393529" imgH="444307" progId="Equation.3">
                  <p:embed/>
                </p:oleObj>
              </mc:Choice>
              <mc:Fallback>
                <p:oleObj name="Equation" r:id="rId3" imgW="3935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168900"/>
                        <a:ext cx="6762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016" name="Group 160"/>
          <p:cNvGrpSpPr>
            <a:grpSpLocks/>
          </p:cNvGrpSpPr>
          <p:nvPr/>
        </p:nvGrpSpPr>
        <p:grpSpPr bwMode="auto">
          <a:xfrm>
            <a:off x="3530600" y="2209800"/>
            <a:ext cx="4325938" cy="2795588"/>
            <a:chOff x="1264" y="1392"/>
            <a:chExt cx="2725" cy="1761"/>
          </a:xfrm>
        </p:grpSpPr>
        <p:sp>
          <p:nvSpPr>
            <p:cNvPr id="121937" name="Rectangle 81"/>
            <p:cNvSpPr>
              <a:spLocks noChangeArrowheads="1"/>
            </p:cNvSpPr>
            <p:nvPr/>
          </p:nvSpPr>
          <p:spPr bwMode="auto">
            <a:xfrm>
              <a:off x="1264" y="1392"/>
              <a:ext cx="3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1938" name="Freeform 82"/>
            <p:cNvSpPr>
              <a:spLocks noEditPoints="1"/>
            </p:cNvSpPr>
            <p:nvPr/>
          </p:nvSpPr>
          <p:spPr bwMode="auto">
            <a:xfrm>
              <a:off x="2952" y="1484"/>
              <a:ext cx="391" cy="773"/>
            </a:xfrm>
            <a:custGeom>
              <a:avLst/>
              <a:gdLst>
                <a:gd name="T0" fmla="*/ 0 w 391"/>
                <a:gd name="T1" fmla="*/ 771 h 773"/>
                <a:gd name="T2" fmla="*/ 0 w 391"/>
                <a:gd name="T3" fmla="*/ 13 h 773"/>
                <a:gd name="T4" fmla="*/ 10 w 391"/>
                <a:gd name="T5" fmla="*/ 13 h 773"/>
                <a:gd name="T6" fmla="*/ 10 w 391"/>
                <a:gd name="T7" fmla="*/ 771 h 773"/>
                <a:gd name="T8" fmla="*/ 0 w 391"/>
                <a:gd name="T9" fmla="*/ 771 h 773"/>
                <a:gd name="T10" fmla="*/ 0 w 391"/>
                <a:gd name="T11" fmla="*/ 13 h 773"/>
                <a:gd name="T12" fmla="*/ 0 w 391"/>
                <a:gd name="T13" fmla="*/ 0 h 773"/>
                <a:gd name="T14" fmla="*/ 7 w 391"/>
                <a:gd name="T15" fmla="*/ 10 h 773"/>
                <a:gd name="T16" fmla="*/ 5 w 391"/>
                <a:gd name="T17" fmla="*/ 13 h 773"/>
                <a:gd name="T18" fmla="*/ 0 w 391"/>
                <a:gd name="T19" fmla="*/ 13 h 773"/>
                <a:gd name="T20" fmla="*/ 7 w 391"/>
                <a:gd name="T21" fmla="*/ 10 h 773"/>
                <a:gd name="T22" fmla="*/ 388 w 391"/>
                <a:gd name="T23" fmla="*/ 388 h 773"/>
                <a:gd name="T24" fmla="*/ 381 w 391"/>
                <a:gd name="T25" fmla="*/ 396 h 773"/>
                <a:gd name="T26" fmla="*/ 2 w 391"/>
                <a:gd name="T27" fmla="*/ 15 h 773"/>
                <a:gd name="T28" fmla="*/ 7 w 391"/>
                <a:gd name="T29" fmla="*/ 10 h 773"/>
                <a:gd name="T30" fmla="*/ 388 w 391"/>
                <a:gd name="T31" fmla="*/ 388 h 773"/>
                <a:gd name="T32" fmla="*/ 391 w 391"/>
                <a:gd name="T33" fmla="*/ 391 h 773"/>
                <a:gd name="T34" fmla="*/ 388 w 391"/>
                <a:gd name="T35" fmla="*/ 396 h 773"/>
                <a:gd name="T36" fmla="*/ 383 w 391"/>
                <a:gd name="T37" fmla="*/ 391 h 773"/>
                <a:gd name="T38" fmla="*/ 388 w 391"/>
                <a:gd name="T39" fmla="*/ 388 h 773"/>
                <a:gd name="T40" fmla="*/ 388 w 391"/>
                <a:gd name="T41" fmla="*/ 396 h 773"/>
                <a:gd name="T42" fmla="*/ 7 w 391"/>
                <a:gd name="T43" fmla="*/ 773 h 773"/>
                <a:gd name="T44" fmla="*/ 0 w 391"/>
                <a:gd name="T45" fmla="*/ 768 h 773"/>
                <a:gd name="T46" fmla="*/ 381 w 391"/>
                <a:gd name="T47" fmla="*/ 388 h 773"/>
                <a:gd name="T48" fmla="*/ 388 w 391"/>
                <a:gd name="T49" fmla="*/ 396 h 773"/>
                <a:gd name="T50" fmla="*/ 7 w 391"/>
                <a:gd name="T51" fmla="*/ 773 h 773"/>
                <a:gd name="T52" fmla="*/ 0 w 391"/>
                <a:gd name="T53" fmla="*/ 771 h 773"/>
                <a:gd name="T54" fmla="*/ 5 w 391"/>
                <a:gd name="T55" fmla="*/ 771 h 773"/>
                <a:gd name="T56" fmla="*/ 7 w 391"/>
                <a:gd name="T57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1" h="773">
                  <a:moveTo>
                    <a:pt x="0" y="771"/>
                  </a:moveTo>
                  <a:lnTo>
                    <a:pt x="0" y="13"/>
                  </a:lnTo>
                  <a:lnTo>
                    <a:pt x="10" y="13"/>
                  </a:lnTo>
                  <a:lnTo>
                    <a:pt x="10" y="771"/>
                  </a:lnTo>
                  <a:lnTo>
                    <a:pt x="0" y="771"/>
                  </a:lnTo>
                  <a:close/>
                  <a:moveTo>
                    <a:pt x="0" y="13"/>
                  </a:moveTo>
                  <a:lnTo>
                    <a:pt x="0" y="0"/>
                  </a:lnTo>
                  <a:lnTo>
                    <a:pt x="7" y="10"/>
                  </a:lnTo>
                  <a:lnTo>
                    <a:pt x="5" y="13"/>
                  </a:lnTo>
                  <a:lnTo>
                    <a:pt x="0" y="13"/>
                  </a:lnTo>
                  <a:close/>
                  <a:moveTo>
                    <a:pt x="7" y="10"/>
                  </a:moveTo>
                  <a:lnTo>
                    <a:pt x="388" y="388"/>
                  </a:lnTo>
                  <a:lnTo>
                    <a:pt x="381" y="396"/>
                  </a:lnTo>
                  <a:lnTo>
                    <a:pt x="2" y="15"/>
                  </a:lnTo>
                  <a:lnTo>
                    <a:pt x="7" y="10"/>
                  </a:lnTo>
                  <a:close/>
                  <a:moveTo>
                    <a:pt x="388" y="388"/>
                  </a:moveTo>
                  <a:lnTo>
                    <a:pt x="391" y="391"/>
                  </a:lnTo>
                  <a:lnTo>
                    <a:pt x="388" y="396"/>
                  </a:lnTo>
                  <a:lnTo>
                    <a:pt x="383" y="391"/>
                  </a:lnTo>
                  <a:lnTo>
                    <a:pt x="388" y="388"/>
                  </a:lnTo>
                  <a:close/>
                  <a:moveTo>
                    <a:pt x="388" y="396"/>
                  </a:moveTo>
                  <a:lnTo>
                    <a:pt x="7" y="773"/>
                  </a:lnTo>
                  <a:lnTo>
                    <a:pt x="0" y="768"/>
                  </a:lnTo>
                  <a:lnTo>
                    <a:pt x="381" y="388"/>
                  </a:lnTo>
                  <a:lnTo>
                    <a:pt x="388" y="396"/>
                  </a:lnTo>
                  <a:close/>
                  <a:moveTo>
                    <a:pt x="7" y="773"/>
                  </a:moveTo>
                  <a:lnTo>
                    <a:pt x="0" y="771"/>
                  </a:lnTo>
                  <a:lnTo>
                    <a:pt x="5" y="771"/>
                  </a:lnTo>
                  <a:lnTo>
                    <a:pt x="7" y="773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9" name="Rectangle 83"/>
            <p:cNvSpPr>
              <a:spLocks noChangeArrowheads="1"/>
            </p:cNvSpPr>
            <p:nvPr/>
          </p:nvSpPr>
          <p:spPr bwMode="auto">
            <a:xfrm>
              <a:off x="2104" y="1666"/>
              <a:ext cx="853" cy="10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0" name="Freeform 84"/>
            <p:cNvSpPr>
              <a:spLocks noEditPoints="1"/>
            </p:cNvSpPr>
            <p:nvPr/>
          </p:nvSpPr>
          <p:spPr bwMode="auto">
            <a:xfrm>
              <a:off x="1389" y="1635"/>
              <a:ext cx="69" cy="71"/>
            </a:xfrm>
            <a:custGeom>
              <a:avLst/>
              <a:gdLst>
                <a:gd name="T0" fmla="*/ 33 w 69"/>
                <a:gd name="T1" fmla="*/ 61 h 71"/>
                <a:gd name="T2" fmla="*/ 33 w 69"/>
                <a:gd name="T3" fmla="*/ 71 h 71"/>
                <a:gd name="T4" fmla="*/ 33 w 69"/>
                <a:gd name="T5" fmla="*/ 61 h 71"/>
                <a:gd name="T6" fmla="*/ 51 w 69"/>
                <a:gd name="T7" fmla="*/ 53 h 71"/>
                <a:gd name="T8" fmla="*/ 53 w 69"/>
                <a:gd name="T9" fmla="*/ 63 h 71"/>
                <a:gd name="T10" fmla="*/ 41 w 69"/>
                <a:gd name="T11" fmla="*/ 68 h 71"/>
                <a:gd name="T12" fmla="*/ 33 w 69"/>
                <a:gd name="T13" fmla="*/ 61 h 71"/>
                <a:gd name="T14" fmla="*/ 56 w 69"/>
                <a:gd name="T15" fmla="*/ 46 h 71"/>
                <a:gd name="T16" fmla="*/ 69 w 69"/>
                <a:gd name="T17" fmla="*/ 36 h 71"/>
                <a:gd name="T18" fmla="*/ 66 w 69"/>
                <a:gd name="T19" fmla="*/ 48 h 71"/>
                <a:gd name="T20" fmla="*/ 58 w 69"/>
                <a:gd name="T21" fmla="*/ 61 h 71"/>
                <a:gd name="T22" fmla="*/ 58 w 69"/>
                <a:gd name="T23" fmla="*/ 36 h 71"/>
                <a:gd name="T24" fmla="*/ 69 w 69"/>
                <a:gd name="T25" fmla="*/ 36 h 71"/>
                <a:gd name="T26" fmla="*/ 58 w 69"/>
                <a:gd name="T27" fmla="*/ 36 h 71"/>
                <a:gd name="T28" fmla="*/ 58 w 69"/>
                <a:gd name="T29" fmla="*/ 36 h 71"/>
                <a:gd name="T30" fmla="*/ 69 w 69"/>
                <a:gd name="T31" fmla="*/ 36 h 71"/>
                <a:gd name="T32" fmla="*/ 58 w 69"/>
                <a:gd name="T33" fmla="*/ 36 h 71"/>
                <a:gd name="T34" fmla="*/ 51 w 69"/>
                <a:gd name="T35" fmla="*/ 18 h 71"/>
                <a:gd name="T36" fmla="*/ 63 w 69"/>
                <a:gd name="T37" fmla="*/ 15 h 71"/>
                <a:gd name="T38" fmla="*/ 69 w 69"/>
                <a:gd name="T39" fmla="*/ 28 h 71"/>
                <a:gd name="T40" fmla="*/ 58 w 69"/>
                <a:gd name="T41" fmla="*/ 36 h 71"/>
                <a:gd name="T42" fmla="*/ 43 w 69"/>
                <a:gd name="T43" fmla="*/ 13 h 71"/>
                <a:gd name="T44" fmla="*/ 33 w 69"/>
                <a:gd name="T45" fmla="*/ 0 h 71"/>
                <a:gd name="T46" fmla="*/ 48 w 69"/>
                <a:gd name="T47" fmla="*/ 3 h 71"/>
                <a:gd name="T48" fmla="*/ 58 w 69"/>
                <a:gd name="T49" fmla="*/ 10 h 71"/>
                <a:gd name="T50" fmla="*/ 33 w 69"/>
                <a:gd name="T51" fmla="*/ 10 h 71"/>
                <a:gd name="T52" fmla="*/ 33 w 69"/>
                <a:gd name="T53" fmla="*/ 0 h 71"/>
                <a:gd name="T54" fmla="*/ 33 w 69"/>
                <a:gd name="T55" fmla="*/ 10 h 71"/>
                <a:gd name="T56" fmla="*/ 33 w 69"/>
                <a:gd name="T57" fmla="*/ 10 h 71"/>
                <a:gd name="T58" fmla="*/ 33 w 69"/>
                <a:gd name="T59" fmla="*/ 0 h 71"/>
                <a:gd name="T60" fmla="*/ 33 w 69"/>
                <a:gd name="T61" fmla="*/ 10 h 71"/>
                <a:gd name="T62" fmla="*/ 16 w 69"/>
                <a:gd name="T63" fmla="*/ 18 h 71"/>
                <a:gd name="T64" fmla="*/ 16 w 69"/>
                <a:gd name="T65" fmla="*/ 5 h 71"/>
                <a:gd name="T66" fmla="*/ 28 w 69"/>
                <a:gd name="T67" fmla="*/ 0 h 71"/>
                <a:gd name="T68" fmla="*/ 33 w 69"/>
                <a:gd name="T69" fmla="*/ 10 h 71"/>
                <a:gd name="T70" fmla="*/ 10 w 69"/>
                <a:gd name="T71" fmla="*/ 26 h 71"/>
                <a:gd name="T72" fmla="*/ 0 w 69"/>
                <a:gd name="T73" fmla="*/ 36 h 71"/>
                <a:gd name="T74" fmla="*/ 3 w 69"/>
                <a:gd name="T75" fmla="*/ 23 h 71"/>
                <a:gd name="T76" fmla="*/ 10 w 69"/>
                <a:gd name="T77" fmla="*/ 10 h 71"/>
                <a:gd name="T78" fmla="*/ 10 w 69"/>
                <a:gd name="T79" fmla="*/ 36 h 71"/>
                <a:gd name="T80" fmla="*/ 0 w 69"/>
                <a:gd name="T81" fmla="*/ 36 h 71"/>
                <a:gd name="T82" fmla="*/ 10 w 69"/>
                <a:gd name="T83" fmla="*/ 36 h 71"/>
                <a:gd name="T84" fmla="*/ 10 w 69"/>
                <a:gd name="T85" fmla="*/ 36 h 71"/>
                <a:gd name="T86" fmla="*/ 0 w 69"/>
                <a:gd name="T87" fmla="*/ 36 h 71"/>
                <a:gd name="T88" fmla="*/ 10 w 69"/>
                <a:gd name="T89" fmla="*/ 36 h 71"/>
                <a:gd name="T90" fmla="*/ 16 w 69"/>
                <a:gd name="T91" fmla="*/ 53 h 71"/>
                <a:gd name="T92" fmla="*/ 5 w 69"/>
                <a:gd name="T93" fmla="*/ 56 h 71"/>
                <a:gd name="T94" fmla="*/ 0 w 69"/>
                <a:gd name="T95" fmla="*/ 43 h 71"/>
                <a:gd name="T96" fmla="*/ 10 w 69"/>
                <a:gd name="T97" fmla="*/ 36 h 71"/>
                <a:gd name="T98" fmla="*/ 26 w 69"/>
                <a:gd name="T99" fmla="*/ 58 h 71"/>
                <a:gd name="T100" fmla="*/ 33 w 69"/>
                <a:gd name="T101" fmla="*/ 71 h 71"/>
                <a:gd name="T102" fmla="*/ 21 w 69"/>
                <a:gd name="T103" fmla="*/ 68 h 71"/>
                <a:gd name="T104" fmla="*/ 10 w 69"/>
                <a:gd name="T105" fmla="*/ 61 h 71"/>
                <a:gd name="T106" fmla="*/ 33 w 69"/>
                <a:gd name="T107" fmla="*/ 61 h 71"/>
                <a:gd name="T108" fmla="*/ 33 w 69"/>
                <a:gd name="T109" fmla="*/ 71 h 71"/>
                <a:gd name="T110" fmla="*/ 33 w 69"/>
                <a:gd name="T111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1">
                  <a:moveTo>
                    <a:pt x="33" y="61"/>
                  </a:moveTo>
                  <a:lnTo>
                    <a:pt x="33" y="61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1"/>
                  </a:lnTo>
                  <a:close/>
                  <a:moveTo>
                    <a:pt x="33" y="61"/>
                  </a:moveTo>
                  <a:lnTo>
                    <a:pt x="43" y="58"/>
                  </a:lnTo>
                  <a:lnTo>
                    <a:pt x="51" y="53"/>
                  </a:lnTo>
                  <a:lnTo>
                    <a:pt x="58" y="61"/>
                  </a:lnTo>
                  <a:lnTo>
                    <a:pt x="53" y="63"/>
                  </a:lnTo>
                  <a:lnTo>
                    <a:pt x="48" y="68"/>
                  </a:lnTo>
                  <a:lnTo>
                    <a:pt x="41" y="68"/>
                  </a:lnTo>
                  <a:lnTo>
                    <a:pt x="33" y="71"/>
                  </a:lnTo>
                  <a:lnTo>
                    <a:pt x="33" y="61"/>
                  </a:lnTo>
                  <a:close/>
                  <a:moveTo>
                    <a:pt x="51" y="53"/>
                  </a:moveTo>
                  <a:lnTo>
                    <a:pt x="56" y="46"/>
                  </a:lnTo>
                  <a:lnTo>
                    <a:pt x="58" y="36"/>
                  </a:lnTo>
                  <a:lnTo>
                    <a:pt x="69" y="36"/>
                  </a:lnTo>
                  <a:lnTo>
                    <a:pt x="69" y="43"/>
                  </a:lnTo>
                  <a:lnTo>
                    <a:pt x="66" y="48"/>
                  </a:lnTo>
                  <a:lnTo>
                    <a:pt x="63" y="56"/>
                  </a:lnTo>
                  <a:lnTo>
                    <a:pt x="58" y="61"/>
                  </a:lnTo>
                  <a:lnTo>
                    <a:pt x="51" y="53"/>
                  </a:lnTo>
                  <a:close/>
                  <a:moveTo>
                    <a:pt x="58" y="36"/>
                  </a:moveTo>
                  <a:lnTo>
                    <a:pt x="58" y="36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58" y="36"/>
                  </a:lnTo>
                  <a:close/>
                  <a:moveTo>
                    <a:pt x="58" y="36"/>
                  </a:moveTo>
                  <a:lnTo>
                    <a:pt x="58" y="36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58" y="36"/>
                  </a:lnTo>
                  <a:close/>
                  <a:moveTo>
                    <a:pt x="58" y="36"/>
                  </a:moveTo>
                  <a:lnTo>
                    <a:pt x="56" y="26"/>
                  </a:lnTo>
                  <a:lnTo>
                    <a:pt x="51" y="18"/>
                  </a:lnTo>
                  <a:lnTo>
                    <a:pt x="58" y="10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69" y="28"/>
                  </a:lnTo>
                  <a:lnTo>
                    <a:pt x="69" y="36"/>
                  </a:lnTo>
                  <a:lnTo>
                    <a:pt x="58" y="36"/>
                  </a:lnTo>
                  <a:close/>
                  <a:moveTo>
                    <a:pt x="51" y="18"/>
                  </a:moveTo>
                  <a:lnTo>
                    <a:pt x="43" y="13"/>
                  </a:lnTo>
                  <a:lnTo>
                    <a:pt x="33" y="1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8" y="3"/>
                  </a:lnTo>
                  <a:lnTo>
                    <a:pt x="53" y="5"/>
                  </a:lnTo>
                  <a:lnTo>
                    <a:pt x="58" y="10"/>
                  </a:lnTo>
                  <a:lnTo>
                    <a:pt x="51" y="18"/>
                  </a:lnTo>
                  <a:close/>
                  <a:moveTo>
                    <a:pt x="33" y="10"/>
                  </a:moveTo>
                  <a:lnTo>
                    <a:pt x="33" y="1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10"/>
                  </a:lnTo>
                  <a:close/>
                  <a:moveTo>
                    <a:pt x="33" y="10"/>
                  </a:moveTo>
                  <a:lnTo>
                    <a:pt x="33" y="1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10"/>
                  </a:lnTo>
                  <a:close/>
                  <a:moveTo>
                    <a:pt x="33" y="10"/>
                  </a:moveTo>
                  <a:lnTo>
                    <a:pt x="26" y="13"/>
                  </a:lnTo>
                  <a:lnTo>
                    <a:pt x="16" y="18"/>
                  </a:lnTo>
                  <a:lnTo>
                    <a:pt x="10" y="10"/>
                  </a:lnTo>
                  <a:lnTo>
                    <a:pt x="16" y="5"/>
                  </a:lnTo>
                  <a:lnTo>
                    <a:pt x="21" y="3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3" y="10"/>
                  </a:lnTo>
                  <a:close/>
                  <a:moveTo>
                    <a:pt x="16" y="18"/>
                  </a:moveTo>
                  <a:lnTo>
                    <a:pt x="10" y="26"/>
                  </a:lnTo>
                  <a:lnTo>
                    <a:pt x="1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3" y="23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16" y="18"/>
                  </a:lnTo>
                  <a:close/>
                  <a:moveTo>
                    <a:pt x="10" y="36"/>
                  </a:moveTo>
                  <a:lnTo>
                    <a:pt x="1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0" y="36"/>
                  </a:lnTo>
                  <a:close/>
                  <a:moveTo>
                    <a:pt x="10" y="36"/>
                  </a:moveTo>
                  <a:lnTo>
                    <a:pt x="1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0" y="36"/>
                  </a:lnTo>
                  <a:close/>
                  <a:moveTo>
                    <a:pt x="10" y="36"/>
                  </a:moveTo>
                  <a:lnTo>
                    <a:pt x="10" y="46"/>
                  </a:lnTo>
                  <a:lnTo>
                    <a:pt x="16" y="53"/>
                  </a:lnTo>
                  <a:lnTo>
                    <a:pt x="10" y="61"/>
                  </a:lnTo>
                  <a:lnTo>
                    <a:pt x="5" y="56"/>
                  </a:lnTo>
                  <a:lnTo>
                    <a:pt x="3" y="48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10" y="36"/>
                  </a:lnTo>
                  <a:close/>
                  <a:moveTo>
                    <a:pt x="16" y="53"/>
                  </a:moveTo>
                  <a:lnTo>
                    <a:pt x="26" y="58"/>
                  </a:lnTo>
                  <a:lnTo>
                    <a:pt x="33" y="61"/>
                  </a:lnTo>
                  <a:lnTo>
                    <a:pt x="33" y="71"/>
                  </a:lnTo>
                  <a:lnTo>
                    <a:pt x="28" y="68"/>
                  </a:lnTo>
                  <a:lnTo>
                    <a:pt x="21" y="68"/>
                  </a:lnTo>
                  <a:lnTo>
                    <a:pt x="16" y="63"/>
                  </a:lnTo>
                  <a:lnTo>
                    <a:pt x="10" y="61"/>
                  </a:lnTo>
                  <a:lnTo>
                    <a:pt x="16" y="53"/>
                  </a:lnTo>
                  <a:close/>
                  <a:moveTo>
                    <a:pt x="33" y="61"/>
                  </a:moveTo>
                  <a:lnTo>
                    <a:pt x="33" y="61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1" name="Freeform 85"/>
            <p:cNvSpPr>
              <a:spLocks noEditPoints="1"/>
            </p:cNvSpPr>
            <p:nvPr/>
          </p:nvSpPr>
          <p:spPr bwMode="auto">
            <a:xfrm>
              <a:off x="2699" y="2068"/>
              <a:ext cx="800" cy="383"/>
            </a:xfrm>
            <a:custGeom>
              <a:avLst/>
              <a:gdLst>
                <a:gd name="T0" fmla="*/ 265 w 800"/>
                <a:gd name="T1" fmla="*/ 13 h 383"/>
                <a:gd name="T2" fmla="*/ 8 w 800"/>
                <a:gd name="T3" fmla="*/ 13 h 383"/>
                <a:gd name="T4" fmla="*/ 8 w 800"/>
                <a:gd name="T5" fmla="*/ 0 h 383"/>
                <a:gd name="T6" fmla="*/ 265 w 800"/>
                <a:gd name="T7" fmla="*/ 0 h 383"/>
                <a:gd name="T8" fmla="*/ 265 w 800"/>
                <a:gd name="T9" fmla="*/ 13 h 383"/>
                <a:gd name="T10" fmla="*/ 3 w 800"/>
                <a:gd name="T11" fmla="*/ 5 h 383"/>
                <a:gd name="T12" fmla="*/ 3 w 800"/>
                <a:gd name="T13" fmla="*/ 0 h 383"/>
                <a:gd name="T14" fmla="*/ 8 w 800"/>
                <a:gd name="T15" fmla="*/ 0 h 383"/>
                <a:gd name="T16" fmla="*/ 8 w 800"/>
                <a:gd name="T17" fmla="*/ 5 h 383"/>
                <a:gd name="T18" fmla="*/ 3 w 800"/>
                <a:gd name="T19" fmla="*/ 5 h 383"/>
                <a:gd name="T20" fmla="*/ 13 w 800"/>
                <a:gd name="T21" fmla="*/ 5 h 383"/>
                <a:gd name="T22" fmla="*/ 10 w 800"/>
                <a:gd name="T23" fmla="*/ 373 h 383"/>
                <a:gd name="T24" fmla="*/ 0 w 800"/>
                <a:gd name="T25" fmla="*/ 373 h 383"/>
                <a:gd name="T26" fmla="*/ 3 w 800"/>
                <a:gd name="T27" fmla="*/ 5 h 383"/>
                <a:gd name="T28" fmla="*/ 13 w 800"/>
                <a:gd name="T29" fmla="*/ 5 h 383"/>
                <a:gd name="T30" fmla="*/ 5 w 800"/>
                <a:gd name="T31" fmla="*/ 381 h 383"/>
                <a:gd name="T32" fmla="*/ 0 w 800"/>
                <a:gd name="T33" fmla="*/ 381 h 383"/>
                <a:gd name="T34" fmla="*/ 0 w 800"/>
                <a:gd name="T35" fmla="*/ 373 h 383"/>
                <a:gd name="T36" fmla="*/ 5 w 800"/>
                <a:gd name="T37" fmla="*/ 373 h 383"/>
                <a:gd name="T38" fmla="*/ 5 w 800"/>
                <a:gd name="T39" fmla="*/ 381 h 383"/>
                <a:gd name="T40" fmla="*/ 5 w 800"/>
                <a:gd name="T41" fmla="*/ 368 h 383"/>
                <a:gd name="T42" fmla="*/ 800 w 800"/>
                <a:gd name="T43" fmla="*/ 370 h 383"/>
                <a:gd name="T44" fmla="*/ 800 w 800"/>
                <a:gd name="T45" fmla="*/ 383 h 383"/>
                <a:gd name="T46" fmla="*/ 5 w 800"/>
                <a:gd name="T47" fmla="*/ 381 h 383"/>
                <a:gd name="T48" fmla="*/ 5 w 800"/>
                <a:gd name="T49" fmla="*/ 36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383">
                  <a:moveTo>
                    <a:pt x="265" y="13"/>
                  </a:moveTo>
                  <a:lnTo>
                    <a:pt x="8" y="13"/>
                  </a:lnTo>
                  <a:lnTo>
                    <a:pt x="8" y="0"/>
                  </a:lnTo>
                  <a:lnTo>
                    <a:pt x="265" y="0"/>
                  </a:lnTo>
                  <a:lnTo>
                    <a:pt x="265" y="13"/>
                  </a:lnTo>
                  <a:close/>
                  <a:moveTo>
                    <a:pt x="3" y="5"/>
                  </a:moveTo>
                  <a:lnTo>
                    <a:pt x="3" y="0"/>
                  </a:lnTo>
                  <a:lnTo>
                    <a:pt x="8" y="0"/>
                  </a:lnTo>
                  <a:lnTo>
                    <a:pt x="8" y="5"/>
                  </a:lnTo>
                  <a:lnTo>
                    <a:pt x="3" y="5"/>
                  </a:lnTo>
                  <a:close/>
                  <a:moveTo>
                    <a:pt x="13" y="5"/>
                  </a:moveTo>
                  <a:lnTo>
                    <a:pt x="10" y="373"/>
                  </a:lnTo>
                  <a:lnTo>
                    <a:pt x="0" y="373"/>
                  </a:lnTo>
                  <a:lnTo>
                    <a:pt x="3" y="5"/>
                  </a:lnTo>
                  <a:lnTo>
                    <a:pt x="13" y="5"/>
                  </a:lnTo>
                  <a:close/>
                  <a:moveTo>
                    <a:pt x="5" y="381"/>
                  </a:moveTo>
                  <a:lnTo>
                    <a:pt x="0" y="381"/>
                  </a:lnTo>
                  <a:lnTo>
                    <a:pt x="0" y="373"/>
                  </a:lnTo>
                  <a:lnTo>
                    <a:pt x="5" y="373"/>
                  </a:lnTo>
                  <a:lnTo>
                    <a:pt x="5" y="381"/>
                  </a:lnTo>
                  <a:close/>
                  <a:moveTo>
                    <a:pt x="5" y="368"/>
                  </a:moveTo>
                  <a:lnTo>
                    <a:pt x="800" y="370"/>
                  </a:lnTo>
                  <a:lnTo>
                    <a:pt x="800" y="383"/>
                  </a:lnTo>
                  <a:lnTo>
                    <a:pt x="5" y="381"/>
                  </a:lnTo>
                  <a:lnTo>
                    <a:pt x="5" y="368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2" name="Rectangle 86"/>
            <p:cNvSpPr>
              <a:spLocks noChangeArrowheads="1"/>
            </p:cNvSpPr>
            <p:nvPr/>
          </p:nvSpPr>
          <p:spPr bwMode="auto">
            <a:xfrm>
              <a:off x="1450" y="2902"/>
              <a:ext cx="1514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3" name="Freeform 87"/>
            <p:cNvSpPr>
              <a:spLocks noEditPoints="1"/>
            </p:cNvSpPr>
            <p:nvPr/>
          </p:nvSpPr>
          <p:spPr bwMode="auto">
            <a:xfrm>
              <a:off x="1394" y="2874"/>
              <a:ext cx="71" cy="68"/>
            </a:xfrm>
            <a:custGeom>
              <a:avLst/>
              <a:gdLst>
                <a:gd name="T0" fmla="*/ 36 w 71"/>
                <a:gd name="T1" fmla="*/ 58 h 68"/>
                <a:gd name="T2" fmla="*/ 36 w 71"/>
                <a:gd name="T3" fmla="*/ 68 h 68"/>
                <a:gd name="T4" fmla="*/ 36 w 71"/>
                <a:gd name="T5" fmla="*/ 58 h 68"/>
                <a:gd name="T6" fmla="*/ 53 w 71"/>
                <a:gd name="T7" fmla="*/ 50 h 68"/>
                <a:gd name="T8" fmla="*/ 56 w 71"/>
                <a:gd name="T9" fmla="*/ 63 h 68"/>
                <a:gd name="T10" fmla="*/ 43 w 71"/>
                <a:gd name="T11" fmla="*/ 68 h 68"/>
                <a:gd name="T12" fmla="*/ 36 w 71"/>
                <a:gd name="T13" fmla="*/ 58 h 68"/>
                <a:gd name="T14" fmla="*/ 58 w 71"/>
                <a:gd name="T15" fmla="*/ 43 h 68"/>
                <a:gd name="T16" fmla="*/ 71 w 71"/>
                <a:gd name="T17" fmla="*/ 35 h 68"/>
                <a:gd name="T18" fmla="*/ 69 w 71"/>
                <a:gd name="T19" fmla="*/ 48 h 68"/>
                <a:gd name="T20" fmla="*/ 61 w 71"/>
                <a:gd name="T21" fmla="*/ 58 h 68"/>
                <a:gd name="T22" fmla="*/ 61 w 71"/>
                <a:gd name="T23" fmla="*/ 35 h 68"/>
                <a:gd name="T24" fmla="*/ 71 w 71"/>
                <a:gd name="T25" fmla="*/ 35 h 68"/>
                <a:gd name="T26" fmla="*/ 61 w 71"/>
                <a:gd name="T27" fmla="*/ 35 h 68"/>
                <a:gd name="T28" fmla="*/ 61 w 71"/>
                <a:gd name="T29" fmla="*/ 35 h 68"/>
                <a:gd name="T30" fmla="*/ 71 w 71"/>
                <a:gd name="T31" fmla="*/ 35 h 68"/>
                <a:gd name="T32" fmla="*/ 61 w 71"/>
                <a:gd name="T33" fmla="*/ 35 h 68"/>
                <a:gd name="T34" fmla="*/ 53 w 71"/>
                <a:gd name="T35" fmla="*/ 18 h 68"/>
                <a:gd name="T36" fmla="*/ 64 w 71"/>
                <a:gd name="T37" fmla="*/ 15 h 68"/>
                <a:gd name="T38" fmla="*/ 69 w 71"/>
                <a:gd name="T39" fmla="*/ 28 h 68"/>
                <a:gd name="T40" fmla="*/ 61 w 71"/>
                <a:gd name="T41" fmla="*/ 35 h 68"/>
                <a:gd name="T42" fmla="*/ 46 w 71"/>
                <a:gd name="T43" fmla="*/ 13 h 68"/>
                <a:gd name="T44" fmla="*/ 36 w 71"/>
                <a:gd name="T45" fmla="*/ 0 h 68"/>
                <a:gd name="T46" fmla="*/ 48 w 71"/>
                <a:gd name="T47" fmla="*/ 3 h 68"/>
                <a:gd name="T48" fmla="*/ 61 w 71"/>
                <a:gd name="T49" fmla="*/ 10 h 68"/>
                <a:gd name="T50" fmla="*/ 36 w 71"/>
                <a:gd name="T51" fmla="*/ 10 h 68"/>
                <a:gd name="T52" fmla="*/ 36 w 71"/>
                <a:gd name="T53" fmla="*/ 0 h 68"/>
                <a:gd name="T54" fmla="*/ 36 w 71"/>
                <a:gd name="T55" fmla="*/ 10 h 68"/>
                <a:gd name="T56" fmla="*/ 36 w 71"/>
                <a:gd name="T57" fmla="*/ 10 h 68"/>
                <a:gd name="T58" fmla="*/ 36 w 71"/>
                <a:gd name="T59" fmla="*/ 0 h 68"/>
                <a:gd name="T60" fmla="*/ 36 w 71"/>
                <a:gd name="T61" fmla="*/ 10 h 68"/>
                <a:gd name="T62" fmla="*/ 18 w 71"/>
                <a:gd name="T63" fmla="*/ 18 h 68"/>
                <a:gd name="T64" fmla="*/ 16 w 71"/>
                <a:gd name="T65" fmla="*/ 5 h 68"/>
                <a:gd name="T66" fmla="*/ 28 w 71"/>
                <a:gd name="T67" fmla="*/ 0 h 68"/>
                <a:gd name="T68" fmla="*/ 36 w 71"/>
                <a:gd name="T69" fmla="*/ 10 h 68"/>
                <a:gd name="T70" fmla="*/ 13 w 71"/>
                <a:gd name="T71" fmla="*/ 25 h 68"/>
                <a:gd name="T72" fmla="*/ 0 w 71"/>
                <a:gd name="T73" fmla="*/ 33 h 68"/>
                <a:gd name="T74" fmla="*/ 3 w 71"/>
                <a:gd name="T75" fmla="*/ 20 h 68"/>
                <a:gd name="T76" fmla="*/ 11 w 71"/>
                <a:gd name="T77" fmla="*/ 10 h 68"/>
                <a:gd name="T78" fmla="*/ 11 w 71"/>
                <a:gd name="T79" fmla="*/ 33 h 68"/>
                <a:gd name="T80" fmla="*/ 0 w 71"/>
                <a:gd name="T81" fmla="*/ 35 h 68"/>
                <a:gd name="T82" fmla="*/ 11 w 71"/>
                <a:gd name="T83" fmla="*/ 33 h 68"/>
                <a:gd name="T84" fmla="*/ 11 w 71"/>
                <a:gd name="T85" fmla="*/ 35 h 68"/>
                <a:gd name="T86" fmla="*/ 0 w 71"/>
                <a:gd name="T87" fmla="*/ 35 h 68"/>
                <a:gd name="T88" fmla="*/ 11 w 71"/>
                <a:gd name="T89" fmla="*/ 35 h 68"/>
                <a:gd name="T90" fmla="*/ 18 w 71"/>
                <a:gd name="T91" fmla="*/ 50 h 68"/>
                <a:gd name="T92" fmla="*/ 5 w 71"/>
                <a:gd name="T93" fmla="*/ 53 h 68"/>
                <a:gd name="T94" fmla="*/ 0 w 71"/>
                <a:gd name="T95" fmla="*/ 40 h 68"/>
                <a:gd name="T96" fmla="*/ 11 w 71"/>
                <a:gd name="T97" fmla="*/ 35 h 68"/>
                <a:gd name="T98" fmla="*/ 26 w 71"/>
                <a:gd name="T99" fmla="*/ 55 h 68"/>
                <a:gd name="T100" fmla="*/ 36 w 71"/>
                <a:gd name="T101" fmla="*/ 68 h 68"/>
                <a:gd name="T102" fmla="*/ 23 w 71"/>
                <a:gd name="T103" fmla="*/ 65 h 68"/>
                <a:gd name="T104" fmla="*/ 11 w 71"/>
                <a:gd name="T105" fmla="*/ 58 h 68"/>
                <a:gd name="T106" fmla="*/ 36 w 71"/>
                <a:gd name="T107" fmla="*/ 58 h 68"/>
                <a:gd name="T108" fmla="*/ 36 w 71"/>
                <a:gd name="T109" fmla="*/ 68 h 68"/>
                <a:gd name="T110" fmla="*/ 36 w 71"/>
                <a:gd name="T1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8">
                  <a:moveTo>
                    <a:pt x="36" y="58"/>
                  </a:moveTo>
                  <a:lnTo>
                    <a:pt x="36" y="58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36" y="58"/>
                  </a:lnTo>
                  <a:close/>
                  <a:moveTo>
                    <a:pt x="36" y="58"/>
                  </a:moveTo>
                  <a:lnTo>
                    <a:pt x="46" y="55"/>
                  </a:lnTo>
                  <a:lnTo>
                    <a:pt x="53" y="50"/>
                  </a:lnTo>
                  <a:lnTo>
                    <a:pt x="61" y="58"/>
                  </a:lnTo>
                  <a:lnTo>
                    <a:pt x="56" y="63"/>
                  </a:lnTo>
                  <a:lnTo>
                    <a:pt x="48" y="65"/>
                  </a:lnTo>
                  <a:lnTo>
                    <a:pt x="43" y="68"/>
                  </a:lnTo>
                  <a:lnTo>
                    <a:pt x="36" y="68"/>
                  </a:lnTo>
                  <a:lnTo>
                    <a:pt x="36" y="58"/>
                  </a:lnTo>
                  <a:close/>
                  <a:moveTo>
                    <a:pt x="53" y="50"/>
                  </a:moveTo>
                  <a:lnTo>
                    <a:pt x="58" y="43"/>
                  </a:lnTo>
                  <a:lnTo>
                    <a:pt x="61" y="35"/>
                  </a:lnTo>
                  <a:lnTo>
                    <a:pt x="71" y="35"/>
                  </a:lnTo>
                  <a:lnTo>
                    <a:pt x="69" y="40"/>
                  </a:lnTo>
                  <a:lnTo>
                    <a:pt x="69" y="48"/>
                  </a:lnTo>
                  <a:lnTo>
                    <a:pt x="64" y="53"/>
                  </a:lnTo>
                  <a:lnTo>
                    <a:pt x="61" y="58"/>
                  </a:lnTo>
                  <a:lnTo>
                    <a:pt x="53" y="50"/>
                  </a:lnTo>
                  <a:close/>
                  <a:moveTo>
                    <a:pt x="61" y="35"/>
                  </a:moveTo>
                  <a:lnTo>
                    <a:pt x="61" y="35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61" y="35"/>
                  </a:lnTo>
                  <a:close/>
                  <a:moveTo>
                    <a:pt x="61" y="35"/>
                  </a:moveTo>
                  <a:lnTo>
                    <a:pt x="61" y="35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61" y="35"/>
                  </a:lnTo>
                  <a:close/>
                  <a:moveTo>
                    <a:pt x="61" y="35"/>
                  </a:moveTo>
                  <a:lnTo>
                    <a:pt x="58" y="25"/>
                  </a:lnTo>
                  <a:lnTo>
                    <a:pt x="53" y="18"/>
                  </a:lnTo>
                  <a:lnTo>
                    <a:pt x="61" y="10"/>
                  </a:lnTo>
                  <a:lnTo>
                    <a:pt x="64" y="15"/>
                  </a:lnTo>
                  <a:lnTo>
                    <a:pt x="69" y="20"/>
                  </a:lnTo>
                  <a:lnTo>
                    <a:pt x="69" y="28"/>
                  </a:lnTo>
                  <a:lnTo>
                    <a:pt x="71" y="35"/>
                  </a:lnTo>
                  <a:lnTo>
                    <a:pt x="61" y="35"/>
                  </a:lnTo>
                  <a:close/>
                  <a:moveTo>
                    <a:pt x="53" y="18"/>
                  </a:moveTo>
                  <a:lnTo>
                    <a:pt x="46" y="13"/>
                  </a:lnTo>
                  <a:lnTo>
                    <a:pt x="36" y="1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8" y="3"/>
                  </a:lnTo>
                  <a:lnTo>
                    <a:pt x="56" y="5"/>
                  </a:lnTo>
                  <a:lnTo>
                    <a:pt x="61" y="10"/>
                  </a:lnTo>
                  <a:lnTo>
                    <a:pt x="53" y="18"/>
                  </a:lnTo>
                  <a:close/>
                  <a:moveTo>
                    <a:pt x="36" y="10"/>
                  </a:moveTo>
                  <a:lnTo>
                    <a:pt x="36" y="1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10"/>
                  </a:lnTo>
                  <a:close/>
                  <a:moveTo>
                    <a:pt x="36" y="10"/>
                  </a:moveTo>
                  <a:lnTo>
                    <a:pt x="36" y="1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10"/>
                  </a:lnTo>
                  <a:close/>
                  <a:moveTo>
                    <a:pt x="36" y="10"/>
                  </a:moveTo>
                  <a:lnTo>
                    <a:pt x="26" y="13"/>
                  </a:lnTo>
                  <a:lnTo>
                    <a:pt x="18" y="18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23" y="3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10"/>
                  </a:lnTo>
                  <a:close/>
                  <a:moveTo>
                    <a:pt x="18" y="18"/>
                  </a:moveTo>
                  <a:lnTo>
                    <a:pt x="13" y="25"/>
                  </a:lnTo>
                  <a:lnTo>
                    <a:pt x="11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11" y="10"/>
                  </a:lnTo>
                  <a:lnTo>
                    <a:pt x="18" y="18"/>
                  </a:lnTo>
                  <a:close/>
                  <a:moveTo>
                    <a:pt x="11" y="33"/>
                  </a:moveTo>
                  <a:lnTo>
                    <a:pt x="11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11" y="33"/>
                  </a:lnTo>
                  <a:close/>
                  <a:moveTo>
                    <a:pt x="11" y="35"/>
                  </a:move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1" y="35"/>
                  </a:lnTo>
                  <a:close/>
                  <a:moveTo>
                    <a:pt x="11" y="35"/>
                  </a:moveTo>
                  <a:lnTo>
                    <a:pt x="13" y="43"/>
                  </a:lnTo>
                  <a:lnTo>
                    <a:pt x="18" y="50"/>
                  </a:lnTo>
                  <a:lnTo>
                    <a:pt x="11" y="58"/>
                  </a:lnTo>
                  <a:lnTo>
                    <a:pt x="5" y="53"/>
                  </a:lnTo>
                  <a:lnTo>
                    <a:pt x="3" y="48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11" y="35"/>
                  </a:lnTo>
                  <a:close/>
                  <a:moveTo>
                    <a:pt x="18" y="50"/>
                  </a:moveTo>
                  <a:lnTo>
                    <a:pt x="26" y="55"/>
                  </a:lnTo>
                  <a:lnTo>
                    <a:pt x="36" y="58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3" y="65"/>
                  </a:lnTo>
                  <a:lnTo>
                    <a:pt x="16" y="63"/>
                  </a:lnTo>
                  <a:lnTo>
                    <a:pt x="11" y="58"/>
                  </a:lnTo>
                  <a:lnTo>
                    <a:pt x="18" y="50"/>
                  </a:lnTo>
                  <a:close/>
                  <a:moveTo>
                    <a:pt x="36" y="58"/>
                  </a:moveTo>
                  <a:lnTo>
                    <a:pt x="36" y="58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36" y="5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4" name="Rectangle 88"/>
            <p:cNvSpPr>
              <a:spLocks noChangeArrowheads="1"/>
            </p:cNvSpPr>
            <p:nvPr/>
          </p:nvSpPr>
          <p:spPr bwMode="auto">
            <a:xfrm>
              <a:off x="2954" y="2902"/>
              <a:ext cx="856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5" name="Freeform 89"/>
            <p:cNvSpPr>
              <a:spLocks noEditPoints="1"/>
            </p:cNvSpPr>
            <p:nvPr/>
          </p:nvSpPr>
          <p:spPr bwMode="auto">
            <a:xfrm>
              <a:off x="3805" y="2874"/>
              <a:ext cx="70" cy="68"/>
            </a:xfrm>
            <a:custGeom>
              <a:avLst/>
              <a:gdLst>
                <a:gd name="T0" fmla="*/ 35 w 70"/>
                <a:gd name="T1" fmla="*/ 58 h 68"/>
                <a:gd name="T2" fmla="*/ 35 w 70"/>
                <a:gd name="T3" fmla="*/ 68 h 68"/>
                <a:gd name="T4" fmla="*/ 35 w 70"/>
                <a:gd name="T5" fmla="*/ 58 h 68"/>
                <a:gd name="T6" fmla="*/ 53 w 70"/>
                <a:gd name="T7" fmla="*/ 50 h 68"/>
                <a:gd name="T8" fmla="*/ 53 w 70"/>
                <a:gd name="T9" fmla="*/ 63 h 68"/>
                <a:gd name="T10" fmla="*/ 40 w 70"/>
                <a:gd name="T11" fmla="*/ 68 h 68"/>
                <a:gd name="T12" fmla="*/ 35 w 70"/>
                <a:gd name="T13" fmla="*/ 58 h 68"/>
                <a:gd name="T14" fmla="*/ 58 w 70"/>
                <a:gd name="T15" fmla="*/ 43 h 68"/>
                <a:gd name="T16" fmla="*/ 70 w 70"/>
                <a:gd name="T17" fmla="*/ 35 h 68"/>
                <a:gd name="T18" fmla="*/ 65 w 70"/>
                <a:gd name="T19" fmla="*/ 48 h 68"/>
                <a:gd name="T20" fmla="*/ 58 w 70"/>
                <a:gd name="T21" fmla="*/ 58 h 68"/>
                <a:gd name="T22" fmla="*/ 58 w 70"/>
                <a:gd name="T23" fmla="*/ 35 h 68"/>
                <a:gd name="T24" fmla="*/ 70 w 70"/>
                <a:gd name="T25" fmla="*/ 35 h 68"/>
                <a:gd name="T26" fmla="*/ 58 w 70"/>
                <a:gd name="T27" fmla="*/ 35 h 68"/>
                <a:gd name="T28" fmla="*/ 58 w 70"/>
                <a:gd name="T29" fmla="*/ 35 h 68"/>
                <a:gd name="T30" fmla="*/ 70 w 70"/>
                <a:gd name="T31" fmla="*/ 35 h 68"/>
                <a:gd name="T32" fmla="*/ 58 w 70"/>
                <a:gd name="T33" fmla="*/ 35 h 68"/>
                <a:gd name="T34" fmla="*/ 53 w 70"/>
                <a:gd name="T35" fmla="*/ 18 h 68"/>
                <a:gd name="T36" fmla="*/ 63 w 70"/>
                <a:gd name="T37" fmla="*/ 15 h 68"/>
                <a:gd name="T38" fmla="*/ 68 w 70"/>
                <a:gd name="T39" fmla="*/ 28 h 68"/>
                <a:gd name="T40" fmla="*/ 58 w 70"/>
                <a:gd name="T41" fmla="*/ 35 h 68"/>
                <a:gd name="T42" fmla="*/ 42 w 70"/>
                <a:gd name="T43" fmla="*/ 13 h 68"/>
                <a:gd name="T44" fmla="*/ 35 w 70"/>
                <a:gd name="T45" fmla="*/ 0 h 68"/>
                <a:gd name="T46" fmla="*/ 48 w 70"/>
                <a:gd name="T47" fmla="*/ 3 h 68"/>
                <a:gd name="T48" fmla="*/ 58 w 70"/>
                <a:gd name="T49" fmla="*/ 10 h 68"/>
                <a:gd name="T50" fmla="*/ 35 w 70"/>
                <a:gd name="T51" fmla="*/ 10 h 68"/>
                <a:gd name="T52" fmla="*/ 35 w 70"/>
                <a:gd name="T53" fmla="*/ 0 h 68"/>
                <a:gd name="T54" fmla="*/ 35 w 70"/>
                <a:gd name="T55" fmla="*/ 10 h 68"/>
                <a:gd name="T56" fmla="*/ 35 w 70"/>
                <a:gd name="T57" fmla="*/ 10 h 68"/>
                <a:gd name="T58" fmla="*/ 35 w 70"/>
                <a:gd name="T59" fmla="*/ 0 h 68"/>
                <a:gd name="T60" fmla="*/ 35 w 70"/>
                <a:gd name="T61" fmla="*/ 10 h 68"/>
                <a:gd name="T62" fmla="*/ 17 w 70"/>
                <a:gd name="T63" fmla="*/ 18 h 68"/>
                <a:gd name="T64" fmla="*/ 15 w 70"/>
                <a:gd name="T65" fmla="*/ 5 h 68"/>
                <a:gd name="T66" fmla="*/ 27 w 70"/>
                <a:gd name="T67" fmla="*/ 0 h 68"/>
                <a:gd name="T68" fmla="*/ 35 w 70"/>
                <a:gd name="T69" fmla="*/ 10 h 68"/>
                <a:gd name="T70" fmla="*/ 12 w 70"/>
                <a:gd name="T71" fmla="*/ 25 h 68"/>
                <a:gd name="T72" fmla="*/ 0 w 70"/>
                <a:gd name="T73" fmla="*/ 33 h 68"/>
                <a:gd name="T74" fmla="*/ 2 w 70"/>
                <a:gd name="T75" fmla="*/ 20 h 68"/>
                <a:gd name="T76" fmla="*/ 10 w 70"/>
                <a:gd name="T77" fmla="*/ 10 h 68"/>
                <a:gd name="T78" fmla="*/ 10 w 70"/>
                <a:gd name="T79" fmla="*/ 33 h 68"/>
                <a:gd name="T80" fmla="*/ 0 w 70"/>
                <a:gd name="T81" fmla="*/ 35 h 68"/>
                <a:gd name="T82" fmla="*/ 10 w 70"/>
                <a:gd name="T83" fmla="*/ 33 h 68"/>
                <a:gd name="T84" fmla="*/ 10 w 70"/>
                <a:gd name="T85" fmla="*/ 35 h 68"/>
                <a:gd name="T86" fmla="*/ 0 w 70"/>
                <a:gd name="T87" fmla="*/ 35 h 68"/>
                <a:gd name="T88" fmla="*/ 10 w 70"/>
                <a:gd name="T89" fmla="*/ 35 h 68"/>
                <a:gd name="T90" fmla="*/ 17 w 70"/>
                <a:gd name="T91" fmla="*/ 50 h 68"/>
                <a:gd name="T92" fmla="*/ 5 w 70"/>
                <a:gd name="T93" fmla="*/ 53 h 68"/>
                <a:gd name="T94" fmla="*/ 0 w 70"/>
                <a:gd name="T95" fmla="*/ 40 h 68"/>
                <a:gd name="T96" fmla="*/ 10 w 70"/>
                <a:gd name="T97" fmla="*/ 35 h 68"/>
                <a:gd name="T98" fmla="*/ 25 w 70"/>
                <a:gd name="T99" fmla="*/ 55 h 68"/>
                <a:gd name="T100" fmla="*/ 35 w 70"/>
                <a:gd name="T101" fmla="*/ 68 h 68"/>
                <a:gd name="T102" fmla="*/ 20 w 70"/>
                <a:gd name="T103" fmla="*/ 65 h 68"/>
                <a:gd name="T104" fmla="*/ 10 w 70"/>
                <a:gd name="T105" fmla="*/ 58 h 68"/>
                <a:gd name="T106" fmla="*/ 35 w 70"/>
                <a:gd name="T107" fmla="*/ 58 h 68"/>
                <a:gd name="T108" fmla="*/ 35 w 70"/>
                <a:gd name="T109" fmla="*/ 68 h 68"/>
                <a:gd name="T110" fmla="*/ 35 w 70"/>
                <a:gd name="T1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68">
                  <a:moveTo>
                    <a:pt x="35" y="58"/>
                  </a:moveTo>
                  <a:lnTo>
                    <a:pt x="35" y="58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35" y="58"/>
                  </a:lnTo>
                  <a:close/>
                  <a:moveTo>
                    <a:pt x="35" y="58"/>
                  </a:moveTo>
                  <a:lnTo>
                    <a:pt x="42" y="55"/>
                  </a:lnTo>
                  <a:lnTo>
                    <a:pt x="53" y="50"/>
                  </a:lnTo>
                  <a:lnTo>
                    <a:pt x="58" y="58"/>
                  </a:lnTo>
                  <a:lnTo>
                    <a:pt x="53" y="63"/>
                  </a:lnTo>
                  <a:lnTo>
                    <a:pt x="48" y="65"/>
                  </a:lnTo>
                  <a:lnTo>
                    <a:pt x="40" y="68"/>
                  </a:lnTo>
                  <a:lnTo>
                    <a:pt x="35" y="68"/>
                  </a:lnTo>
                  <a:lnTo>
                    <a:pt x="35" y="58"/>
                  </a:lnTo>
                  <a:close/>
                  <a:moveTo>
                    <a:pt x="53" y="50"/>
                  </a:moveTo>
                  <a:lnTo>
                    <a:pt x="58" y="43"/>
                  </a:lnTo>
                  <a:lnTo>
                    <a:pt x="58" y="35"/>
                  </a:lnTo>
                  <a:lnTo>
                    <a:pt x="70" y="35"/>
                  </a:lnTo>
                  <a:lnTo>
                    <a:pt x="68" y="40"/>
                  </a:lnTo>
                  <a:lnTo>
                    <a:pt x="65" y="48"/>
                  </a:lnTo>
                  <a:lnTo>
                    <a:pt x="63" y="53"/>
                  </a:lnTo>
                  <a:lnTo>
                    <a:pt x="58" y="58"/>
                  </a:lnTo>
                  <a:lnTo>
                    <a:pt x="53" y="50"/>
                  </a:lnTo>
                  <a:close/>
                  <a:moveTo>
                    <a:pt x="58" y="35"/>
                  </a:moveTo>
                  <a:lnTo>
                    <a:pt x="58" y="35"/>
                  </a:lnTo>
                  <a:lnTo>
                    <a:pt x="70" y="35"/>
                  </a:lnTo>
                  <a:lnTo>
                    <a:pt x="70" y="35"/>
                  </a:lnTo>
                  <a:lnTo>
                    <a:pt x="58" y="35"/>
                  </a:lnTo>
                  <a:close/>
                  <a:moveTo>
                    <a:pt x="58" y="35"/>
                  </a:moveTo>
                  <a:lnTo>
                    <a:pt x="58" y="35"/>
                  </a:lnTo>
                  <a:lnTo>
                    <a:pt x="70" y="35"/>
                  </a:lnTo>
                  <a:lnTo>
                    <a:pt x="70" y="35"/>
                  </a:lnTo>
                  <a:lnTo>
                    <a:pt x="58" y="35"/>
                  </a:lnTo>
                  <a:close/>
                  <a:moveTo>
                    <a:pt x="58" y="35"/>
                  </a:moveTo>
                  <a:lnTo>
                    <a:pt x="58" y="25"/>
                  </a:lnTo>
                  <a:lnTo>
                    <a:pt x="53" y="18"/>
                  </a:lnTo>
                  <a:lnTo>
                    <a:pt x="58" y="10"/>
                  </a:lnTo>
                  <a:lnTo>
                    <a:pt x="63" y="15"/>
                  </a:lnTo>
                  <a:lnTo>
                    <a:pt x="65" y="20"/>
                  </a:lnTo>
                  <a:lnTo>
                    <a:pt x="68" y="28"/>
                  </a:lnTo>
                  <a:lnTo>
                    <a:pt x="70" y="35"/>
                  </a:lnTo>
                  <a:lnTo>
                    <a:pt x="58" y="35"/>
                  </a:lnTo>
                  <a:close/>
                  <a:moveTo>
                    <a:pt x="53" y="18"/>
                  </a:moveTo>
                  <a:lnTo>
                    <a:pt x="42" y="13"/>
                  </a:lnTo>
                  <a:lnTo>
                    <a:pt x="35" y="1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8" y="3"/>
                  </a:lnTo>
                  <a:lnTo>
                    <a:pt x="53" y="5"/>
                  </a:lnTo>
                  <a:lnTo>
                    <a:pt x="58" y="10"/>
                  </a:lnTo>
                  <a:lnTo>
                    <a:pt x="53" y="18"/>
                  </a:lnTo>
                  <a:close/>
                  <a:moveTo>
                    <a:pt x="35" y="10"/>
                  </a:moveTo>
                  <a:lnTo>
                    <a:pt x="35" y="1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0"/>
                  </a:lnTo>
                  <a:close/>
                  <a:moveTo>
                    <a:pt x="35" y="10"/>
                  </a:moveTo>
                  <a:lnTo>
                    <a:pt x="35" y="1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0"/>
                  </a:lnTo>
                  <a:close/>
                  <a:moveTo>
                    <a:pt x="35" y="10"/>
                  </a:moveTo>
                  <a:lnTo>
                    <a:pt x="25" y="13"/>
                  </a:lnTo>
                  <a:lnTo>
                    <a:pt x="17" y="18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35" y="10"/>
                  </a:lnTo>
                  <a:close/>
                  <a:moveTo>
                    <a:pt x="17" y="18"/>
                  </a:moveTo>
                  <a:lnTo>
                    <a:pt x="12" y="25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17" y="18"/>
                  </a:lnTo>
                  <a:close/>
                  <a:moveTo>
                    <a:pt x="10" y="33"/>
                  </a:moveTo>
                  <a:lnTo>
                    <a:pt x="10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10" y="33"/>
                  </a:lnTo>
                  <a:close/>
                  <a:moveTo>
                    <a:pt x="10" y="35"/>
                  </a:moveTo>
                  <a:lnTo>
                    <a:pt x="1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0" y="35"/>
                  </a:lnTo>
                  <a:close/>
                  <a:moveTo>
                    <a:pt x="10" y="35"/>
                  </a:moveTo>
                  <a:lnTo>
                    <a:pt x="12" y="43"/>
                  </a:lnTo>
                  <a:lnTo>
                    <a:pt x="17" y="50"/>
                  </a:lnTo>
                  <a:lnTo>
                    <a:pt x="10" y="58"/>
                  </a:lnTo>
                  <a:lnTo>
                    <a:pt x="5" y="53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10" y="35"/>
                  </a:lnTo>
                  <a:close/>
                  <a:moveTo>
                    <a:pt x="17" y="50"/>
                  </a:moveTo>
                  <a:lnTo>
                    <a:pt x="25" y="55"/>
                  </a:lnTo>
                  <a:lnTo>
                    <a:pt x="35" y="58"/>
                  </a:lnTo>
                  <a:lnTo>
                    <a:pt x="35" y="68"/>
                  </a:lnTo>
                  <a:lnTo>
                    <a:pt x="27" y="68"/>
                  </a:lnTo>
                  <a:lnTo>
                    <a:pt x="20" y="65"/>
                  </a:lnTo>
                  <a:lnTo>
                    <a:pt x="15" y="63"/>
                  </a:lnTo>
                  <a:lnTo>
                    <a:pt x="10" y="58"/>
                  </a:lnTo>
                  <a:lnTo>
                    <a:pt x="17" y="50"/>
                  </a:lnTo>
                  <a:close/>
                  <a:moveTo>
                    <a:pt x="35" y="58"/>
                  </a:moveTo>
                  <a:lnTo>
                    <a:pt x="35" y="58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35" y="5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6" name="Rectangle 90"/>
            <p:cNvSpPr>
              <a:spLocks noChangeArrowheads="1"/>
            </p:cNvSpPr>
            <p:nvPr/>
          </p:nvSpPr>
          <p:spPr bwMode="auto">
            <a:xfrm>
              <a:off x="3335" y="1869"/>
              <a:ext cx="475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47" name="Freeform 91"/>
            <p:cNvSpPr>
              <a:spLocks noEditPoints="1"/>
            </p:cNvSpPr>
            <p:nvPr/>
          </p:nvSpPr>
          <p:spPr bwMode="auto">
            <a:xfrm>
              <a:off x="3805" y="1842"/>
              <a:ext cx="70" cy="68"/>
            </a:xfrm>
            <a:custGeom>
              <a:avLst/>
              <a:gdLst>
                <a:gd name="T0" fmla="*/ 35 w 70"/>
                <a:gd name="T1" fmla="*/ 58 h 68"/>
                <a:gd name="T2" fmla="*/ 35 w 70"/>
                <a:gd name="T3" fmla="*/ 68 h 68"/>
                <a:gd name="T4" fmla="*/ 35 w 70"/>
                <a:gd name="T5" fmla="*/ 58 h 68"/>
                <a:gd name="T6" fmla="*/ 53 w 70"/>
                <a:gd name="T7" fmla="*/ 50 h 68"/>
                <a:gd name="T8" fmla="*/ 53 w 70"/>
                <a:gd name="T9" fmla="*/ 63 h 68"/>
                <a:gd name="T10" fmla="*/ 40 w 70"/>
                <a:gd name="T11" fmla="*/ 68 h 68"/>
                <a:gd name="T12" fmla="*/ 35 w 70"/>
                <a:gd name="T13" fmla="*/ 58 h 68"/>
                <a:gd name="T14" fmla="*/ 58 w 70"/>
                <a:gd name="T15" fmla="*/ 43 h 68"/>
                <a:gd name="T16" fmla="*/ 70 w 70"/>
                <a:gd name="T17" fmla="*/ 35 h 68"/>
                <a:gd name="T18" fmla="*/ 65 w 70"/>
                <a:gd name="T19" fmla="*/ 48 h 68"/>
                <a:gd name="T20" fmla="*/ 58 w 70"/>
                <a:gd name="T21" fmla="*/ 58 h 68"/>
                <a:gd name="T22" fmla="*/ 58 w 70"/>
                <a:gd name="T23" fmla="*/ 35 h 68"/>
                <a:gd name="T24" fmla="*/ 70 w 70"/>
                <a:gd name="T25" fmla="*/ 33 h 68"/>
                <a:gd name="T26" fmla="*/ 58 w 70"/>
                <a:gd name="T27" fmla="*/ 35 h 68"/>
                <a:gd name="T28" fmla="*/ 58 w 70"/>
                <a:gd name="T29" fmla="*/ 33 h 68"/>
                <a:gd name="T30" fmla="*/ 70 w 70"/>
                <a:gd name="T31" fmla="*/ 33 h 68"/>
                <a:gd name="T32" fmla="*/ 58 w 70"/>
                <a:gd name="T33" fmla="*/ 33 h 68"/>
                <a:gd name="T34" fmla="*/ 53 w 70"/>
                <a:gd name="T35" fmla="*/ 17 h 68"/>
                <a:gd name="T36" fmla="*/ 63 w 70"/>
                <a:gd name="T37" fmla="*/ 15 h 68"/>
                <a:gd name="T38" fmla="*/ 68 w 70"/>
                <a:gd name="T39" fmla="*/ 27 h 68"/>
                <a:gd name="T40" fmla="*/ 58 w 70"/>
                <a:gd name="T41" fmla="*/ 33 h 68"/>
                <a:gd name="T42" fmla="*/ 42 w 70"/>
                <a:gd name="T43" fmla="*/ 12 h 68"/>
                <a:gd name="T44" fmla="*/ 35 w 70"/>
                <a:gd name="T45" fmla="*/ 0 h 68"/>
                <a:gd name="T46" fmla="*/ 48 w 70"/>
                <a:gd name="T47" fmla="*/ 2 h 68"/>
                <a:gd name="T48" fmla="*/ 58 w 70"/>
                <a:gd name="T49" fmla="*/ 10 h 68"/>
                <a:gd name="T50" fmla="*/ 35 w 70"/>
                <a:gd name="T51" fmla="*/ 10 h 68"/>
                <a:gd name="T52" fmla="*/ 35 w 70"/>
                <a:gd name="T53" fmla="*/ 0 h 68"/>
                <a:gd name="T54" fmla="*/ 35 w 70"/>
                <a:gd name="T55" fmla="*/ 10 h 68"/>
                <a:gd name="T56" fmla="*/ 35 w 70"/>
                <a:gd name="T57" fmla="*/ 10 h 68"/>
                <a:gd name="T58" fmla="*/ 35 w 70"/>
                <a:gd name="T59" fmla="*/ 0 h 68"/>
                <a:gd name="T60" fmla="*/ 35 w 70"/>
                <a:gd name="T61" fmla="*/ 10 h 68"/>
                <a:gd name="T62" fmla="*/ 17 w 70"/>
                <a:gd name="T63" fmla="*/ 17 h 68"/>
                <a:gd name="T64" fmla="*/ 15 w 70"/>
                <a:gd name="T65" fmla="*/ 5 h 68"/>
                <a:gd name="T66" fmla="*/ 27 w 70"/>
                <a:gd name="T67" fmla="*/ 0 h 68"/>
                <a:gd name="T68" fmla="*/ 35 w 70"/>
                <a:gd name="T69" fmla="*/ 10 h 68"/>
                <a:gd name="T70" fmla="*/ 12 w 70"/>
                <a:gd name="T71" fmla="*/ 25 h 68"/>
                <a:gd name="T72" fmla="*/ 0 w 70"/>
                <a:gd name="T73" fmla="*/ 33 h 68"/>
                <a:gd name="T74" fmla="*/ 2 w 70"/>
                <a:gd name="T75" fmla="*/ 20 h 68"/>
                <a:gd name="T76" fmla="*/ 10 w 70"/>
                <a:gd name="T77" fmla="*/ 10 h 68"/>
                <a:gd name="T78" fmla="*/ 10 w 70"/>
                <a:gd name="T79" fmla="*/ 33 h 68"/>
                <a:gd name="T80" fmla="*/ 0 w 70"/>
                <a:gd name="T81" fmla="*/ 33 h 68"/>
                <a:gd name="T82" fmla="*/ 10 w 70"/>
                <a:gd name="T83" fmla="*/ 33 h 68"/>
                <a:gd name="T84" fmla="*/ 10 w 70"/>
                <a:gd name="T85" fmla="*/ 33 h 68"/>
                <a:gd name="T86" fmla="*/ 0 w 70"/>
                <a:gd name="T87" fmla="*/ 33 h 68"/>
                <a:gd name="T88" fmla="*/ 10 w 70"/>
                <a:gd name="T89" fmla="*/ 33 h 68"/>
                <a:gd name="T90" fmla="*/ 17 w 70"/>
                <a:gd name="T91" fmla="*/ 50 h 68"/>
                <a:gd name="T92" fmla="*/ 5 w 70"/>
                <a:gd name="T93" fmla="*/ 53 h 68"/>
                <a:gd name="T94" fmla="*/ 0 w 70"/>
                <a:gd name="T95" fmla="*/ 40 h 68"/>
                <a:gd name="T96" fmla="*/ 10 w 70"/>
                <a:gd name="T97" fmla="*/ 33 h 68"/>
                <a:gd name="T98" fmla="*/ 25 w 70"/>
                <a:gd name="T99" fmla="*/ 55 h 68"/>
                <a:gd name="T100" fmla="*/ 35 w 70"/>
                <a:gd name="T101" fmla="*/ 68 h 68"/>
                <a:gd name="T102" fmla="*/ 20 w 70"/>
                <a:gd name="T103" fmla="*/ 65 h 68"/>
                <a:gd name="T104" fmla="*/ 10 w 70"/>
                <a:gd name="T105" fmla="*/ 58 h 68"/>
                <a:gd name="T106" fmla="*/ 35 w 70"/>
                <a:gd name="T107" fmla="*/ 58 h 68"/>
                <a:gd name="T108" fmla="*/ 35 w 70"/>
                <a:gd name="T109" fmla="*/ 68 h 68"/>
                <a:gd name="T110" fmla="*/ 35 w 70"/>
                <a:gd name="T1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" h="68">
                  <a:moveTo>
                    <a:pt x="35" y="58"/>
                  </a:moveTo>
                  <a:lnTo>
                    <a:pt x="35" y="58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35" y="58"/>
                  </a:lnTo>
                  <a:close/>
                  <a:moveTo>
                    <a:pt x="35" y="58"/>
                  </a:moveTo>
                  <a:lnTo>
                    <a:pt x="42" y="55"/>
                  </a:lnTo>
                  <a:lnTo>
                    <a:pt x="53" y="50"/>
                  </a:lnTo>
                  <a:lnTo>
                    <a:pt x="58" y="58"/>
                  </a:lnTo>
                  <a:lnTo>
                    <a:pt x="53" y="63"/>
                  </a:lnTo>
                  <a:lnTo>
                    <a:pt x="48" y="65"/>
                  </a:lnTo>
                  <a:lnTo>
                    <a:pt x="40" y="68"/>
                  </a:lnTo>
                  <a:lnTo>
                    <a:pt x="35" y="68"/>
                  </a:lnTo>
                  <a:lnTo>
                    <a:pt x="35" y="58"/>
                  </a:lnTo>
                  <a:close/>
                  <a:moveTo>
                    <a:pt x="53" y="50"/>
                  </a:moveTo>
                  <a:lnTo>
                    <a:pt x="58" y="43"/>
                  </a:lnTo>
                  <a:lnTo>
                    <a:pt x="58" y="35"/>
                  </a:lnTo>
                  <a:lnTo>
                    <a:pt x="70" y="35"/>
                  </a:lnTo>
                  <a:lnTo>
                    <a:pt x="68" y="40"/>
                  </a:lnTo>
                  <a:lnTo>
                    <a:pt x="65" y="48"/>
                  </a:lnTo>
                  <a:lnTo>
                    <a:pt x="63" y="53"/>
                  </a:lnTo>
                  <a:lnTo>
                    <a:pt x="58" y="58"/>
                  </a:lnTo>
                  <a:lnTo>
                    <a:pt x="53" y="50"/>
                  </a:lnTo>
                  <a:close/>
                  <a:moveTo>
                    <a:pt x="58" y="35"/>
                  </a:moveTo>
                  <a:lnTo>
                    <a:pt x="58" y="33"/>
                  </a:lnTo>
                  <a:lnTo>
                    <a:pt x="70" y="33"/>
                  </a:lnTo>
                  <a:lnTo>
                    <a:pt x="70" y="35"/>
                  </a:lnTo>
                  <a:lnTo>
                    <a:pt x="58" y="35"/>
                  </a:lnTo>
                  <a:close/>
                  <a:moveTo>
                    <a:pt x="58" y="33"/>
                  </a:moveTo>
                  <a:lnTo>
                    <a:pt x="58" y="33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58" y="33"/>
                  </a:lnTo>
                  <a:close/>
                  <a:moveTo>
                    <a:pt x="58" y="33"/>
                  </a:moveTo>
                  <a:lnTo>
                    <a:pt x="58" y="25"/>
                  </a:lnTo>
                  <a:lnTo>
                    <a:pt x="53" y="17"/>
                  </a:lnTo>
                  <a:lnTo>
                    <a:pt x="58" y="10"/>
                  </a:lnTo>
                  <a:lnTo>
                    <a:pt x="63" y="15"/>
                  </a:lnTo>
                  <a:lnTo>
                    <a:pt x="65" y="20"/>
                  </a:lnTo>
                  <a:lnTo>
                    <a:pt x="68" y="27"/>
                  </a:lnTo>
                  <a:lnTo>
                    <a:pt x="70" y="33"/>
                  </a:lnTo>
                  <a:lnTo>
                    <a:pt x="58" y="33"/>
                  </a:lnTo>
                  <a:close/>
                  <a:moveTo>
                    <a:pt x="53" y="17"/>
                  </a:moveTo>
                  <a:lnTo>
                    <a:pt x="42" y="12"/>
                  </a:lnTo>
                  <a:lnTo>
                    <a:pt x="35" y="1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3" y="5"/>
                  </a:lnTo>
                  <a:lnTo>
                    <a:pt x="58" y="10"/>
                  </a:lnTo>
                  <a:lnTo>
                    <a:pt x="53" y="17"/>
                  </a:lnTo>
                  <a:close/>
                  <a:moveTo>
                    <a:pt x="35" y="10"/>
                  </a:moveTo>
                  <a:lnTo>
                    <a:pt x="35" y="1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0"/>
                  </a:lnTo>
                  <a:close/>
                  <a:moveTo>
                    <a:pt x="35" y="10"/>
                  </a:moveTo>
                  <a:lnTo>
                    <a:pt x="35" y="1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10"/>
                  </a:lnTo>
                  <a:close/>
                  <a:moveTo>
                    <a:pt x="35" y="10"/>
                  </a:moveTo>
                  <a:lnTo>
                    <a:pt x="25" y="12"/>
                  </a:lnTo>
                  <a:lnTo>
                    <a:pt x="17" y="17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35" y="10"/>
                  </a:lnTo>
                  <a:close/>
                  <a:moveTo>
                    <a:pt x="17" y="17"/>
                  </a:moveTo>
                  <a:lnTo>
                    <a:pt x="12" y="25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17" y="17"/>
                  </a:lnTo>
                  <a:close/>
                  <a:moveTo>
                    <a:pt x="10" y="33"/>
                  </a:move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0" y="33"/>
                  </a:lnTo>
                  <a:close/>
                  <a:moveTo>
                    <a:pt x="10" y="33"/>
                  </a:move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0" y="33"/>
                  </a:lnTo>
                  <a:close/>
                  <a:moveTo>
                    <a:pt x="10" y="33"/>
                  </a:moveTo>
                  <a:lnTo>
                    <a:pt x="12" y="43"/>
                  </a:lnTo>
                  <a:lnTo>
                    <a:pt x="17" y="50"/>
                  </a:lnTo>
                  <a:lnTo>
                    <a:pt x="10" y="58"/>
                  </a:lnTo>
                  <a:lnTo>
                    <a:pt x="5" y="53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10" y="33"/>
                  </a:lnTo>
                  <a:close/>
                  <a:moveTo>
                    <a:pt x="17" y="50"/>
                  </a:moveTo>
                  <a:lnTo>
                    <a:pt x="25" y="55"/>
                  </a:lnTo>
                  <a:lnTo>
                    <a:pt x="35" y="58"/>
                  </a:lnTo>
                  <a:lnTo>
                    <a:pt x="35" y="68"/>
                  </a:lnTo>
                  <a:lnTo>
                    <a:pt x="27" y="68"/>
                  </a:lnTo>
                  <a:lnTo>
                    <a:pt x="20" y="65"/>
                  </a:lnTo>
                  <a:lnTo>
                    <a:pt x="15" y="63"/>
                  </a:lnTo>
                  <a:lnTo>
                    <a:pt x="10" y="58"/>
                  </a:lnTo>
                  <a:lnTo>
                    <a:pt x="17" y="50"/>
                  </a:lnTo>
                  <a:close/>
                  <a:moveTo>
                    <a:pt x="35" y="58"/>
                  </a:moveTo>
                  <a:lnTo>
                    <a:pt x="35" y="58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35" y="5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8" name="Freeform 92"/>
            <p:cNvSpPr>
              <a:spLocks/>
            </p:cNvSpPr>
            <p:nvPr/>
          </p:nvSpPr>
          <p:spPr bwMode="auto">
            <a:xfrm>
              <a:off x="2977" y="1648"/>
              <a:ext cx="121" cy="123"/>
            </a:xfrm>
            <a:custGeom>
              <a:avLst/>
              <a:gdLst>
                <a:gd name="T0" fmla="*/ 65 w 121"/>
                <a:gd name="T1" fmla="*/ 123 h 123"/>
                <a:gd name="T2" fmla="*/ 65 w 121"/>
                <a:gd name="T3" fmla="*/ 68 h 123"/>
                <a:gd name="T4" fmla="*/ 121 w 121"/>
                <a:gd name="T5" fmla="*/ 68 h 123"/>
                <a:gd name="T6" fmla="*/ 121 w 121"/>
                <a:gd name="T7" fmla="*/ 58 h 123"/>
                <a:gd name="T8" fmla="*/ 65 w 121"/>
                <a:gd name="T9" fmla="*/ 58 h 123"/>
                <a:gd name="T10" fmla="*/ 65 w 121"/>
                <a:gd name="T11" fmla="*/ 0 h 123"/>
                <a:gd name="T12" fmla="*/ 55 w 121"/>
                <a:gd name="T13" fmla="*/ 0 h 123"/>
                <a:gd name="T14" fmla="*/ 55 w 121"/>
                <a:gd name="T15" fmla="*/ 58 h 123"/>
                <a:gd name="T16" fmla="*/ 0 w 121"/>
                <a:gd name="T17" fmla="*/ 58 h 123"/>
                <a:gd name="T18" fmla="*/ 0 w 121"/>
                <a:gd name="T19" fmla="*/ 68 h 123"/>
                <a:gd name="T20" fmla="*/ 55 w 121"/>
                <a:gd name="T21" fmla="*/ 68 h 123"/>
                <a:gd name="T22" fmla="*/ 55 w 121"/>
                <a:gd name="T23" fmla="*/ 123 h 123"/>
                <a:gd name="T24" fmla="*/ 65 w 121"/>
                <a:gd name="T2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23">
                  <a:moveTo>
                    <a:pt x="65" y="123"/>
                  </a:moveTo>
                  <a:lnTo>
                    <a:pt x="65" y="68"/>
                  </a:lnTo>
                  <a:lnTo>
                    <a:pt x="121" y="68"/>
                  </a:lnTo>
                  <a:lnTo>
                    <a:pt x="121" y="58"/>
                  </a:lnTo>
                  <a:lnTo>
                    <a:pt x="65" y="58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55" y="5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55" y="68"/>
                  </a:lnTo>
                  <a:lnTo>
                    <a:pt x="55" y="123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9" name="Freeform 93"/>
            <p:cNvSpPr>
              <a:spLocks noEditPoints="1"/>
            </p:cNvSpPr>
            <p:nvPr/>
          </p:nvSpPr>
          <p:spPr bwMode="auto">
            <a:xfrm>
              <a:off x="2972" y="1643"/>
              <a:ext cx="131" cy="133"/>
            </a:xfrm>
            <a:custGeom>
              <a:avLst/>
              <a:gdLst>
                <a:gd name="T0" fmla="*/ 65 w 131"/>
                <a:gd name="T1" fmla="*/ 73 h 133"/>
                <a:gd name="T2" fmla="*/ 75 w 131"/>
                <a:gd name="T3" fmla="*/ 128 h 133"/>
                <a:gd name="T4" fmla="*/ 65 w 131"/>
                <a:gd name="T5" fmla="*/ 73 h 133"/>
                <a:gd name="T6" fmla="*/ 70 w 131"/>
                <a:gd name="T7" fmla="*/ 65 h 133"/>
                <a:gd name="T8" fmla="*/ 65 w 131"/>
                <a:gd name="T9" fmla="*/ 73 h 133"/>
                <a:gd name="T10" fmla="*/ 126 w 131"/>
                <a:gd name="T11" fmla="*/ 65 h 133"/>
                <a:gd name="T12" fmla="*/ 70 w 131"/>
                <a:gd name="T13" fmla="*/ 78 h 133"/>
                <a:gd name="T14" fmla="*/ 131 w 131"/>
                <a:gd name="T15" fmla="*/ 73 h 133"/>
                <a:gd name="T16" fmla="*/ 126 w 131"/>
                <a:gd name="T17" fmla="*/ 78 h 133"/>
                <a:gd name="T18" fmla="*/ 131 w 131"/>
                <a:gd name="T19" fmla="*/ 73 h 133"/>
                <a:gd name="T20" fmla="*/ 121 w 131"/>
                <a:gd name="T21" fmla="*/ 63 h 133"/>
                <a:gd name="T22" fmla="*/ 131 w 131"/>
                <a:gd name="T23" fmla="*/ 73 h 133"/>
                <a:gd name="T24" fmla="*/ 126 w 131"/>
                <a:gd name="T25" fmla="*/ 58 h 133"/>
                <a:gd name="T26" fmla="*/ 131 w 131"/>
                <a:gd name="T27" fmla="*/ 63 h 133"/>
                <a:gd name="T28" fmla="*/ 126 w 131"/>
                <a:gd name="T29" fmla="*/ 58 h 133"/>
                <a:gd name="T30" fmla="*/ 70 w 131"/>
                <a:gd name="T31" fmla="*/ 68 h 133"/>
                <a:gd name="T32" fmla="*/ 126 w 131"/>
                <a:gd name="T33" fmla="*/ 58 h 133"/>
                <a:gd name="T34" fmla="*/ 70 w 131"/>
                <a:gd name="T35" fmla="*/ 68 h 133"/>
                <a:gd name="T36" fmla="*/ 65 w 131"/>
                <a:gd name="T37" fmla="*/ 63 h 133"/>
                <a:gd name="T38" fmla="*/ 70 w 131"/>
                <a:gd name="T39" fmla="*/ 68 h 133"/>
                <a:gd name="T40" fmla="*/ 65 w 131"/>
                <a:gd name="T41" fmla="*/ 5 h 133"/>
                <a:gd name="T42" fmla="*/ 75 w 131"/>
                <a:gd name="T43" fmla="*/ 63 h 133"/>
                <a:gd name="T44" fmla="*/ 70 w 131"/>
                <a:gd name="T45" fmla="*/ 0 h 133"/>
                <a:gd name="T46" fmla="*/ 75 w 131"/>
                <a:gd name="T47" fmla="*/ 5 h 133"/>
                <a:gd name="T48" fmla="*/ 70 w 131"/>
                <a:gd name="T49" fmla="*/ 0 h 133"/>
                <a:gd name="T50" fmla="*/ 60 w 131"/>
                <a:gd name="T51" fmla="*/ 10 h 133"/>
                <a:gd name="T52" fmla="*/ 70 w 131"/>
                <a:gd name="T53" fmla="*/ 0 h 133"/>
                <a:gd name="T54" fmla="*/ 55 w 131"/>
                <a:gd name="T55" fmla="*/ 5 h 133"/>
                <a:gd name="T56" fmla="*/ 60 w 131"/>
                <a:gd name="T57" fmla="*/ 0 h 133"/>
                <a:gd name="T58" fmla="*/ 55 w 131"/>
                <a:gd name="T59" fmla="*/ 5 h 133"/>
                <a:gd name="T60" fmla="*/ 65 w 131"/>
                <a:gd name="T61" fmla="*/ 63 h 133"/>
                <a:gd name="T62" fmla="*/ 55 w 131"/>
                <a:gd name="T63" fmla="*/ 5 h 133"/>
                <a:gd name="T64" fmla="*/ 65 w 131"/>
                <a:gd name="T65" fmla="*/ 63 h 133"/>
                <a:gd name="T66" fmla="*/ 60 w 131"/>
                <a:gd name="T67" fmla="*/ 68 h 133"/>
                <a:gd name="T68" fmla="*/ 65 w 131"/>
                <a:gd name="T69" fmla="*/ 63 h 133"/>
                <a:gd name="T70" fmla="*/ 5 w 131"/>
                <a:gd name="T71" fmla="*/ 68 h 133"/>
                <a:gd name="T72" fmla="*/ 60 w 131"/>
                <a:gd name="T73" fmla="*/ 58 h 133"/>
                <a:gd name="T74" fmla="*/ 0 w 131"/>
                <a:gd name="T75" fmla="*/ 63 h 133"/>
                <a:gd name="T76" fmla="*/ 5 w 131"/>
                <a:gd name="T77" fmla="*/ 58 h 133"/>
                <a:gd name="T78" fmla="*/ 0 w 131"/>
                <a:gd name="T79" fmla="*/ 63 h 133"/>
                <a:gd name="T80" fmla="*/ 10 w 131"/>
                <a:gd name="T81" fmla="*/ 73 h 133"/>
                <a:gd name="T82" fmla="*/ 0 w 131"/>
                <a:gd name="T83" fmla="*/ 63 h 133"/>
                <a:gd name="T84" fmla="*/ 5 w 131"/>
                <a:gd name="T85" fmla="*/ 78 h 133"/>
                <a:gd name="T86" fmla="*/ 0 w 131"/>
                <a:gd name="T87" fmla="*/ 73 h 133"/>
                <a:gd name="T88" fmla="*/ 5 w 131"/>
                <a:gd name="T89" fmla="*/ 78 h 133"/>
                <a:gd name="T90" fmla="*/ 60 w 131"/>
                <a:gd name="T91" fmla="*/ 65 h 133"/>
                <a:gd name="T92" fmla="*/ 5 w 131"/>
                <a:gd name="T93" fmla="*/ 78 h 133"/>
                <a:gd name="T94" fmla="*/ 60 w 131"/>
                <a:gd name="T95" fmla="*/ 65 h 133"/>
                <a:gd name="T96" fmla="*/ 65 w 131"/>
                <a:gd name="T97" fmla="*/ 73 h 133"/>
                <a:gd name="T98" fmla="*/ 60 w 131"/>
                <a:gd name="T99" fmla="*/ 65 h 133"/>
                <a:gd name="T100" fmla="*/ 65 w 131"/>
                <a:gd name="T101" fmla="*/ 128 h 133"/>
                <a:gd name="T102" fmla="*/ 55 w 131"/>
                <a:gd name="T103" fmla="*/ 73 h 133"/>
                <a:gd name="T104" fmla="*/ 60 w 131"/>
                <a:gd name="T105" fmla="*/ 133 h 133"/>
                <a:gd name="T106" fmla="*/ 55 w 131"/>
                <a:gd name="T107" fmla="*/ 128 h 133"/>
                <a:gd name="T108" fmla="*/ 60 w 131"/>
                <a:gd name="T109" fmla="*/ 133 h 133"/>
                <a:gd name="T110" fmla="*/ 70 w 131"/>
                <a:gd name="T111" fmla="*/ 123 h 133"/>
                <a:gd name="T112" fmla="*/ 60 w 131"/>
                <a:gd name="T113" fmla="*/ 133 h 133"/>
                <a:gd name="T114" fmla="*/ 75 w 131"/>
                <a:gd name="T115" fmla="*/ 128 h 133"/>
                <a:gd name="T116" fmla="*/ 70 w 131"/>
                <a:gd name="T117" fmla="*/ 133 h 133"/>
                <a:gd name="T118" fmla="*/ 75 w 131"/>
                <a:gd name="T119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" h="133">
                  <a:moveTo>
                    <a:pt x="65" y="128"/>
                  </a:moveTo>
                  <a:lnTo>
                    <a:pt x="65" y="73"/>
                  </a:lnTo>
                  <a:lnTo>
                    <a:pt x="75" y="73"/>
                  </a:lnTo>
                  <a:lnTo>
                    <a:pt x="75" y="128"/>
                  </a:lnTo>
                  <a:lnTo>
                    <a:pt x="65" y="128"/>
                  </a:lnTo>
                  <a:close/>
                  <a:moveTo>
                    <a:pt x="65" y="73"/>
                  </a:moveTo>
                  <a:lnTo>
                    <a:pt x="65" y="65"/>
                  </a:lnTo>
                  <a:lnTo>
                    <a:pt x="70" y="65"/>
                  </a:lnTo>
                  <a:lnTo>
                    <a:pt x="70" y="73"/>
                  </a:lnTo>
                  <a:lnTo>
                    <a:pt x="65" y="73"/>
                  </a:lnTo>
                  <a:close/>
                  <a:moveTo>
                    <a:pt x="70" y="65"/>
                  </a:moveTo>
                  <a:lnTo>
                    <a:pt x="126" y="65"/>
                  </a:lnTo>
                  <a:lnTo>
                    <a:pt x="126" y="78"/>
                  </a:lnTo>
                  <a:lnTo>
                    <a:pt x="70" y="78"/>
                  </a:lnTo>
                  <a:lnTo>
                    <a:pt x="70" y="65"/>
                  </a:lnTo>
                  <a:close/>
                  <a:moveTo>
                    <a:pt x="131" y="73"/>
                  </a:moveTo>
                  <a:lnTo>
                    <a:pt x="131" y="78"/>
                  </a:lnTo>
                  <a:lnTo>
                    <a:pt x="126" y="78"/>
                  </a:lnTo>
                  <a:lnTo>
                    <a:pt x="126" y="73"/>
                  </a:lnTo>
                  <a:lnTo>
                    <a:pt x="131" y="73"/>
                  </a:lnTo>
                  <a:close/>
                  <a:moveTo>
                    <a:pt x="121" y="73"/>
                  </a:moveTo>
                  <a:lnTo>
                    <a:pt x="121" y="63"/>
                  </a:lnTo>
                  <a:lnTo>
                    <a:pt x="131" y="63"/>
                  </a:lnTo>
                  <a:lnTo>
                    <a:pt x="131" y="73"/>
                  </a:lnTo>
                  <a:lnTo>
                    <a:pt x="121" y="73"/>
                  </a:lnTo>
                  <a:close/>
                  <a:moveTo>
                    <a:pt x="126" y="58"/>
                  </a:moveTo>
                  <a:lnTo>
                    <a:pt x="131" y="58"/>
                  </a:lnTo>
                  <a:lnTo>
                    <a:pt x="131" y="63"/>
                  </a:lnTo>
                  <a:lnTo>
                    <a:pt x="126" y="63"/>
                  </a:lnTo>
                  <a:lnTo>
                    <a:pt x="126" y="58"/>
                  </a:lnTo>
                  <a:close/>
                  <a:moveTo>
                    <a:pt x="126" y="68"/>
                  </a:moveTo>
                  <a:lnTo>
                    <a:pt x="70" y="68"/>
                  </a:lnTo>
                  <a:lnTo>
                    <a:pt x="70" y="58"/>
                  </a:lnTo>
                  <a:lnTo>
                    <a:pt x="126" y="58"/>
                  </a:lnTo>
                  <a:lnTo>
                    <a:pt x="126" y="68"/>
                  </a:lnTo>
                  <a:close/>
                  <a:moveTo>
                    <a:pt x="70" y="68"/>
                  </a:moveTo>
                  <a:lnTo>
                    <a:pt x="65" y="68"/>
                  </a:lnTo>
                  <a:lnTo>
                    <a:pt x="65" y="63"/>
                  </a:lnTo>
                  <a:lnTo>
                    <a:pt x="70" y="63"/>
                  </a:lnTo>
                  <a:lnTo>
                    <a:pt x="70" y="68"/>
                  </a:lnTo>
                  <a:close/>
                  <a:moveTo>
                    <a:pt x="65" y="63"/>
                  </a:moveTo>
                  <a:lnTo>
                    <a:pt x="65" y="5"/>
                  </a:lnTo>
                  <a:lnTo>
                    <a:pt x="75" y="5"/>
                  </a:lnTo>
                  <a:lnTo>
                    <a:pt x="75" y="63"/>
                  </a:lnTo>
                  <a:lnTo>
                    <a:pt x="65" y="63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5"/>
                  </a:lnTo>
                  <a:lnTo>
                    <a:pt x="70" y="5"/>
                  </a:lnTo>
                  <a:lnTo>
                    <a:pt x="70" y="0"/>
                  </a:lnTo>
                  <a:close/>
                  <a:moveTo>
                    <a:pt x="70" y="10"/>
                  </a:moveTo>
                  <a:lnTo>
                    <a:pt x="60" y="1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10"/>
                  </a:lnTo>
                  <a:close/>
                  <a:moveTo>
                    <a:pt x="55" y="5"/>
                  </a:moveTo>
                  <a:lnTo>
                    <a:pt x="55" y="0"/>
                  </a:lnTo>
                  <a:lnTo>
                    <a:pt x="60" y="0"/>
                  </a:lnTo>
                  <a:lnTo>
                    <a:pt x="60" y="5"/>
                  </a:lnTo>
                  <a:lnTo>
                    <a:pt x="55" y="5"/>
                  </a:lnTo>
                  <a:close/>
                  <a:moveTo>
                    <a:pt x="65" y="5"/>
                  </a:moveTo>
                  <a:lnTo>
                    <a:pt x="65" y="63"/>
                  </a:lnTo>
                  <a:lnTo>
                    <a:pt x="55" y="63"/>
                  </a:lnTo>
                  <a:lnTo>
                    <a:pt x="55" y="5"/>
                  </a:lnTo>
                  <a:lnTo>
                    <a:pt x="65" y="5"/>
                  </a:lnTo>
                  <a:close/>
                  <a:moveTo>
                    <a:pt x="65" y="63"/>
                  </a:moveTo>
                  <a:lnTo>
                    <a:pt x="65" y="68"/>
                  </a:lnTo>
                  <a:lnTo>
                    <a:pt x="60" y="68"/>
                  </a:lnTo>
                  <a:lnTo>
                    <a:pt x="60" y="63"/>
                  </a:lnTo>
                  <a:lnTo>
                    <a:pt x="65" y="63"/>
                  </a:lnTo>
                  <a:close/>
                  <a:moveTo>
                    <a:pt x="60" y="68"/>
                  </a:moveTo>
                  <a:lnTo>
                    <a:pt x="5" y="68"/>
                  </a:lnTo>
                  <a:lnTo>
                    <a:pt x="5" y="58"/>
                  </a:lnTo>
                  <a:lnTo>
                    <a:pt x="60" y="58"/>
                  </a:lnTo>
                  <a:lnTo>
                    <a:pt x="60" y="68"/>
                  </a:lnTo>
                  <a:close/>
                  <a:moveTo>
                    <a:pt x="0" y="63"/>
                  </a:moveTo>
                  <a:lnTo>
                    <a:pt x="0" y="58"/>
                  </a:lnTo>
                  <a:lnTo>
                    <a:pt x="5" y="58"/>
                  </a:lnTo>
                  <a:lnTo>
                    <a:pt x="5" y="63"/>
                  </a:lnTo>
                  <a:lnTo>
                    <a:pt x="0" y="63"/>
                  </a:lnTo>
                  <a:close/>
                  <a:moveTo>
                    <a:pt x="10" y="63"/>
                  </a:moveTo>
                  <a:lnTo>
                    <a:pt x="10" y="73"/>
                  </a:lnTo>
                  <a:lnTo>
                    <a:pt x="0" y="73"/>
                  </a:lnTo>
                  <a:lnTo>
                    <a:pt x="0" y="63"/>
                  </a:lnTo>
                  <a:lnTo>
                    <a:pt x="10" y="63"/>
                  </a:lnTo>
                  <a:close/>
                  <a:moveTo>
                    <a:pt x="5" y="78"/>
                  </a:moveTo>
                  <a:lnTo>
                    <a:pt x="0" y="78"/>
                  </a:lnTo>
                  <a:lnTo>
                    <a:pt x="0" y="73"/>
                  </a:lnTo>
                  <a:lnTo>
                    <a:pt x="5" y="73"/>
                  </a:lnTo>
                  <a:lnTo>
                    <a:pt x="5" y="78"/>
                  </a:lnTo>
                  <a:close/>
                  <a:moveTo>
                    <a:pt x="5" y="65"/>
                  </a:moveTo>
                  <a:lnTo>
                    <a:pt x="60" y="65"/>
                  </a:lnTo>
                  <a:lnTo>
                    <a:pt x="60" y="78"/>
                  </a:lnTo>
                  <a:lnTo>
                    <a:pt x="5" y="78"/>
                  </a:lnTo>
                  <a:lnTo>
                    <a:pt x="5" y="65"/>
                  </a:lnTo>
                  <a:close/>
                  <a:moveTo>
                    <a:pt x="60" y="65"/>
                  </a:moveTo>
                  <a:lnTo>
                    <a:pt x="65" y="65"/>
                  </a:lnTo>
                  <a:lnTo>
                    <a:pt x="65" y="73"/>
                  </a:lnTo>
                  <a:lnTo>
                    <a:pt x="60" y="73"/>
                  </a:lnTo>
                  <a:lnTo>
                    <a:pt x="60" y="65"/>
                  </a:lnTo>
                  <a:close/>
                  <a:moveTo>
                    <a:pt x="65" y="73"/>
                  </a:moveTo>
                  <a:lnTo>
                    <a:pt x="65" y="128"/>
                  </a:lnTo>
                  <a:lnTo>
                    <a:pt x="55" y="128"/>
                  </a:lnTo>
                  <a:lnTo>
                    <a:pt x="55" y="73"/>
                  </a:lnTo>
                  <a:lnTo>
                    <a:pt x="65" y="73"/>
                  </a:lnTo>
                  <a:close/>
                  <a:moveTo>
                    <a:pt x="60" y="133"/>
                  </a:moveTo>
                  <a:lnTo>
                    <a:pt x="55" y="133"/>
                  </a:lnTo>
                  <a:lnTo>
                    <a:pt x="55" y="128"/>
                  </a:lnTo>
                  <a:lnTo>
                    <a:pt x="60" y="128"/>
                  </a:lnTo>
                  <a:lnTo>
                    <a:pt x="60" y="133"/>
                  </a:lnTo>
                  <a:close/>
                  <a:moveTo>
                    <a:pt x="60" y="123"/>
                  </a:moveTo>
                  <a:lnTo>
                    <a:pt x="70" y="123"/>
                  </a:lnTo>
                  <a:lnTo>
                    <a:pt x="70" y="133"/>
                  </a:lnTo>
                  <a:lnTo>
                    <a:pt x="60" y="133"/>
                  </a:lnTo>
                  <a:lnTo>
                    <a:pt x="60" y="123"/>
                  </a:lnTo>
                  <a:close/>
                  <a:moveTo>
                    <a:pt x="75" y="128"/>
                  </a:moveTo>
                  <a:lnTo>
                    <a:pt x="75" y="133"/>
                  </a:lnTo>
                  <a:lnTo>
                    <a:pt x="70" y="133"/>
                  </a:lnTo>
                  <a:lnTo>
                    <a:pt x="70" y="128"/>
                  </a:lnTo>
                  <a:lnTo>
                    <a:pt x="75" y="12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0" name="Rectangle 94"/>
            <p:cNvSpPr>
              <a:spLocks noChangeArrowheads="1"/>
            </p:cNvSpPr>
            <p:nvPr/>
          </p:nvSpPr>
          <p:spPr bwMode="auto">
            <a:xfrm>
              <a:off x="2984" y="2071"/>
              <a:ext cx="101" cy="10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1" name="Freeform 95"/>
            <p:cNvSpPr>
              <a:spLocks noEditPoints="1"/>
            </p:cNvSpPr>
            <p:nvPr/>
          </p:nvSpPr>
          <p:spPr bwMode="auto">
            <a:xfrm>
              <a:off x="2979" y="2066"/>
              <a:ext cx="114" cy="20"/>
            </a:xfrm>
            <a:custGeom>
              <a:avLst/>
              <a:gdLst>
                <a:gd name="T0" fmla="*/ 101 w 114"/>
                <a:gd name="T1" fmla="*/ 15 h 20"/>
                <a:gd name="T2" fmla="*/ 101 w 114"/>
                <a:gd name="T3" fmla="*/ 5 h 20"/>
                <a:gd name="T4" fmla="*/ 114 w 114"/>
                <a:gd name="T5" fmla="*/ 5 h 20"/>
                <a:gd name="T6" fmla="*/ 114 w 114"/>
                <a:gd name="T7" fmla="*/ 15 h 20"/>
                <a:gd name="T8" fmla="*/ 101 w 114"/>
                <a:gd name="T9" fmla="*/ 15 h 20"/>
                <a:gd name="T10" fmla="*/ 106 w 114"/>
                <a:gd name="T11" fmla="*/ 0 h 20"/>
                <a:gd name="T12" fmla="*/ 114 w 114"/>
                <a:gd name="T13" fmla="*/ 0 h 20"/>
                <a:gd name="T14" fmla="*/ 114 w 114"/>
                <a:gd name="T15" fmla="*/ 5 h 20"/>
                <a:gd name="T16" fmla="*/ 106 w 114"/>
                <a:gd name="T17" fmla="*/ 5 h 20"/>
                <a:gd name="T18" fmla="*/ 106 w 114"/>
                <a:gd name="T19" fmla="*/ 0 h 20"/>
                <a:gd name="T20" fmla="*/ 106 w 114"/>
                <a:gd name="T21" fmla="*/ 10 h 20"/>
                <a:gd name="T22" fmla="*/ 5 w 114"/>
                <a:gd name="T23" fmla="*/ 10 h 20"/>
                <a:gd name="T24" fmla="*/ 5 w 114"/>
                <a:gd name="T25" fmla="*/ 0 h 20"/>
                <a:gd name="T26" fmla="*/ 106 w 114"/>
                <a:gd name="T27" fmla="*/ 0 h 20"/>
                <a:gd name="T28" fmla="*/ 106 w 114"/>
                <a:gd name="T29" fmla="*/ 10 h 20"/>
                <a:gd name="T30" fmla="*/ 0 w 114"/>
                <a:gd name="T31" fmla="*/ 5 h 20"/>
                <a:gd name="T32" fmla="*/ 0 w 114"/>
                <a:gd name="T33" fmla="*/ 0 h 20"/>
                <a:gd name="T34" fmla="*/ 5 w 114"/>
                <a:gd name="T35" fmla="*/ 0 h 20"/>
                <a:gd name="T36" fmla="*/ 5 w 114"/>
                <a:gd name="T37" fmla="*/ 5 h 20"/>
                <a:gd name="T38" fmla="*/ 0 w 114"/>
                <a:gd name="T39" fmla="*/ 5 h 20"/>
                <a:gd name="T40" fmla="*/ 10 w 114"/>
                <a:gd name="T41" fmla="*/ 5 h 20"/>
                <a:gd name="T42" fmla="*/ 10 w 114"/>
                <a:gd name="T43" fmla="*/ 15 h 20"/>
                <a:gd name="T44" fmla="*/ 0 w 114"/>
                <a:gd name="T45" fmla="*/ 15 h 20"/>
                <a:gd name="T46" fmla="*/ 0 w 114"/>
                <a:gd name="T47" fmla="*/ 5 h 20"/>
                <a:gd name="T48" fmla="*/ 10 w 114"/>
                <a:gd name="T49" fmla="*/ 5 h 20"/>
                <a:gd name="T50" fmla="*/ 5 w 114"/>
                <a:gd name="T51" fmla="*/ 20 h 20"/>
                <a:gd name="T52" fmla="*/ 0 w 114"/>
                <a:gd name="T53" fmla="*/ 20 h 20"/>
                <a:gd name="T54" fmla="*/ 0 w 114"/>
                <a:gd name="T55" fmla="*/ 15 h 20"/>
                <a:gd name="T56" fmla="*/ 5 w 114"/>
                <a:gd name="T57" fmla="*/ 15 h 20"/>
                <a:gd name="T58" fmla="*/ 5 w 114"/>
                <a:gd name="T59" fmla="*/ 20 h 20"/>
                <a:gd name="T60" fmla="*/ 5 w 114"/>
                <a:gd name="T61" fmla="*/ 10 h 20"/>
                <a:gd name="T62" fmla="*/ 106 w 114"/>
                <a:gd name="T63" fmla="*/ 10 h 20"/>
                <a:gd name="T64" fmla="*/ 106 w 114"/>
                <a:gd name="T65" fmla="*/ 20 h 20"/>
                <a:gd name="T66" fmla="*/ 5 w 114"/>
                <a:gd name="T67" fmla="*/ 20 h 20"/>
                <a:gd name="T68" fmla="*/ 5 w 114"/>
                <a:gd name="T69" fmla="*/ 10 h 20"/>
                <a:gd name="T70" fmla="*/ 114 w 114"/>
                <a:gd name="T71" fmla="*/ 15 h 20"/>
                <a:gd name="T72" fmla="*/ 114 w 114"/>
                <a:gd name="T73" fmla="*/ 20 h 20"/>
                <a:gd name="T74" fmla="*/ 106 w 114"/>
                <a:gd name="T75" fmla="*/ 20 h 20"/>
                <a:gd name="T76" fmla="*/ 106 w 114"/>
                <a:gd name="T77" fmla="*/ 15 h 20"/>
                <a:gd name="T78" fmla="*/ 114 w 114"/>
                <a:gd name="T7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4" h="20">
                  <a:moveTo>
                    <a:pt x="101" y="15"/>
                  </a:moveTo>
                  <a:lnTo>
                    <a:pt x="101" y="5"/>
                  </a:lnTo>
                  <a:lnTo>
                    <a:pt x="114" y="5"/>
                  </a:lnTo>
                  <a:lnTo>
                    <a:pt x="114" y="15"/>
                  </a:lnTo>
                  <a:lnTo>
                    <a:pt x="101" y="15"/>
                  </a:lnTo>
                  <a:close/>
                  <a:moveTo>
                    <a:pt x="106" y="0"/>
                  </a:moveTo>
                  <a:lnTo>
                    <a:pt x="114" y="0"/>
                  </a:lnTo>
                  <a:lnTo>
                    <a:pt x="114" y="5"/>
                  </a:lnTo>
                  <a:lnTo>
                    <a:pt x="106" y="5"/>
                  </a:lnTo>
                  <a:lnTo>
                    <a:pt x="106" y="0"/>
                  </a:lnTo>
                  <a:close/>
                  <a:moveTo>
                    <a:pt x="106" y="10"/>
                  </a:moveTo>
                  <a:lnTo>
                    <a:pt x="5" y="10"/>
                  </a:lnTo>
                  <a:lnTo>
                    <a:pt x="5" y="0"/>
                  </a:lnTo>
                  <a:lnTo>
                    <a:pt x="106" y="0"/>
                  </a:lnTo>
                  <a:lnTo>
                    <a:pt x="106" y="10"/>
                  </a:lnTo>
                  <a:close/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close/>
                  <a:moveTo>
                    <a:pt x="10" y="5"/>
                  </a:moveTo>
                  <a:lnTo>
                    <a:pt x="10" y="15"/>
                  </a:lnTo>
                  <a:lnTo>
                    <a:pt x="0" y="15"/>
                  </a:lnTo>
                  <a:lnTo>
                    <a:pt x="0" y="5"/>
                  </a:lnTo>
                  <a:lnTo>
                    <a:pt x="10" y="5"/>
                  </a:lnTo>
                  <a:close/>
                  <a:moveTo>
                    <a:pt x="5" y="20"/>
                  </a:moveTo>
                  <a:lnTo>
                    <a:pt x="0" y="2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close/>
                  <a:moveTo>
                    <a:pt x="5" y="10"/>
                  </a:moveTo>
                  <a:lnTo>
                    <a:pt x="106" y="10"/>
                  </a:lnTo>
                  <a:lnTo>
                    <a:pt x="106" y="20"/>
                  </a:lnTo>
                  <a:lnTo>
                    <a:pt x="5" y="20"/>
                  </a:lnTo>
                  <a:lnTo>
                    <a:pt x="5" y="10"/>
                  </a:lnTo>
                  <a:close/>
                  <a:moveTo>
                    <a:pt x="114" y="15"/>
                  </a:moveTo>
                  <a:lnTo>
                    <a:pt x="114" y="20"/>
                  </a:lnTo>
                  <a:lnTo>
                    <a:pt x="106" y="20"/>
                  </a:lnTo>
                  <a:lnTo>
                    <a:pt x="106" y="15"/>
                  </a:lnTo>
                  <a:lnTo>
                    <a:pt x="114" y="1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2" name="Rectangle 96"/>
            <p:cNvSpPr>
              <a:spLocks noChangeArrowheads="1"/>
            </p:cNvSpPr>
            <p:nvPr/>
          </p:nvSpPr>
          <p:spPr bwMode="auto">
            <a:xfrm>
              <a:off x="3423" y="3068"/>
              <a:ext cx="167" cy="10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3" name="Rectangle 97"/>
            <p:cNvSpPr>
              <a:spLocks noChangeArrowheads="1"/>
            </p:cNvSpPr>
            <p:nvPr/>
          </p:nvSpPr>
          <p:spPr bwMode="auto">
            <a:xfrm>
              <a:off x="3449" y="3106"/>
              <a:ext cx="111" cy="10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4" name="Rectangle 98"/>
            <p:cNvSpPr>
              <a:spLocks noChangeArrowheads="1"/>
            </p:cNvSpPr>
            <p:nvPr/>
          </p:nvSpPr>
          <p:spPr bwMode="auto">
            <a:xfrm>
              <a:off x="3484" y="3143"/>
              <a:ext cx="35" cy="10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5" name="Rectangle 99"/>
            <p:cNvSpPr>
              <a:spLocks noChangeArrowheads="1"/>
            </p:cNvSpPr>
            <p:nvPr/>
          </p:nvSpPr>
          <p:spPr bwMode="auto">
            <a:xfrm>
              <a:off x="3502" y="2904"/>
              <a:ext cx="10" cy="169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56" name="Freeform 100"/>
            <p:cNvSpPr>
              <a:spLocks/>
            </p:cNvSpPr>
            <p:nvPr/>
          </p:nvSpPr>
          <p:spPr bwMode="auto">
            <a:xfrm>
              <a:off x="3492" y="2894"/>
              <a:ext cx="30" cy="30"/>
            </a:xfrm>
            <a:custGeom>
              <a:avLst/>
              <a:gdLst>
                <a:gd name="T0" fmla="*/ 15 w 30"/>
                <a:gd name="T1" fmla="*/ 30 h 30"/>
                <a:gd name="T2" fmla="*/ 20 w 30"/>
                <a:gd name="T3" fmla="*/ 28 h 30"/>
                <a:gd name="T4" fmla="*/ 25 w 30"/>
                <a:gd name="T5" fmla="*/ 25 h 30"/>
                <a:gd name="T6" fmla="*/ 27 w 30"/>
                <a:gd name="T7" fmla="*/ 20 h 30"/>
                <a:gd name="T8" fmla="*/ 30 w 30"/>
                <a:gd name="T9" fmla="*/ 15 h 30"/>
                <a:gd name="T10" fmla="*/ 27 w 30"/>
                <a:gd name="T11" fmla="*/ 8 h 30"/>
                <a:gd name="T12" fmla="*/ 25 w 30"/>
                <a:gd name="T13" fmla="*/ 3 h 30"/>
                <a:gd name="T14" fmla="*/ 20 w 30"/>
                <a:gd name="T15" fmla="*/ 0 h 30"/>
                <a:gd name="T16" fmla="*/ 15 w 30"/>
                <a:gd name="T17" fmla="*/ 0 h 30"/>
                <a:gd name="T18" fmla="*/ 10 w 30"/>
                <a:gd name="T19" fmla="*/ 0 h 30"/>
                <a:gd name="T20" fmla="*/ 5 w 30"/>
                <a:gd name="T21" fmla="*/ 3 h 30"/>
                <a:gd name="T22" fmla="*/ 0 w 30"/>
                <a:gd name="T23" fmla="*/ 8 h 30"/>
                <a:gd name="T24" fmla="*/ 0 w 30"/>
                <a:gd name="T25" fmla="*/ 15 h 30"/>
                <a:gd name="T26" fmla="*/ 0 w 30"/>
                <a:gd name="T27" fmla="*/ 20 h 30"/>
                <a:gd name="T28" fmla="*/ 5 w 30"/>
                <a:gd name="T29" fmla="*/ 25 h 30"/>
                <a:gd name="T30" fmla="*/ 10 w 30"/>
                <a:gd name="T31" fmla="*/ 28 h 30"/>
                <a:gd name="T32" fmla="*/ 15 w 30"/>
                <a:gd name="T3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lnTo>
                    <a:pt x="20" y="28"/>
                  </a:lnTo>
                  <a:lnTo>
                    <a:pt x="25" y="25"/>
                  </a:lnTo>
                  <a:lnTo>
                    <a:pt x="27" y="20"/>
                  </a:lnTo>
                  <a:lnTo>
                    <a:pt x="30" y="15"/>
                  </a:lnTo>
                  <a:lnTo>
                    <a:pt x="27" y="8"/>
                  </a:lnTo>
                  <a:lnTo>
                    <a:pt x="25" y="3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0" y="8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5"/>
                  </a:lnTo>
                  <a:lnTo>
                    <a:pt x="10" y="28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7" name="Freeform 101"/>
            <p:cNvSpPr>
              <a:spLocks noEditPoints="1"/>
            </p:cNvSpPr>
            <p:nvPr/>
          </p:nvSpPr>
          <p:spPr bwMode="auto">
            <a:xfrm>
              <a:off x="3487" y="2889"/>
              <a:ext cx="40" cy="40"/>
            </a:xfrm>
            <a:custGeom>
              <a:avLst/>
              <a:gdLst>
                <a:gd name="T0" fmla="*/ 20 w 40"/>
                <a:gd name="T1" fmla="*/ 30 h 40"/>
                <a:gd name="T2" fmla="*/ 20 w 40"/>
                <a:gd name="T3" fmla="*/ 40 h 40"/>
                <a:gd name="T4" fmla="*/ 20 w 40"/>
                <a:gd name="T5" fmla="*/ 30 h 40"/>
                <a:gd name="T6" fmla="*/ 27 w 40"/>
                <a:gd name="T7" fmla="*/ 25 h 40"/>
                <a:gd name="T8" fmla="*/ 27 w 40"/>
                <a:gd name="T9" fmla="*/ 38 h 40"/>
                <a:gd name="T10" fmla="*/ 20 w 40"/>
                <a:gd name="T11" fmla="*/ 30 h 40"/>
                <a:gd name="T12" fmla="*/ 30 w 40"/>
                <a:gd name="T13" fmla="*/ 23 h 40"/>
                <a:gd name="T14" fmla="*/ 40 w 40"/>
                <a:gd name="T15" fmla="*/ 20 h 40"/>
                <a:gd name="T16" fmla="*/ 35 w 40"/>
                <a:gd name="T17" fmla="*/ 33 h 40"/>
                <a:gd name="T18" fmla="*/ 30 w 40"/>
                <a:gd name="T19" fmla="*/ 20 h 40"/>
                <a:gd name="T20" fmla="*/ 40 w 40"/>
                <a:gd name="T21" fmla="*/ 20 h 40"/>
                <a:gd name="T22" fmla="*/ 30 w 40"/>
                <a:gd name="T23" fmla="*/ 20 h 40"/>
                <a:gd name="T24" fmla="*/ 30 w 40"/>
                <a:gd name="T25" fmla="*/ 20 h 40"/>
                <a:gd name="T26" fmla="*/ 40 w 40"/>
                <a:gd name="T27" fmla="*/ 20 h 40"/>
                <a:gd name="T28" fmla="*/ 30 w 40"/>
                <a:gd name="T29" fmla="*/ 20 h 40"/>
                <a:gd name="T30" fmla="*/ 27 w 40"/>
                <a:gd name="T31" fmla="*/ 13 h 40"/>
                <a:gd name="T32" fmla="*/ 37 w 40"/>
                <a:gd name="T33" fmla="*/ 13 h 40"/>
                <a:gd name="T34" fmla="*/ 30 w 40"/>
                <a:gd name="T35" fmla="*/ 20 h 40"/>
                <a:gd name="T36" fmla="*/ 22 w 40"/>
                <a:gd name="T37" fmla="*/ 10 h 40"/>
                <a:gd name="T38" fmla="*/ 20 w 40"/>
                <a:gd name="T39" fmla="*/ 0 h 40"/>
                <a:gd name="T40" fmla="*/ 35 w 40"/>
                <a:gd name="T41" fmla="*/ 5 h 40"/>
                <a:gd name="T42" fmla="*/ 20 w 40"/>
                <a:gd name="T43" fmla="*/ 10 h 40"/>
                <a:gd name="T44" fmla="*/ 20 w 40"/>
                <a:gd name="T45" fmla="*/ 0 h 40"/>
                <a:gd name="T46" fmla="*/ 20 w 40"/>
                <a:gd name="T47" fmla="*/ 10 h 40"/>
                <a:gd name="T48" fmla="*/ 20 w 40"/>
                <a:gd name="T49" fmla="*/ 10 h 40"/>
                <a:gd name="T50" fmla="*/ 20 w 40"/>
                <a:gd name="T51" fmla="*/ 0 h 40"/>
                <a:gd name="T52" fmla="*/ 20 w 40"/>
                <a:gd name="T53" fmla="*/ 10 h 40"/>
                <a:gd name="T54" fmla="*/ 12 w 40"/>
                <a:gd name="T55" fmla="*/ 13 h 40"/>
                <a:gd name="T56" fmla="*/ 12 w 40"/>
                <a:gd name="T57" fmla="*/ 0 h 40"/>
                <a:gd name="T58" fmla="*/ 20 w 40"/>
                <a:gd name="T59" fmla="*/ 10 h 40"/>
                <a:gd name="T60" fmla="*/ 10 w 40"/>
                <a:gd name="T61" fmla="*/ 15 h 40"/>
                <a:gd name="T62" fmla="*/ 0 w 40"/>
                <a:gd name="T63" fmla="*/ 20 h 40"/>
                <a:gd name="T64" fmla="*/ 5 w 40"/>
                <a:gd name="T65" fmla="*/ 5 h 40"/>
                <a:gd name="T66" fmla="*/ 10 w 40"/>
                <a:gd name="T67" fmla="*/ 20 h 40"/>
                <a:gd name="T68" fmla="*/ 0 w 40"/>
                <a:gd name="T69" fmla="*/ 20 h 40"/>
                <a:gd name="T70" fmla="*/ 10 w 40"/>
                <a:gd name="T71" fmla="*/ 20 h 40"/>
                <a:gd name="T72" fmla="*/ 10 w 40"/>
                <a:gd name="T73" fmla="*/ 20 h 40"/>
                <a:gd name="T74" fmla="*/ 0 w 40"/>
                <a:gd name="T75" fmla="*/ 20 h 40"/>
                <a:gd name="T76" fmla="*/ 10 w 40"/>
                <a:gd name="T77" fmla="*/ 20 h 40"/>
                <a:gd name="T78" fmla="*/ 12 w 40"/>
                <a:gd name="T79" fmla="*/ 25 h 40"/>
                <a:gd name="T80" fmla="*/ 0 w 40"/>
                <a:gd name="T81" fmla="*/ 28 h 40"/>
                <a:gd name="T82" fmla="*/ 10 w 40"/>
                <a:gd name="T83" fmla="*/ 20 h 40"/>
                <a:gd name="T84" fmla="*/ 5 w 40"/>
                <a:gd name="T85" fmla="*/ 33 h 40"/>
                <a:gd name="T86" fmla="*/ 5 w 40"/>
                <a:gd name="T87" fmla="*/ 33 h 40"/>
                <a:gd name="T88" fmla="*/ 15 w 40"/>
                <a:gd name="T89" fmla="*/ 28 h 40"/>
                <a:gd name="T90" fmla="*/ 20 w 40"/>
                <a:gd name="T91" fmla="*/ 40 h 40"/>
                <a:gd name="T92" fmla="*/ 5 w 40"/>
                <a:gd name="T93" fmla="*/ 33 h 40"/>
                <a:gd name="T94" fmla="*/ 20 w 40"/>
                <a:gd name="T95" fmla="*/ 30 h 40"/>
                <a:gd name="T96" fmla="*/ 20 w 40"/>
                <a:gd name="T97" fmla="*/ 40 h 40"/>
                <a:gd name="T98" fmla="*/ 20 w 40"/>
                <a:gd name="T9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40">
                  <a:moveTo>
                    <a:pt x="20" y="30"/>
                  </a:moveTo>
                  <a:lnTo>
                    <a:pt x="20" y="3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0"/>
                  </a:lnTo>
                  <a:close/>
                  <a:moveTo>
                    <a:pt x="20" y="30"/>
                  </a:moveTo>
                  <a:lnTo>
                    <a:pt x="22" y="28"/>
                  </a:lnTo>
                  <a:lnTo>
                    <a:pt x="27" y="25"/>
                  </a:lnTo>
                  <a:lnTo>
                    <a:pt x="35" y="33"/>
                  </a:lnTo>
                  <a:lnTo>
                    <a:pt x="27" y="38"/>
                  </a:lnTo>
                  <a:lnTo>
                    <a:pt x="20" y="40"/>
                  </a:lnTo>
                  <a:lnTo>
                    <a:pt x="20" y="30"/>
                  </a:lnTo>
                  <a:close/>
                  <a:moveTo>
                    <a:pt x="27" y="25"/>
                  </a:moveTo>
                  <a:lnTo>
                    <a:pt x="30" y="23"/>
                  </a:lnTo>
                  <a:lnTo>
                    <a:pt x="30" y="20"/>
                  </a:lnTo>
                  <a:lnTo>
                    <a:pt x="40" y="20"/>
                  </a:lnTo>
                  <a:lnTo>
                    <a:pt x="37" y="28"/>
                  </a:lnTo>
                  <a:lnTo>
                    <a:pt x="35" y="33"/>
                  </a:lnTo>
                  <a:lnTo>
                    <a:pt x="27" y="25"/>
                  </a:lnTo>
                  <a:close/>
                  <a:moveTo>
                    <a:pt x="30" y="20"/>
                  </a:moveTo>
                  <a:lnTo>
                    <a:pt x="30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0" y="20"/>
                  </a:lnTo>
                  <a:close/>
                  <a:moveTo>
                    <a:pt x="30" y="20"/>
                  </a:moveTo>
                  <a:lnTo>
                    <a:pt x="30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0" y="20"/>
                  </a:lnTo>
                  <a:close/>
                  <a:moveTo>
                    <a:pt x="30" y="20"/>
                  </a:moveTo>
                  <a:lnTo>
                    <a:pt x="30" y="15"/>
                  </a:lnTo>
                  <a:lnTo>
                    <a:pt x="27" y="13"/>
                  </a:lnTo>
                  <a:lnTo>
                    <a:pt x="35" y="5"/>
                  </a:lnTo>
                  <a:lnTo>
                    <a:pt x="37" y="13"/>
                  </a:lnTo>
                  <a:lnTo>
                    <a:pt x="40" y="20"/>
                  </a:lnTo>
                  <a:lnTo>
                    <a:pt x="30" y="20"/>
                  </a:lnTo>
                  <a:close/>
                  <a:moveTo>
                    <a:pt x="27" y="13"/>
                  </a:moveTo>
                  <a:lnTo>
                    <a:pt x="22" y="1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27" y="13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20" y="10"/>
                  </a:moveTo>
                  <a:lnTo>
                    <a:pt x="15" y="10"/>
                  </a:lnTo>
                  <a:lnTo>
                    <a:pt x="12" y="13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12" y="13"/>
                  </a:moveTo>
                  <a:lnTo>
                    <a:pt x="10" y="15"/>
                  </a:lnTo>
                  <a:lnTo>
                    <a:pt x="1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5" y="5"/>
                  </a:lnTo>
                  <a:lnTo>
                    <a:pt x="12" y="13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0" y="20"/>
                  </a:moveTo>
                  <a:lnTo>
                    <a:pt x="10" y="23"/>
                  </a:lnTo>
                  <a:lnTo>
                    <a:pt x="12" y="25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5" y="33"/>
                  </a:moveTo>
                  <a:lnTo>
                    <a:pt x="5" y="33"/>
                  </a:lnTo>
                  <a:lnTo>
                    <a:pt x="10" y="30"/>
                  </a:lnTo>
                  <a:lnTo>
                    <a:pt x="5" y="33"/>
                  </a:lnTo>
                  <a:close/>
                  <a:moveTo>
                    <a:pt x="12" y="25"/>
                  </a:moveTo>
                  <a:lnTo>
                    <a:pt x="15" y="28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5" y="33"/>
                  </a:lnTo>
                  <a:lnTo>
                    <a:pt x="12" y="25"/>
                  </a:lnTo>
                  <a:close/>
                  <a:moveTo>
                    <a:pt x="20" y="30"/>
                  </a:moveTo>
                  <a:lnTo>
                    <a:pt x="20" y="3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8" name="Freeform 102"/>
            <p:cNvSpPr>
              <a:spLocks/>
            </p:cNvSpPr>
            <p:nvPr/>
          </p:nvSpPr>
          <p:spPr bwMode="auto">
            <a:xfrm>
              <a:off x="3466" y="2199"/>
              <a:ext cx="81" cy="53"/>
            </a:xfrm>
            <a:custGeom>
              <a:avLst/>
              <a:gdLst>
                <a:gd name="T0" fmla="*/ 0 w 81"/>
                <a:gd name="T1" fmla="*/ 43 h 53"/>
                <a:gd name="T2" fmla="*/ 76 w 81"/>
                <a:gd name="T3" fmla="*/ 0 h 53"/>
                <a:gd name="T4" fmla="*/ 81 w 81"/>
                <a:gd name="T5" fmla="*/ 10 h 53"/>
                <a:gd name="T6" fmla="*/ 5 w 81"/>
                <a:gd name="T7" fmla="*/ 53 h 53"/>
                <a:gd name="T8" fmla="*/ 0 w 81"/>
                <a:gd name="T9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0" y="43"/>
                  </a:moveTo>
                  <a:lnTo>
                    <a:pt x="76" y="0"/>
                  </a:lnTo>
                  <a:lnTo>
                    <a:pt x="81" y="10"/>
                  </a:lnTo>
                  <a:lnTo>
                    <a:pt x="5" y="5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9" name="Freeform 103"/>
            <p:cNvSpPr>
              <a:spLocks/>
            </p:cNvSpPr>
            <p:nvPr/>
          </p:nvSpPr>
          <p:spPr bwMode="auto">
            <a:xfrm>
              <a:off x="3466" y="2237"/>
              <a:ext cx="81" cy="53"/>
            </a:xfrm>
            <a:custGeom>
              <a:avLst/>
              <a:gdLst>
                <a:gd name="T0" fmla="*/ 5 w 81"/>
                <a:gd name="T1" fmla="*/ 0 h 53"/>
                <a:gd name="T2" fmla="*/ 81 w 81"/>
                <a:gd name="T3" fmla="*/ 43 h 53"/>
                <a:gd name="T4" fmla="*/ 76 w 81"/>
                <a:gd name="T5" fmla="*/ 53 h 53"/>
                <a:gd name="T6" fmla="*/ 0 w 81"/>
                <a:gd name="T7" fmla="*/ 10 h 53"/>
                <a:gd name="T8" fmla="*/ 5 w 8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5" y="0"/>
                  </a:moveTo>
                  <a:lnTo>
                    <a:pt x="81" y="43"/>
                  </a:lnTo>
                  <a:lnTo>
                    <a:pt x="76" y="53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0" name="Freeform 104"/>
            <p:cNvSpPr>
              <a:spLocks/>
            </p:cNvSpPr>
            <p:nvPr/>
          </p:nvSpPr>
          <p:spPr bwMode="auto">
            <a:xfrm>
              <a:off x="3466" y="2162"/>
              <a:ext cx="81" cy="50"/>
            </a:xfrm>
            <a:custGeom>
              <a:avLst/>
              <a:gdLst>
                <a:gd name="T0" fmla="*/ 5 w 81"/>
                <a:gd name="T1" fmla="*/ 0 h 50"/>
                <a:gd name="T2" fmla="*/ 81 w 81"/>
                <a:gd name="T3" fmla="*/ 42 h 50"/>
                <a:gd name="T4" fmla="*/ 76 w 81"/>
                <a:gd name="T5" fmla="*/ 50 h 50"/>
                <a:gd name="T6" fmla="*/ 0 w 81"/>
                <a:gd name="T7" fmla="*/ 7 h 50"/>
                <a:gd name="T8" fmla="*/ 5 w 8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0"/>
                  </a:moveTo>
                  <a:lnTo>
                    <a:pt x="81" y="42"/>
                  </a:lnTo>
                  <a:lnTo>
                    <a:pt x="76" y="50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1" name="Freeform 105"/>
            <p:cNvSpPr>
              <a:spLocks/>
            </p:cNvSpPr>
            <p:nvPr/>
          </p:nvSpPr>
          <p:spPr bwMode="auto">
            <a:xfrm>
              <a:off x="3466" y="2121"/>
              <a:ext cx="81" cy="53"/>
            </a:xfrm>
            <a:custGeom>
              <a:avLst/>
              <a:gdLst>
                <a:gd name="T0" fmla="*/ 81 w 81"/>
                <a:gd name="T1" fmla="*/ 10 h 53"/>
                <a:gd name="T2" fmla="*/ 5 w 81"/>
                <a:gd name="T3" fmla="*/ 53 h 53"/>
                <a:gd name="T4" fmla="*/ 0 w 81"/>
                <a:gd name="T5" fmla="*/ 46 h 53"/>
                <a:gd name="T6" fmla="*/ 76 w 81"/>
                <a:gd name="T7" fmla="*/ 0 h 53"/>
                <a:gd name="T8" fmla="*/ 81 w 81"/>
                <a:gd name="T9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81" y="10"/>
                  </a:moveTo>
                  <a:lnTo>
                    <a:pt x="5" y="53"/>
                  </a:lnTo>
                  <a:lnTo>
                    <a:pt x="0" y="46"/>
                  </a:lnTo>
                  <a:lnTo>
                    <a:pt x="76" y="0"/>
                  </a:lnTo>
                  <a:lnTo>
                    <a:pt x="81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2" name="Freeform 106"/>
            <p:cNvSpPr>
              <a:spLocks/>
            </p:cNvSpPr>
            <p:nvPr/>
          </p:nvSpPr>
          <p:spPr bwMode="auto">
            <a:xfrm>
              <a:off x="3504" y="2104"/>
              <a:ext cx="43" cy="32"/>
            </a:xfrm>
            <a:custGeom>
              <a:avLst/>
              <a:gdLst>
                <a:gd name="T0" fmla="*/ 5 w 43"/>
                <a:gd name="T1" fmla="*/ 0 h 32"/>
                <a:gd name="T2" fmla="*/ 43 w 43"/>
                <a:gd name="T3" fmla="*/ 22 h 32"/>
                <a:gd name="T4" fmla="*/ 38 w 43"/>
                <a:gd name="T5" fmla="*/ 32 h 32"/>
                <a:gd name="T6" fmla="*/ 0 w 43"/>
                <a:gd name="T7" fmla="*/ 10 h 32"/>
                <a:gd name="T8" fmla="*/ 5 w 4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5" y="0"/>
                  </a:moveTo>
                  <a:lnTo>
                    <a:pt x="43" y="22"/>
                  </a:lnTo>
                  <a:lnTo>
                    <a:pt x="38" y="32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3" name="Freeform 107"/>
            <p:cNvSpPr>
              <a:spLocks/>
            </p:cNvSpPr>
            <p:nvPr/>
          </p:nvSpPr>
          <p:spPr bwMode="auto">
            <a:xfrm>
              <a:off x="3504" y="2275"/>
              <a:ext cx="43" cy="30"/>
            </a:xfrm>
            <a:custGeom>
              <a:avLst/>
              <a:gdLst>
                <a:gd name="T0" fmla="*/ 43 w 43"/>
                <a:gd name="T1" fmla="*/ 10 h 30"/>
                <a:gd name="T2" fmla="*/ 5 w 43"/>
                <a:gd name="T3" fmla="*/ 30 h 30"/>
                <a:gd name="T4" fmla="*/ 0 w 43"/>
                <a:gd name="T5" fmla="*/ 22 h 30"/>
                <a:gd name="T6" fmla="*/ 38 w 43"/>
                <a:gd name="T7" fmla="*/ 0 h 30"/>
                <a:gd name="T8" fmla="*/ 43 w 43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3" y="10"/>
                  </a:moveTo>
                  <a:lnTo>
                    <a:pt x="5" y="3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4" name="Freeform 108"/>
            <p:cNvSpPr>
              <a:spLocks/>
            </p:cNvSpPr>
            <p:nvPr/>
          </p:nvSpPr>
          <p:spPr bwMode="auto">
            <a:xfrm>
              <a:off x="3466" y="2663"/>
              <a:ext cx="81" cy="52"/>
            </a:xfrm>
            <a:custGeom>
              <a:avLst/>
              <a:gdLst>
                <a:gd name="T0" fmla="*/ 0 w 81"/>
                <a:gd name="T1" fmla="*/ 42 h 52"/>
                <a:gd name="T2" fmla="*/ 76 w 81"/>
                <a:gd name="T3" fmla="*/ 0 h 52"/>
                <a:gd name="T4" fmla="*/ 81 w 81"/>
                <a:gd name="T5" fmla="*/ 7 h 52"/>
                <a:gd name="T6" fmla="*/ 5 w 81"/>
                <a:gd name="T7" fmla="*/ 52 h 52"/>
                <a:gd name="T8" fmla="*/ 0 w 81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2">
                  <a:moveTo>
                    <a:pt x="0" y="42"/>
                  </a:moveTo>
                  <a:lnTo>
                    <a:pt x="76" y="0"/>
                  </a:lnTo>
                  <a:lnTo>
                    <a:pt x="81" y="7"/>
                  </a:lnTo>
                  <a:lnTo>
                    <a:pt x="5" y="5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5" name="Freeform 109"/>
            <p:cNvSpPr>
              <a:spLocks/>
            </p:cNvSpPr>
            <p:nvPr/>
          </p:nvSpPr>
          <p:spPr bwMode="auto">
            <a:xfrm>
              <a:off x="3466" y="2700"/>
              <a:ext cx="81" cy="53"/>
            </a:xfrm>
            <a:custGeom>
              <a:avLst/>
              <a:gdLst>
                <a:gd name="T0" fmla="*/ 5 w 81"/>
                <a:gd name="T1" fmla="*/ 0 h 53"/>
                <a:gd name="T2" fmla="*/ 81 w 81"/>
                <a:gd name="T3" fmla="*/ 43 h 53"/>
                <a:gd name="T4" fmla="*/ 76 w 81"/>
                <a:gd name="T5" fmla="*/ 53 h 53"/>
                <a:gd name="T6" fmla="*/ 0 w 81"/>
                <a:gd name="T7" fmla="*/ 8 h 53"/>
                <a:gd name="T8" fmla="*/ 5 w 8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5" y="0"/>
                  </a:moveTo>
                  <a:lnTo>
                    <a:pt x="81" y="43"/>
                  </a:lnTo>
                  <a:lnTo>
                    <a:pt x="76" y="53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6" name="Freeform 110"/>
            <p:cNvSpPr>
              <a:spLocks/>
            </p:cNvSpPr>
            <p:nvPr/>
          </p:nvSpPr>
          <p:spPr bwMode="auto">
            <a:xfrm>
              <a:off x="3466" y="2622"/>
              <a:ext cx="81" cy="53"/>
            </a:xfrm>
            <a:custGeom>
              <a:avLst/>
              <a:gdLst>
                <a:gd name="T0" fmla="*/ 5 w 81"/>
                <a:gd name="T1" fmla="*/ 0 h 53"/>
                <a:gd name="T2" fmla="*/ 81 w 81"/>
                <a:gd name="T3" fmla="*/ 46 h 53"/>
                <a:gd name="T4" fmla="*/ 76 w 81"/>
                <a:gd name="T5" fmla="*/ 53 h 53"/>
                <a:gd name="T6" fmla="*/ 0 w 81"/>
                <a:gd name="T7" fmla="*/ 10 h 53"/>
                <a:gd name="T8" fmla="*/ 5 w 8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5" y="0"/>
                  </a:moveTo>
                  <a:lnTo>
                    <a:pt x="81" y="46"/>
                  </a:lnTo>
                  <a:lnTo>
                    <a:pt x="76" y="53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67" name="Freeform 111"/>
            <p:cNvSpPr>
              <a:spLocks/>
            </p:cNvSpPr>
            <p:nvPr/>
          </p:nvSpPr>
          <p:spPr bwMode="auto">
            <a:xfrm>
              <a:off x="3466" y="2584"/>
              <a:ext cx="81" cy="53"/>
            </a:xfrm>
            <a:custGeom>
              <a:avLst/>
              <a:gdLst>
                <a:gd name="T0" fmla="*/ 81 w 81"/>
                <a:gd name="T1" fmla="*/ 11 h 53"/>
                <a:gd name="T2" fmla="*/ 5 w 81"/>
                <a:gd name="T3" fmla="*/ 53 h 53"/>
                <a:gd name="T4" fmla="*/ 0 w 81"/>
                <a:gd name="T5" fmla="*/ 43 h 53"/>
                <a:gd name="T6" fmla="*/ 76 w 81"/>
                <a:gd name="T7" fmla="*/ 0 h 53"/>
                <a:gd name="T8" fmla="*/ 81 w 81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81" y="11"/>
                  </a:moveTo>
                  <a:lnTo>
                    <a:pt x="5" y="53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81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8" name="Freeform 112"/>
            <p:cNvSpPr>
              <a:spLocks/>
            </p:cNvSpPr>
            <p:nvPr/>
          </p:nvSpPr>
          <p:spPr bwMode="auto">
            <a:xfrm>
              <a:off x="3504" y="2567"/>
              <a:ext cx="43" cy="33"/>
            </a:xfrm>
            <a:custGeom>
              <a:avLst/>
              <a:gdLst>
                <a:gd name="T0" fmla="*/ 5 w 43"/>
                <a:gd name="T1" fmla="*/ 0 h 33"/>
                <a:gd name="T2" fmla="*/ 43 w 43"/>
                <a:gd name="T3" fmla="*/ 23 h 33"/>
                <a:gd name="T4" fmla="*/ 38 w 43"/>
                <a:gd name="T5" fmla="*/ 33 h 33"/>
                <a:gd name="T6" fmla="*/ 0 w 43"/>
                <a:gd name="T7" fmla="*/ 10 h 33"/>
                <a:gd name="T8" fmla="*/ 5 w 4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5" y="0"/>
                  </a:moveTo>
                  <a:lnTo>
                    <a:pt x="43" y="23"/>
                  </a:lnTo>
                  <a:lnTo>
                    <a:pt x="38" y="33"/>
                  </a:lnTo>
                  <a:lnTo>
                    <a:pt x="0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9" name="Freeform 113"/>
            <p:cNvSpPr>
              <a:spLocks/>
            </p:cNvSpPr>
            <p:nvPr/>
          </p:nvSpPr>
          <p:spPr bwMode="auto">
            <a:xfrm>
              <a:off x="3504" y="2738"/>
              <a:ext cx="43" cy="30"/>
            </a:xfrm>
            <a:custGeom>
              <a:avLst/>
              <a:gdLst>
                <a:gd name="T0" fmla="*/ 43 w 43"/>
                <a:gd name="T1" fmla="*/ 10 h 30"/>
                <a:gd name="T2" fmla="*/ 5 w 43"/>
                <a:gd name="T3" fmla="*/ 30 h 30"/>
                <a:gd name="T4" fmla="*/ 0 w 43"/>
                <a:gd name="T5" fmla="*/ 23 h 30"/>
                <a:gd name="T6" fmla="*/ 38 w 43"/>
                <a:gd name="T7" fmla="*/ 0 h 30"/>
                <a:gd name="T8" fmla="*/ 43 w 43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3" y="10"/>
                  </a:moveTo>
                  <a:lnTo>
                    <a:pt x="5" y="30"/>
                  </a:lnTo>
                  <a:lnTo>
                    <a:pt x="0" y="23"/>
                  </a:lnTo>
                  <a:lnTo>
                    <a:pt x="38" y="0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0" name="Rectangle 114"/>
            <p:cNvSpPr>
              <a:spLocks noChangeArrowheads="1"/>
            </p:cNvSpPr>
            <p:nvPr/>
          </p:nvSpPr>
          <p:spPr bwMode="auto">
            <a:xfrm>
              <a:off x="3502" y="1875"/>
              <a:ext cx="10" cy="231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1" name="Rectangle 115"/>
            <p:cNvSpPr>
              <a:spLocks noChangeArrowheads="1"/>
            </p:cNvSpPr>
            <p:nvPr/>
          </p:nvSpPr>
          <p:spPr bwMode="auto">
            <a:xfrm>
              <a:off x="3502" y="2297"/>
              <a:ext cx="10" cy="277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2" name="Rectangle 116"/>
            <p:cNvSpPr>
              <a:spLocks noChangeArrowheads="1"/>
            </p:cNvSpPr>
            <p:nvPr/>
          </p:nvSpPr>
          <p:spPr bwMode="auto">
            <a:xfrm>
              <a:off x="3502" y="2761"/>
              <a:ext cx="10" cy="151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73" name="Freeform 117"/>
            <p:cNvSpPr>
              <a:spLocks/>
            </p:cNvSpPr>
            <p:nvPr/>
          </p:nvSpPr>
          <p:spPr bwMode="auto">
            <a:xfrm>
              <a:off x="3492" y="2431"/>
              <a:ext cx="30" cy="30"/>
            </a:xfrm>
            <a:custGeom>
              <a:avLst/>
              <a:gdLst>
                <a:gd name="T0" fmla="*/ 15 w 30"/>
                <a:gd name="T1" fmla="*/ 30 h 30"/>
                <a:gd name="T2" fmla="*/ 20 w 30"/>
                <a:gd name="T3" fmla="*/ 28 h 30"/>
                <a:gd name="T4" fmla="*/ 25 w 30"/>
                <a:gd name="T5" fmla="*/ 25 h 30"/>
                <a:gd name="T6" fmla="*/ 27 w 30"/>
                <a:gd name="T7" fmla="*/ 20 h 30"/>
                <a:gd name="T8" fmla="*/ 30 w 30"/>
                <a:gd name="T9" fmla="*/ 15 h 30"/>
                <a:gd name="T10" fmla="*/ 27 w 30"/>
                <a:gd name="T11" fmla="*/ 7 h 30"/>
                <a:gd name="T12" fmla="*/ 25 w 30"/>
                <a:gd name="T13" fmla="*/ 2 h 30"/>
                <a:gd name="T14" fmla="*/ 20 w 30"/>
                <a:gd name="T15" fmla="*/ 0 h 30"/>
                <a:gd name="T16" fmla="*/ 15 w 30"/>
                <a:gd name="T17" fmla="*/ 0 h 30"/>
                <a:gd name="T18" fmla="*/ 10 w 30"/>
                <a:gd name="T19" fmla="*/ 0 h 30"/>
                <a:gd name="T20" fmla="*/ 5 w 30"/>
                <a:gd name="T21" fmla="*/ 2 h 30"/>
                <a:gd name="T22" fmla="*/ 0 w 30"/>
                <a:gd name="T23" fmla="*/ 7 h 30"/>
                <a:gd name="T24" fmla="*/ 0 w 30"/>
                <a:gd name="T25" fmla="*/ 15 h 30"/>
                <a:gd name="T26" fmla="*/ 0 w 30"/>
                <a:gd name="T27" fmla="*/ 20 h 30"/>
                <a:gd name="T28" fmla="*/ 5 w 30"/>
                <a:gd name="T29" fmla="*/ 25 h 30"/>
                <a:gd name="T30" fmla="*/ 10 w 30"/>
                <a:gd name="T31" fmla="*/ 28 h 30"/>
                <a:gd name="T32" fmla="*/ 15 w 30"/>
                <a:gd name="T3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lnTo>
                    <a:pt x="20" y="28"/>
                  </a:lnTo>
                  <a:lnTo>
                    <a:pt x="25" y="25"/>
                  </a:lnTo>
                  <a:lnTo>
                    <a:pt x="27" y="20"/>
                  </a:lnTo>
                  <a:lnTo>
                    <a:pt x="30" y="15"/>
                  </a:lnTo>
                  <a:lnTo>
                    <a:pt x="27" y="7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5"/>
                  </a:lnTo>
                  <a:lnTo>
                    <a:pt x="10" y="28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4" name="Freeform 118"/>
            <p:cNvSpPr>
              <a:spLocks noEditPoints="1"/>
            </p:cNvSpPr>
            <p:nvPr/>
          </p:nvSpPr>
          <p:spPr bwMode="auto">
            <a:xfrm>
              <a:off x="3487" y="2426"/>
              <a:ext cx="40" cy="40"/>
            </a:xfrm>
            <a:custGeom>
              <a:avLst/>
              <a:gdLst>
                <a:gd name="T0" fmla="*/ 20 w 40"/>
                <a:gd name="T1" fmla="*/ 30 h 40"/>
                <a:gd name="T2" fmla="*/ 20 w 40"/>
                <a:gd name="T3" fmla="*/ 40 h 40"/>
                <a:gd name="T4" fmla="*/ 20 w 40"/>
                <a:gd name="T5" fmla="*/ 30 h 40"/>
                <a:gd name="T6" fmla="*/ 27 w 40"/>
                <a:gd name="T7" fmla="*/ 28 h 40"/>
                <a:gd name="T8" fmla="*/ 27 w 40"/>
                <a:gd name="T9" fmla="*/ 38 h 40"/>
                <a:gd name="T10" fmla="*/ 20 w 40"/>
                <a:gd name="T11" fmla="*/ 30 h 40"/>
                <a:gd name="T12" fmla="*/ 30 w 40"/>
                <a:gd name="T13" fmla="*/ 23 h 40"/>
                <a:gd name="T14" fmla="*/ 40 w 40"/>
                <a:gd name="T15" fmla="*/ 20 h 40"/>
                <a:gd name="T16" fmla="*/ 35 w 40"/>
                <a:gd name="T17" fmla="*/ 33 h 40"/>
                <a:gd name="T18" fmla="*/ 30 w 40"/>
                <a:gd name="T19" fmla="*/ 20 h 40"/>
                <a:gd name="T20" fmla="*/ 40 w 40"/>
                <a:gd name="T21" fmla="*/ 20 h 40"/>
                <a:gd name="T22" fmla="*/ 30 w 40"/>
                <a:gd name="T23" fmla="*/ 20 h 40"/>
                <a:gd name="T24" fmla="*/ 30 w 40"/>
                <a:gd name="T25" fmla="*/ 20 h 40"/>
                <a:gd name="T26" fmla="*/ 40 w 40"/>
                <a:gd name="T27" fmla="*/ 20 h 40"/>
                <a:gd name="T28" fmla="*/ 30 w 40"/>
                <a:gd name="T29" fmla="*/ 20 h 40"/>
                <a:gd name="T30" fmla="*/ 27 w 40"/>
                <a:gd name="T31" fmla="*/ 12 h 40"/>
                <a:gd name="T32" fmla="*/ 37 w 40"/>
                <a:gd name="T33" fmla="*/ 12 h 40"/>
                <a:gd name="T34" fmla="*/ 30 w 40"/>
                <a:gd name="T35" fmla="*/ 20 h 40"/>
                <a:gd name="T36" fmla="*/ 22 w 40"/>
                <a:gd name="T37" fmla="*/ 10 h 40"/>
                <a:gd name="T38" fmla="*/ 20 w 40"/>
                <a:gd name="T39" fmla="*/ 0 h 40"/>
                <a:gd name="T40" fmla="*/ 35 w 40"/>
                <a:gd name="T41" fmla="*/ 5 h 40"/>
                <a:gd name="T42" fmla="*/ 20 w 40"/>
                <a:gd name="T43" fmla="*/ 10 h 40"/>
                <a:gd name="T44" fmla="*/ 20 w 40"/>
                <a:gd name="T45" fmla="*/ 0 h 40"/>
                <a:gd name="T46" fmla="*/ 20 w 40"/>
                <a:gd name="T47" fmla="*/ 10 h 40"/>
                <a:gd name="T48" fmla="*/ 20 w 40"/>
                <a:gd name="T49" fmla="*/ 10 h 40"/>
                <a:gd name="T50" fmla="*/ 20 w 40"/>
                <a:gd name="T51" fmla="*/ 0 h 40"/>
                <a:gd name="T52" fmla="*/ 20 w 40"/>
                <a:gd name="T53" fmla="*/ 10 h 40"/>
                <a:gd name="T54" fmla="*/ 12 w 40"/>
                <a:gd name="T55" fmla="*/ 12 h 40"/>
                <a:gd name="T56" fmla="*/ 12 w 40"/>
                <a:gd name="T57" fmla="*/ 0 h 40"/>
                <a:gd name="T58" fmla="*/ 20 w 40"/>
                <a:gd name="T59" fmla="*/ 10 h 40"/>
                <a:gd name="T60" fmla="*/ 10 w 40"/>
                <a:gd name="T61" fmla="*/ 15 h 40"/>
                <a:gd name="T62" fmla="*/ 0 w 40"/>
                <a:gd name="T63" fmla="*/ 20 h 40"/>
                <a:gd name="T64" fmla="*/ 5 w 40"/>
                <a:gd name="T65" fmla="*/ 5 h 40"/>
                <a:gd name="T66" fmla="*/ 10 w 40"/>
                <a:gd name="T67" fmla="*/ 20 h 40"/>
                <a:gd name="T68" fmla="*/ 0 w 40"/>
                <a:gd name="T69" fmla="*/ 20 h 40"/>
                <a:gd name="T70" fmla="*/ 10 w 40"/>
                <a:gd name="T71" fmla="*/ 20 h 40"/>
                <a:gd name="T72" fmla="*/ 10 w 40"/>
                <a:gd name="T73" fmla="*/ 20 h 40"/>
                <a:gd name="T74" fmla="*/ 0 w 40"/>
                <a:gd name="T75" fmla="*/ 20 h 40"/>
                <a:gd name="T76" fmla="*/ 10 w 40"/>
                <a:gd name="T77" fmla="*/ 20 h 40"/>
                <a:gd name="T78" fmla="*/ 12 w 40"/>
                <a:gd name="T79" fmla="*/ 28 h 40"/>
                <a:gd name="T80" fmla="*/ 0 w 40"/>
                <a:gd name="T81" fmla="*/ 28 h 40"/>
                <a:gd name="T82" fmla="*/ 10 w 40"/>
                <a:gd name="T83" fmla="*/ 20 h 40"/>
                <a:gd name="T84" fmla="*/ 5 w 40"/>
                <a:gd name="T85" fmla="*/ 33 h 40"/>
                <a:gd name="T86" fmla="*/ 5 w 40"/>
                <a:gd name="T87" fmla="*/ 33 h 40"/>
                <a:gd name="T88" fmla="*/ 15 w 40"/>
                <a:gd name="T89" fmla="*/ 28 h 40"/>
                <a:gd name="T90" fmla="*/ 20 w 40"/>
                <a:gd name="T91" fmla="*/ 40 h 40"/>
                <a:gd name="T92" fmla="*/ 5 w 40"/>
                <a:gd name="T93" fmla="*/ 33 h 40"/>
                <a:gd name="T94" fmla="*/ 20 w 40"/>
                <a:gd name="T95" fmla="*/ 30 h 40"/>
                <a:gd name="T96" fmla="*/ 20 w 40"/>
                <a:gd name="T97" fmla="*/ 40 h 40"/>
                <a:gd name="T98" fmla="*/ 20 w 40"/>
                <a:gd name="T9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40">
                  <a:moveTo>
                    <a:pt x="20" y="30"/>
                  </a:moveTo>
                  <a:lnTo>
                    <a:pt x="20" y="3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0"/>
                  </a:lnTo>
                  <a:close/>
                  <a:moveTo>
                    <a:pt x="20" y="30"/>
                  </a:moveTo>
                  <a:lnTo>
                    <a:pt x="22" y="28"/>
                  </a:lnTo>
                  <a:lnTo>
                    <a:pt x="27" y="28"/>
                  </a:lnTo>
                  <a:lnTo>
                    <a:pt x="35" y="33"/>
                  </a:lnTo>
                  <a:lnTo>
                    <a:pt x="27" y="38"/>
                  </a:lnTo>
                  <a:lnTo>
                    <a:pt x="20" y="40"/>
                  </a:lnTo>
                  <a:lnTo>
                    <a:pt x="20" y="30"/>
                  </a:lnTo>
                  <a:close/>
                  <a:moveTo>
                    <a:pt x="27" y="28"/>
                  </a:moveTo>
                  <a:lnTo>
                    <a:pt x="30" y="23"/>
                  </a:lnTo>
                  <a:lnTo>
                    <a:pt x="30" y="20"/>
                  </a:lnTo>
                  <a:lnTo>
                    <a:pt x="40" y="20"/>
                  </a:lnTo>
                  <a:lnTo>
                    <a:pt x="37" y="28"/>
                  </a:lnTo>
                  <a:lnTo>
                    <a:pt x="35" y="33"/>
                  </a:lnTo>
                  <a:lnTo>
                    <a:pt x="27" y="28"/>
                  </a:lnTo>
                  <a:close/>
                  <a:moveTo>
                    <a:pt x="30" y="20"/>
                  </a:moveTo>
                  <a:lnTo>
                    <a:pt x="30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0" y="20"/>
                  </a:lnTo>
                  <a:close/>
                  <a:moveTo>
                    <a:pt x="30" y="20"/>
                  </a:moveTo>
                  <a:lnTo>
                    <a:pt x="30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0" y="20"/>
                  </a:lnTo>
                  <a:close/>
                  <a:moveTo>
                    <a:pt x="30" y="20"/>
                  </a:moveTo>
                  <a:lnTo>
                    <a:pt x="30" y="15"/>
                  </a:lnTo>
                  <a:lnTo>
                    <a:pt x="27" y="12"/>
                  </a:lnTo>
                  <a:lnTo>
                    <a:pt x="35" y="5"/>
                  </a:lnTo>
                  <a:lnTo>
                    <a:pt x="37" y="12"/>
                  </a:lnTo>
                  <a:lnTo>
                    <a:pt x="40" y="20"/>
                  </a:lnTo>
                  <a:lnTo>
                    <a:pt x="30" y="20"/>
                  </a:lnTo>
                  <a:close/>
                  <a:moveTo>
                    <a:pt x="27" y="12"/>
                  </a:moveTo>
                  <a:lnTo>
                    <a:pt x="22" y="1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27" y="12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20" y="10"/>
                  </a:moveTo>
                  <a:lnTo>
                    <a:pt x="15" y="10"/>
                  </a:lnTo>
                  <a:lnTo>
                    <a:pt x="12" y="12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12" y="12"/>
                  </a:moveTo>
                  <a:lnTo>
                    <a:pt x="10" y="15"/>
                  </a:lnTo>
                  <a:lnTo>
                    <a:pt x="10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5" y="5"/>
                  </a:lnTo>
                  <a:lnTo>
                    <a:pt x="12" y="12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0" y="20"/>
                  </a:moveTo>
                  <a:lnTo>
                    <a:pt x="10" y="23"/>
                  </a:lnTo>
                  <a:lnTo>
                    <a:pt x="12" y="28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5" y="33"/>
                  </a:moveTo>
                  <a:lnTo>
                    <a:pt x="5" y="33"/>
                  </a:lnTo>
                  <a:lnTo>
                    <a:pt x="10" y="30"/>
                  </a:lnTo>
                  <a:lnTo>
                    <a:pt x="5" y="33"/>
                  </a:lnTo>
                  <a:close/>
                  <a:moveTo>
                    <a:pt x="12" y="28"/>
                  </a:moveTo>
                  <a:lnTo>
                    <a:pt x="15" y="28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5" y="33"/>
                  </a:lnTo>
                  <a:lnTo>
                    <a:pt x="12" y="28"/>
                  </a:lnTo>
                  <a:close/>
                  <a:moveTo>
                    <a:pt x="20" y="30"/>
                  </a:moveTo>
                  <a:lnTo>
                    <a:pt x="20" y="3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5" name="Freeform 119"/>
            <p:cNvSpPr>
              <a:spLocks/>
            </p:cNvSpPr>
            <p:nvPr/>
          </p:nvSpPr>
          <p:spPr bwMode="auto">
            <a:xfrm>
              <a:off x="3492" y="1864"/>
              <a:ext cx="30" cy="31"/>
            </a:xfrm>
            <a:custGeom>
              <a:avLst/>
              <a:gdLst>
                <a:gd name="T0" fmla="*/ 15 w 30"/>
                <a:gd name="T1" fmla="*/ 31 h 31"/>
                <a:gd name="T2" fmla="*/ 20 w 30"/>
                <a:gd name="T3" fmla="*/ 28 h 31"/>
                <a:gd name="T4" fmla="*/ 25 w 30"/>
                <a:gd name="T5" fmla="*/ 26 h 31"/>
                <a:gd name="T6" fmla="*/ 27 w 30"/>
                <a:gd name="T7" fmla="*/ 21 h 31"/>
                <a:gd name="T8" fmla="*/ 30 w 30"/>
                <a:gd name="T9" fmla="*/ 16 h 31"/>
                <a:gd name="T10" fmla="*/ 27 w 30"/>
                <a:gd name="T11" fmla="*/ 8 h 31"/>
                <a:gd name="T12" fmla="*/ 25 w 30"/>
                <a:gd name="T13" fmla="*/ 3 h 31"/>
                <a:gd name="T14" fmla="*/ 20 w 30"/>
                <a:gd name="T15" fmla="*/ 0 h 31"/>
                <a:gd name="T16" fmla="*/ 15 w 30"/>
                <a:gd name="T17" fmla="*/ 0 h 31"/>
                <a:gd name="T18" fmla="*/ 10 w 30"/>
                <a:gd name="T19" fmla="*/ 0 h 31"/>
                <a:gd name="T20" fmla="*/ 5 w 30"/>
                <a:gd name="T21" fmla="*/ 3 h 31"/>
                <a:gd name="T22" fmla="*/ 0 w 30"/>
                <a:gd name="T23" fmla="*/ 8 h 31"/>
                <a:gd name="T24" fmla="*/ 0 w 30"/>
                <a:gd name="T25" fmla="*/ 16 h 31"/>
                <a:gd name="T26" fmla="*/ 0 w 30"/>
                <a:gd name="T27" fmla="*/ 21 h 31"/>
                <a:gd name="T28" fmla="*/ 5 w 30"/>
                <a:gd name="T29" fmla="*/ 26 h 31"/>
                <a:gd name="T30" fmla="*/ 10 w 30"/>
                <a:gd name="T31" fmla="*/ 28 h 31"/>
                <a:gd name="T32" fmla="*/ 15 w 30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1">
                  <a:moveTo>
                    <a:pt x="15" y="31"/>
                  </a:moveTo>
                  <a:lnTo>
                    <a:pt x="20" y="28"/>
                  </a:lnTo>
                  <a:lnTo>
                    <a:pt x="25" y="26"/>
                  </a:lnTo>
                  <a:lnTo>
                    <a:pt x="27" y="21"/>
                  </a:lnTo>
                  <a:lnTo>
                    <a:pt x="30" y="16"/>
                  </a:lnTo>
                  <a:lnTo>
                    <a:pt x="27" y="8"/>
                  </a:lnTo>
                  <a:lnTo>
                    <a:pt x="25" y="3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6"/>
                  </a:lnTo>
                  <a:lnTo>
                    <a:pt x="10" y="28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6" name="Freeform 120"/>
            <p:cNvSpPr>
              <a:spLocks noEditPoints="1"/>
            </p:cNvSpPr>
            <p:nvPr/>
          </p:nvSpPr>
          <p:spPr bwMode="auto">
            <a:xfrm>
              <a:off x="3487" y="1857"/>
              <a:ext cx="40" cy="43"/>
            </a:xfrm>
            <a:custGeom>
              <a:avLst/>
              <a:gdLst>
                <a:gd name="T0" fmla="*/ 20 w 40"/>
                <a:gd name="T1" fmla="*/ 30 h 43"/>
                <a:gd name="T2" fmla="*/ 20 w 40"/>
                <a:gd name="T3" fmla="*/ 43 h 43"/>
                <a:gd name="T4" fmla="*/ 20 w 40"/>
                <a:gd name="T5" fmla="*/ 30 h 43"/>
                <a:gd name="T6" fmla="*/ 27 w 40"/>
                <a:gd name="T7" fmla="*/ 28 h 43"/>
                <a:gd name="T8" fmla="*/ 27 w 40"/>
                <a:gd name="T9" fmla="*/ 40 h 43"/>
                <a:gd name="T10" fmla="*/ 20 w 40"/>
                <a:gd name="T11" fmla="*/ 30 h 43"/>
                <a:gd name="T12" fmla="*/ 30 w 40"/>
                <a:gd name="T13" fmla="*/ 25 h 43"/>
                <a:gd name="T14" fmla="*/ 40 w 40"/>
                <a:gd name="T15" fmla="*/ 23 h 43"/>
                <a:gd name="T16" fmla="*/ 35 w 40"/>
                <a:gd name="T17" fmla="*/ 35 h 43"/>
                <a:gd name="T18" fmla="*/ 30 w 40"/>
                <a:gd name="T19" fmla="*/ 23 h 43"/>
                <a:gd name="T20" fmla="*/ 40 w 40"/>
                <a:gd name="T21" fmla="*/ 23 h 43"/>
                <a:gd name="T22" fmla="*/ 30 w 40"/>
                <a:gd name="T23" fmla="*/ 23 h 43"/>
                <a:gd name="T24" fmla="*/ 30 w 40"/>
                <a:gd name="T25" fmla="*/ 23 h 43"/>
                <a:gd name="T26" fmla="*/ 40 w 40"/>
                <a:gd name="T27" fmla="*/ 23 h 43"/>
                <a:gd name="T28" fmla="*/ 30 w 40"/>
                <a:gd name="T29" fmla="*/ 23 h 43"/>
                <a:gd name="T30" fmla="*/ 27 w 40"/>
                <a:gd name="T31" fmla="*/ 15 h 43"/>
                <a:gd name="T32" fmla="*/ 37 w 40"/>
                <a:gd name="T33" fmla="*/ 12 h 43"/>
                <a:gd name="T34" fmla="*/ 30 w 40"/>
                <a:gd name="T35" fmla="*/ 23 h 43"/>
                <a:gd name="T36" fmla="*/ 22 w 40"/>
                <a:gd name="T37" fmla="*/ 12 h 43"/>
                <a:gd name="T38" fmla="*/ 20 w 40"/>
                <a:gd name="T39" fmla="*/ 0 h 43"/>
                <a:gd name="T40" fmla="*/ 35 w 40"/>
                <a:gd name="T41" fmla="*/ 7 h 43"/>
                <a:gd name="T42" fmla="*/ 20 w 40"/>
                <a:gd name="T43" fmla="*/ 12 h 43"/>
                <a:gd name="T44" fmla="*/ 20 w 40"/>
                <a:gd name="T45" fmla="*/ 0 h 43"/>
                <a:gd name="T46" fmla="*/ 20 w 40"/>
                <a:gd name="T47" fmla="*/ 12 h 43"/>
                <a:gd name="T48" fmla="*/ 20 w 40"/>
                <a:gd name="T49" fmla="*/ 12 h 43"/>
                <a:gd name="T50" fmla="*/ 20 w 40"/>
                <a:gd name="T51" fmla="*/ 0 h 43"/>
                <a:gd name="T52" fmla="*/ 20 w 40"/>
                <a:gd name="T53" fmla="*/ 12 h 43"/>
                <a:gd name="T54" fmla="*/ 12 w 40"/>
                <a:gd name="T55" fmla="*/ 15 h 43"/>
                <a:gd name="T56" fmla="*/ 12 w 40"/>
                <a:gd name="T57" fmla="*/ 2 h 43"/>
                <a:gd name="T58" fmla="*/ 20 w 40"/>
                <a:gd name="T59" fmla="*/ 12 h 43"/>
                <a:gd name="T60" fmla="*/ 10 w 40"/>
                <a:gd name="T61" fmla="*/ 18 h 43"/>
                <a:gd name="T62" fmla="*/ 0 w 40"/>
                <a:gd name="T63" fmla="*/ 23 h 43"/>
                <a:gd name="T64" fmla="*/ 5 w 40"/>
                <a:gd name="T65" fmla="*/ 7 h 43"/>
                <a:gd name="T66" fmla="*/ 10 w 40"/>
                <a:gd name="T67" fmla="*/ 23 h 43"/>
                <a:gd name="T68" fmla="*/ 0 w 40"/>
                <a:gd name="T69" fmla="*/ 23 h 43"/>
                <a:gd name="T70" fmla="*/ 10 w 40"/>
                <a:gd name="T71" fmla="*/ 23 h 43"/>
                <a:gd name="T72" fmla="*/ 10 w 40"/>
                <a:gd name="T73" fmla="*/ 23 h 43"/>
                <a:gd name="T74" fmla="*/ 0 w 40"/>
                <a:gd name="T75" fmla="*/ 23 h 43"/>
                <a:gd name="T76" fmla="*/ 10 w 40"/>
                <a:gd name="T77" fmla="*/ 23 h 43"/>
                <a:gd name="T78" fmla="*/ 12 w 40"/>
                <a:gd name="T79" fmla="*/ 28 h 43"/>
                <a:gd name="T80" fmla="*/ 0 w 40"/>
                <a:gd name="T81" fmla="*/ 30 h 43"/>
                <a:gd name="T82" fmla="*/ 10 w 40"/>
                <a:gd name="T83" fmla="*/ 23 h 43"/>
                <a:gd name="T84" fmla="*/ 5 w 40"/>
                <a:gd name="T85" fmla="*/ 35 h 43"/>
                <a:gd name="T86" fmla="*/ 5 w 40"/>
                <a:gd name="T87" fmla="*/ 35 h 43"/>
                <a:gd name="T88" fmla="*/ 15 w 40"/>
                <a:gd name="T89" fmla="*/ 30 h 43"/>
                <a:gd name="T90" fmla="*/ 20 w 40"/>
                <a:gd name="T91" fmla="*/ 43 h 43"/>
                <a:gd name="T92" fmla="*/ 5 w 40"/>
                <a:gd name="T93" fmla="*/ 35 h 43"/>
                <a:gd name="T94" fmla="*/ 20 w 40"/>
                <a:gd name="T95" fmla="*/ 30 h 43"/>
                <a:gd name="T96" fmla="*/ 20 w 40"/>
                <a:gd name="T97" fmla="*/ 43 h 43"/>
                <a:gd name="T98" fmla="*/ 20 w 40"/>
                <a:gd name="T9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43">
                  <a:moveTo>
                    <a:pt x="20" y="30"/>
                  </a:moveTo>
                  <a:lnTo>
                    <a:pt x="20" y="30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20" y="30"/>
                  </a:lnTo>
                  <a:close/>
                  <a:moveTo>
                    <a:pt x="20" y="30"/>
                  </a:moveTo>
                  <a:lnTo>
                    <a:pt x="22" y="30"/>
                  </a:lnTo>
                  <a:lnTo>
                    <a:pt x="27" y="28"/>
                  </a:lnTo>
                  <a:lnTo>
                    <a:pt x="35" y="35"/>
                  </a:lnTo>
                  <a:lnTo>
                    <a:pt x="27" y="40"/>
                  </a:lnTo>
                  <a:lnTo>
                    <a:pt x="20" y="43"/>
                  </a:lnTo>
                  <a:lnTo>
                    <a:pt x="20" y="30"/>
                  </a:lnTo>
                  <a:close/>
                  <a:moveTo>
                    <a:pt x="27" y="28"/>
                  </a:moveTo>
                  <a:lnTo>
                    <a:pt x="30" y="25"/>
                  </a:lnTo>
                  <a:lnTo>
                    <a:pt x="30" y="23"/>
                  </a:lnTo>
                  <a:lnTo>
                    <a:pt x="40" y="23"/>
                  </a:lnTo>
                  <a:lnTo>
                    <a:pt x="37" y="30"/>
                  </a:lnTo>
                  <a:lnTo>
                    <a:pt x="35" y="35"/>
                  </a:lnTo>
                  <a:lnTo>
                    <a:pt x="27" y="28"/>
                  </a:lnTo>
                  <a:close/>
                  <a:moveTo>
                    <a:pt x="30" y="23"/>
                  </a:moveTo>
                  <a:lnTo>
                    <a:pt x="30" y="23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30" y="23"/>
                  </a:lnTo>
                  <a:close/>
                  <a:moveTo>
                    <a:pt x="30" y="23"/>
                  </a:moveTo>
                  <a:lnTo>
                    <a:pt x="30" y="23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30" y="23"/>
                  </a:lnTo>
                  <a:close/>
                  <a:moveTo>
                    <a:pt x="30" y="23"/>
                  </a:moveTo>
                  <a:lnTo>
                    <a:pt x="30" y="18"/>
                  </a:lnTo>
                  <a:lnTo>
                    <a:pt x="27" y="15"/>
                  </a:lnTo>
                  <a:lnTo>
                    <a:pt x="35" y="7"/>
                  </a:lnTo>
                  <a:lnTo>
                    <a:pt x="37" y="12"/>
                  </a:lnTo>
                  <a:lnTo>
                    <a:pt x="40" y="23"/>
                  </a:lnTo>
                  <a:lnTo>
                    <a:pt x="30" y="23"/>
                  </a:lnTo>
                  <a:close/>
                  <a:moveTo>
                    <a:pt x="27" y="15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5" y="7"/>
                  </a:lnTo>
                  <a:lnTo>
                    <a:pt x="27" y="15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2"/>
                  </a:lnTo>
                  <a:close/>
                  <a:moveTo>
                    <a:pt x="20" y="12"/>
                  </a:moveTo>
                  <a:lnTo>
                    <a:pt x="15" y="12"/>
                  </a:lnTo>
                  <a:lnTo>
                    <a:pt x="12" y="15"/>
                  </a:lnTo>
                  <a:lnTo>
                    <a:pt x="5" y="7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12"/>
                  </a:lnTo>
                  <a:close/>
                  <a:moveTo>
                    <a:pt x="12" y="15"/>
                  </a:moveTo>
                  <a:lnTo>
                    <a:pt x="10" y="18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0" y="12"/>
                  </a:lnTo>
                  <a:lnTo>
                    <a:pt x="5" y="7"/>
                  </a:lnTo>
                  <a:lnTo>
                    <a:pt x="12" y="15"/>
                  </a:lnTo>
                  <a:close/>
                  <a:moveTo>
                    <a:pt x="10" y="23"/>
                  </a:moveTo>
                  <a:lnTo>
                    <a:pt x="1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0" y="23"/>
                  </a:lnTo>
                  <a:close/>
                  <a:moveTo>
                    <a:pt x="10" y="23"/>
                  </a:moveTo>
                  <a:lnTo>
                    <a:pt x="1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0" y="23"/>
                  </a:lnTo>
                  <a:close/>
                  <a:moveTo>
                    <a:pt x="10" y="23"/>
                  </a:moveTo>
                  <a:lnTo>
                    <a:pt x="10" y="25"/>
                  </a:lnTo>
                  <a:lnTo>
                    <a:pt x="12" y="28"/>
                  </a:lnTo>
                  <a:lnTo>
                    <a:pt x="5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10" y="23"/>
                  </a:lnTo>
                  <a:close/>
                  <a:moveTo>
                    <a:pt x="5" y="35"/>
                  </a:moveTo>
                  <a:lnTo>
                    <a:pt x="5" y="35"/>
                  </a:lnTo>
                  <a:lnTo>
                    <a:pt x="10" y="33"/>
                  </a:lnTo>
                  <a:lnTo>
                    <a:pt x="5" y="35"/>
                  </a:lnTo>
                  <a:close/>
                  <a:moveTo>
                    <a:pt x="12" y="28"/>
                  </a:moveTo>
                  <a:lnTo>
                    <a:pt x="15" y="30"/>
                  </a:lnTo>
                  <a:lnTo>
                    <a:pt x="20" y="30"/>
                  </a:lnTo>
                  <a:lnTo>
                    <a:pt x="20" y="43"/>
                  </a:lnTo>
                  <a:lnTo>
                    <a:pt x="12" y="40"/>
                  </a:lnTo>
                  <a:lnTo>
                    <a:pt x="5" y="35"/>
                  </a:lnTo>
                  <a:lnTo>
                    <a:pt x="12" y="28"/>
                  </a:lnTo>
                  <a:close/>
                  <a:moveTo>
                    <a:pt x="20" y="30"/>
                  </a:moveTo>
                  <a:lnTo>
                    <a:pt x="20" y="30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7" name="Freeform 121"/>
            <p:cNvSpPr>
              <a:spLocks/>
            </p:cNvSpPr>
            <p:nvPr/>
          </p:nvSpPr>
          <p:spPr bwMode="auto">
            <a:xfrm>
              <a:off x="2295" y="1658"/>
              <a:ext cx="31" cy="30"/>
            </a:xfrm>
            <a:custGeom>
              <a:avLst/>
              <a:gdLst>
                <a:gd name="T0" fmla="*/ 16 w 31"/>
                <a:gd name="T1" fmla="*/ 30 h 30"/>
                <a:gd name="T2" fmla="*/ 21 w 31"/>
                <a:gd name="T3" fmla="*/ 28 h 30"/>
                <a:gd name="T4" fmla="*/ 26 w 31"/>
                <a:gd name="T5" fmla="*/ 25 h 30"/>
                <a:gd name="T6" fmla="*/ 28 w 31"/>
                <a:gd name="T7" fmla="*/ 20 h 30"/>
                <a:gd name="T8" fmla="*/ 31 w 31"/>
                <a:gd name="T9" fmla="*/ 15 h 30"/>
                <a:gd name="T10" fmla="*/ 28 w 31"/>
                <a:gd name="T11" fmla="*/ 8 h 30"/>
                <a:gd name="T12" fmla="*/ 26 w 31"/>
                <a:gd name="T13" fmla="*/ 3 h 30"/>
                <a:gd name="T14" fmla="*/ 21 w 31"/>
                <a:gd name="T15" fmla="*/ 0 h 30"/>
                <a:gd name="T16" fmla="*/ 16 w 31"/>
                <a:gd name="T17" fmla="*/ 0 h 30"/>
                <a:gd name="T18" fmla="*/ 8 w 31"/>
                <a:gd name="T19" fmla="*/ 0 h 30"/>
                <a:gd name="T20" fmla="*/ 3 w 31"/>
                <a:gd name="T21" fmla="*/ 3 h 30"/>
                <a:gd name="T22" fmla="*/ 0 w 31"/>
                <a:gd name="T23" fmla="*/ 8 h 30"/>
                <a:gd name="T24" fmla="*/ 0 w 31"/>
                <a:gd name="T25" fmla="*/ 15 h 30"/>
                <a:gd name="T26" fmla="*/ 0 w 31"/>
                <a:gd name="T27" fmla="*/ 20 h 30"/>
                <a:gd name="T28" fmla="*/ 3 w 31"/>
                <a:gd name="T29" fmla="*/ 25 h 30"/>
                <a:gd name="T30" fmla="*/ 8 w 31"/>
                <a:gd name="T31" fmla="*/ 28 h 30"/>
                <a:gd name="T32" fmla="*/ 16 w 31"/>
                <a:gd name="T3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0">
                  <a:moveTo>
                    <a:pt x="16" y="30"/>
                  </a:moveTo>
                  <a:lnTo>
                    <a:pt x="21" y="28"/>
                  </a:lnTo>
                  <a:lnTo>
                    <a:pt x="26" y="25"/>
                  </a:lnTo>
                  <a:lnTo>
                    <a:pt x="28" y="20"/>
                  </a:lnTo>
                  <a:lnTo>
                    <a:pt x="31" y="15"/>
                  </a:lnTo>
                  <a:lnTo>
                    <a:pt x="28" y="8"/>
                  </a:lnTo>
                  <a:lnTo>
                    <a:pt x="26" y="3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3" y="25"/>
                  </a:lnTo>
                  <a:lnTo>
                    <a:pt x="8" y="28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8" name="Freeform 122"/>
            <p:cNvSpPr>
              <a:spLocks noEditPoints="1"/>
            </p:cNvSpPr>
            <p:nvPr/>
          </p:nvSpPr>
          <p:spPr bwMode="auto">
            <a:xfrm>
              <a:off x="2290" y="1653"/>
              <a:ext cx="41" cy="40"/>
            </a:xfrm>
            <a:custGeom>
              <a:avLst/>
              <a:gdLst>
                <a:gd name="T0" fmla="*/ 21 w 41"/>
                <a:gd name="T1" fmla="*/ 30 h 40"/>
                <a:gd name="T2" fmla="*/ 21 w 41"/>
                <a:gd name="T3" fmla="*/ 40 h 40"/>
                <a:gd name="T4" fmla="*/ 21 w 41"/>
                <a:gd name="T5" fmla="*/ 30 h 40"/>
                <a:gd name="T6" fmla="*/ 26 w 41"/>
                <a:gd name="T7" fmla="*/ 25 h 40"/>
                <a:gd name="T8" fmla="*/ 28 w 41"/>
                <a:gd name="T9" fmla="*/ 38 h 40"/>
                <a:gd name="T10" fmla="*/ 21 w 41"/>
                <a:gd name="T11" fmla="*/ 30 h 40"/>
                <a:gd name="T12" fmla="*/ 28 w 41"/>
                <a:gd name="T13" fmla="*/ 23 h 40"/>
                <a:gd name="T14" fmla="*/ 41 w 41"/>
                <a:gd name="T15" fmla="*/ 20 h 40"/>
                <a:gd name="T16" fmla="*/ 33 w 41"/>
                <a:gd name="T17" fmla="*/ 33 h 40"/>
                <a:gd name="T18" fmla="*/ 31 w 41"/>
                <a:gd name="T19" fmla="*/ 20 h 40"/>
                <a:gd name="T20" fmla="*/ 41 w 41"/>
                <a:gd name="T21" fmla="*/ 20 h 40"/>
                <a:gd name="T22" fmla="*/ 31 w 41"/>
                <a:gd name="T23" fmla="*/ 20 h 40"/>
                <a:gd name="T24" fmla="*/ 31 w 41"/>
                <a:gd name="T25" fmla="*/ 20 h 40"/>
                <a:gd name="T26" fmla="*/ 41 w 41"/>
                <a:gd name="T27" fmla="*/ 20 h 40"/>
                <a:gd name="T28" fmla="*/ 31 w 41"/>
                <a:gd name="T29" fmla="*/ 20 h 40"/>
                <a:gd name="T30" fmla="*/ 26 w 41"/>
                <a:gd name="T31" fmla="*/ 13 h 40"/>
                <a:gd name="T32" fmla="*/ 38 w 41"/>
                <a:gd name="T33" fmla="*/ 13 h 40"/>
                <a:gd name="T34" fmla="*/ 31 w 41"/>
                <a:gd name="T35" fmla="*/ 20 h 40"/>
                <a:gd name="T36" fmla="*/ 23 w 41"/>
                <a:gd name="T37" fmla="*/ 10 h 40"/>
                <a:gd name="T38" fmla="*/ 21 w 41"/>
                <a:gd name="T39" fmla="*/ 0 h 40"/>
                <a:gd name="T40" fmla="*/ 33 w 41"/>
                <a:gd name="T41" fmla="*/ 5 h 40"/>
                <a:gd name="T42" fmla="*/ 21 w 41"/>
                <a:gd name="T43" fmla="*/ 10 h 40"/>
                <a:gd name="T44" fmla="*/ 21 w 41"/>
                <a:gd name="T45" fmla="*/ 0 h 40"/>
                <a:gd name="T46" fmla="*/ 21 w 41"/>
                <a:gd name="T47" fmla="*/ 10 h 40"/>
                <a:gd name="T48" fmla="*/ 21 w 41"/>
                <a:gd name="T49" fmla="*/ 10 h 40"/>
                <a:gd name="T50" fmla="*/ 21 w 41"/>
                <a:gd name="T51" fmla="*/ 0 h 40"/>
                <a:gd name="T52" fmla="*/ 21 w 41"/>
                <a:gd name="T53" fmla="*/ 10 h 40"/>
                <a:gd name="T54" fmla="*/ 13 w 41"/>
                <a:gd name="T55" fmla="*/ 13 h 40"/>
                <a:gd name="T56" fmla="*/ 10 w 41"/>
                <a:gd name="T57" fmla="*/ 0 h 40"/>
                <a:gd name="T58" fmla="*/ 21 w 41"/>
                <a:gd name="T59" fmla="*/ 10 h 40"/>
                <a:gd name="T60" fmla="*/ 10 w 41"/>
                <a:gd name="T61" fmla="*/ 15 h 40"/>
                <a:gd name="T62" fmla="*/ 0 w 41"/>
                <a:gd name="T63" fmla="*/ 20 h 40"/>
                <a:gd name="T64" fmla="*/ 5 w 41"/>
                <a:gd name="T65" fmla="*/ 5 h 40"/>
                <a:gd name="T66" fmla="*/ 10 w 41"/>
                <a:gd name="T67" fmla="*/ 20 h 40"/>
                <a:gd name="T68" fmla="*/ 0 w 41"/>
                <a:gd name="T69" fmla="*/ 20 h 40"/>
                <a:gd name="T70" fmla="*/ 10 w 41"/>
                <a:gd name="T71" fmla="*/ 20 h 40"/>
                <a:gd name="T72" fmla="*/ 10 w 41"/>
                <a:gd name="T73" fmla="*/ 20 h 40"/>
                <a:gd name="T74" fmla="*/ 0 w 41"/>
                <a:gd name="T75" fmla="*/ 20 h 40"/>
                <a:gd name="T76" fmla="*/ 10 w 41"/>
                <a:gd name="T77" fmla="*/ 20 h 40"/>
                <a:gd name="T78" fmla="*/ 13 w 41"/>
                <a:gd name="T79" fmla="*/ 25 h 40"/>
                <a:gd name="T80" fmla="*/ 0 w 41"/>
                <a:gd name="T81" fmla="*/ 28 h 40"/>
                <a:gd name="T82" fmla="*/ 10 w 41"/>
                <a:gd name="T83" fmla="*/ 20 h 40"/>
                <a:gd name="T84" fmla="*/ 15 w 41"/>
                <a:gd name="T85" fmla="*/ 28 h 40"/>
                <a:gd name="T86" fmla="*/ 21 w 41"/>
                <a:gd name="T87" fmla="*/ 40 h 40"/>
                <a:gd name="T88" fmla="*/ 5 w 41"/>
                <a:gd name="T89" fmla="*/ 33 h 40"/>
                <a:gd name="T90" fmla="*/ 21 w 41"/>
                <a:gd name="T91" fmla="*/ 30 h 40"/>
                <a:gd name="T92" fmla="*/ 21 w 41"/>
                <a:gd name="T93" fmla="*/ 40 h 40"/>
                <a:gd name="T94" fmla="*/ 21 w 41"/>
                <a:gd name="T95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0">
                  <a:moveTo>
                    <a:pt x="21" y="30"/>
                  </a:moveTo>
                  <a:lnTo>
                    <a:pt x="21" y="3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21" y="30"/>
                  </a:lnTo>
                  <a:close/>
                  <a:moveTo>
                    <a:pt x="21" y="30"/>
                  </a:moveTo>
                  <a:lnTo>
                    <a:pt x="23" y="28"/>
                  </a:lnTo>
                  <a:lnTo>
                    <a:pt x="26" y="25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1" y="40"/>
                  </a:lnTo>
                  <a:lnTo>
                    <a:pt x="21" y="30"/>
                  </a:lnTo>
                  <a:close/>
                  <a:moveTo>
                    <a:pt x="26" y="25"/>
                  </a:moveTo>
                  <a:lnTo>
                    <a:pt x="28" y="23"/>
                  </a:lnTo>
                  <a:lnTo>
                    <a:pt x="31" y="20"/>
                  </a:lnTo>
                  <a:lnTo>
                    <a:pt x="41" y="20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6" y="25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31" y="20"/>
                  </a:lnTo>
                  <a:close/>
                  <a:moveTo>
                    <a:pt x="31" y="20"/>
                  </a:moveTo>
                  <a:lnTo>
                    <a:pt x="31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31" y="20"/>
                  </a:lnTo>
                  <a:close/>
                  <a:moveTo>
                    <a:pt x="31" y="20"/>
                  </a:moveTo>
                  <a:lnTo>
                    <a:pt x="28" y="15"/>
                  </a:lnTo>
                  <a:lnTo>
                    <a:pt x="26" y="13"/>
                  </a:lnTo>
                  <a:lnTo>
                    <a:pt x="33" y="5"/>
                  </a:lnTo>
                  <a:lnTo>
                    <a:pt x="38" y="13"/>
                  </a:lnTo>
                  <a:lnTo>
                    <a:pt x="41" y="20"/>
                  </a:lnTo>
                  <a:lnTo>
                    <a:pt x="31" y="20"/>
                  </a:lnTo>
                  <a:close/>
                  <a:moveTo>
                    <a:pt x="26" y="13"/>
                  </a:moveTo>
                  <a:lnTo>
                    <a:pt x="23" y="10"/>
                  </a:lnTo>
                  <a:lnTo>
                    <a:pt x="21" y="1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26" y="13"/>
                  </a:lnTo>
                  <a:close/>
                  <a:moveTo>
                    <a:pt x="21" y="10"/>
                  </a:moveTo>
                  <a:lnTo>
                    <a:pt x="21" y="1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0"/>
                  </a:lnTo>
                  <a:close/>
                  <a:moveTo>
                    <a:pt x="21" y="10"/>
                  </a:moveTo>
                  <a:lnTo>
                    <a:pt x="21" y="1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0"/>
                  </a:lnTo>
                  <a:close/>
                  <a:moveTo>
                    <a:pt x="21" y="10"/>
                  </a:moveTo>
                  <a:lnTo>
                    <a:pt x="15" y="10"/>
                  </a:lnTo>
                  <a:lnTo>
                    <a:pt x="13" y="13"/>
                  </a:lnTo>
                  <a:lnTo>
                    <a:pt x="5" y="5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1" y="10"/>
                  </a:lnTo>
                  <a:close/>
                  <a:moveTo>
                    <a:pt x="13" y="13"/>
                  </a:moveTo>
                  <a:lnTo>
                    <a:pt x="10" y="15"/>
                  </a:lnTo>
                  <a:lnTo>
                    <a:pt x="1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5" y="5"/>
                  </a:lnTo>
                  <a:lnTo>
                    <a:pt x="13" y="13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0" y="20"/>
                  </a:moveTo>
                  <a:lnTo>
                    <a:pt x="10" y="23"/>
                  </a:lnTo>
                  <a:lnTo>
                    <a:pt x="13" y="25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10" y="20"/>
                  </a:lnTo>
                  <a:close/>
                  <a:moveTo>
                    <a:pt x="13" y="25"/>
                  </a:moveTo>
                  <a:lnTo>
                    <a:pt x="15" y="28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10" y="38"/>
                  </a:lnTo>
                  <a:lnTo>
                    <a:pt x="5" y="33"/>
                  </a:lnTo>
                  <a:lnTo>
                    <a:pt x="13" y="25"/>
                  </a:lnTo>
                  <a:close/>
                  <a:moveTo>
                    <a:pt x="21" y="30"/>
                  </a:moveTo>
                  <a:lnTo>
                    <a:pt x="21" y="3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21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9" name="Rectangle 123"/>
            <p:cNvSpPr>
              <a:spLocks noChangeArrowheads="1"/>
            </p:cNvSpPr>
            <p:nvPr/>
          </p:nvSpPr>
          <p:spPr bwMode="auto">
            <a:xfrm>
              <a:off x="1458" y="1663"/>
              <a:ext cx="297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0" name="Freeform 124"/>
            <p:cNvSpPr>
              <a:spLocks/>
            </p:cNvSpPr>
            <p:nvPr/>
          </p:nvSpPr>
          <p:spPr bwMode="auto">
            <a:xfrm>
              <a:off x="2068" y="1663"/>
              <a:ext cx="518" cy="13"/>
            </a:xfrm>
            <a:custGeom>
              <a:avLst/>
              <a:gdLst>
                <a:gd name="T0" fmla="*/ 0 w 518"/>
                <a:gd name="T1" fmla="*/ 0 h 13"/>
                <a:gd name="T2" fmla="*/ 518 w 518"/>
                <a:gd name="T3" fmla="*/ 3 h 13"/>
                <a:gd name="T4" fmla="*/ 518 w 518"/>
                <a:gd name="T5" fmla="*/ 13 h 13"/>
                <a:gd name="T6" fmla="*/ 0 w 518"/>
                <a:gd name="T7" fmla="*/ 13 h 13"/>
                <a:gd name="T8" fmla="*/ 0 w 51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13">
                  <a:moveTo>
                    <a:pt x="0" y="0"/>
                  </a:moveTo>
                  <a:lnTo>
                    <a:pt x="518" y="3"/>
                  </a:lnTo>
                  <a:lnTo>
                    <a:pt x="518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1" name="Rectangle 125"/>
            <p:cNvSpPr>
              <a:spLocks noChangeArrowheads="1"/>
            </p:cNvSpPr>
            <p:nvPr/>
          </p:nvSpPr>
          <p:spPr bwMode="auto">
            <a:xfrm>
              <a:off x="1725" y="1663"/>
              <a:ext cx="285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2" name="Freeform 126"/>
            <p:cNvSpPr>
              <a:spLocks noEditPoints="1"/>
            </p:cNvSpPr>
            <p:nvPr/>
          </p:nvSpPr>
          <p:spPr bwMode="auto">
            <a:xfrm>
              <a:off x="2066" y="1572"/>
              <a:ext cx="10" cy="197"/>
            </a:xfrm>
            <a:custGeom>
              <a:avLst/>
              <a:gdLst>
                <a:gd name="T0" fmla="*/ 0 w 10"/>
                <a:gd name="T1" fmla="*/ 197 h 197"/>
                <a:gd name="T2" fmla="*/ 0 w 10"/>
                <a:gd name="T3" fmla="*/ 144 h 197"/>
                <a:gd name="T4" fmla="*/ 10 w 10"/>
                <a:gd name="T5" fmla="*/ 144 h 197"/>
                <a:gd name="T6" fmla="*/ 10 w 10"/>
                <a:gd name="T7" fmla="*/ 197 h 197"/>
                <a:gd name="T8" fmla="*/ 0 w 10"/>
                <a:gd name="T9" fmla="*/ 197 h 197"/>
                <a:gd name="T10" fmla="*/ 0 w 10"/>
                <a:gd name="T11" fmla="*/ 144 h 197"/>
                <a:gd name="T12" fmla="*/ 0 w 10"/>
                <a:gd name="T13" fmla="*/ 106 h 197"/>
                <a:gd name="T14" fmla="*/ 10 w 10"/>
                <a:gd name="T15" fmla="*/ 106 h 197"/>
                <a:gd name="T16" fmla="*/ 10 w 10"/>
                <a:gd name="T17" fmla="*/ 144 h 197"/>
                <a:gd name="T18" fmla="*/ 0 w 10"/>
                <a:gd name="T19" fmla="*/ 144 h 197"/>
                <a:gd name="T20" fmla="*/ 0 w 10"/>
                <a:gd name="T21" fmla="*/ 106 h 197"/>
                <a:gd name="T22" fmla="*/ 0 w 10"/>
                <a:gd name="T23" fmla="*/ 89 h 197"/>
                <a:gd name="T24" fmla="*/ 10 w 10"/>
                <a:gd name="T25" fmla="*/ 89 h 197"/>
                <a:gd name="T26" fmla="*/ 10 w 10"/>
                <a:gd name="T27" fmla="*/ 106 h 197"/>
                <a:gd name="T28" fmla="*/ 0 w 10"/>
                <a:gd name="T29" fmla="*/ 106 h 197"/>
                <a:gd name="T30" fmla="*/ 0 w 10"/>
                <a:gd name="T31" fmla="*/ 89 h 197"/>
                <a:gd name="T32" fmla="*/ 0 w 10"/>
                <a:gd name="T33" fmla="*/ 78 h 197"/>
                <a:gd name="T34" fmla="*/ 10 w 10"/>
                <a:gd name="T35" fmla="*/ 78 h 197"/>
                <a:gd name="T36" fmla="*/ 10 w 10"/>
                <a:gd name="T37" fmla="*/ 89 h 197"/>
                <a:gd name="T38" fmla="*/ 0 w 10"/>
                <a:gd name="T39" fmla="*/ 89 h 197"/>
                <a:gd name="T40" fmla="*/ 0 w 10"/>
                <a:gd name="T41" fmla="*/ 78 h 197"/>
                <a:gd name="T42" fmla="*/ 0 w 10"/>
                <a:gd name="T43" fmla="*/ 66 h 197"/>
                <a:gd name="T44" fmla="*/ 10 w 10"/>
                <a:gd name="T45" fmla="*/ 66 h 197"/>
                <a:gd name="T46" fmla="*/ 10 w 10"/>
                <a:gd name="T47" fmla="*/ 78 h 197"/>
                <a:gd name="T48" fmla="*/ 0 w 10"/>
                <a:gd name="T49" fmla="*/ 78 h 197"/>
                <a:gd name="T50" fmla="*/ 0 w 10"/>
                <a:gd name="T51" fmla="*/ 66 h 197"/>
                <a:gd name="T52" fmla="*/ 0 w 10"/>
                <a:gd name="T53" fmla="*/ 0 h 197"/>
                <a:gd name="T54" fmla="*/ 10 w 10"/>
                <a:gd name="T55" fmla="*/ 0 h 197"/>
                <a:gd name="T56" fmla="*/ 10 w 10"/>
                <a:gd name="T57" fmla="*/ 66 h 197"/>
                <a:gd name="T58" fmla="*/ 0 w 10"/>
                <a:gd name="T59" fmla="*/ 6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197">
                  <a:moveTo>
                    <a:pt x="0" y="197"/>
                  </a:moveTo>
                  <a:lnTo>
                    <a:pt x="0" y="144"/>
                  </a:lnTo>
                  <a:lnTo>
                    <a:pt x="10" y="144"/>
                  </a:lnTo>
                  <a:lnTo>
                    <a:pt x="10" y="197"/>
                  </a:lnTo>
                  <a:lnTo>
                    <a:pt x="0" y="197"/>
                  </a:lnTo>
                  <a:close/>
                  <a:moveTo>
                    <a:pt x="0" y="144"/>
                  </a:moveTo>
                  <a:lnTo>
                    <a:pt x="0" y="106"/>
                  </a:lnTo>
                  <a:lnTo>
                    <a:pt x="10" y="106"/>
                  </a:lnTo>
                  <a:lnTo>
                    <a:pt x="10" y="144"/>
                  </a:lnTo>
                  <a:lnTo>
                    <a:pt x="0" y="144"/>
                  </a:lnTo>
                  <a:close/>
                  <a:moveTo>
                    <a:pt x="0" y="106"/>
                  </a:moveTo>
                  <a:lnTo>
                    <a:pt x="0" y="89"/>
                  </a:lnTo>
                  <a:lnTo>
                    <a:pt x="10" y="89"/>
                  </a:lnTo>
                  <a:lnTo>
                    <a:pt x="10" y="106"/>
                  </a:lnTo>
                  <a:lnTo>
                    <a:pt x="0" y="106"/>
                  </a:lnTo>
                  <a:close/>
                  <a:moveTo>
                    <a:pt x="0" y="89"/>
                  </a:moveTo>
                  <a:lnTo>
                    <a:pt x="0" y="78"/>
                  </a:lnTo>
                  <a:lnTo>
                    <a:pt x="10" y="78"/>
                  </a:lnTo>
                  <a:lnTo>
                    <a:pt x="10" y="89"/>
                  </a:lnTo>
                  <a:lnTo>
                    <a:pt x="0" y="89"/>
                  </a:lnTo>
                  <a:close/>
                  <a:moveTo>
                    <a:pt x="0" y="78"/>
                  </a:moveTo>
                  <a:lnTo>
                    <a:pt x="0" y="66"/>
                  </a:lnTo>
                  <a:lnTo>
                    <a:pt x="10" y="66"/>
                  </a:lnTo>
                  <a:lnTo>
                    <a:pt x="10" y="78"/>
                  </a:lnTo>
                  <a:lnTo>
                    <a:pt x="0" y="78"/>
                  </a:lnTo>
                  <a:close/>
                  <a:moveTo>
                    <a:pt x="0" y="66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3" name="Freeform 127"/>
            <p:cNvSpPr>
              <a:spLocks noEditPoints="1"/>
            </p:cNvSpPr>
            <p:nvPr/>
          </p:nvSpPr>
          <p:spPr bwMode="auto">
            <a:xfrm>
              <a:off x="2008" y="1572"/>
              <a:ext cx="10" cy="197"/>
            </a:xfrm>
            <a:custGeom>
              <a:avLst/>
              <a:gdLst>
                <a:gd name="T0" fmla="*/ 0 w 10"/>
                <a:gd name="T1" fmla="*/ 197 h 197"/>
                <a:gd name="T2" fmla="*/ 0 w 10"/>
                <a:gd name="T3" fmla="*/ 144 h 197"/>
                <a:gd name="T4" fmla="*/ 10 w 10"/>
                <a:gd name="T5" fmla="*/ 144 h 197"/>
                <a:gd name="T6" fmla="*/ 10 w 10"/>
                <a:gd name="T7" fmla="*/ 197 h 197"/>
                <a:gd name="T8" fmla="*/ 0 w 10"/>
                <a:gd name="T9" fmla="*/ 197 h 197"/>
                <a:gd name="T10" fmla="*/ 0 w 10"/>
                <a:gd name="T11" fmla="*/ 144 h 197"/>
                <a:gd name="T12" fmla="*/ 0 w 10"/>
                <a:gd name="T13" fmla="*/ 106 h 197"/>
                <a:gd name="T14" fmla="*/ 10 w 10"/>
                <a:gd name="T15" fmla="*/ 106 h 197"/>
                <a:gd name="T16" fmla="*/ 10 w 10"/>
                <a:gd name="T17" fmla="*/ 144 h 197"/>
                <a:gd name="T18" fmla="*/ 0 w 10"/>
                <a:gd name="T19" fmla="*/ 144 h 197"/>
                <a:gd name="T20" fmla="*/ 0 w 10"/>
                <a:gd name="T21" fmla="*/ 106 h 197"/>
                <a:gd name="T22" fmla="*/ 0 w 10"/>
                <a:gd name="T23" fmla="*/ 89 h 197"/>
                <a:gd name="T24" fmla="*/ 10 w 10"/>
                <a:gd name="T25" fmla="*/ 89 h 197"/>
                <a:gd name="T26" fmla="*/ 10 w 10"/>
                <a:gd name="T27" fmla="*/ 106 h 197"/>
                <a:gd name="T28" fmla="*/ 0 w 10"/>
                <a:gd name="T29" fmla="*/ 106 h 197"/>
                <a:gd name="T30" fmla="*/ 0 w 10"/>
                <a:gd name="T31" fmla="*/ 89 h 197"/>
                <a:gd name="T32" fmla="*/ 0 w 10"/>
                <a:gd name="T33" fmla="*/ 78 h 197"/>
                <a:gd name="T34" fmla="*/ 10 w 10"/>
                <a:gd name="T35" fmla="*/ 78 h 197"/>
                <a:gd name="T36" fmla="*/ 10 w 10"/>
                <a:gd name="T37" fmla="*/ 89 h 197"/>
                <a:gd name="T38" fmla="*/ 0 w 10"/>
                <a:gd name="T39" fmla="*/ 89 h 197"/>
                <a:gd name="T40" fmla="*/ 0 w 10"/>
                <a:gd name="T41" fmla="*/ 78 h 197"/>
                <a:gd name="T42" fmla="*/ 0 w 10"/>
                <a:gd name="T43" fmla="*/ 66 h 197"/>
                <a:gd name="T44" fmla="*/ 10 w 10"/>
                <a:gd name="T45" fmla="*/ 66 h 197"/>
                <a:gd name="T46" fmla="*/ 10 w 10"/>
                <a:gd name="T47" fmla="*/ 78 h 197"/>
                <a:gd name="T48" fmla="*/ 0 w 10"/>
                <a:gd name="T49" fmla="*/ 78 h 197"/>
                <a:gd name="T50" fmla="*/ 0 w 10"/>
                <a:gd name="T51" fmla="*/ 66 h 197"/>
                <a:gd name="T52" fmla="*/ 0 w 10"/>
                <a:gd name="T53" fmla="*/ 0 h 197"/>
                <a:gd name="T54" fmla="*/ 10 w 10"/>
                <a:gd name="T55" fmla="*/ 0 h 197"/>
                <a:gd name="T56" fmla="*/ 10 w 10"/>
                <a:gd name="T57" fmla="*/ 66 h 197"/>
                <a:gd name="T58" fmla="*/ 0 w 10"/>
                <a:gd name="T59" fmla="*/ 6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197">
                  <a:moveTo>
                    <a:pt x="0" y="197"/>
                  </a:moveTo>
                  <a:lnTo>
                    <a:pt x="0" y="144"/>
                  </a:lnTo>
                  <a:lnTo>
                    <a:pt x="10" y="144"/>
                  </a:lnTo>
                  <a:lnTo>
                    <a:pt x="10" y="197"/>
                  </a:lnTo>
                  <a:lnTo>
                    <a:pt x="0" y="197"/>
                  </a:lnTo>
                  <a:close/>
                  <a:moveTo>
                    <a:pt x="0" y="144"/>
                  </a:moveTo>
                  <a:lnTo>
                    <a:pt x="0" y="106"/>
                  </a:lnTo>
                  <a:lnTo>
                    <a:pt x="10" y="106"/>
                  </a:lnTo>
                  <a:lnTo>
                    <a:pt x="10" y="144"/>
                  </a:lnTo>
                  <a:lnTo>
                    <a:pt x="0" y="144"/>
                  </a:lnTo>
                  <a:close/>
                  <a:moveTo>
                    <a:pt x="0" y="106"/>
                  </a:moveTo>
                  <a:lnTo>
                    <a:pt x="0" y="89"/>
                  </a:lnTo>
                  <a:lnTo>
                    <a:pt x="10" y="89"/>
                  </a:lnTo>
                  <a:lnTo>
                    <a:pt x="10" y="106"/>
                  </a:lnTo>
                  <a:lnTo>
                    <a:pt x="0" y="106"/>
                  </a:lnTo>
                  <a:close/>
                  <a:moveTo>
                    <a:pt x="0" y="89"/>
                  </a:moveTo>
                  <a:lnTo>
                    <a:pt x="0" y="78"/>
                  </a:lnTo>
                  <a:lnTo>
                    <a:pt x="10" y="78"/>
                  </a:lnTo>
                  <a:lnTo>
                    <a:pt x="10" y="89"/>
                  </a:lnTo>
                  <a:lnTo>
                    <a:pt x="0" y="89"/>
                  </a:lnTo>
                  <a:close/>
                  <a:moveTo>
                    <a:pt x="0" y="78"/>
                  </a:moveTo>
                  <a:lnTo>
                    <a:pt x="0" y="66"/>
                  </a:lnTo>
                  <a:lnTo>
                    <a:pt x="10" y="66"/>
                  </a:lnTo>
                  <a:lnTo>
                    <a:pt x="10" y="78"/>
                  </a:lnTo>
                  <a:lnTo>
                    <a:pt x="0" y="78"/>
                  </a:lnTo>
                  <a:close/>
                  <a:moveTo>
                    <a:pt x="0" y="66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4" name="Freeform 128"/>
            <p:cNvSpPr>
              <a:spLocks/>
            </p:cNvSpPr>
            <p:nvPr/>
          </p:nvSpPr>
          <p:spPr bwMode="auto">
            <a:xfrm>
              <a:off x="2265" y="2252"/>
              <a:ext cx="81" cy="53"/>
            </a:xfrm>
            <a:custGeom>
              <a:avLst/>
              <a:gdLst>
                <a:gd name="T0" fmla="*/ 81 w 81"/>
                <a:gd name="T1" fmla="*/ 10 h 53"/>
                <a:gd name="T2" fmla="*/ 5 w 81"/>
                <a:gd name="T3" fmla="*/ 53 h 53"/>
                <a:gd name="T4" fmla="*/ 0 w 81"/>
                <a:gd name="T5" fmla="*/ 45 h 53"/>
                <a:gd name="T6" fmla="*/ 76 w 81"/>
                <a:gd name="T7" fmla="*/ 0 h 53"/>
                <a:gd name="T8" fmla="*/ 81 w 81"/>
                <a:gd name="T9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81" y="10"/>
                  </a:moveTo>
                  <a:lnTo>
                    <a:pt x="5" y="53"/>
                  </a:lnTo>
                  <a:lnTo>
                    <a:pt x="0" y="45"/>
                  </a:lnTo>
                  <a:lnTo>
                    <a:pt x="76" y="0"/>
                  </a:lnTo>
                  <a:lnTo>
                    <a:pt x="81" y="1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85" name="Freeform 129"/>
            <p:cNvSpPr>
              <a:spLocks/>
            </p:cNvSpPr>
            <p:nvPr/>
          </p:nvSpPr>
          <p:spPr bwMode="auto">
            <a:xfrm>
              <a:off x="2265" y="2214"/>
              <a:ext cx="81" cy="53"/>
            </a:xfrm>
            <a:custGeom>
              <a:avLst/>
              <a:gdLst>
                <a:gd name="T0" fmla="*/ 76 w 81"/>
                <a:gd name="T1" fmla="*/ 53 h 53"/>
                <a:gd name="T2" fmla="*/ 0 w 81"/>
                <a:gd name="T3" fmla="*/ 10 h 53"/>
                <a:gd name="T4" fmla="*/ 5 w 81"/>
                <a:gd name="T5" fmla="*/ 0 h 53"/>
                <a:gd name="T6" fmla="*/ 81 w 81"/>
                <a:gd name="T7" fmla="*/ 46 h 53"/>
                <a:gd name="T8" fmla="*/ 76 w 8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76" y="53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81" y="46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6" name="Freeform 130"/>
            <p:cNvSpPr>
              <a:spLocks/>
            </p:cNvSpPr>
            <p:nvPr/>
          </p:nvSpPr>
          <p:spPr bwMode="auto">
            <a:xfrm>
              <a:off x="2265" y="2292"/>
              <a:ext cx="81" cy="53"/>
            </a:xfrm>
            <a:custGeom>
              <a:avLst/>
              <a:gdLst>
                <a:gd name="T0" fmla="*/ 76 w 81"/>
                <a:gd name="T1" fmla="*/ 53 h 53"/>
                <a:gd name="T2" fmla="*/ 0 w 81"/>
                <a:gd name="T3" fmla="*/ 8 h 53"/>
                <a:gd name="T4" fmla="*/ 5 w 81"/>
                <a:gd name="T5" fmla="*/ 0 h 53"/>
                <a:gd name="T6" fmla="*/ 81 w 81"/>
                <a:gd name="T7" fmla="*/ 43 h 53"/>
                <a:gd name="T8" fmla="*/ 76 w 8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76" y="5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81" y="43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7" name="Freeform 131"/>
            <p:cNvSpPr>
              <a:spLocks/>
            </p:cNvSpPr>
            <p:nvPr/>
          </p:nvSpPr>
          <p:spPr bwMode="auto">
            <a:xfrm>
              <a:off x="2265" y="2330"/>
              <a:ext cx="81" cy="53"/>
            </a:xfrm>
            <a:custGeom>
              <a:avLst/>
              <a:gdLst>
                <a:gd name="T0" fmla="*/ 0 w 81"/>
                <a:gd name="T1" fmla="*/ 43 h 53"/>
                <a:gd name="T2" fmla="*/ 76 w 81"/>
                <a:gd name="T3" fmla="*/ 0 h 53"/>
                <a:gd name="T4" fmla="*/ 81 w 81"/>
                <a:gd name="T5" fmla="*/ 10 h 53"/>
                <a:gd name="T6" fmla="*/ 5 w 81"/>
                <a:gd name="T7" fmla="*/ 53 h 53"/>
                <a:gd name="T8" fmla="*/ 0 w 81"/>
                <a:gd name="T9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3">
                  <a:moveTo>
                    <a:pt x="0" y="43"/>
                  </a:moveTo>
                  <a:lnTo>
                    <a:pt x="76" y="0"/>
                  </a:lnTo>
                  <a:lnTo>
                    <a:pt x="81" y="10"/>
                  </a:lnTo>
                  <a:lnTo>
                    <a:pt x="5" y="5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8" name="Freeform 132"/>
            <p:cNvSpPr>
              <a:spLocks/>
            </p:cNvSpPr>
            <p:nvPr/>
          </p:nvSpPr>
          <p:spPr bwMode="auto">
            <a:xfrm>
              <a:off x="2265" y="2368"/>
              <a:ext cx="51" cy="35"/>
            </a:xfrm>
            <a:custGeom>
              <a:avLst/>
              <a:gdLst>
                <a:gd name="T0" fmla="*/ 46 w 51"/>
                <a:gd name="T1" fmla="*/ 35 h 35"/>
                <a:gd name="T2" fmla="*/ 0 w 51"/>
                <a:gd name="T3" fmla="*/ 10 h 35"/>
                <a:gd name="T4" fmla="*/ 5 w 51"/>
                <a:gd name="T5" fmla="*/ 0 h 35"/>
                <a:gd name="T6" fmla="*/ 51 w 51"/>
                <a:gd name="T7" fmla="*/ 28 h 35"/>
                <a:gd name="T8" fmla="*/ 46 w 51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6" y="35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51" y="28"/>
                  </a:lnTo>
                  <a:lnTo>
                    <a:pt x="46" y="3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9" name="Freeform 133"/>
            <p:cNvSpPr>
              <a:spLocks/>
            </p:cNvSpPr>
            <p:nvPr/>
          </p:nvSpPr>
          <p:spPr bwMode="auto">
            <a:xfrm>
              <a:off x="2265" y="2194"/>
              <a:ext cx="51" cy="35"/>
            </a:xfrm>
            <a:custGeom>
              <a:avLst/>
              <a:gdLst>
                <a:gd name="T0" fmla="*/ 0 w 51"/>
                <a:gd name="T1" fmla="*/ 25 h 35"/>
                <a:gd name="T2" fmla="*/ 46 w 51"/>
                <a:gd name="T3" fmla="*/ 0 h 35"/>
                <a:gd name="T4" fmla="*/ 51 w 51"/>
                <a:gd name="T5" fmla="*/ 10 h 35"/>
                <a:gd name="T6" fmla="*/ 5 w 51"/>
                <a:gd name="T7" fmla="*/ 35 h 35"/>
                <a:gd name="T8" fmla="*/ 0 w 51"/>
                <a:gd name="T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0" y="25"/>
                  </a:moveTo>
                  <a:lnTo>
                    <a:pt x="46" y="0"/>
                  </a:lnTo>
                  <a:lnTo>
                    <a:pt x="51" y="10"/>
                  </a:lnTo>
                  <a:lnTo>
                    <a:pt x="5" y="3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0" name="Rectangle 134"/>
            <p:cNvSpPr>
              <a:spLocks noChangeArrowheads="1"/>
            </p:cNvSpPr>
            <p:nvPr/>
          </p:nvSpPr>
          <p:spPr bwMode="auto">
            <a:xfrm>
              <a:off x="2305" y="1683"/>
              <a:ext cx="11" cy="521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1" name="Rectangle 135"/>
            <p:cNvSpPr>
              <a:spLocks noChangeArrowheads="1"/>
            </p:cNvSpPr>
            <p:nvPr/>
          </p:nvSpPr>
          <p:spPr bwMode="auto">
            <a:xfrm>
              <a:off x="2305" y="2396"/>
              <a:ext cx="11" cy="508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92" name="Freeform 136"/>
            <p:cNvSpPr>
              <a:spLocks/>
            </p:cNvSpPr>
            <p:nvPr/>
          </p:nvSpPr>
          <p:spPr bwMode="auto">
            <a:xfrm>
              <a:off x="2293" y="2892"/>
              <a:ext cx="30" cy="30"/>
            </a:xfrm>
            <a:custGeom>
              <a:avLst/>
              <a:gdLst>
                <a:gd name="T0" fmla="*/ 15 w 30"/>
                <a:gd name="T1" fmla="*/ 30 h 30"/>
                <a:gd name="T2" fmla="*/ 23 w 30"/>
                <a:gd name="T3" fmla="*/ 30 h 30"/>
                <a:gd name="T4" fmla="*/ 28 w 30"/>
                <a:gd name="T5" fmla="*/ 25 h 30"/>
                <a:gd name="T6" fmla="*/ 30 w 30"/>
                <a:gd name="T7" fmla="*/ 22 h 30"/>
                <a:gd name="T8" fmla="*/ 30 w 30"/>
                <a:gd name="T9" fmla="*/ 15 h 30"/>
                <a:gd name="T10" fmla="*/ 30 w 30"/>
                <a:gd name="T11" fmla="*/ 10 h 30"/>
                <a:gd name="T12" fmla="*/ 28 w 30"/>
                <a:gd name="T13" fmla="*/ 5 h 30"/>
                <a:gd name="T14" fmla="*/ 23 w 30"/>
                <a:gd name="T15" fmla="*/ 2 h 30"/>
                <a:gd name="T16" fmla="*/ 15 w 30"/>
                <a:gd name="T17" fmla="*/ 0 h 30"/>
                <a:gd name="T18" fmla="*/ 10 w 30"/>
                <a:gd name="T19" fmla="*/ 2 h 30"/>
                <a:gd name="T20" fmla="*/ 5 w 30"/>
                <a:gd name="T21" fmla="*/ 5 h 30"/>
                <a:gd name="T22" fmla="*/ 2 w 30"/>
                <a:gd name="T23" fmla="*/ 10 h 30"/>
                <a:gd name="T24" fmla="*/ 0 w 30"/>
                <a:gd name="T25" fmla="*/ 15 h 30"/>
                <a:gd name="T26" fmla="*/ 2 w 30"/>
                <a:gd name="T27" fmla="*/ 22 h 30"/>
                <a:gd name="T28" fmla="*/ 5 w 30"/>
                <a:gd name="T29" fmla="*/ 25 h 30"/>
                <a:gd name="T30" fmla="*/ 10 w 30"/>
                <a:gd name="T31" fmla="*/ 30 h 30"/>
                <a:gd name="T32" fmla="*/ 15 w 30"/>
                <a:gd name="T3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lnTo>
                    <a:pt x="23" y="30"/>
                  </a:lnTo>
                  <a:lnTo>
                    <a:pt x="28" y="25"/>
                  </a:lnTo>
                  <a:lnTo>
                    <a:pt x="30" y="22"/>
                  </a:lnTo>
                  <a:lnTo>
                    <a:pt x="30" y="15"/>
                  </a:lnTo>
                  <a:lnTo>
                    <a:pt x="30" y="10"/>
                  </a:lnTo>
                  <a:lnTo>
                    <a:pt x="28" y="5"/>
                  </a:lnTo>
                  <a:lnTo>
                    <a:pt x="23" y="2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3" name="Freeform 137"/>
            <p:cNvSpPr>
              <a:spLocks noEditPoints="1"/>
            </p:cNvSpPr>
            <p:nvPr/>
          </p:nvSpPr>
          <p:spPr bwMode="auto">
            <a:xfrm>
              <a:off x="2288" y="2887"/>
              <a:ext cx="43" cy="40"/>
            </a:xfrm>
            <a:custGeom>
              <a:avLst/>
              <a:gdLst>
                <a:gd name="T0" fmla="*/ 20 w 43"/>
                <a:gd name="T1" fmla="*/ 30 h 40"/>
                <a:gd name="T2" fmla="*/ 20 w 43"/>
                <a:gd name="T3" fmla="*/ 40 h 40"/>
                <a:gd name="T4" fmla="*/ 20 w 43"/>
                <a:gd name="T5" fmla="*/ 30 h 40"/>
                <a:gd name="T6" fmla="*/ 28 w 43"/>
                <a:gd name="T7" fmla="*/ 27 h 40"/>
                <a:gd name="T8" fmla="*/ 30 w 43"/>
                <a:gd name="T9" fmla="*/ 40 h 40"/>
                <a:gd name="T10" fmla="*/ 20 w 43"/>
                <a:gd name="T11" fmla="*/ 30 h 40"/>
                <a:gd name="T12" fmla="*/ 30 w 43"/>
                <a:gd name="T13" fmla="*/ 25 h 40"/>
                <a:gd name="T14" fmla="*/ 43 w 43"/>
                <a:gd name="T15" fmla="*/ 20 h 40"/>
                <a:gd name="T16" fmla="*/ 35 w 43"/>
                <a:gd name="T17" fmla="*/ 35 h 40"/>
                <a:gd name="T18" fmla="*/ 30 w 43"/>
                <a:gd name="T19" fmla="*/ 20 h 40"/>
                <a:gd name="T20" fmla="*/ 43 w 43"/>
                <a:gd name="T21" fmla="*/ 20 h 40"/>
                <a:gd name="T22" fmla="*/ 30 w 43"/>
                <a:gd name="T23" fmla="*/ 20 h 40"/>
                <a:gd name="T24" fmla="*/ 30 w 43"/>
                <a:gd name="T25" fmla="*/ 20 h 40"/>
                <a:gd name="T26" fmla="*/ 43 w 43"/>
                <a:gd name="T27" fmla="*/ 20 h 40"/>
                <a:gd name="T28" fmla="*/ 30 w 43"/>
                <a:gd name="T29" fmla="*/ 20 h 40"/>
                <a:gd name="T30" fmla="*/ 28 w 43"/>
                <a:gd name="T31" fmla="*/ 12 h 40"/>
                <a:gd name="T32" fmla="*/ 40 w 43"/>
                <a:gd name="T33" fmla="*/ 12 h 40"/>
                <a:gd name="T34" fmla="*/ 30 w 43"/>
                <a:gd name="T35" fmla="*/ 20 h 40"/>
                <a:gd name="T36" fmla="*/ 25 w 43"/>
                <a:gd name="T37" fmla="*/ 12 h 40"/>
                <a:gd name="T38" fmla="*/ 20 w 43"/>
                <a:gd name="T39" fmla="*/ 0 h 40"/>
                <a:gd name="T40" fmla="*/ 35 w 43"/>
                <a:gd name="T41" fmla="*/ 5 h 40"/>
                <a:gd name="T42" fmla="*/ 20 w 43"/>
                <a:gd name="T43" fmla="*/ 10 h 40"/>
                <a:gd name="T44" fmla="*/ 20 w 43"/>
                <a:gd name="T45" fmla="*/ 0 h 40"/>
                <a:gd name="T46" fmla="*/ 20 w 43"/>
                <a:gd name="T47" fmla="*/ 10 h 40"/>
                <a:gd name="T48" fmla="*/ 20 w 43"/>
                <a:gd name="T49" fmla="*/ 10 h 40"/>
                <a:gd name="T50" fmla="*/ 20 w 43"/>
                <a:gd name="T51" fmla="*/ 0 h 40"/>
                <a:gd name="T52" fmla="*/ 20 w 43"/>
                <a:gd name="T53" fmla="*/ 10 h 40"/>
                <a:gd name="T54" fmla="*/ 15 w 43"/>
                <a:gd name="T55" fmla="*/ 12 h 40"/>
                <a:gd name="T56" fmla="*/ 12 w 43"/>
                <a:gd name="T57" fmla="*/ 2 h 40"/>
                <a:gd name="T58" fmla="*/ 20 w 43"/>
                <a:gd name="T59" fmla="*/ 10 h 40"/>
                <a:gd name="T60" fmla="*/ 12 w 43"/>
                <a:gd name="T61" fmla="*/ 17 h 40"/>
                <a:gd name="T62" fmla="*/ 0 w 43"/>
                <a:gd name="T63" fmla="*/ 20 h 40"/>
                <a:gd name="T64" fmla="*/ 7 w 43"/>
                <a:gd name="T65" fmla="*/ 5 h 40"/>
                <a:gd name="T66" fmla="*/ 12 w 43"/>
                <a:gd name="T67" fmla="*/ 20 h 40"/>
                <a:gd name="T68" fmla="*/ 0 w 43"/>
                <a:gd name="T69" fmla="*/ 20 h 40"/>
                <a:gd name="T70" fmla="*/ 12 w 43"/>
                <a:gd name="T71" fmla="*/ 20 h 40"/>
                <a:gd name="T72" fmla="*/ 12 w 43"/>
                <a:gd name="T73" fmla="*/ 20 h 40"/>
                <a:gd name="T74" fmla="*/ 0 w 43"/>
                <a:gd name="T75" fmla="*/ 20 h 40"/>
                <a:gd name="T76" fmla="*/ 12 w 43"/>
                <a:gd name="T77" fmla="*/ 20 h 40"/>
                <a:gd name="T78" fmla="*/ 15 w 43"/>
                <a:gd name="T79" fmla="*/ 27 h 40"/>
                <a:gd name="T80" fmla="*/ 2 w 43"/>
                <a:gd name="T81" fmla="*/ 27 h 40"/>
                <a:gd name="T82" fmla="*/ 12 w 43"/>
                <a:gd name="T83" fmla="*/ 20 h 40"/>
                <a:gd name="T84" fmla="*/ 17 w 43"/>
                <a:gd name="T85" fmla="*/ 30 h 40"/>
                <a:gd name="T86" fmla="*/ 20 w 43"/>
                <a:gd name="T87" fmla="*/ 40 h 40"/>
                <a:gd name="T88" fmla="*/ 7 w 43"/>
                <a:gd name="T89" fmla="*/ 35 h 40"/>
                <a:gd name="T90" fmla="*/ 20 w 43"/>
                <a:gd name="T91" fmla="*/ 30 h 40"/>
                <a:gd name="T92" fmla="*/ 20 w 43"/>
                <a:gd name="T93" fmla="*/ 40 h 40"/>
                <a:gd name="T94" fmla="*/ 20 w 43"/>
                <a:gd name="T95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0">
                  <a:moveTo>
                    <a:pt x="20" y="30"/>
                  </a:moveTo>
                  <a:lnTo>
                    <a:pt x="20" y="3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0"/>
                  </a:lnTo>
                  <a:close/>
                  <a:moveTo>
                    <a:pt x="20" y="30"/>
                  </a:moveTo>
                  <a:lnTo>
                    <a:pt x="25" y="30"/>
                  </a:lnTo>
                  <a:lnTo>
                    <a:pt x="28" y="27"/>
                  </a:lnTo>
                  <a:lnTo>
                    <a:pt x="35" y="35"/>
                  </a:lnTo>
                  <a:lnTo>
                    <a:pt x="30" y="40"/>
                  </a:lnTo>
                  <a:lnTo>
                    <a:pt x="20" y="40"/>
                  </a:lnTo>
                  <a:lnTo>
                    <a:pt x="20" y="30"/>
                  </a:lnTo>
                  <a:close/>
                  <a:moveTo>
                    <a:pt x="28" y="27"/>
                  </a:moveTo>
                  <a:lnTo>
                    <a:pt x="30" y="25"/>
                  </a:lnTo>
                  <a:lnTo>
                    <a:pt x="30" y="20"/>
                  </a:lnTo>
                  <a:lnTo>
                    <a:pt x="43" y="20"/>
                  </a:lnTo>
                  <a:lnTo>
                    <a:pt x="40" y="27"/>
                  </a:lnTo>
                  <a:lnTo>
                    <a:pt x="35" y="35"/>
                  </a:lnTo>
                  <a:lnTo>
                    <a:pt x="28" y="27"/>
                  </a:lnTo>
                  <a:close/>
                  <a:moveTo>
                    <a:pt x="30" y="20"/>
                  </a:moveTo>
                  <a:lnTo>
                    <a:pt x="30" y="20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30" y="20"/>
                  </a:lnTo>
                  <a:close/>
                  <a:moveTo>
                    <a:pt x="30" y="20"/>
                  </a:moveTo>
                  <a:lnTo>
                    <a:pt x="30" y="20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30" y="20"/>
                  </a:lnTo>
                  <a:close/>
                  <a:moveTo>
                    <a:pt x="30" y="20"/>
                  </a:moveTo>
                  <a:lnTo>
                    <a:pt x="30" y="17"/>
                  </a:lnTo>
                  <a:lnTo>
                    <a:pt x="28" y="12"/>
                  </a:lnTo>
                  <a:lnTo>
                    <a:pt x="35" y="5"/>
                  </a:lnTo>
                  <a:lnTo>
                    <a:pt x="40" y="12"/>
                  </a:lnTo>
                  <a:lnTo>
                    <a:pt x="43" y="20"/>
                  </a:lnTo>
                  <a:lnTo>
                    <a:pt x="30" y="20"/>
                  </a:lnTo>
                  <a:close/>
                  <a:moveTo>
                    <a:pt x="28" y="12"/>
                  </a:moveTo>
                  <a:lnTo>
                    <a:pt x="25" y="12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30" y="2"/>
                  </a:lnTo>
                  <a:lnTo>
                    <a:pt x="35" y="5"/>
                  </a:lnTo>
                  <a:lnTo>
                    <a:pt x="28" y="12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20" y="10"/>
                  </a:moveTo>
                  <a:lnTo>
                    <a:pt x="17" y="12"/>
                  </a:lnTo>
                  <a:lnTo>
                    <a:pt x="15" y="12"/>
                  </a:lnTo>
                  <a:lnTo>
                    <a:pt x="7" y="5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10"/>
                  </a:lnTo>
                  <a:close/>
                  <a:moveTo>
                    <a:pt x="15" y="12"/>
                  </a:moveTo>
                  <a:lnTo>
                    <a:pt x="12" y="17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7" y="5"/>
                  </a:lnTo>
                  <a:lnTo>
                    <a:pt x="15" y="12"/>
                  </a:lnTo>
                  <a:close/>
                  <a:moveTo>
                    <a:pt x="12" y="2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2" y="20"/>
                  </a:lnTo>
                  <a:close/>
                  <a:moveTo>
                    <a:pt x="12" y="2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2" y="20"/>
                  </a:lnTo>
                  <a:close/>
                  <a:moveTo>
                    <a:pt x="12" y="20"/>
                  </a:moveTo>
                  <a:lnTo>
                    <a:pt x="12" y="25"/>
                  </a:lnTo>
                  <a:lnTo>
                    <a:pt x="15" y="27"/>
                  </a:lnTo>
                  <a:lnTo>
                    <a:pt x="7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2" y="20"/>
                  </a:lnTo>
                  <a:close/>
                  <a:moveTo>
                    <a:pt x="15" y="27"/>
                  </a:moveTo>
                  <a:lnTo>
                    <a:pt x="17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12" y="40"/>
                  </a:lnTo>
                  <a:lnTo>
                    <a:pt x="7" y="35"/>
                  </a:lnTo>
                  <a:lnTo>
                    <a:pt x="15" y="27"/>
                  </a:lnTo>
                  <a:close/>
                  <a:moveTo>
                    <a:pt x="20" y="30"/>
                  </a:moveTo>
                  <a:lnTo>
                    <a:pt x="20" y="3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5" name="Rectangle 139"/>
            <p:cNvSpPr>
              <a:spLocks noChangeArrowheads="1"/>
            </p:cNvSpPr>
            <p:nvPr/>
          </p:nvSpPr>
          <p:spPr bwMode="auto">
            <a:xfrm>
              <a:off x="2266" y="1443"/>
              <a:ext cx="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21996" name="Rectangle 140"/>
            <p:cNvSpPr>
              <a:spLocks noChangeArrowheads="1"/>
            </p:cNvSpPr>
            <p:nvPr/>
          </p:nvSpPr>
          <p:spPr bwMode="auto">
            <a:xfrm>
              <a:off x="2374" y="1443"/>
              <a:ext cx="3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1997" name="Rectangle 141"/>
            <p:cNvSpPr>
              <a:spLocks noChangeArrowheads="1"/>
            </p:cNvSpPr>
            <p:nvPr/>
          </p:nvSpPr>
          <p:spPr bwMode="auto">
            <a:xfrm>
              <a:off x="2607" y="1928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21999" name="Rectangle 143"/>
            <p:cNvSpPr>
              <a:spLocks noChangeArrowheads="1"/>
            </p:cNvSpPr>
            <p:nvPr/>
          </p:nvSpPr>
          <p:spPr bwMode="auto">
            <a:xfrm>
              <a:off x="1989" y="1856"/>
              <a:ext cx="8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22000" name="Rectangle 144"/>
            <p:cNvSpPr>
              <a:spLocks noChangeArrowheads="1"/>
            </p:cNvSpPr>
            <p:nvPr/>
          </p:nvSpPr>
          <p:spPr bwMode="auto">
            <a:xfrm>
              <a:off x="2092" y="1856"/>
              <a:ext cx="3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01" name="Rectangle 145"/>
            <p:cNvSpPr>
              <a:spLocks noChangeArrowheads="1"/>
            </p:cNvSpPr>
            <p:nvPr/>
          </p:nvSpPr>
          <p:spPr bwMode="auto">
            <a:xfrm>
              <a:off x="2087" y="2171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22002" name="Rectangle 146"/>
            <p:cNvSpPr>
              <a:spLocks noChangeArrowheads="1"/>
            </p:cNvSpPr>
            <p:nvPr/>
          </p:nvSpPr>
          <p:spPr bwMode="auto">
            <a:xfrm>
              <a:off x="2189" y="2236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2003" name="Rectangle 147"/>
            <p:cNvSpPr>
              <a:spLocks noChangeArrowheads="1"/>
            </p:cNvSpPr>
            <p:nvPr/>
          </p:nvSpPr>
          <p:spPr bwMode="auto">
            <a:xfrm>
              <a:off x="2240" y="2236"/>
              <a:ext cx="2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04" name="Rectangle 148"/>
            <p:cNvSpPr>
              <a:spLocks noChangeArrowheads="1"/>
            </p:cNvSpPr>
            <p:nvPr/>
          </p:nvSpPr>
          <p:spPr bwMode="auto">
            <a:xfrm>
              <a:off x="3601" y="2128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22005" name="Rectangle 149"/>
            <p:cNvSpPr>
              <a:spLocks noChangeArrowheads="1"/>
            </p:cNvSpPr>
            <p:nvPr/>
          </p:nvSpPr>
          <p:spPr bwMode="auto">
            <a:xfrm>
              <a:off x="3703" y="2192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22006" name="Rectangle 150"/>
            <p:cNvSpPr>
              <a:spLocks noChangeArrowheads="1"/>
            </p:cNvSpPr>
            <p:nvPr/>
          </p:nvSpPr>
          <p:spPr bwMode="auto">
            <a:xfrm>
              <a:off x="3755" y="2192"/>
              <a:ext cx="2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07" name="Rectangle 151"/>
            <p:cNvSpPr>
              <a:spLocks noChangeArrowheads="1"/>
            </p:cNvSpPr>
            <p:nvPr/>
          </p:nvSpPr>
          <p:spPr bwMode="auto">
            <a:xfrm>
              <a:off x="3596" y="2566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22008" name="Rectangle 152"/>
            <p:cNvSpPr>
              <a:spLocks noChangeArrowheads="1"/>
            </p:cNvSpPr>
            <p:nvPr/>
          </p:nvSpPr>
          <p:spPr bwMode="auto">
            <a:xfrm>
              <a:off x="3698" y="263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22009" name="Rectangle 153"/>
            <p:cNvSpPr>
              <a:spLocks noChangeArrowheads="1"/>
            </p:cNvSpPr>
            <p:nvPr/>
          </p:nvSpPr>
          <p:spPr bwMode="auto">
            <a:xfrm>
              <a:off x="3750" y="2631"/>
              <a:ext cx="2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10" name="Rectangle 154"/>
            <p:cNvSpPr>
              <a:spLocks noChangeArrowheads="1"/>
            </p:cNvSpPr>
            <p:nvPr/>
          </p:nvSpPr>
          <p:spPr bwMode="auto">
            <a:xfrm>
              <a:off x="1374" y="2164"/>
              <a:ext cx="7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22011" name="Rectangle 155"/>
            <p:cNvSpPr>
              <a:spLocks noChangeArrowheads="1"/>
            </p:cNvSpPr>
            <p:nvPr/>
          </p:nvSpPr>
          <p:spPr bwMode="auto">
            <a:xfrm>
              <a:off x="1448" y="2228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2012" name="Rectangle 156"/>
            <p:cNvSpPr>
              <a:spLocks noChangeArrowheads="1"/>
            </p:cNvSpPr>
            <p:nvPr/>
          </p:nvSpPr>
          <p:spPr bwMode="auto">
            <a:xfrm>
              <a:off x="1500" y="2228"/>
              <a:ext cx="2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22013" name="Rectangle 157"/>
            <p:cNvSpPr>
              <a:spLocks noChangeArrowheads="1"/>
            </p:cNvSpPr>
            <p:nvPr/>
          </p:nvSpPr>
          <p:spPr bwMode="auto">
            <a:xfrm>
              <a:off x="3839" y="2287"/>
              <a:ext cx="7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22014" name="Rectangle 158"/>
            <p:cNvSpPr>
              <a:spLocks noChangeArrowheads="1"/>
            </p:cNvSpPr>
            <p:nvPr/>
          </p:nvSpPr>
          <p:spPr bwMode="auto">
            <a:xfrm>
              <a:off x="3916" y="2351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22015" name="Rectangle 159"/>
            <p:cNvSpPr>
              <a:spLocks noChangeArrowheads="1"/>
            </p:cNvSpPr>
            <p:nvPr/>
          </p:nvSpPr>
          <p:spPr bwMode="auto">
            <a:xfrm>
              <a:off x="3965" y="2351"/>
              <a:ext cx="2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1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Penyelesaian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1" name="Object 21"/>
          <p:cNvGraphicFramePr>
            <a:graphicFrameLocks noChangeAspect="1"/>
          </p:cNvGraphicFramePr>
          <p:nvPr/>
        </p:nvGraphicFramePr>
        <p:xfrm>
          <a:off x="2133600" y="1676401"/>
          <a:ext cx="510063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Equation" r:id="rId3" imgW="2578100" imgH="635000" progId="Equation.3">
                  <p:embed/>
                </p:oleObj>
              </mc:Choice>
              <mc:Fallback>
                <p:oleObj name="Equation" r:id="rId3" imgW="2578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1"/>
                        <a:ext cx="5100638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2133601" y="3048001"/>
          <a:ext cx="292576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5" name="Equation" r:id="rId5" imgW="1473200" imgH="444500" progId="Equation.3">
                  <p:embed/>
                </p:oleObj>
              </mc:Choice>
              <mc:Fallback>
                <p:oleObj name="Equation" r:id="rId5" imgW="1473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048001"/>
                        <a:ext cx="292576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2133600" y="40386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Perhatikan bahwa :</a:t>
            </a:r>
          </a:p>
        </p:txBody>
      </p: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6" name="Object 26"/>
          <p:cNvGraphicFramePr>
            <a:graphicFrameLocks noChangeAspect="1"/>
          </p:cNvGraphicFramePr>
          <p:nvPr/>
        </p:nvGraphicFramePr>
        <p:xfrm>
          <a:off x="5016501" y="4127500"/>
          <a:ext cx="3122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6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4127500"/>
                        <a:ext cx="3122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133600" y="4648201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/>
              <a:t>Karena K nilainya sangat besar sekali, maka</a:t>
            </a:r>
            <a:r>
              <a:rPr lang="en-US" sz="2800"/>
              <a:t> </a:t>
            </a:r>
          </a:p>
        </p:txBody>
      </p:sp>
      <p:sp>
        <p:nvSpPr>
          <p:cNvPr id="122910" name="Rectangle 3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9" name="Object 29"/>
          <p:cNvGraphicFramePr>
            <a:graphicFrameLocks noChangeAspect="1"/>
          </p:cNvGraphicFramePr>
          <p:nvPr/>
        </p:nvGraphicFramePr>
        <p:xfrm>
          <a:off x="2222500" y="5311776"/>
          <a:ext cx="6146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7" name="Equation" r:id="rId9" imgW="3124080" imgH="431640" progId="Equation.3">
                  <p:embed/>
                </p:oleObj>
              </mc:Choice>
              <mc:Fallback>
                <p:oleObj name="Equation" r:id="rId9" imgW="312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11776"/>
                        <a:ext cx="61468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penyelesaian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133600" y="17526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524001" y="2801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3254376" y="2112964"/>
          <a:ext cx="512762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2" name="Equation" r:id="rId3" imgW="2565400" imgH="889000" progId="Equation.3">
                  <p:embed/>
                </p:oleObj>
              </mc:Choice>
              <mc:Fallback>
                <p:oleObj name="Equation" r:id="rId3" imgW="2565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6" y="2112964"/>
                        <a:ext cx="5127625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8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(1)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en-US">
                <a:solidFill>
                  <a:srgbClr val="FF3300"/>
                </a:solidFill>
                <a:latin typeface="Times New Roman" panose="02020603050405020304" pitchFamily="18" charset="0"/>
              </a:rPr>
              <a:t>Motor DC penguat medan konstan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2057400" y="23622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Diagram skematik :</a:t>
            </a:r>
            <a:r>
              <a:rPr lang="en-US">
                <a:solidFill>
                  <a:srgbClr val="0000FF"/>
                </a:solidFill>
              </a:rPr>
              <a:t> </a:t>
            </a:r>
            <a:endParaRPr lang="sv-SE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124200"/>
            <a:ext cx="71659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pembuatan model matematika dari sistem elektrik baik dalam bentuk persamaan differensial, fungsi alih maupun diagram blok.</a:t>
            </a:r>
            <a:r>
              <a:rPr lang="en-US">
                <a:latin typeface="Times New Roman" panose="02020603050405020304" pitchFamily="18" charset="0"/>
              </a:rPr>
              <a:t> </a:t>
            </a:r>
            <a:endParaRPr lang="sv-SE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Sistem elektrik yang akan dibahas meliputi rangkaian listrik yang melibatkan resistor, induktor, kapasitor dan operasional amplifier.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Persamaan dinamik dari elemen sistem elektrik diperoleh berdasarkan hukum arus dan tegangan Kirchoff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(2)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Rangkaian kumparan jangkar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770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438400"/>
            <a:ext cx="39211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1981200" y="3962400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PD :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7710" name="Object 14"/>
          <p:cNvGraphicFramePr>
            <a:graphicFrameLocks noChangeAspect="1"/>
          </p:cNvGraphicFramePr>
          <p:nvPr/>
        </p:nvGraphicFramePr>
        <p:xfrm>
          <a:off x="2895600" y="3886200"/>
          <a:ext cx="39306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Equation" r:id="rId4" imgW="2260600" imgH="406400" progId="Equation.3">
                  <p:embed/>
                </p:oleObj>
              </mc:Choice>
              <mc:Fallback>
                <p:oleObj name="Equation" r:id="rId4" imgW="2260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39306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1981200" y="4724400"/>
            <a:ext cx="2667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Transf. Laplace :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7713" name="Object 17"/>
          <p:cNvGraphicFramePr>
            <a:graphicFrameLocks noChangeAspect="1"/>
          </p:cNvGraphicFramePr>
          <p:nvPr/>
        </p:nvGraphicFramePr>
        <p:xfrm>
          <a:off x="4660900" y="4826000"/>
          <a:ext cx="38481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Equation" r:id="rId6" imgW="2184400" imgH="241300" progId="Equation.3">
                  <p:embed/>
                </p:oleObj>
              </mc:Choice>
              <mc:Fallback>
                <p:oleObj name="Equation" r:id="rId6" imgW="218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826000"/>
                        <a:ext cx="38481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7715" name="Object 19"/>
          <p:cNvGraphicFramePr>
            <a:graphicFrameLocks noChangeAspect="1"/>
          </p:cNvGraphicFramePr>
          <p:nvPr/>
        </p:nvGraphicFramePr>
        <p:xfrm>
          <a:off x="4648200" y="5334000"/>
          <a:ext cx="39131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Equation" r:id="rId8" imgW="2197100" imgH="393700" progId="Equation.3">
                  <p:embed/>
                </p:oleObj>
              </mc:Choice>
              <mc:Fallback>
                <p:oleObj name="Equation" r:id="rId8" imgW="219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391318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7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(3)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981200" y="1600200"/>
            <a:ext cx="510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Diagram blok kumparan jangkar :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874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590800"/>
            <a:ext cx="5730875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3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(4)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Torsi pada motor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1981200" y="22098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Medan magnet yang dihasilkan penguat medan :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9760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65" name="Rectangle 21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2743201" y="2819401"/>
          <a:ext cx="3108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Equation" r:id="rId3" imgW="1765300" imgH="469900" progId="Equation.3">
                  <p:embed/>
                </p:oleObj>
              </mc:Choice>
              <mc:Fallback>
                <p:oleObj name="Equation" r:id="rId3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819401"/>
                        <a:ext cx="3108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6" name="Rectangle 22"/>
          <p:cNvSpPr>
            <a:spLocks noChangeArrowheads="1"/>
          </p:cNvSpPr>
          <p:nvPr/>
        </p:nvSpPr>
        <p:spPr bwMode="auto">
          <a:xfrm>
            <a:off x="1981200" y="36576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Torsi pada motor :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9767" name="Object 23"/>
          <p:cNvGraphicFramePr>
            <a:graphicFrameLocks noChangeAspect="1"/>
          </p:cNvGraphicFramePr>
          <p:nvPr/>
        </p:nvGraphicFramePr>
        <p:xfrm>
          <a:off x="4953000" y="3810000"/>
          <a:ext cx="45783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Equation" r:id="rId5" imgW="2590560" imgH="241200" progId="Equation.3">
                  <p:embed/>
                </p:oleObj>
              </mc:Choice>
              <mc:Fallback>
                <p:oleObj name="Equation" r:id="rId5" imgW="259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45783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2057400" y="42672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i</a:t>
            </a:r>
            <a:r>
              <a:rPr lang="en-US" baseline="-25000">
                <a:latin typeface="Times New Roman" panose="02020603050405020304" pitchFamily="18" charset="0"/>
              </a:rPr>
              <a:t>f</a:t>
            </a:r>
            <a:r>
              <a:rPr lang="en-US">
                <a:latin typeface="Times New Roman" panose="02020603050405020304" pitchFamily="18" charset="0"/>
              </a:rPr>
              <a:t> konstan, maka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pic>
        <p:nvPicPr>
          <p:cNvPr id="159770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53000"/>
            <a:ext cx="162718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72" name="Rectangle 2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2590801" y="5541964"/>
          <a:ext cx="19923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Equation" r:id="rId8" imgW="1130300" imgH="228600" progId="Equation.3">
                  <p:embed/>
                </p:oleObj>
              </mc:Choice>
              <mc:Fallback>
                <p:oleObj name="Equation" r:id="rId8" imgW="113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541964"/>
                        <a:ext cx="19923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773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257800"/>
            <a:ext cx="3043238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2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(5)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Torsi T bekerja terhadap inersia dan gesekan viskos</a:t>
            </a:r>
            <a:r>
              <a:rPr lang="en-US"/>
              <a:t> </a:t>
            </a:r>
            <a:endParaRPr lang="sv-SE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94" name="Rectangle 2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0793" name="Object 25"/>
          <p:cNvGraphicFramePr>
            <a:graphicFrameLocks noChangeAspect="1"/>
          </p:cNvGraphicFramePr>
          <p:nvPr/>
        </p:nvGraphicFramePr>
        <p:xfrm>
          <a:off x="2438400" y="2286000"/>
          <a:ext cx="31638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6" name="Equation" r:id="rId3" imgW="1803240" imgH="444240" progId="Equation.3">
                  <p:embed/>
                </p:oleObj>
              </mc:Choice>
              <mc:Fallback>
                <p:oleObj name="Equation" r:id="rId3" imgW="1803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316388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0795" name="Object 27"/>
          <p:cNvGraphicFramePr>
            <a:graphicFrameLocks noChangeAspect="1"/>
          </p:cNvGraphicFramePr>
          <p:nvPr/>
        </p:nvGraphicFramePr>
        <p:xfrm>
          <a:off x="2435226" y="3276601"/>
          <a:ext cx="3203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6" y="3276601"/>
                        <a:ext cx="32035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7" name="Rectangle 29"/>
          <p:cNvSpPr>
            <a:spLocks noChangeArrowheads="1"/>
          </p:cNvSpPr>
          <p:nvPr/>
        </p:nvSpPr>
        <p:spPr bwMode="auto">
          <a:xfrm>
            <a:off x="1981200" y="4038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transformasi Laplace pers. (1) :</a:t>
            </a:r>
            <a:endParaRPr lang="sv-SE"/>
          </a:p>
        </p:txBody>
      </p:sp>
      <p:sp>
        <p:nvSpPr>
          <p:cNvPr id="160799" name="Rectangle 3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0798" name="Object 30"/>
          <p:cNvGraphicFramePr>
            <a:graphicFrameLocks noChangeAspect="1"/>
          </p:cNvGraphicFramePr>
          <p:nvPr/>
        </p:nvGraphicFramePr>
        <p:xfrm>
          <a:off x="2438400" y="4724400"/>
          <a:ext cx="2432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8" name="Equation" r:id="rId7" imgW="1422400" imgH="215900" progId="Equation.3">
                  <p:embed/>
                </p:oleObj>
              </mc:Choice>
              <mc:Fallback>
                <p:oleObj name="Equation" r:id="rId7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24320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01" name="Rectangle 33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0800" name="Object 32"/>
          <p:cNvGraphicFramePr>
            <a:graphicFrameLocks noChangeAspect="1"/>
          </p:cNvGraphicFramePr>
          <p:nvPr/>
        </p:nvGraphicFramePr>
        <p:xfrm>
          <a:off x="2438400" y="5257801"/>
          <a:ext cx="23304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Equation" r:id="rId9" imgW="1320800" imgH="457200" progId="Equation.3">
                  <p:embed/>
                </p:oleObj>
              </mc:Choice>
              <mc:Fallback>
                <p:oleObj name="Equation" r:id="rId9" imgW="132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1"/>
                        <a:ext cx="233045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802" name="Picture 3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81601"/>
            <a:ext cx="3181350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(6)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transformasi Laplace pers. (2) :</a:t>
            </a:r>
            <a:endParaRPr lang="sv-SE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2590800" y="2362200"/>
          <a:ext cx="2432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8" name="Equation" r:id="rId3" imgW="1422400" imgH="215900" progId="Equation.3">
                  <p:embed/>
                </p:oleObj>
              </mc:Choice>
              <mc:Fallback>
                <p:oleObj name="Equation" r:id="rId3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4320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2590801" y="2895601"/>
          <a:ext cx="20939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Equation" r:id="rId5" imgW="1180588" imgH="431613" progId="Equation.3">
                  <p:embed/>
                </p:oleObj>
              </mc:Choice>
              <mc:Fallback>
                <p:oleObj name="Equation" r:id="rId5" imgW="11805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895601"/>
                        <a:ext cx="2093913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823" name="Picture 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895601"/>
            <a:ext cx="29702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6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(7)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Tegangan Gaya Gerak Listrik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34" name="Rectangle 18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2841" name="Object 25"/>
          <p:cNvGraphicFramePr>
            <a:graphicFrameLocks noChangeAspect="1"/>
          </p:cNvGraphicFramePr>
          <p:nvPr/>
        </p:nvGraphicFramePr>
        <p:xfrm>
          <a:off x="2590800" y="2286000"/>
          <a:ext cx="26241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Equation" r:id="rId3" imgW="1473200" imgH="393700" progId="Equation.3">
                  <p:embed/>
                </p:oleObj>
              </mc:Choice>
              <mc:Fallback>
                <p:oleObj name="Equation" r:id="rId3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62413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1981200" y="2971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I</a:t>
            </a:r>
            <a:r>
              <a:rPr lang="en-US" baseline="-25000">
                <a:latin typeface="Times New Roman" panose="02020603050405020304" pitchFamily="18" charset="0"/>
              </a:rPr>
              <a:t>f</a:t>
            </a:r>
            <a:r>
              <a:rPr lang="en-US">
                <a:latin typeface="Times New Roman" panose="02020603050405020304" pitchFamily="18" charset="0"/>
              </a:rPr>
              <a:t> konstan, maka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62845" name="Rectangle 29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2844" name="Object 28"/>
          <p:cNvGraphicFramePr>
            <a:graphicFrameLocks noChangeAspect="1"/>
          </p:cNvGraphicFramePr>
          <p:nvPr/>
        </p:nvGraphicFramePr>
        <p:xfrm>
          <a:off x="2438400" y="3657600"/>
          <a:ext cx="21669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6" name="Equation" r:id="rId5" imgW="1218671" imgH="393529" progId="Equation.3">
                  <p:embed/>
                </p:oleObj>
              </mc:Choice>
              <mc:Fallback>
                <p:oleObj name="Equation" r:id="rId5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216693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2846" name="Object 30"/>
          <p:cNvGraphicFramePr>
            <a:graphicFrameLocks noChangeAspect="1"/>
          </p:cNvGraphicFramePr>
          <p:nvPr/>
        </p:nvGraphicFramePr>
        <p:xfrm>
          <a:off x="2438401" y="4572000"/>
          <a:ext cx="2366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7" name="Equation" r:id="rId7" imgW="1346200" imgH="241300" progId="Equation.3">
                  <p:embed/>
                </p:oleObj>
              </mc:Choice>
              <mc:Fallback>
                <p:oleObj name="Equation" r:id="rId7" imgW="134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572000"/>
                        <a:ext cx="23669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48" name="Picture 3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57800"/>
            <a:ext cx="3271838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2849" name="Object 33"/>
          <p:cNvGraphicFramePr>
            <a:graphicFrameLocks noChangeAspect="1"/>
          </p:cNvGraphicFramePr>
          <p:nvPr/>
        </p:nvGraphicFramePr>
        <p:xfrm>
          <a:off x="6227764" y="3810000"/>
          <a:ext cx="2001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Equation" r:id="rId10" imgW="1129810" imgH="241195" progId="Equation.3">
                  <p:embed/>
                </p:oleObj>
              </mc:Choice>
              <mc:Fallback>
                <p:oleObj name="Equation" r:id="rId10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4" y="3810000"/>
                        <a:ext cx="200183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2851" name="Object 35"/>
          <p:cNvGraphicFramePr>
            <a:graphicFrameLocks noChangeAspect="1"/>
          </p:cNvGraphicFramePr>
          <p:nvPr/>
        </p:nvGraphicFramePr>
        <p:xfrm>
          <a:off x="6178550" y="4572000"/>
          <a:ext cx="2203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Equation" r:id="rId12" imgW="1244600" imgH="241300" progId="Equation.3">
                  <p:embed/>
                </p:oleObj>
              </mc:Choice>
              <mc:Fallback>
                <p:oleObj name="Equation" r:id="rId12" imgW="1244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4572000"/>
                        <a:ext cx="22034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53" name="Picture 3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4" y="5307014"/>
            <a:ext cx="327183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(8)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>
                <a:solidFill>
                  <a:srgbClr val="FF3300"/>
                </a:solidFill>
                <a:latin typeface="Times New Roman" panose="02020603050405020304" pitchFamily="18" charset="0"/>
              </a:rPr>
              <a:t>Diagram blok motor DC (pengaturan posisi)</a:t>
            </a:r>
            <a:endParaRPr lang="sv-SE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57" name="Rectangle 1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60" name="Rectangle 2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62" name="Rectangle 22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65" name="Rectangle 2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67" name="Rectangle 27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70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590800"/>
            <a:ext cx="735012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1" name="Rectangle 31"/>
          <p:cNvSpPr>
            <a:spLocks noChangeArrowheads="1"/>
          </p:cNvSpPr>
          <p:nvPr/>
        </p:nvSpPr>
        <p:spPr bwMode="auto">
          <a:xfrm>
            <a:off x="1981200" y="4495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solidFill>
                  <a:srgbClr val="FF3300"/>
                </a:solidFill>
                <a:latin typeface="Times New Roman" panose="02020603050405020304" pitchFamily="18" charset="0"/>
              </a:rPr>
              <a:t>Fungsi alih motor DC</a:t>
            </a:r>
            <a:endParaRPr lang="sv-SE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3" name="Rectangle 33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72" name="Object 32"/>
          <p:cNvGraphicFramePr>
            <a:graphicFrameLocks noChangeAspect="1"/>
          </p:cNvGraphicFramePr>
          <p:nvPr/>
        </p:nvGraphicFramePr>
        <p:xfrm>
          <a:off x="2590800" y="5105400"/>
          <a:ext cx="5613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5" name="Equation" r:id="rId4" imgW="2781300" imgH="469900" progId="Equation.3">
                  <p:embed/>
                </p:oleObj>
              </mc:Choice>
              <mc:Fallback>
                <p:oleObj name="Equation" r:id="rId4" imgW="2781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56134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Motor DC (9)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>
                <a:solidFill>
                  <a:srgbClr val="FF3300"/>
                </a:solidFill>
                <a:latin typeface="Times New Roman" panose="02020603050405020304" pitchFamily="18" charset="0"/>
              </a:rPr>
              <a:t>Diagram blok motor DC (pengaturan kecepatan)</a:t>
            </a:r>
            <a:endParaRPr lang="sv-SE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1981200" y="4495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>
                <a:solidFill>
                  <a:srgbClr val="FF3300"/>
                </a:solidFill>
                <a:latin typeface="Times New Roman" panose="02020603050405020304" pitchFamily="18" charset="0"/>
              </a:rPr>
              <a:t>Fungsi alih motor DC</a:t>
            </a:r>
            <a:endParaRPr lang="sv-SE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4890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438400"/>
            <a:ext cx="7185025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2667000" y="5181600"/>
          <a:ext cx="5283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9" name="Equation" r:id="rId4" imgW="2616200" imgH="469900" progId="Equation.3">
                  <p:embed/>
                </p:oleObj>
              </mc:Choice>
              <mc:Fallback>
                <p:oleObj name="Equation" r:id="rId4" imgW="2616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52832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7733" y="2722636"/>
            <a:ext cx="68794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Curlz MT" panose="04040404050702020202" pitchFamily="82" charset="0"/>
              </a:rPr>
              <a:t>Terimakasih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  <a:latin typeface="Curlz MT" panose="040404040507020202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Hukum Kirchoff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Hukum arus Kirchoff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	</a:t>
            </a:r>
            <a:r>
              <a:rPr lang="sv-SE" sz="3000" i="1">
                <a:latin typeface="Times New Roman" panose="02020603050405020304" pitchFamily="18" charset="0"/>
              </a:rPr>
              <a:t>Jumlah arus yang memasuki suatu simpul sama dengan jumlah arus yang meninggalkan simpul yang sama</a:t>
            </a:r>
            <a:r>
              <a:rPr lang="sv-SE" sz="3000">
                <a:latin typeface="Times New Roman" panose="02020603050405020304" pitchFamily="18" charset="0"/>
              </a:rPr>
              <a:t>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30000"/>
              </a:lnSpc>
              <a:buClr>
                <a:schemeClr val="tx1"/>
              </a:buClr>
              <a:buNone/>
              <a:tabLst>
                <a:tab pos="342900" algn="l"/>
              </a:tabLst>
            </a:pPr>
            <a:endParaRPr lang="sv-SE" sz="300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Hukum tegangan Kirchoff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	</a:t>
            </a:r>
            <a:r>
              <a:rPr lang="sv-SE" sz="3000" i="1">
                <a:latin typeface="Times New Roman" panose="02020603050405020304" pitchFamily="18" charset="0"/>
              </a:rPr>
              <a:t>Jumlah tegangan dalam suatu loop sama dengan nol</a:t>
            </a:r>
            <a:r>
              <a:rPr lang="en-US" sz="3000"/>
              <a:t> </a:t>
            </a:r>
            <a:endParaRPr lang="en-US" sz="300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endParaRPr lang="sv-SE" sz="300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Resistor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26" name="Group 106"/>
          <p:cNvGrpSpPr>
            <a:grpSpLocks/>
          </p:cNvGrpSpPr>
          <p:nvPr/>
        </p:nvGrpSpPr>
        <p:grpSpPr bwMode="auto">
          <a:xfrm>
            <a:off x="2743201" y="1676401"/>
            <a:ext cx="2741613" cy="2366963"/>
            <a:chOff x="768" y="1488"/>
            <a:chExt cx="1440" cy="1242"/>
          </a:xfrm>
        </p:grpSpPr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1029" y="1488"/>
              <a:ext cx="43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i(t)</a:t>
              </a:r>
            </a:p>
          </p:txBody>
        </p:sp>
        <p:sp>
          <p:nvSpPr>
            <p:cNvPr id="5192" name="Rectangle 72"/>
            <p:cNvSpPr>
              <a:spLocks noChangeArrowheads="1"/>
            </p:cNvSpPr>
            <p:nvPr/>
          </p:nvSpPr>
          <p:spPr bwMode="auto">
            <a:xfrm>
              <a:off x="768" y="2122"/>
              <a:ext cx="43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e</a:t>
              </a:r>
              <a:r>
                <a:rPr lang="en-US" sz="2000" baseline="-25000"/>
                <a:t>i</a:t>
              </a:r>
              <a:r>
                <a:rPr lang="en-US" sz="2000"/>
                <a:t>(t)</a:t>
              </a:r>
            </a:p>
          </p:txBody>
        </p:sp>
        <p:sp>
          <p:nvSpPr>
            <p:cNvPr id="5194" name="Rectangle 74"/>
            <p:cNvSpPr>
              <a:spLocks noChangeArrowheads="1"/>
            </p:cNvSpPr>
            <p:nvPr/>
          </p:nvSpPr>
          <p:spPr bwMode="auto">
            <a:xfrm>
              <a:off x="1687" y="2095"/>
              <a:ext cx="5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v</a:t>
              </a:r>
              <a:r>
                <a:rPr lang="en-US" sz="2000" baseline="-25000"/>
                <a:t>R</a:t>
              </a:r>
              <a:r>
                <a:rPr lang="en-US" sz="2000"/>
                <a:t>(t)</a:t>
              </a:r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>
              <a:off x="1514" y="2474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Line 65"/>
            <p:cNvSpPr>
              <a:spLocks noChangeShapeType="1"/>
            </p:cNvSpPr>
            <p:nvPr/>
          </p:nvSpPr>
          <p:spPr bwMode="auto">
            <a:xfrm>
              <a:off x="1516" y="1826"/>
              <a:ext cx="0" cy="2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Line 66"/>
            <p:cNvSpPr>
              <a:spLocks noChangeShapeType="1"/>
            </p:cNvSpPr>
            <p:nvPr/>
          </p:nvSpPr>
          <p:spPr bwMode="auto">
            <a:xfrm>
              <a:off x="1066" y="2708"/>
              <a:ext cx="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Line 67"/>
            <p:cNvSpPr>
              <a:spLocks noChangeShapeType="1"/>
            </p:cNvSpPr>
            <p:nvPr/>
          </p:nvSpPr>
          <p:spPr bwMode="auto">
            <a:xfrm>
              <a:off x="1076" y="1822"/>
              <a:ext cx="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Oval 68"/>
            <p:cNvSpPr>
              <a:spLocks noChangeArrowheads="1"/>
            </p:cNvSpPr>
            <p:nvPr/>
          </p:nvSpPr>
          <p:spPr bwMode="auto">
            <a:xfrm>
              <a:off x="984" y="2664"/>
              <a:ext cx="74" cy="6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Oval 69"/>
            <p:cNvSpPr>
              <a:spLocks noChangeArrowheads="1"/>
            </p:cNvSpPr>
            <p:nvPr/>
          </p:nvSpPr>
          <p:spPr bwMode="auto">
            <a:xfrm>
              <a:off x="996" y="1792"/>
              <a:ext cx="74" cy="6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>
              <a:off x="1200" y="1822"/>
              <a:ext cx="1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Arc 73"/>
            <p:cNvSpPr>
              <a:spLocks/>
            </p:cNvSpPr>
            <p:nvPr/>
          </p:nvSpPr>
          <p:spPr bwMode="auto">
            <a:xfrm rot="16200000">
              <a:off x="1499" y="2232"/>
              <a:ext cx="451" cy="119"/>
            </a:xfrm>
            <a:custGeom>
              <a:avLst/>
              <a:gdLst>
                <a:gd name="G0" fmla="+- 21600 0 0"/>
                <a:gd name="G1" fmla="+- 750 0 0"/>
                <a:gd name="G2" fmla="+- 21600 0 0"/>
                <a:gd name="T0" fmla="*/ 43192 w 43200"/>
                <a:gd name="T1" fmla="*/ 173 h 22350"/>
                <a:gd name="T2" fmla="*/ 13 w 43200"/>
                <a:gd name="T3" fmla="*/ 0 h 22350"/>
                <a:gd name="T4" fmla="*/ 21600 w 43200"/>
                <a:gd name="T5" fmla="*/ 750 h 22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0" fill="none" extrusionOk="0">
                  <a:moveTo>
                    <a:pt x="43192" y="172"/>
                  </a:moveTo>
                  <a:cubicBezTo>
                    <a:pt x="43197" y="365"/>
                    <a:pt x="43200" y="557"/>
                    <a:pt x="43200" y="750"/>
                  </a:cubicBezTo>
                  <a:cubicBezTo>
                    <a:pt x="43200" y="12679"/>
                    <a:pt x="33529" y="22350"/>
                    <a:pt x="21600" y="22350"/>
                  </a:cubicBezTo>
                  <a:cubicBezTo>
                    <a:pt x="9670" y="22350"/>
                    <a:pt x="0" y="12679"/>
                    <a:pt x="0" y="750"/>
                  </a:cubicBezTo>
                  <a:cubicBezTo>
                    <a:pt x="0" y="499"/>
                    <a:pt x="4" y="249"/>
                    <a:pt x="13" y="0"/>
                  </a:cubicBezTo>
                </a:path>
                <a:path w="43200" h="22350" stroke="0" extrusionOk="0">
                  <a:moveTo>
                    <a:pt x="43192" y="172"/>
                  </a:moveTo>
                  <a:cubicBezTo>
                    <a:pt x="43197" y="365"/>
                    <a:pt x="43200" y="557"/>
                    <a:pt x="43200" y="750"/>
                  </a:cubicBezTo>
                  <a:cubicBezTo>
                    <a:pt x="43200" y="12679"/>
                    <a:pt x="33529" y="22350"/>
                    <a:pt x="21600" y="22350"/>
                  </a:cubicBezTo>
                  <a:cubicBezTo>
                    <a:pt x="9670" y="22350"/>
                    <a:pt x="0" y="12679"/>
                    <a:pt x="0" y="750"/>
                  </a:cubicBezTo>
                  <a:cubicBezTo>
                    <a:pt x="0" y="499"/>
                    <a:pt x="4" y="249"/>
                    <a:pt x="13" y="0"/>
                  </a:cubicBezTo>
                  <a:lnTo>
                    <a:pt x="21600" y="75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1200" y="2117"/>
              <a:ext cx="23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R</a:t>
              </a: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1446" y="2062"/>
              <a:ext cx="152" cy="422"/>
            </a:xfrm>
            <a:custGeom>
              <a:avLst/>
              <a:gdLst>
                <a:gd name="T0" fmla="*/ 417 w 835"/>
                <a:gd name="T1" fmla="*/ 2297 h 2297"/>
                <a:gd name="T2" fmla="*/ 0 w 835"/>
                <a:gd name="T3" fmla="*/ 2105 h 2297"/>
                <a:gd name="T4" fmla="*/ 835 w 835"/>
                <a:gd name="T5" fmla="*/ 1722 h 2297"/>
                <a:gd name="T6" fmla="*/ 0 w 835"/>
                <a:gd name="T7" fmla="*/ 1340 h 2297"/>
                <a:gd name="T8" fmla="*/ 835 w 835"/>
                <a:gd name="T9" fmla="*/ 957 h 2297"/>
                <a:gd name="T10" fmla="*/ 0 w 835"/>
                <a:gd name="T11" fmla="*/ 574 h 2297"/>
                <a:gd name="T12" fmla="*/ 835 w 835"/>
                <a:gd name="T13" fmla="*/ 192 h 2297"/>
                <a:gd name="T14" fmla="*/ 417 w 835"/>
                <a:gd name="T15" fmla="*/ 0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5" h="2297">
                  <a:moveTo>
                    <a:pt x="417" y="2297"/>
                  </a:moveTo>
                  <a:lnTo>
                    <a:pt x="0" y="2105"/>
                  </a:lnTo>
                  <a:lnTo>
                    <a:pt x="835" y="1722"/>
                  </a:lnTo>
                  <a:lnTo>
                    <a:pt x="0" y="1340"/>
                  </a:lnTo>
                  <a:lnTo>
                    <a:pt x="835" y="957"/>
                  </a:lnTo>
                  <a:lnTo>
                    <a:pt x="0" y="574"/>
                  </a:lnTo>
                  <a:lnTo>
                    <a:pt x="835" y="192"/>
                  </a:lnTo>
                  <a:lnTo>
                    <a:pt x="417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00" name="Object 80"/>
          <p:cNvGraphicFramePr>
            <a:graphicFrameLocks noChangeAspect="1"/>
          </p:cNvGraphicFramePr>
          <p:nvPr/>
        </p:nvGraphicFramePr>
        <p:xfrm>
          <a:off x="6353176" y="2133601"/>
          <a:ext cx="16732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Equation" r:id="rId3" imgW="850680" imgH="215640" progId="Equation.3">
                  <p:embed/>
                </p:oleObj>
              </mc:Choice>
              <mc:Fallback>
                <p:oleObj name="Equation" r:id="rId3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6" y="2133601"/>
                        <a:ext cx="16732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02" name="Object 82"/>
          <p:cNvGraphicFramePr>
            <a:graphicFrameLocks noChangeAspect="1"/>
          </p:cNvGraphicFramePr>
          <p:nvPr/>
        </p:nvGraphicFramePr>
        <p:xfrm>
          <a:off x="6432550" y="2819401"/>
          <a:ext cx="1873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" name="Equation" r:id="rId5" imgW="939600" imgH="215640" progId="Equation.3">
                  <p:embed/>
                </p:oleObj>
              </mc:Choice>
              <mc:Fallback>
                <p:oleObj name="Equation" r:id="rId5" imgW="939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819401"/>
                        <a:ext cx="18732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5" name="Rectangle 85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04" name="Object 84"/>
          <p:cNvGraphicFramePr>
            <a:graphicFrameLocks noChangeAspect="1"/>
          </p:cNvGraphicFramePr>
          <p:nvPr/>
        </p:nvGraphicFramePr>
        <p:xfrm>
          <a:off x="7734300" y="3413126"/>
          <a:ext cx="13668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8" name="Equation" r:id="rId7" imgW="672840" imgH="419040" progId="Equation.3">
                  <p:embed/>
                </p:oleObj>
              </mc:Choice>
              <mc:Fallback>
                <p:oleObj name="Equation" r:id="rId7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3413126"/>
                        <a:ext cx="13668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5105400" y="5143500"/>
            <a:ext cx="2819400" cy="723900"/>
            <a:chOff x="2888" y="3528"/>
            <a:chExt cx="1776" cy="456"/>
          </a:xfrm>
        </p:grpSpPr>
        <p:sp>
          <p:nvSpPr>
            <p:cNvPr id="5214" name="Rectangle 94"/>
            <p:cNvSpPr>
              <a:spLocks noChangeArrowheads="1"/>
            </p:cNvSpPr>
            <p:nvPr/>
          </p:nvSpPr>
          <p:spPr bwMode="auto">
            <a:xfrm>
              <a:off x="4186" y="3528"/>
              <a:ext cx="47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i="1"/>
                <a:t>V</a:t>
              </a:r>
              <a:r>
                <a:rPr lang="en-US" sz="2000" i="1" baseline="-25000"/>
                <a:t>R</a:t>
              </a:r>
              <a:r>
                <a:rPr lang="en-US" sz="2000"/>
                <a:t>(</a:t>
              </a:r>
              <a:r>
                <a:rPr lang="en-US" sz="2000" i="1"/>
                <a:t>s</a:t>
              </a:r>
              <a:r>
                <a:rPr lang="en-US" sz="2000"/>
                <a:t>)</a:t>
              </a:r>
            </a:p>
          </p:txBody>
        </p:sp>
        <p:sp>
          <p:nvSpPr>
            <p:cNvPr id="5216" name="Rectangle 96"/>
            <p:cNvSpPr>
              <a:spLocks noChangeArrowheads="1"/>
            </p:cNvSpPr>
            <p:nvPr/>
          </p:nvSpPr>
          <p:spPr bwMode="auto">
            <a:xfrm>
              <a:off x="3564" y="3641"/>
              <a:ext cx="468" cy="34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i="1"/>
                <a:t>R</a:t>
              </a:r>
            </a:p>
          </p:txBody>
        </p:sp>
        <p:sp>
          <p:nvSpPr>
            <p:cNvPr id="5217" name="Line 97"/>
            <p:cNvSpPr>
              <a:spLocks noChangeShapeType="1"/>
            </p:cNvSpPr>
            <p:nvPr/>
          </p:nvSpPr>
          <p:spPr bwMode="auto">
            <a:xfrm>
              <a:off x="3193" y="3808"/>
              <a:ext cx="3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Line 98"/>
            <p:cNvSpPr>
              <a:spLocks noChangeShapeType="1"/>
            </p:cNvSpPr>
            <p:nvPr/>
          </p:nvSpPr>
          <p:spPr bwMode="auto">
            <a:xfrm>
              <a:off x="4037" y="3819"/>
              <a:ext cx="3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Rectangle 99"/>
            <p:cNvSpPr>
              <a:spLocks noChangeArrowheads="1"/>
            </p:cNvSpPr>
            <p:nvPr/>
          </p:nvSpPr>
          <p:spPr bwMode="auto">
            <a:xfrm>
              <a:off x="2888" y="3570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 i="1"/>
                <a:t>I</a:t>
              </a:r>
              <a:r>
                <a:rPr lang="en-US" sz="2000"/>
                <a:t>(</a:t>
              </a:r>
              <a:r>
                <a:rPr lang="en-US" sz="2000" i="1"/>
                <a:t>s</a:t>
              </a:r>
              <a:r>
                <a:rPr lang="en-US" sz="2000"/>
                <a:t>)</a:t>
              </a:r>
            </a:p>
          </p:txBody>
        </p:sp>
      </p:grpSp>
      <p:sp>
        <p:nvSpPr>
          <p:cNvPr id="5220" name="Text Box 100"/>
          <p:cNvSpPr txBox="1">
            <a:spLocks noChangeArrowheads="1"/>
          </p:cNvSpPr>
          <p:nvPr/>
        </p:nvSpPr>
        <p:spPr bwMode="auto">
          <a:xfrm>
            <a:off x="5473700" y="2057401"/>
            <a:ext cx="92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PD :</a:t>
            </a:r>
          </a:p>
        </p:txBody>
      </p:sp>
      <p:sp>
        <p:nvSpPr>
          <p:cNvPr id="5221" name="Text Box 101"/>
          <p:cNvSpPr txBox="1">
            <a:spLocks noChangeArrowheads="1"/>
          </p:cNvSpPr>
          <p:nvPr/>
        </p:nvSpPr>
        <p:spPr bwMode="auto">
          <a:xfrm>
            <a:off x="5486400" y="35194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5222" name="Text Box 102"/>
          <p:cNvSpPr txBox="1">
            <a:spLocks noChangeArrowheads="1"/>
          </p:cNvSpPr>
          <p:nvPr/>
        </p:nvSpPr>
        <p:spPr bwMode="auto">
          <a:xfrm>
            <a:off x="5486400" y="2757488"/>
            <a:ext cx="92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5223" name="Text Box 103"/>
          <p:cNvSpPr txBox="1">
            <a:spLocks noChangeArrowheads="1"/>
          </p:cNvSpPr>
          <p:nvPr/>
        </p:nvSpPr>
        <p:spPr bwMode="auto">
          <a:xfrm>
            <a:off x="2438400" y="47386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</p:spTree>
    <p:extLst>
      <p:ext uri="{BB962C8B-B14F-4D97-AF65-F5344CB8AC3E}">
        <p14:creationId xmlns:p14="http://schemas.microsoft.com/office/powerpoint/2010/main" val="2029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Induktor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8610601" y="606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6937376" y="5067300"/>
            <a:ext cx="758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i="1"/>
              <a:t>V</a:t>
            </a:r>
            <a:r>
              <a:rPr lang="en-US" sz="2000" i="1" baseline="-25000"/>
              <a:t>L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5949950" y="5246688"/>
            <a:ext cx="742950" cy="5445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i="1"/>
              <a:t>Ls</a:t>
            </a:r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5360988" y="5511800"/>
            <a:ext cx="5778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6700839" y="5529263"/>
            <a:ext cx="5667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4876800" y="5133975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i="1"/>
              <a:t>I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>
            <a:off x="5473700" y="2081213"/>
            <a:ext cx="92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PD :</a:t>
            </a:r>
          </a:p>
        </p:txBody>
      </p:sp>
      <p:sp>
        <p:nvSpPr>
          <p:cNvPr id="102436" name="Text Box 36"/>
          <p:cNvSpPr txBox="1">
            <a:spLocks noChangeArrowheads="1"/>
          </p:cNvSpPr>
          <p:nvPr/>
        </p:nvSpPr>
        <p:spPr bwMode="auto">
          <a:xfrm>
            <a:off x="5486400" y="35433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5486400" y="2781301"/>
            <a:ext cx="92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2438400" y="46482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grpSp>
        <p:nvGrpSpPr>
          <p:cNvPr id="102465" name="Group 65"/>
          <p:cNvGrpSpPr>
            <a:grpSpLocks/>
          </p:cNvGrpSpPr>
          <p:nvPr/>
        </p:nvGrpSpPr>
        <p:grpSpPr bwMode="auto">
          <a:xfrm>
            <a:off x="2667000" y="1600201"/>
            <a:ext cx="3016250" cy="2403475"/>
            <a:chOff x="720" y="1488"/>
            <a:chExt cx="1572" cy="1250"/>
          </a:xfrm>
        </p:grpSpPr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>
              <a:off x="1478" y="2468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>
              <a:off x="1491" y="1810"/>
              <a:ext cx="0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1032" y="2708"/>
              <a:ext cx="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Line 44"/>
            <p:cNvSpPr>
              <a:spLocks noChangeShapeType="1"/>
            </p:cNvSpPr>
            <p:nvPr/>
          </p:nvSpPr>
          <p:spPr bwMode="auto">
            <a:xfrm>
              <a:off x="1050" y="1806"/>
              <a:ext cx="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Oval 45"/>
            <p:cNvSpPr>
              <a:spLocks noChangeArrowheads="1"/>
            </p:cNvSpPr>
            <p:nvPr/>
          </p:nvSpPr>
          <p:spPr bwMode="auto">
            <a:xfrm>
              <a:off x="957" y="2672"/>
              <a:ext cx="74" cy="6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6" name="Oval 46"/>
            <p:cNvSpPr>
              <a:spLocks noChangeArrowheads="1"/>
            </p:cNvSpPr>
            <p:nvPr/>
          </p:nvSpPr>
          <p:spPr bwMode="auto">
            <a:xfrm>
              <a:off x="970" y="1776"/>
              <a:ext cx="74" cy="6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7" name="Rectangle 47"/>
            <p:cNvSpPr>
              <a:spLocks noChangeArrowheads="1"/>
            </p:cNvSpPr>
            <p:nvPr/>
          </p:nvSpPr>
          <p:spPr bwMode="auto">
            <a:xfrm>
              <a:off x="1274" y="2121"/>
              <a:ext cx="23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L</a:t>
              </a:r>
            </a:p>
          </p:txBody>
        </p:sp>
        <p:sp>
          <p:nvSpPr>
            <p:cNvPr id="102448" name="Line 48"/>
            <p:cNvSpPr>
              <a:spLocks noChangeShapeType="1"/>
            </p:cNvSpPr>
            <p:nvPr/>
          </p:nvSpPr>
          <p:spPr bwMode="auto">
            <a:xfrm>
              <a:off x="1175" y="1806"/>
              <a:ext cx="1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720" y="2139"/>
              <a:ext cx="47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e</a:t>
              </a:r>
              <a:r>
                <a:rPr lang="en-US" sz="2000" baseline="-25000"/>
                <a:t>i</a:t>
              </a:r>
              <a:r>
                <a:rPr lang="en-US" sz="2000"/>
                <a:t>(t)</a:t>
              </a:r>
            </a:p>
          </p:txBody>
        </p:sp>
        <p:sp>
          <p:nvSpPr>
            <p:cNvPr id="102450" name="Arc 50"/>
            <p:cNvSpPr>
              <a:spLocks/>
            </p:cNvSpPr>
            <p:nvPr/>
          </p:nvSpPr>
          <p:spPr bwMode="auto">
            <a:xfrm rot="16200000">
              <a:off x="1503" y="2217"/>
              <a:ext cx="451" cy="118"/>
            </a:xfrm>
            <a:custGeom>
              <a:avLst/>
              <a:gdLst>
                <a:gd name="G0" fmla="+- 21600 0 0"/>
                <a:gd name="G1" fmla="+- 750 0 0"/>
                <a:gd name="G2" fmla="+- 21600 0 0"/>
                <a:gd name="T0" fmla="*/ 43192 w 43200"/>
                <a:gd name="T1" fmla="*/ 173 h 22350"/>
                <a:gd name="T2" fmla="*/ 13 w 43200"/>
                <a:gd name="T3" fmla="*/ 0 h 22350"/>
                <a:gd name="T4" fmla="*/ 21600 w 43200"/>
                <a:gd name="T5" fmla="*/ 750 h 22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0" fill="none" extrusionOk="0">
                  <a:moveTo>
                    <a:pt x="43192" y="172"/>
                  </a:moveTo>
                  <a:cubicBezTo>
                    <a:pt x="43197" y="365"/>
                    <a:pt x="43200" y="557"/>
                    <a:pt x="43200" y="750"/>
                  </a:cubicBezTo>
                  <a:cubicBezTo>
                    <a:pt x="43200" y="12679"/>
                    <a:pt x="33529" y="22350"/>
                    <a:pt x="21600" y="22350"/>
                  </a:cubicBezTo>
                  <a:cubicBezTo>
                    <a:pt x="9670" y="22350"/>
                    <a:pt x="0" y="12679"/>
                    <a:pt x="0" y="750"/>
                  </a:cubicBezTo>
                  <a:cubicBezTo>
                    <a:pt x="0" y="499"/>
                    <a:pt x="4" y="249"/>
                    <a:pt x="13" y="0"/>
                  </a:cubicBezTo>
                </a:path>
                <a:path w="43200" h="22350" stroke="0" extrusionOk="0">
                  <a:moveTo>
                    <a:pt x="43192" y="172"/>
                  </a:moveTo>
                  <a:cubicBezTo>
                    <a:pt x="43197" y="365"/>
                    <a:pt x="43200" y="557"/>
                    <a:pt x="43200" y="750"/>
                  </a:cubicBezTo>
                  <a:cubicBezTo>
                    <a:pt x="43200" y="12679"/>
                    <a:pt x="33529" y="22350"/>
                    <a:pt x="21600" y="22350"/>
                  </a:cubicBezTo>
                  <a:cubicBezTo>
                    <a:pt x="9670" y="22350"/>
                    <a:pt x="0" y="12679"/>
                    <a:pt x="0" y="750"/>
                  </a:cubicBezTo>
                  <a:cubicBezTo>
                    <a:pt x="0" y="499"/>
                    <a:pt x="4" y="249"/>
                    <a:pt x="13" y="0"/>
                  </a:cubicBezTo>
                  <a:lnTo>
                    <a:pt x="21600" y="75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1" name="Rectangle 51"/>
            <p:cNvSpPr>
              <a:spLocks noChangeArrowheads="1"/>
            </p:cNvSpPr>
            <p:nvPr/>
          </p:nvSpPr>
          <p:spPr bwMode="auto">
            <a:xfrm>
              <a:off x="1699" y="2109"/>
              <a:ext cx="59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v</a:t>
              </a:r>
              <a:r>
                <a:rPr lang="en-US" sz="2000" baseline="-25000"/>
                <a:t>L</a:t>
              </a:r>
              <a:r>
                <a:rPr lang="en-US" sz="2000"/>
                <a:t>(t)</a:t>
              </a:r>
            </a:p>
          </p:txBody>
        </p:sp>
        <p:sp>
          <p:nvSpPr>
            <p:cNvPr id="102454" name="Freeform 54"/>
            <p:cNvSpPr>
              <a:spLocks/>
            </p:cNvSpPr>
            <p:nvPr/>
          </p:nvSpPr>
          <p:spPr bwMode="auto">
            <a:xfrm>
              <a:off x="1514" y="2049"/>
              <a:ext cx="100" cy="417"/>
            </a:xfrm>
            <a:custGeom>
              <a:avLst/>
              <a:gdLst>
                <a:gd name="T0" fmla="*/ 58 w 299"/>
                <a:gd name="T1" fmla="*/ 3 h 2083"/>
                <a:gd name="T2" fmla="*/ 126 w 299"/>
                <a:gd name="T3" fmla="*/ 22 h 2083"/>
                <a:gd name="T4" fmla="*/ 185 w 299"/>
                <a:gd name="T5" fmla="*/ 53 h 2083"/>
                <a:gd name="T6" fmla="*/ 234 w 299"/>
                <a:gd name="T7" fmla="*/ 97 h 2083"/>
                <a:gd name="T8" fmla="*/ 271 w 299"/>
                <a:gd name="T9" fmla="*/ 150 h 2083"/>
                <a:gd name="T10" fmla="*/ 293 w 299"/>
                <a:gd name="T11" fmla="*/ 210 h 2083"/>
                <a:gd name="T12" fmla="*/ 299 w 299"/>
                <a:gd name="T13" fmla="*/ 276 h 2083"/>
                <a:gd name="T14" fmla="*/ 285 w 299"/>
                <a:gd name="T15" fmla="*/ 340 h 2083"/>
                <a:gd name="T16" fmla="*/ 255 w 299"/>
                <a:gd name="T17" fmla="*/ 398 h 2083"/>
                <a:gd name="T18" fmla="*/ 213 w 299"/>
                <a:gd name="T19" fmla="*/ 446 h 2083"/>
                <a:gd name="T20" fmla="*/ 158 w 299"/>
                <a:gd name="T21" fmla="*/ 485 h 2083"/>
                <a:gd name="T22" fmla="*/ 94 w 299"/>
                <a:gd name="T23" fmla="*/ 510 h 2083"/>
                <a:gd name="T24" fmla="*/ 22 w 299"/>
                <a:gd name="T25" fmla="*/ 521 h 2083"/>
                <a:gd name="T26" fmla="*/ 43 w 299"/>
                <a:gd name="T27" fmla="*/ 522 h 2083"/>
                <a:gd name="T28" fmla="*/ 112 w 299"/>
                <a:gd name="T29" fmla="*/ 538 h 2083"/>
                <a:gd name="T30" fmla="*/ 174 w 299"/>
                <a:gd name="T31" fmla="*/ 566 h 2083"/>
                <a:gd name="T32" fmla="*/ 226 w 299"/>
                <a:gd name="T33" fmla="*/ 608 h 2083"/>
                <a:gd name="T34" fmla="*/ 265 w 299"/>
                <a:gd name="T35" fmla="*/ 659 h 2083"/>
                <a:gd name="T36" fmla="*/ 290 w 299"/>
                <a:gd name="T37" fmla="*/ 718 h 2083"/>
                <a:gd name="T38" fmla="*/ 299 w 299"/>
                <a:gd name="T39" fmla="*/ 785 h 2083"/>
                <a:gd name="T40" fmla="*/ 289 w 299"/>
                <a:gd name="T41" fmla="*/ 849 h 2083"/>
                <a:gd name="T42" fmla="*/ 263 w 299"/>
                <a:gd name="T43" fmla="*/ 908 h 2083"/>
                <a:gd name="T44" fmla="*/ 223 w 299"/>
                <a:gd name="T45" fmla="*/ 958 h 2083"/>
                <a:gd name="T46" fmla="*/ 170 w 299"/>
                <a:gd name="T47" fmla="*/ 998 h 2083"/>
                <a:gd name="T48" fmla="*/ 108 w 299"/>
                <a:gd name="T49" fmla="*/ 1027 h 2083"/>
                <a:gd name="T50" fmla="*/ 37 w 299"/>
                <a:gd name="T51" fmla="*/ 1041 h 2083"/>
                <a:gd name="T52" fmla="*/ 30 w 299"/>
                <a:gd name="T53" fmla="*/ 1043 h 2083"/>
                <a:gd name="T54" fmla="*/ 99 w 299"/>
                <a:gd name="T55" fmla="*/ 1054 h 2083"/>
                <a:gd name="T56" fmla="*/ 162 w 299"/>
                <a:gd name="T57" fmla="*/ 1080 h 2083"/>
                <a:gd name="T58" fmla="*/ 216 w 299"/>
                <a:gd name="T59" fmla="*/ 1120 h 2083"/>
                <a:gd name="T60" fmla="*/ 259 w 299"/>
                <a:gd name="T61" fmla="*/ 1169 h 2083"/>
                <a:gd name="T62" fmla="*/ 287 w 299"/>
                <a:gd name="T63" fmla="*/ 1227 h 2083"/>
                <a:gd name="T64" fmla="*/ 299 w 299"/>
                <a:gd name="T65" fmla="*/ 1292 h 2083"/>
                <a:gd name="T66" fmla="*/ 292 w 299"/>
                <a:gd name="T67" fmla="*/ 1357 h 2083"/>
                <a:gd name="T68" fmla="*/ 269 w 299"/>
                <a:gd name="T69" fmla="*/ 1417 h 2083"/>
                <a:gd name="T70" fmla="*/ 231 w 299"/>
                <a:gd name="T71" fmla="*/ 1469 h 2083"/>
                <a:gd name="T72" fmla="*/ 181 w 299"/>
                <a:gd name="T73" fmla="*/ 1512 h 2083"/>
                <a:gd name="T74" fmla="*/ 120 w 299"/>
                <a:gd name="T75" fmla="*/ 1543 h 2083"/>
                <a:gd name="T76" fmla="*/ 52 w 299"/>
                <a:gd name="T77" fmla="*/ 1561 h 2083"/>
                <a:gd name="T78" fmla="*/ 15 w 299"/>
                <a:gd name="T79" fmla="*/ 1563 h 2083"/>
                <a:gd name="T80" fmla="*/ 85 w 299"/>
                <a:gd name="T81" fmla="*/ 1572 h 2083"/>
                <a:gd name="T82" fmla="*/ 150 w 299"/>
                <a:gd name="T83" fmla="*/ 1595 h 2083"/>
                <a:gd name="T84" fmla="*/ 206 w 299"/>
                <a:gd name="T85" fmla="*/ 1631 h 2083"/>
                <a:gd name="T86" fmla="*/ 251 w 299"/>
                <a:gd name="T87" fmla="*/ 1678 h 2083"/>
                <a:gd name="T88" fmla="*/ 282 w 299"/>
                <a:gd name="T89" fmla="*/ 1736 h 2083"/>
                <a:gd name="T90" fmla="*/ 298 w 299"/>
                <a:gd name="T91" fmla="*/ 1799 h 2083"/>
                <a:gd name="T92" fmla="*/ 295 w 299"/>
                <a:gd name="T93" fmla="*/ 1865 h 2083"/>
                <a:gd name="T94" fmla="*/ 275 w 299"/>
                <a:gd name="T95" fmla="*/ 1926 h 2083"/>
                <a:gd name="T96" fmla="*/ 241 w 299"/>
                <a:gd name="T97" fmla="*/ 1980 h 2083"/>
                <a:gd name="T98" fmla="*/ 192 w 299"/>
                <a:gd name="T99" fmla="*/ 2026 h 2083"/>
                <a:gd name="T100" fmla="*/ 134 w 299"/>
                <a:gd name="T101" fmla="*/ 2059 h 2083"/>
                <a:gd name="T102" fmla="*/ 66 w 299"/>
                <a:gd name="T103" fmla="*/ 2079 h 2083"/>
                <a:gd name="T104" fmla="*/ 0 w 299"/>
                <a:gd name="T105" fmla="*/ 2083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9" h="2083">
                  <a:moveTo>
                    <a:pt x="0" y="0"/>
                  </a:moveTo>
                  <a:lnTo>
                    <a:pt x="15" y="0"/>
                  </a:lnTo>
                  <a:lnTo>
                    <a:pt x="30" y="1"/>
                  </a:lnTo>
                  <a:lnTo>
                    <a:pt x="43" y="2"/>
                  </a:lnTo>
                  <a:lnTo>
                    <a:pt x="58" y="3"/>
                  </a:lnTo>
                  <a:lnTo>
                    <a:pt x="72" y="6"/>
                  </a:lnTo>
                  <a:lnTo>
                    <a:pt x="85" y="9"/>
                  </a:lnTo>
                  <a:lnTo>
                    <a:pt x="99" y="13"/>
                  </a:lnTo>
                  <a:lnTo>
                    <a:pt x="112" y="16"/>
                  </a:lnTo>
                  <a:lnTo>
                    <a:pt x="126" y="22"/>
                  </a:lnTo>
                  <a:lnTo>
                    <a:pt x="138" y="26"/>
                  </a:lnTo>
                  <a:lnTo>
                    <a:pt x="150" y="33"/>
                  </a:lnTo>
                  <a:lnTo>
                    <a:pt x="162" y="40"/>
                  </a:lnTo>
                  <a:lnTo>
                    <a:pt x="174" y="46"/>
                  </a:lnTo>
                  <a:lnTo>
                    <a:pt x="185" y="53"/>
                  </a:lnTo>
                  <a:lnTo>
                    <a:pt x="196" y="60"/>
                  </a:lnTo>
                  <a:lnTo>
                    <a:pt x="206" y="69"/>
                  </a:lnTo>
                  <a:lnTo>
                    <a:pt x="216" y="78"/>
                  </a:lnTo>
                  <a:lnTo>
                    <a:pt x="226" y="87"/>
                  </a:lnTo>
                  <a:lnTo>
                    <a:pt x="234" y="97"/>
                  </a:lnTo>
                  <a:lnTo>
                    <a:pt x="243" y="107"/>
                  </a:lnTo>
                  <a:lnTo>
                    <a:pt x="251" y="117"/>
                  </a:lnTo>
                  <a:lnTo>
                    <a:pt x="259" y="128"/>
                  </a:lnTo>
                  <a:lnTo>
                    <a:pt x="265" y="139"/>
                  </a:lnTo>
                  <a:lnTo>
                    <a:pt x="271" y="150"/>
                  </a:lnTo>
                  <a:lnTo>
                    <a:pt x="278" y="162"/>
                  </a:lnTo>
                  <a:lnTo>
                    <a:pt x="282" y="173"/>
                  </a:lnTo>
                  <a:lnTo>
                    <a:pt x="287" y="185"/>
                  </a:lnTo>
                  <a:lnTo>
                    <a:pt x="290" y="198"/>
                  </a:lnTo>
                  <a:lnTo>
                    <a:pt x="293" y="210"/>
                  </a:lnTo>
                  <a:lnTo>
                    <a:pt x="295" y="224"/>
                  </a:lnTo>
                  <a:lnTo>
                    <a:pt x="298" y="237"/>
                  </a:lnTo>
                  <a:lnTo>
                    <a:pt x="299" y="250"/>
                  </a:lnTo>
                  <a:lnTo>
                    <a:pt x="299" y="263"/>
                  </a:lnTo>
                  <a:lnTo>
                    <a:pt x="299" y="276"/>
                  </a:lnTo>
                  <a:lnTo>
                    <a:pt x="297" y="290"/>
                  </a:lnTo>
                  <a:lnTo>
                    <a:pt x="295" y="303"/>
                  </a:lnTo>
                  <a:lnTo>
                    <a:pt x="292" y="316"/>
                  </a:lnTo>
                  <a:lnTo>
                    <a:pt x="289" y="328"/>
                  </a:lnTo>
                  <a:lnTo>
                    <a:pt x="285" y="340"/>
                  </a:lnTo>
                  <a:lnTo>
                    <a:pt x="281" y="353"/>
                  </a:lnTo>
                  <a:lnTo>
                    <a:pt x="275" y="365"/>
                  </a:lnTo>
                  <a:lnTo>
                    <a:pt x="269" y="376"/>
                  </a:lnTo>
                  <a:lnTo>
                    <a:pt x="263" y="387"/>
                  </a:lnTo>
                  <a:lnTo>
                    <a:pt x="255" y="398"/>
                  </a:lnTo>
                  <a:lnTo>
                    <a:pt x="248" y="408"/>
                  </a:lnTo>
                  <a:lnTo>
                    <a:pt x="241" y="419"/>
                  </a:lnTo>
                  <a:lnTo>
                    <a:pt x="231" y="427"/>
                  </a:lnTo>
                  <a:lnTo>
                    <a:pt x="223" y="437"/>
                  </a:lnTo>
                  <a:lnTo>
                    <a:pt x="213" y="446"/>
                  </a:lnTo>
                  <a:lnTo>
                    <a:pt x="203" y="455"/>
                  </a:lnTo>
                  <a:lnTo>
                    <a:pt x="192" y="463"/>
                  </a:lnTo>
                  <a:lnTo>
                    <a:pt x="181" y="470"/>
                  </a:lnTo>
                  <a:lnTo>
                    <a:pt x="170" y="478"/>
                  </a:lnTo>
                  <a:lnTo>
                    <a:pt x="158" y="485"/>
                  </a:lnTo>
                  <a:lnTo>
                    <a:pt x="146" y="490"/>
                  </a:lnTo>
                  <a:lnTo>
                    <a:pt x="134" y="497"/>
                  </a:lnTo>
                  <a:lnTo>
                    <a:pt x="120" y="501"/>
                  </a:lnTo>
                  <a:lnTo>
                    <a:pt x="108" y="506"/>
                  </a:lnTo>
                  <a:lnTo>
                    <a:pt x="94" y="510"/>
                  </a:lnTo>
                  <a:lnTo>
                    <a:pt x="80" y="513"/>
                  </a:lnTo>
                  <a:lnTo>
                    <a:pt x="66" y="517"/>
                  </a:lnTo>
                  <a:lnTo>
                    <a:pt x="52" y="519"/>
                  </a:lnTo>
                  <a:lnTo>
                    <a:pt x="37" y="520"/>
                  </a:lnTo>
                  <a:lnTo>
                    <a:pt x="22" y="521"/>
                  </a:lnTo>
                  <a:lnTo>
                    <a:pt x="11" y="521"/>
                  </a:lnTo>
                  <a:lnTo>
                    <a:pt x="0" y="521"/>
                  </a:lnTo>
                  <a:lnTo>
                    <a:pt x="15" y="521"/>
                  </a:lnTo>
                  <a:lnTo>
                    <a:pt x="30" y="521"/>
                  </a:lnTo>
                  <a:lnTo>
                    <a:pt x="43" y="522"/>
                  </a:lnTo>
                  <a:lnTo>
                    <a:pt x="58" y="524"/>
                  </a:lnTo>
                  <a:lnTo>
                    <a:pt x="72" y="527"/>
                  </a:lnTo>
                  <a:lnTo>
                    <a:pt x="85" y="530"/>
                  </a:lnTo>
                  <a:lnTo>
                    <a:pt x="99" y="533"/>
                  </a:lnTo>
                  <a:lnTo>
                    <a:pt x="112" y="538"/>
                  </a:lnTo>
                  <a:lnTo>
                    <a:pt x="126" y="542"/>
                  </a:lnTo>
                  <a:lnTo>
                    <a:pt x="138" y="548"/>
                  </a:lnTo>
                  <a:lnTo>
                    <a:pt x="150" y="553"/>
                  </a:lnTo>
                  <a:lnTo>
                    <a:pt x="162" y="560"/>
                  </a:lnTo>
                  <a:lnTo>
                    <a:pt x="174" y="566"/>
                  </a:lnTo>
                  <a:lnTo>
                    <a:pt x="185" y="574"/>
                  </a:lnTo>
                  <a:lnTo>
                    <a:pt x="196" y="582"/>
                  </a:lnTo>
                  <a:lnTo>
                    <a:pt x="206" y="590"/>
                  </a:lnTo>
                  <a:lnTo>
                    <a:pt x="216" y="598"/>
                  </a:lnTo>
                  <a:lnTo>
                    <a:pt x="226" y="608"/>
                  </a:lnTo>
                  <a:lnTo>
                    <a:pt x="234" y="617"/>
                  </a:lnTo>
                  <a:lnTo>
                    <a:pt x="243" y="627"/>
                  </a:lnTo>
                  <a:lnTo>
                    <a:pt x="251" y="638"/>
                  </a:lnTo>
                  <a:lnTo>
                    <a:pt x="259" y="648"/>
                  </a:lnTo>
                  <a:lnTo>
                    <a:pt x="265" y="659"/>
                  </a:lnTo>
                  <a:lnTo>
                    <a:pt x="271" y="670"/>
                  </a:lnTo>
                  <a:lnTo>
                    <a:pt x="278" y="682"/>
                  </a:lnTo>
                  <a:lnTo>
                    <a:pt x="282" y="694"/>
                  </a:lnTo>
                  <a:lnTo>
                    <a:pt x="287" y="706"/>
                  </a:lnTo>
                  <a:lnTo>
                    <a:pt x="290" y="718"/>
                  </a:lnTo>
                  <a:lnTo>
                    <a:pt x="293" y="732"/>
                  </a:lnTo>
                  <a:lnTo>
                    <a:pt x="295" y="745"/>
                  </a:lnTo>
                  <a:lnTo>
                    <a:pt x="298" y="758"/>
                  </a:lnTo>
                  <a:lnTo>
                    <a:pt x="299" y="771"/>
                  </a:lnTo>
                  <a:lnTo>
                    <a:pt x="299" y="785"/>
                  </a:lnTo>
                  <a:lnTo>
                    <a:pt x="299" y="798"/>
                  </a:lnTo>
                  <a:lnTo>
                    <a:pt x="297" y="811"/>
                  </a:lnTo>
                  <a:lnTo>
                    <a:pt x="295" y="823"/>
                  </a:lnTo>
                  <a:lnTo>
                    <a:pt x="292" y="836"/>
                  </a:lnTo>
                  <a:lnTo>
                    <a:pt x="289" y="849"/>
                  </a:lnTo>
                  <a:lnTo>
                    <a:pt x="285" y="861"/>
                  </a:lnTo>
                  <a:lnTo>
                    <a:pt x="281" y="873"/>
                  </a:lnTo>
                  <a:lnTo>
                    <a:pt x="275" y="885"/>
                  </a:lnTo>
                  <a:lnTo>
                    <a:pt x="269" y="896"/>
                  </a:lnTo>
                  <a:lnTo>
                    <a:pt x="263" y="908"/>
                  </a:lnTo>
                  <a:lnTo>
                    <a:pt x="255" y="918"/>
                  </a:lnTo>
                  <a:lnTo>
                    <a:pt x="248" y="929"/>
                  </a:lnTo>
                  <a:lnTo>
                    <a:pt x="241" y="939"/>
                  </a:lnTo>
                  <a:lnTo>
                    <a:pt x="231" y="949"/>
                  </a:lnTo>
                  <a:lnTo>
                    <a:pt x="223" y="958"/>
                  </a:lnTo>
                  <a:lnTo>
                    <a:pt x="213" y="968"/>
                  </a:lnTo>
                  <a:lnTo>
                    <a:pt x="203" y="975"/>
                  </a:lnTo>
                  <a:lnTo>
                    <a:pt x="192" y="984"/>
                  </a:lnTo>
                  <a:lnTo>
                    <a:pt x="181" y="992"/>
                  </a:lnTo>
                  <a:lnTo>
                    <a:pt x="170" y="998"/>
                  </a:lnTo>
                  <a:lnTo>
                    <a:pt x="158" y="1005"/>
                  </a:lnTo>
                  <a:lnTo>
                    <a:pt x="146" y="1012"/>
                  </a:lnTo>
                  <a:lnTo>
                    <a:pt x="134" y="1017"/>
                  </a:lnTo>
                  <a:lnTo>
                    <a:pt x="120" y="1023"/>
                  </a:lnTo>
                  <a:lnTo>
                    <a:pt x="108" y="1027"/>
                  </a:lnTo>
                  <a:lnTo>
                    <a:pt x="94" y="1031"/>
                  </a:lnTo>
                  <a:lnTo>
                    <a:pt x="80" y="1035"/>
                  </a:lnTo>
                  <a:lnTo>
                    <a:pt x="66" y="1037"/>
                  </a:lnTo>
                  <a:lnTo>
                    <a:pt x="52" y="1039"/>
                  </a:lnTo>
                  <a:lnTo>
                    <a:pt x="37" y="1041"/>
                  </a:lnTo>
                  <a:lnTo>
                    <a:pt x="22" y="1041"/>
                  </a:lnTo>
                  <a:lnTo>
                    <a:pt x="11" y="1043"/>
                  </a:lnTo>
                  <a:lnTo>
                    <a:pt x="0" y="1041"/>
                  </a:lnTo>
                  <a:lnTo>
                    <a:pt x="15" y="1041"/>
                  </a:lnTo>
                  <a:lnTo>
                    <a:pt x="30" y="1043"/>
                  </a:lnTo>
                  <a:lnTo>
                    <a:pt x="43" y="1044"/>
                  </a:lnTo>
                  <a:lnTo>
                    <a:pt x="58" y="1045"/>
                  </a:lnTo>
                  <a:lnTo>
                    <a:pt x="72" y="1047"/>
                  </a:lnTo>
                  <a:lnTo>
                    <a:pt x="85" y="1050"/>
                  </a:lnTo>
                  <a:lnTo>
                    <a:pt x="99" y="1054"/>
                  </a:lnTo>
                  <a:lnTo>
                    <a:pt x="112" y="1058"/>
                  </a:lnTo>
                  <a:lnTo>
                    <a:pt x="126" y="1063"/>
                  </a:lnTo>
                  <a:lnTo>
                    <a:pt x="138" y="1068"/>
                  </a:lnTo>
                  <a:lnTo>
                    <a:pt x="150" y="1074"/>
                  </a:lnTo>
                  <a:lnTo>
                    <a:pt x="162" y="1080"/>
                  </a:lnTo>
                  <a:lnTo>
                    <a:pt x="174" y="1088"/>
                  </a:lnTo>
                  <a:lnTo>
                    <a:pt x="185" y="1094"/>
                  </a:lnTo>
                  <a:lnTo>
                    <a:pt x="196" y="1102"/>
                  </a:lnTo>
                  <a:lnTo>
                    <a:pt x="206" y="1111"/>
                  </a:lnTo>
                  <a:lnTo>
                    <a:pt x="216" y="1120"/>
                  </a:lnTo>
                  <a:lnTo>
                    <a:pt x="226" y="1128"/>
                  </a:lnTo>
                  <a:lnTo>
                    <a:pt x="234" y="1138"/>
                  </a:lnTo>
                  <a:lnTo>
                    <a:pt x="243" y="1148"/>
                  </a:lnTo>
                  <a:lnTo>
                    <a:pt x="251" y="1158"/>
                  </a:lnTo>
                  <a:lnTo>
                    <a:pt x="259" y="1169"/>
                  </a:lnTo>
                  <a:lnTo>
                    <a:pt x="265" y="1180"/>
                  </a:lnTo>
                  <a:lnTo>
                    <a:pt x="271" y="1191"/>
                  </a:lnTo>
                  <a:lnTo>
                    <a:pt x="278" y="1202"/>
                  </a:lnTo>
                  <a:lnTo>
                    <a:pt x="282" y="1214"/>
                  </a:lnTo>
                  <a:lnTo>
                    <a:pt x="287" y="1227"/>
                  </a:lnTo>
                  <a:lnTo>
                    <a:pt x="290" y="1240"/>
                  </a:lnTo>
                  <a:lnTo>
                    <a:pt x="293" y="1252"/>
                  </a:lnTo>
                  <a:lnTo>
                    <a:pt x="295" y="1265"/>
                  </a:lnTo>
                  <a:lnTo>
                    <a:pt x="298" y="1278"/>
                  </a:lnTo>
                  <a:lnTo>
                    <a:pt x="299" y="1292"/>
                  </a:lnTo>
                  <a:lnTo>
                    <a:pt x="299" y="1305"/>
                  </a:lnTo>
                  <a:lnTo>
                    <a:pt x="299" y="1318"/>
                  </a:lnTo>
                  <a:lnTo>
                    <a:pt x="297" y="1331"/>
                  </a:lnTo>
                  <a:lnTo>
                    <a:pt x="295" y="1344"/>
                  </a:lnTo>
                  <a:lnTo>
                    <a:pt x="292" y="1357"/>
                  </a:lnTo>
                  <a:lnTo>
                    <a:pt x="289" y="1370"/>
                  </a:lnTo>
                  <a:lnTo>
                    <a:pt x="285" y="1382"/>
                  </a:lnTo>
                  <a:lnTo>
                    <a:pt x="281" y="1394"/>
                  </a:lnTo>
                  <a:lnTo>
                    <a:pt x="275" y="1405"/>
                  </a:lnTo>
                  <a:lnTo>
                    <a:pt x="269" y="1417"/>
                  </a:lnTo>
                  <a:lnTo>
                    <a:pt x="263" y="1428"/>
                  </a:lnTo>
                  <a:lnTo>
                    <a:pt x="255" y="1439"/>
                  </a:lnTo>
                  <a:lnTo>
                    <a:pt x="248" y="1449"/>
                  </a:lnTo>
                  <a:lnTo>
                    <a:pt x="241" y="1460"/>
                  </a:lnTo>
                  <a:lnTo>
                    <a:pt x="231" y="1469"/>
                  </a:lnTo>
                  <a:lnTo>
                    <a:pt x="223" y="1479"/>
                  </a:lnTo>
                  <a:lnTo>
                    <a:pt x="213" y="1488"/>
                  </a:lnTo>
                  <a:lnTo>
                    <a:pt x="203" y="1497"/>
                  </a:lnTo>
                  <a:lnTo>
                    <a:pt x="192" y="1504"/>
                  </a:lnTo>
                  <a:lnTo>
                    <a:pt x="181" y="1512"/>
                  </a:lnTo>
                  <a:lnTo>
                    <a:pt x="170" y="1520"/>
                  </a:lnTo>
                  <a:lnTo>
                    <a:pt x="158" y="1526"/>
                  </a:lnTo>
                  <a:lnTo>
                    <a:pt x="146" y="1532"/>
                  </a:lnTo>
                  <a:lnTo>
                    <a:pt x="134" y="1538"/>
                  </a:lnTo>
                  <a:lnTo>
                    <a:pt x="120" y="1543"/>
                  </a:lnTo>
                  <a:lnTo>
                    <a:pt x="108" y="1547"/>
                  </a:lnTo>
                  <a:lnTo>
                    <a:pt x="94" y="1552"/>
                  </a:lnTo>
                  <a:lnTo>
                    <a:pt x="80" y="1555"/>
                  </a:lnTo>
                  <a:lnTo>
                    <a:pt x="66" y="1558"/>
                  </a:lnTo>
                  <a:lnTo>
                    <a:pt x="52" y="1561"/>
                  </a:lnTo>
                  <a:lnTo>
                    <a:pt x="37" y="1562"/>
                  </a:lnTo>
                  <a:lnTo>
                    <a:pt x="22" y="1563"/>
                  </a:lnTo>
                  <a:lnTo>
                    <a:pt x="11" y="1563"/>
                  </a:lnTo>
                  <a:lnTo>
                    <a:pt x="0" y="1563"/>
                  </a:lnTo>
                  <a:lnTo>
                    <a:pt x="15" y="1563"/>
                  </a:lnTo>
                  <a:lnTo>
                    <a:pt x="30" y="1563"/>
                  </a:lnTo>
                  <a:lnTo>
                    <a:pt x="43" y="1564"/>
                  </a:lnTo>
                  <a:lnTo>
                    <a:pt x="58" y="1566"/>
                  </a:lnTo>
                  <a:lnTo>
                    <a:pt x="72" y="1568"/>
                  </a:lnTo>
                  <a:lnTo>
                    <a:pt x="85" y="1572"/>
                  </a:lnTo>
                  <a:lnTo>
                    <a:pt x="99" y="1575"/>
                  </a:lnTo>
                  <a:lnTo>
                    <a:pt x="112" y="1579"/>
                  </a:lnTo>
                  <a:lnTo>
                    <a:pt x="126" y="1584"/>
                  </a:lnTo>
                  <a:lnTo>
                    <a:pt x="138" y="1589"/>
                  </a:lnTo>
                  <a:lnTo>
                    <a:pt x="150" y="1595"/>
                  </a:lnTo>
                  <a:lnTo>
                    <a:pt x="162" y="1601"/>
                  </a:lnTo>
                  <a:lnTo>
                    <a:pt x="174" y="1608"/>
                  </a:lnTo>
                  <a:lnTo>
                    <a:pt x="185" y="1616"/>
                  </a:lnTo>
                  <a:lnTo>
                    <a:pt x="196" y="1623"/>
                  </a:lnTo>
                  <a:lnTo>
                    <a:pt x="206" y="1631"/>
                  </a:lnTo>
                  <a:lnTo>
                    <a:pt x="216" y="1640"/>
                  </a:lnTo>
                  <a:lnTo>
                    <a:pt x="226" y="1649"/>
                  </a:lnTo>
                  <a:lnTo>
                    <a:pt x="234" y="1659"/>
                  </a:lnTo>
                  <a:lnTo>
                    <a:pt x="243" y="1669"/>
                  </a:lnTo>
                  <a:lnTo>
                    <a:pt x="251" y="1678"/>
                  </a:lnTo>
                  <a:lnTo>
                    <a:pt x="259" y="1689"/>
                  </a:lnTo>
                  <a:lnTo>
                    <a:pt x="265" y="1701"/>
                  </a:lnTo>
                  <a:lnTo>
                    <a:pt x="271" y="1712"/>
                  </a:lnTo>
                  <a:lnTo>
                    <a:pt x="278" y="1724"/>
                  </a:lnTo>
                  <a:lnTo>
                    <a:pt x="282" y="1736"/>
                  </a:lnTo>
                  <a:lnTo>
                    <a:pt x="287" y="1748"/>
                  </a:lnTo>
                  <a:lnTo>
                    <a:pt x="290" y="1760"/>
                  </a:lnTo>
                  <a:lnTo>
                    <a:pt x="293" y="1773"/>
                  </a:lnTo>
                  <a:lnTo>
                    <a:pt x="295" y="1785"/>
                  </a:lnTo>
                  <a:lnTo>
                    <a:pt x="298" y="1799"/>
                  </a:lnTo>
                  <a:lnTo>
                    <a:pt x="299" y="1813"/>
                  </a:lnTo>
                  <a:lnTo>
                    <a:pt x="299" y="1826"/>
                  </a:lnTo>
                  <a:lnTo>
                    <a:pt x="299" y="1839"/>
                  </a:lnTo>
                  <a:lnTo>
                    <a:pt x="297" y="1853"/>
                  </a:lnTo>
                  <a:lnTo>
                    <a:pt x="295" y="1865"/>
                  </a:lnTo>
                  <a:lnTo>
                    <a:pt x="292" y="1878"/>
                  </a:lnTo>
                  <a:lnTo>
                    <a:pt x="289" y="1890"/>
                  </a:lnTo>
                  <a:lnTo>
                    <a:pt x="285" y="1902"/>
                  </a:lnTo>
                  <a:lnTo>
                    <a:pt x="281" y="1914"/>
                  </a:lnTo>
                  <a:lnTo>
                    <a:pt x="275" y="1926"/>
                  </a:lnTo>
                  <a:lnTo>
                    <a:pt x="269" y="1937"/>
                  </a:lnTo>
                  <a:lnTo>
                    <a:pt x="263" y="1948"/>
                  </a:lnTo>
                  <a:lnTo>
                    <a:pt x="255" y="1960"/>
                  </a:lnTo>
                  <a:lnTo>
                    <a:pt x="248" y="1971"/>
                  </a:lnTo>
                  <a:lnTo>
                    <a:pt x="241" y="1980"/>
                  </a:lnTo>
                  <a:lnTo>
                    <a:pt x="231" y="1990"/>
                  </a:lnTo>
                  <a:lnTo>
                    <a:pt x="223" y="1999"/>
                  </a:lnTo>
                  <a:lnTo>
                    <a:pt x="213" y="2008"/>
                  </a:lnTo>
                  <a:lnTo>
                    <a:pt x="203" y="2017"/>
                  </a:lnTo>
                  <a:lnTo>
                    <a:pt x="192" y="2026"/>
                  </a:lnTo>
                  <a:lnTo>
                    <a:pt x="181" y="2033"/>
                  </a:lnTo>
                  <a:lnTo>
                    <a:pt x="170" y="2040"/>
                  </a:lnTo>
                  <a:lnTo>
                    <a:pt x="158" y="2047"/>
                  </a:lnTo>
                  <a:lnTo>
                    <a:pt x="146" y="2053"/>
                  </a:lnTo>
                  <a:lnTo>
                    <a:pt x="134" y="2059"/>
                  </a:lnTo>
                  <a:lnTo>
                    <a:pt x="120" y="2064"/>
                  </a:lnTo>
                  <a:lnTo>
                    <a:pt x="108" y="2069"/>
                  </a:lnTo>
                  <a:lnTo>
                    <a:pt x="94" y="2072"/>
                  </a:lnTo>
                  <a:lnTo>
                    <a:pt x="80" y="2076"/>
                  </a:lnTo>
                  <a:lnTo>
                    <a:pt x="66" y="2079"/>
                  </a:lnTo>
                  <a:lnTo>
                    <a:pt x="52" y="2081"/>
                  </a:lnTo>
                  <a:lnTo>
                    <a:pt x="37" y="2082"/>
                  </a:lnTo>
                  <a:lnTo>
                    <a:pt x="22" y="2083"/>
                  </a:lnTo>
                  <a:lnTo>
                    <a:pt x="11" y="2083"/>
                  </a:lnTo>
                  <a:lnTo>
                    <a:pt x="0" y="2083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5" name="Line 55"/>
            <p:cNvSpPr>
              <a:spLocks noChangeShapeType="1"/>
            </p:cNvSpPr>
            <p:nvPr/>
          </p:nvSpPr>
          <p:spPr bwMode="auto">
            <a:xfrm flipH="1">
              <a:off x="1497" y="2049"/>
              <a:ext cx="1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6" name="Line 56"/>
            <p:cNvSpPr>
              <a:spLocks noChangeShapeType="1"/>
            </p:cNvSpPr>
            <p:nvPr/>
          </p:nvSpPr>
          <p:spPr bwMode="auto">
            <a:xfrm flipH="1">
              <a:off x="1481" y="2466"/>
              <a:ext cx="3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7" name="Rectangle 57"/>
            <p:cNvSpPr>
              <a:spLocks noChangeArrowheads="1"/>
            </p:cNvSpPr>
            <p:nvPr/>
          </p:nvSpPr>
          <p:spPr bwMode="auto">
            <a:xfrm>
              <a:off x="1029" y="1488"/>
              <a:ext cx="43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i(t)</a:t>
              </a:r>
            </a:p>
          </p:txBody>
        </p:sp>
      </p:grpSp>
      <p:sp>
        <p:nvSpPr>
          <p:cNvPr id="102459" name="Rectangle 59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8" name="Object 58"/>
          <p:cNvGraphicFramePr>
            <a:graphicFrameLocks noChangeAspect="1"/>
          </p:cNvGraphicFramePr>
          <p:nvPr/>
        </p:nvGraphicFramePr>
        <p:xfrm>
          <a:off x="6426201" y="1981201"/>
          <a:ext cx="19923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0" name="Equation" r:id="rId3" imgW="990170" imgH="393529" progId="Equation.3">
                  <p:embed/>
                </p:oleObj>
              </mc:Choice>
              <mc:Fallback>
                <p:oleObj name="Equation" r:id="rId3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1" y="1981201"/>
                        <a:ext cx="19923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1" name="Rectangle 6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0" name="Object 60"/>
          <p:cNvGraphicFramePr>
            <a:graphicFrameLocks noChangeAspect="1"/>
          </p:cNvGraphicFramePr>
          <p:nvPr/>
        </p:nvGraphicFramePr>
        <p:xfrm>
          <a:off x="6400800" y="2843213"/>
          <a:ext cx="20018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1" name="Equation" r:id="rId5" imgW="1015559" imgH="215806" progId="Equation.3">
                  <p:embed/>
                </p:oleObj>
              </mc:Choice>
              <mc:Fallback>
                <p:oleObj name="Equation" r:id="rId5" imgW="101555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43213"/>
                        <a:ext cx="200183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3" name="Rectangle 6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2" name="Object 62"/>
          <p:cNvGraphicFramePr>
            <a:graphicFrameLocks noChangeAspect="1"/>
          </p:cNvGraphicFramePr>
          <p:nvPr/>
        </p:nvGraphicFramePr>
        <p:xfrm>
          <a:off x="7645401" y="3419475"/>
          <a:ext cx="14906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2" name="Equation" r:id="rId7" imgW="736600" imgH="431800" progId="Equation.3">
                  <p:embed/>
                </p:oleObj>
              </mc:Choice>
              <mc:Fallback>
                <p:oleObj name="Equation" r:id="rId7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1" y="3419475"/>
                        <a:ext cx="149066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7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Kapasitor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7178676" y="5168900"/>
            <a:ext cx="7588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i="1"/>
              <a:t>V</a:t>
            </a:r>
            <a:r>
              <a:rPr lang="en-US" sz="2000" i="1" baseline="-25000"/>
              <a:t>C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6178550" y="5170488"/>
            <a:ext cx="742950" cy="8747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2400" i="1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5589588" y="5626100"/>
            <a:ext cx="5778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6916739" y="5643563"/>
            <a:ext cx="5667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181600" y="5105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i="1"/>
              <a:t>I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5473700" y="2209801"/>
            <a:ext cx="92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PD :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5486400" y="38862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5486400" y="2909888"/>
            <a:ext cx="92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TL :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2438400" y="4800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3488" name="Group 64"/>
          <p:cNvGrpSpPr>
            <a:grpSpLocks/>
          </p:cNvGrpSpPr>
          <p:nvPr/>
        </p:nvGrpSpPr>
        <p:grpSpPr bwMode="auto">
          <a:xfrm>
            <a:off x="2438400" y="1905001"/>
            <a:ext cx="2751138" cy="2130425"/>
            <a:chOff x="672" y="1440"/>
            <a:chExt cx="1574" cy="1221"/>
          </a:xfrm>
        </p:grpSpPr>
        <p:sp>
          <p:nvSpPr>
            <p:cNvPr id="103470" name="Rectangle 46"/>
            <p:cNvSpPr>
              <a:spLocks noChangeArrowheads="1"/>
            </p:cNvSpPr>
            <p:nvPr/>
          </p:nvSpPr>
          <p:spPr bwMode="auto">
            <a:xfrm>
              <a:off x="1776" y="2056"/>
              <a:ext cx="47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v</a:t>
              </a:r>
              <a:r>
                <a:rPr lang="en-US" sz="2000" baseline="-25000"/>
                <a:t>C</a:t>
              </a:r>
              <a:r>
                <a:rPr lang="en-US" sz="2000"/>
                <a:t>(t)</a:t>
              </a:r>
            </a:p>
          </p:txBody>
        </p:sp>
        <p:sp>
          <p:nvSpPr>
            <p:cNvPr id="103467" name="Rectangle 43"/>
            <p:cNvSpPr>
              <a:spLocks noChangeArrowheads="1"/>
            </p:cNvSpPr>
            <p:nvPr/>
          </p:nvSpPr>
          <p:spPr bwMode="auto">
            <a:xfrm>
              <a:off x="1111" y="2048"/>
              <a:ext cx="25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103468" name="Rectangle 44"/>
            <p:cNvSpPr>
              <a:spLocks noChangeArrowheads="1"/>
            </p:cNvSpPr>
            <p:nvPr/>
          </p:nvSpPr>
          <p:spPr bwMode="auto">
            <a:xfrm>
              <a:off x="672" y="2016"/>
              <a:ext cx="43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e</a:t>
              </a:r>
              <a:r>
                <a:rPr lang="en-US" sz="2000" baseline="-25000"/>
                <a:t>i</a:t>
              </a:r>
              <a:r>
                <a:rPr lang="en-US" sz="2000"/>
                <a:t>(t)</a:t>
              </a:r>
            </a:p>
          </p:txBody>
        </p:sp>
        <p:sp>
          <p:nvSpPr>
            <p:cNvPr id="103469" name="Arc 45"/>
            <p:cNvSpPr>
              <a:spLocks/>
            </p:cNvSpPr>
            <p:nvPr/>
          </p:nvSpPr>
          <p:spPr bwMode="auto">
            <a:xfrm rot="16200000">
              <a:off x="1445" y="2137"/>
              <a:ext cx="535" cy="126"/>
            </a:xfrm>
            <a:custGeom>
              <a:avLst/>
              <a:gdLst>
                <a:gd name="G0" fmla="+- 21600 0 0"/>
                <a:gd name="G1" fmla="+- 750 0 0"/>
                <a:gd name="G2" fmla="+- 21600 0 0"/>
                <a:gd name="T0" fmla="*/ 43192 w 43200"/>
                <a:gd name="T1" fmla="*/ 173 h 22350"/>
                <a:gd name="T2" fmla="*/ 13 w 43200"/>
                <a:gd name="T3" fmla="*/ 0 h 22350"/>
                <a:gd name="T4" fmla="*/ 21600 w 43200"/>
                <a:gd name="T5" fmla="*/ 750 h 22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0" fill="none" extrusionOk="0">
                  <a:moveTo>
                    <a:pt x="43192" y="172"/>
                  </a:moveTo>
                  <a:cubicBezTo>
                    <a:pt x="43197" y="365"/>
                    <a:pt x="43200" y="557"/>
                    <a:pt x="43200" y="750"/>
                  </a:cubicBezTo>
                  <a:cubicBezTo>
                    <a:pt x="43200" y="12679"/>
                    <a:pt x="33529" y="22350"/>
                    <a:pt x="21600" y="22350"/>
                  </a:cubicBezTo>
                  <a:cubicBezTo>
                    <a:pt x="9670" y="22350"/>
                    <a:pt x="0" y="12679"/>
                    <a:pt x="0" y="750"/>
                  </a:cubicBezTo>
                  <a:cubicBezTo>
                    <a:pt x="0" y="499"/>
                    <a:pt x="4" y="249"/>
                    <a:pt x="13" y="0"/>
                  </a:cubicBezTo>
                </a:path>
                <a:path w="43200" h="22350" stroke="0" extrusionOk="0">
                  <a:moveTo>
                    <a:pt x="43192" y="172"/>
                  </a:moveTo>
                  <a:cubicBezTo>
                    <a:pt x="43197" y="365"/>
                    <a:pt x="43200" y="557"/>
                    <a:pt x="43200" y="750"/>
                  </a:cubicBezTo>
                  <a:cubicBezTo>
                    <a:pt x="43200" y="12679"/>
                    <a:pt x="33529" y="22350"/>
                    <a:pt x="21600" y="22350"/>
                  </a:cubicBezTo>
                  <a:cubicBezTo>
                    <a:pt x="9670" y="22350"/>
                    <a:pt x="0" y="12679"/>
                    <a:pt x="0" y="750"/>
                  </a:cubicBezTo>
                  <a:cubicBezTo>
                    <a:pt x="0" y="499"/>
                    <a:pt x="4" y="249"/>
                    <a:pt x="13" y="0"/>
                  </a:cubicBezTo>
                  <a:lnTo>
                    <a:pt x="21600" y="75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72" name="Group 48"/>
            <p:cNvGrpSpPr>
              <a:grpSpLocks/>
            </p:cNvGrpSpPr>
            <p:nvPr/>
          </p:nvGrpSpPr>
          <p:grpSpPr bwMode="auto">
            <a:xfrm>
              <a:off x="966" y="2583"/>
              <a:ext cx="546" cy="78"/>
              <a:chOff x="2520" y="7216"/>
              <a:chExt cx="781" cy="112"/>
            </a:xfrm>
          </p:grpSpPr>
          <p:sp>
            <p:nvSpPr>
              <p:cNvPr id="103473" name="Line 49"/>
              <p:cNvSpPr>
                <a:spLocks noChangeShapeType="1"/>
              </p:cNvSpPr>
              <p:nvPr/>
            </p:nvSpPr>
            <p:spPr bwMode="auto">
              <a:xfrm>
                <a:off x="2633" y="7277"/>
                <a:ext cx="6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4" name="Oval 50"/>
              <p:cNvSpPr>
                <a:spLocks noChangeArrowheads="1"/>
              </p:cNvSpPr>
              <p:nvPr/>
            </p:nvSpPr>
            <p:spPr bwMode="auto">
              <a:xfrm>
                <a:off x="2520" y="7216"/>
                <a:ext cx="112" cy="11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76" name="Line 52"/>
            <p:cNvSpPr>
              <a:spLocks noChangeShapeType="1"/>
            </p:cNvSpPr>
            <p:nvPr/>
          </p:nvSpPr>
          <p:spPr bwMode="auto">
            <a:xfrm>
              <a:off x="1043" y="1747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7" name="Oval 53"/>
            <p:cNvSpPr>
              <a:spLocks noChangeArrowheads="1"/>
            </p:cNvSpPr>
            <p:nvPr/>
          </p:nvSpPr>
          <p:spPr bwMode="auto">
            <a:xfrm>
              <a:off x="958" y="1711"/>
              <a:ext cx="78" cy="7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78" name="Line 54"/>
            <p:cNvSpPr>
              <a:spLocks noChangeShapeType="1"/>
            </p:cNvSpPr>
            <p:nvPr/>
          </p:nvSpPr>
          <p:spPr bwMode="auto">
            <a:xfrm>
              <a:off x="1175" y="1746"/>
              <a:ext cx="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9" name="Rectangle 55"/>
            <p:cNvSpPr>
              <a:spLocks noChangeArrowheads="1"/>
            </p:cNvSpPr>
            <p:nvPr/>
          </p:nvSpPr>
          <p:spPr bwMode="auto">
            <a:xfrm>
              <a:off x="997" y="1440"/>
              <a:ext cx="50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i(t)</a:t>
              </a:r>
            </a:p>
          </p:txBody>
        </p:sp>
        <p:sp>
          <p:nvSpPr>
            <p:cNvPr id="103483" name="Line 59"/>
            <p:cNvSpPr>
              <a:spLocks noChangeShapeType="1"/>
            </p:cNvSpPr>
            <p:nvPr/>
          </p:nvSpPr>
          <p:spPr bwMode="auto">
            <a:xfrm flipH="1">
              <a:off x="1340" y="2228"/>
              <a:ext cx="3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4" name="Line 60"/>
            <p:cNvSpPr>
              <a:spLocks noChangeShapeType="1"/>
            </p:cNvSpPr>
            <p:nvPr/>
          </p:nvSpPr>
          <p:spPr bwMode="auto">
            <a:xfrm flipH="1">
              <a:off x="1340" y="2139"/>
              <a:ext cx="3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5" name="Line 61"/>
            <p:cNvSpPr>
              <a:spLocks noChangeShapeType="1"/>
            </p:cNvSpPr>
            <p:nvPr/>
          </p:nvSpPr>
          <p:spPr bwMode="auto">
            <a:xfrm flipV="1">
              <a:off x="1511" y="2228"/>
              <a:ext cx="1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6" name="Line 62"/>
            <p:cNvSpPr>
              <a:spLocks noChangeShapeType="1"/>
            </p:cNvSpPr>
            <p:nvPr/>
          </p:nvSpPr>
          <p:spPr bwMode="auto">
            <a:xfrm flipV="1">
              <a:off x="1511" y="1740"/>
              <a:ext cx="1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89" name="Object 65"/>
          <p:cNvGraphicFramePr>
            <a:graphicFrameLocks noChangeAspect="1"/>
          </p:cNvGraphicFramePr>
          <p:nvPr/>
        </p:nvGraphicFramePr>
        <p:xfrm>
          <a:off x="6400800" y="2057401"/>
          <a:ext cx="21669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6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7401"/>
                        <a:ext cx="21669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91" name="Object 67"/>
          <p:cNvGraphicFramePr>
            <a:graphicFrameLocks noChangeAspect="1"/>
          </p:cNvGraphicFramePr>
          <p:nvPr/>
        </p:nvGraphicFramePr>
        <p:xfrm>
          <a:off x="6413500" y="2794000"/>
          <a:ext cx="19383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Equation" r:id="rId5" imgW="965200" imgH="393700" progId="Equation.3">
                  <p:embed/>
                </p:oleObj>
              </mc:Choice>
              <mc:Fallback>
                <p:oleObj name="Equation" r:id="rId5" imgW="965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794000"/>
                        <a:ext cx="19383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93" name="Object 69"/>
          <p:cNvGraphicFramePr>
            <a:graphicFrameLocks noChangeAspect="1"/>
          </p:cNvGraphicFramePr>
          <p:nvPr/>
        </p:nvGraphicFramePr>
        <p:xfrm>
          <a:off x="7569200" y="3733800"/>
          <a:ext cx="15446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Equation" r:id="rId7" imgW="761669" imgH="431613" progId="Equation.3">
                  <p:embed/>
                </p:oleObj>
              </mc:Choice>
              <mc:Fallback>
                <p:oleObj name="Equation" r:id="rId7" imgW="7616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3733800"/>
                        <a:ext cx="154463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95" name="Object 71"/>
          <p:cNvGraphicFramePr>
            <a:graphicFrameLocks noGrp="1" noChangeAspect="1"/>
          </p:cNvGraphicFramePr>
          <p:nvPr>
            <p:ph sz="half" idx="2"/>
          </p:nvPr>
        </p:nvGraphicFramePr>
        <p:xfrm>
          <a:off x="6311900" y="5194300"/>
          <a:ext cx="457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Equation" r:id="rId9" imgW="228600" imgH="393480" progId="Equation.3">
                  <p:embed/>
                </p:oleObj>
              </mc:Choice>
              <mc:Fallback>
                <p:oleObj name="Equation" r:id="rId9" imgW="22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194300"/>
                        <a:ext cx="457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6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Operasional Amplifier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97" name="Text Box 49"/>
          <p:cNvSpPr txBox="1">
            <a:spLocks noChangeArrowheads="1"/>
          </p:cNvSpPr>
          <p:nvPr/>
        </p:nvSpPr>
        <p:spPr bwMode="auto">
          <a:xfrm>
            <a:off x="5943600" y="1981200"/>
            <a:ext cx="44958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u="sng"/>
              <a:t>Sifat – sifat</a:t>
            </a:r>
            <a:r>
              <a:rPr lang="en-US" sz="2400"/>
              <a:t> :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sv-SE" sz="2400"/>
              <a:t> </a:t>
            </a:r>
            <a:r>
              <a:rPr lang="sv-SE" sz="2600"/>
              <a:t>Gain K = 10</a:t>
            </a:r>
            <a:r>
              <a:rPr lang="sv-SE" sz="2600" baseline="30000"/>
              <a:t>5 -</a:t>
            </a:r>
            <a:r>
              <a:rPr lang="sv-SE" sz="2600"/>
              <a:t>10</a:t>
            </a:r>
            <a:r>
              <a:rPr lang="sv-SE" sz="2600" baseline="30000"/>
              <a:t>7</a:t>
            </a:r>
            <a:r>
              <a:rPr lang="sv-SE" sz="2600"/>
              <a:t>  kali</a:t>
            </a:r>
            <a:r>
              <a:rPr lang="en-US" sz="2600"/>
              <a:t>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600"/>
              <a:t> Punya 2 masukan : (+) dan (-)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600"/>
              <a:t> Impedansi masukan sangat   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2600"/>
              <a:t>    besar </a:t>
            </a:r>
            <a:r>
              <a:rPr lang="fi-FI" sz="2600"/>
              <a:t>sehingga arus input 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fi-FI" sz="2600"/>
              <a:t>    mendekati nol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fi-FI" sz="2600"/>
              <a:t> Mempunyai keluaran :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fi-FI" sz="2600"/>
              <a:t>	v</a:t>
            </a:r>
            <a:r>
              <a:rPr lang="fi-FI" sz="2600" baseline="-25000"/>
              <a:t>o</a:t>
            </a:r>
            <a:r>
              <a:rPr lang="fi-FI" sz="2600"/>
              <a:t> = K ( v</a:t>
            </a:r>
            <a:r>
              <a:rPr lang="fi-FI" sz="2600" baseline="-25000"/>
              <a:t>1</a:t>
            </a:r>
            <a:r>
              <a:rPr lang="fi-FI" sz="2600"/>
              <a:t> – v</a:t>
            </a:r>
            <a:r>
              <a:rPr lang="fi-FI" sz="2600" baseline="-25000"/>
              <a:t>2</a:t>
            </a:r>
            <a:r>
              <a:rPr lang="fi-FI" sz="2600"/>
              <a:t> )</a:t>
            </a:r>
            <a:r>
              <a:rPr lang="en-US" sz="2600"/>
              <a:t> </a:t>
            </a:r>
          </a:p>
        </p:txBody>
      </p:sp>
      <p:grpSp>
        <p:nvGrpSpPr>
          <p:cNvPr id="104542" name="Group 94"/>
          <p:cNvGrpSpPr>
            <a:grpSpLocks/>
          </p:cNvGrpSpPr>
          <p:nvPr/>
        </p:nvGrpSpPr>
        <p:grpSpPr bwMode="auto">
          <a:xfrm>
            <a:off x="1966914" y="2578100"/>
            <a:ext cx="3519487" cy="2286000"/>
            <a:chOff x="544" y="1776"/>
            <a:chExt cx="1972" cy="1279"/>
          </a:xfrm>
        </p:grpSpPr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544" y="1776"/>
              <a:ext cx="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4501" name="Freeform 53"/>
            <p:cNvSpPr>
              <a:spLocks noEditPoints="1"/>
            </p:cNvSpPr>
            <p:nvPr/>
          </p:nvSpPr>
          <p:spPr bwMode="auto">
            <a:xfrm>
              <a:off x="1676" y="1862"/>
              <a:ext cx="357" cy="712"/>
            </a:xfrm>
            <a:custGeom>
              <a:avLst/>
              <a:gdLst>
                <a:gd name="T0" fmla="*/ 0 w 357"/>
                <a:gd name="T1" fmla="*/ 709 h 712"/>
                <a:gd name="T2" fmla="*/ 0 w 357"/>
                <a:gd name="T3" fmla="*/ 14 h 712"/>
                <a:gd name="T4" fmla="*/ 11 w 357"/>
                <a:gd name="T5" fmla="*/ 14 h 712"/>
                <a:gd name="T6" fmla="*/ 11 w 357"/>
                <a:gd name="T7" fmla="*/ 709 h 712"/>
                <a:gd name="T8" fmla="*/ 0 w 357"/>
                <a:gd name="T9" fmla="*/ 709 h 712"/>
                <a:gd name="T10" fmla="*/ 0 w 357"/>
                <a:gd name="T11" fmla="*/ 14 h 712"/>
                <a:gd name="T12" fmla="*/ 0 w 357"/>
                <a:gd name="T13" fmla="*/ 0 h 712"/>
                <a:gd name="T14" fmla="*/ 8 w 357"/>
                <a:gd name="T15" fmla="*/ 12 h 712"/>
                <a:gd name="T16" fmla="*/ 5 w 357"/>
                <a:gd name="T17" fmla="*/ 14 h 712"/>
                <a:gd name="T18" fmla="*/ 0 w 357"/>
                <a:gd name="T19" fmla="*/ 14 h 712"/>
                <a:gd name="T20" fmla="*/ 8 w 357"/>
                <a:gd name="T21" fmla="*/ 12 h 712"/>
                <a:gd name="T22" fmla="*/ 354 w 357"/>
                <a:gd name="T23" fmla="*/ 356 h 712"/>
                <a:gd name="T24" fmla="*/ 346 w 357"/>
                <a:gd name="T25" fmla="*/ 365 h 712"/>
                <a:gd name="T26" fmla="*/ 0 w 357"/>
                <a:gd name="T27" fmla="*/ 17 h 712"/>
                <a:gd name="T28" fmla="*/ 8 w 357"/>
                <a:gd name="T29" fmla="*/ 12 h 712"/>
                <a:gd name="T30" fmla="*/ 354 w 357"/>
                <a:gd name="T31" fmla="*/ 356 h 712"/>
                <a:gd name="T32" fmla="*/ 357 w 357"/>
                <a:gd name="T33" fmla="*/ 362 h 712"/>
                <a:gd name="T34" fmla="*/ 354 w 357"/>
                <a:gd name="T35" fmla="*/ 365 h 712"/>
                <a:gd name="T36" fmla="*/ 348 w 357"/>
                <a:gd name="T37" fmla="*/ 362 h 712"/>
                <a:gd name="T38" fmla="*/ 354 w 357"/>
                <a:gd name="T39" fmla="*/ 356 h 712"/>
                <a:gd name="T40" fmla="*/ 354 w 357"/>
                <a:gd name="T41" fmla="*/ 365 h 712"/>
                <a:gd name="T42" fmla="*/ 8 w 357"/>
                <a:gd name="T43" fmla="*/ 712 h 712"/>
                <a:gd name="T44" fmla="*/ 0 w 357"/>
                <a:gd name="T45" fmla="*/ 704 h 712"/>
                <a:gd name="T46" fmla="*/ 346 w 357"/>
                <a:gd name="T47" fmla="*/ 356 h 712"/>
                <a:gd name="T48" fmla="*/ 354 w 357"/>
                <a:gd name="T49" fmla="*/ 365 h 712"/>
                <a:gd name="T50" fmla="*/ 8 w 357"/>
                <a:gd name="T51" fmla="*/ 712 h 712"/>
                <a:gd name="T52" fmla="*/ 0 w 357"/>
                <a:gd name="T53" fmla="*/ 709 h 712"/>
                <a:gd name="T54" fmla="*/ 5 w 357"/>
                <a:gd name="T55" fmla="*/ 709 h 712"/>
                <a:gd name="T56" fmla="*/ 8 w 357"/>
                <a:gd name="T57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7" h="712">
                  <a:moveTo>
                    <a:pt x="0" y="709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11" y="709"/>
                  </a:lnTo>
                  <a:lnTo>
                    <a:pt x="0" y="709"/>
                  </a:lnTo>
                  <a:close/>
                  <a:moveTo>
                    <a:pt x="0" y="14"/>
                  </a:moveTo>
                  <a:lnTo>
                    <a:pt x="0" y="0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0" y="14"/>
                  </a:lnTo>
                  <a:close/>
                  <a:moveTo>
                    <a:pt x="8" y="12"/>
                  </a:moveTo>
                  <a:lnTo>
                    <a:pt x="354" y="356"/>
                  </a:lnTo>
                  <a:lnTo>
                    <a:pt x="346" y="365"/>
                  </a:lnTo>
                  <a:lnTo>
                    <a:pt x="0" y="17"/>
                  </a:lnTo>
                  <a:lnTo>
                    <a:pt x="8" y="12"/>
                  </a:lnTo>
                  <a:close/>
                  <a:moveTo>
                    <a:pt x="354" y="356"/>
                  </a:moveTo>
                  <a:lnTo>
                    <a:pt x="357" y="362"/>
                  </a:lnTo>
                  <a:lnTo>
                    <a:pt x="354" y="365"/>
                  </a:lnTo>
                  <a:lnTo>
                    <a:pt x="348" y="362"/>
                  </a:lnTo>
                  <a:lnTo>
                    <a:pt x="354" y="356"/>
                  </a:lnTo>
                  <a:close/>
                  <a:moveTo>
                    <a:pt x="354" y="365"/>
                  </a:moveTo>
                  <a:lnTo>
                    <a:pt x="8" y="712"/>
                  </a:lnTo>
                  <a:lnTo>
                    <a:pt x="0" y="704"/>
                  </a:lnTo>
                  <a:lnTo>
                    <a:pt x="346" y="356"/>
                  </a:lnTo>
                  <a:lnTo>
                    <a:pt x="354" y="365"/>
                  </a:lnTo>
                  <a:close/>
                  <a:moveTo>
                    <a:pt x="8" y="712"/>
                  </a:moveTo>
                  <a:lnTo>
                    <a:pt x="0" y="709"/>
                  </a:lnTo>
                  <a:lnTo>
                    <a:pt x="5" y="709"/>
                  </a:lnTo>
                  <a:lnTo>
                    <a:pt x="8" y="712"/>
                  </a:lnTo>
                  <a:close/>
                </a:path>
              </a:pathLst>
            </a:custGeom>
            <a:solidFill>
              <a:srgbClr val="1F1A17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Rectangle 54"/>
            <p:cNvSpPr>
              <a:spLocks noChangeArrowheads="1"/>
            </p:cNvSpPr>
            <p:nvPr/>
          </p:nvSpPr>
          <p:spPr bwMode="auto">
            <a:xfrm>
              <a:off x="905" y="2029"/>
              <a:ext cx="776" cy="11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55"/>
            <p:cNvSpPr>
              <a:spLocks noEditPoints="1"/>
            </p:cNvSpPr>
            <p:nvPr/>
          </p:nvSpPr>
          <p:spPr bwMode="auto">
            <a:xfrm>
              <a:off x="843" y="2004"/>
              <a:ext cx="68" cy="65"/>
            </a:xfrm>
            <a:custGeom>
              <a:avLst/>
              <a:gdLst>
                <a:gd name="T0" fmla="*/ 34 w 68"/>
                <a:gd name="T1" fmla="*/ 53 h 65"/>
                <a:gd name="T2" fmla="*/ 34 w 68"/>
                <a:gd name="T3" fmla="*/ 65 h 65"/>
                <a:gd name="T4" fmla="*/ 34 w 68"/>
                <a:gd name="T5" fmla="*/ 53 h 65"/>
                <a:gd name="T6" fmla="*/ 48 w 68"/>
                <a:gd name="T7" fmla="*/ 45 h 65"/>
                <a:gd name="T8" fmla="*/ 48 w 68"/>
                <a:gd name="T9" fmla="*/ 62 h 65"/>
                <a:gd name="T10" fmla="*/ 34 w 68"/>
                <a:gd name="T11" fmla="*/ 53 h 65"/>
                <a:gd name="T12" fmla="*/ 54 w 68"/>
                <a:gd name="T13" fmla="*/ 39 h 65"/>
                <a:gd name="T14" fmla="*/ 68 w 68"/>
                <a:gd name="T15" fmla="*/ 31 h 65"/>
                <a:gd name="T16" fmla="*/ 56 w 68"/>
                <a:gd name="T17" fmla="*/ 53 h 65"/>
                <a:gd name="T18" fmla="*/ 56 w 68"/>
                <a:gd name="T19" fmla="*/ 31 h 65"/>
                <a:gd name="T20" fmla="*/ 68 w 68"/>
                <a:gd name="T21" fmla="*/ 31 h 65"/>
                <a:gd name="T22" fmla="*/ 56 w 68"/>
                <a:gd name="T23" fmla="*/ 31 h 65"/>
                <a:gd name="T24" fmla="*/ 56 w 68"/>
                <a:gd name="T25" fmla="*/ 31 h 65"/>
                <a:gd name="T26" fmla="*/ 68 w 68"/>
                <a:gd name="T27" fmla="*/ 31 h 65"/>
                <a:gd name="T28" fmla="*/ 56 w 68"/>
                <a:gd name="T29" fmla="*/ 31 h 65"/>
                <a:gd name="T30" fmla="*/ 48 w 68"/>
                <a:gd name="T31" fmla="*/ 17 h 65"/>
                <a:gd name="T32" fmla="*/ 65 w 68"/>
                <a:gd name="T33" fmla="*/ 19 h 65"/>
                <a:gd name="T34" fmla="*/ 56 w 68"/>
                <a:gd name="T35" fmla="*/ 31 h 65"/>
                <a:gd name="T36" fmla="*/ 42 w 68"/>
                <a:gd name="T37" fmla="*/ 11 h 65"/>
                <a:gd name="T38" fmla="*/ 34 w 68"/>
                <a:gd name="T39" fmla="*/ 0 h 65"/>
                <a:gd name="T40" fmla="*/ 56 w 68"/>
                <a:gd name="T41" fmla="*/ 8 h 65"/>
                <a:gd name="T42" fmla="*/ 34 w 68"/>
                <a:gd name="T43" fmla="*/ 11 h 65"/>
                <a:gd name="T44" fmla="*/ 34 w 68"/>
                <a:gd name="T45" fmla="*/ 0 h 65"/>
                <a:gd name="T46" fmla="*/ 34 w 68"/>
                <a:gd name="T47" fmla="*/ 11 h 65"/>
                <a:gd name="T48" fmla="*/ 34 w 68"/>
                <a:gd name="T49" fmla="*/ 11 h 65"/>
                <a:gd name="T50" fmla="*/ 34 w 68"/>
                <a:gd name="T51" fmla="*/ 0 h 65"/>
                <a:gd name="T52" fmla="*/ 34 w 68"/>
                <a:gd name="T53" fmla="*/ 11 h 65"/>
                <a:gd name="T54" fmla="*/ 20 w 68"/>
                <a:gd name="T55" fmla="*/ 17 h 65"/>
                <a:gd name="T56" fmla="*/ 23 w 68"/>
                <a:gd name="T57" fmla="*/ 0 h 65"/>
                <a:gd name="T58" fmla="*/ 34 w 68"/>
                <a:gd name="T59" fmla="*/ 11 h 65"/>
                <a:gd name="T60" fmla="*/ 14 w 68"/>
                <a:gd name="T61" fmla="*/ 22 h 65"/>
                <a:gd name="T62" fmla="*/ 0 w 68"/>
                <a:gd name="T63" fmla="*/ 31 h 65"/>
                <a:gd name="T64" fmla="*/ 11 w 68"/>
                <a:gd name="T65" fmla="*/ 8 h 65"/>
                <a:gd name="T66" fmla="*/ 14 w 68"/>
                <a:gd name="T67" fmla="*/ 31 h 65"/>
                <a:gd name="T68" fmla="*/ 0 w 68"/>
                <a:gd name="T69" fmla="*/ 31 h 65"/>
                <a:gd name="T70" fmla="*/ 14 w 68"/>
                <a:gd name="T71" fmla="*/ 31 h 65"/>
                <a:gd name="T72" fmla="*/ 14 w 68"/>
                <a:gd name="T73" fmla="*/ 31 h 65"/>
                <a:gd name="T74" fmla="*/ 0 w 68"/>
                <a:gd name="T75" fmla="*/ 31 h 65"/>
                <a:gd name="T76" fmla="*/ 14 w 68"/>
                <a:gd name="T77" fmla="*/ 31 h 65"/>
                <a:gd name="T78" fmla="*/ 20 w 68"/>
                <a:gd name="T79" fmla="*/ 45 h 65"/>
                <a:gd name="T80" fmla="*/ 3 w 68"/>
                <a:gd name="T81" fmla="*/ 45 h 65"/>
                <a:gd name="T82" fmla="*/ 14 w 68"/>
                <a:gd name="T83" fmla="*/ 31 h 65"/>
                <a:gd name="T84" fmla="*/ 25 w 68"/>
                <a:gd name="T85" fmla="*/ 50 h 65"/>
                <a:gd name="T86" fmla="*/ 34 w 68"/>
                <a:gd name="T87" fmla="*/ 65 h 65"/>
                <a:gd name="T88" fmla="*/ 11 w 68"/>
                <a:gd name="T89" fmla="*/ 53 h 65"/>
                <a:gd name="T90" fmla="*/ 34 w 68"/>
                <a:gd name="T91" fmla="*/ 53 h 65"/>
                <a:gd name="T92" fmla="*/ 34 w 68"/>
                <a:gd name="T93" fmla="*/ 65 h 65"/>
                <a:gd name="T94" fmla="*/ 34 w 68"/>
                <a:gd name="T9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65">
                  <a:moveTo>
                    <a:pt x="34" y="53"/>
                  </a:moveTo>
                  <a:lnTo>
                    <a:pt x="34" y="5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34" y="53"/>
                  </a:lnTo>
                  <a:close/>
                  <a:moveTo>
                    <a:pt x="34" y="53"/>
                  </a:moveTo>
                  <a:lnTo>
                    <a:pt x="42" y="50"/>
                  </a:lnTo>
                  <a:lnTo>
                    <a:pt x="48" y="45"/>
                  </a:lnTo>
                  <a:lnTo>
                    <a:pt x="56" y="53"/>
                  </a:lnTo>
                  <a:lnTo>
                    <a:pt x="48" y="62"/>
                  </a:lnTo>
                  <a:lnTo>
                    <a:pt x="34" y="65"/>
                  </a:lnTo>
                  <a:lnTo>
                    <a:pt x="34" y="53"/>
                  </a:lnTo>
                  <a:close/>
                  <a:moveTo>
                    <a:pt x="48" y="45"/>
                  </a:moveTo>
                  <a:lnTo>
                    <a:pt x="54" y="39"/>
                  </a:lnTo>
                  <a:lnTo>
                    <a:pt x="56" y="31"/>
                  </a:lnTo>
                  <a:lnTo>
                    <a:pt x="68" y="31"/>
                  </a:lnTo>
                  <a:lnTo>
                    <a:pt x="65" y="45"/>
                  </a:lnTo>
                  <a:lnTo>
                    <a:pt x="56" y="53"/>
                  </a:lnTo>
                  <a:lnTo>
                    <a:pt x="48" y="45"/>
                  </a:lnTo>
                  <a:close/>
                  <a:moveTo>
                    <a:pt x="56" y="31"/>
                  </a:moveTo>
                  <a:lnTo>
                    <a:pt x="56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56" y="31"/>
                  </a:lnTo>
                  <a:close/>
                  <a:moveTo>
                    <a:pt x="56" y="31"/>
                  </a:moveTo>
                  <a:lnTo>
                    <a:pt x="56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56" y="31"/>
                  </a:lnTo>
                  <a:close/>
                  <a:moveTo>
                    <a:pt x="56" y="31"/>
                  </a:moveTo>
                  <a:lnTo>
                    <a:pt x="54" y="22"/>
                  </a:lnTo>
                  <a:lnTo>
                    <a:pt x="48" y="17"/>
                  </a:lnTo>
                  <a:lnTo>
                    <a:pt x="56" y="8"/>
                  </a:lnTo>
                  <a:lnTo>
                    <a:pt x="65" y="19"/>
                  </a:lnTo>
                  <a:lnTo>
                    <a:pt x="68" y="31"/>
                  </a:lnTo>
                  <a:lnTo>
                    <a:pt x="56" y="31"/>
                  </a:lnTo>
                  <a:close/>
                  <a:moveTo>
                    <a:pt x="48" y="17"/>
                  </a:moveTo>
                  <a:lnTo>
                    <a:pt x="42" y="11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56" y="8"/>
                  </a:lnTo>
                  <a:lnTo>
                    <a:pt x="48" y="17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25" y="11"/>
                  </a:lnTo>
                  <a:lnTo>
                    <a:pt x="20" y="17"/>
                  </a:lnTo>
                  <a:lnTo>
                    <a:pt x="11" y="8"/>
                  </a:lnTo>
                  <a:lnTo>
                    <a:pt x="23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20" y="17"/>
                  </a:moveTo>
                  <a:lnTo>
                    <a:pt x="14" y="22"/>
                  </a:lnTo>
                  <a:lnTo>
                    <a:pt x="14" y="31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11" y="8"/>
                  </a:lnTo>
                  <a:lnTo>
                    <a:pt x="20" y="17"/>
                  </a:lnTo>
                  <a:close/>
                  <a:moveTo>
                    <a:pt x="14" y="31"/>
                  </a:moveTo>
                  <a:lnTo>
                    <a:pt x="14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4" y="31"/>
                  </a:lnTo>
                  <a:close/>
                  <a:moveTo>
                    <a:pt x="14" y="31"/>
                  </a:moveTo>
                  <a:lnTo>
                    <a:pt x="14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4" y="31"/>
                  </a:lnTo>
                  <a:close/>
                  <a:moveTo>
                    <a:pt x="14" y="31"/>
                  </a:moveTo>
                  <a:lnTo>
                    <a:pt x="14" y="39"/>
                  </a:lnTo>
                  <a:lnTo>
                    <a:pt x="20" y="45"/>
                  </a:lnTo>
                  <a:lnTo>
                    <a:pt x="11" y="53"/>
                  </a:lnTo>
                  <a:lnTo>
                    <a:pt x="3" y="45"/>
                  </a:lnTo>
                  <a:lnTo>
                    <a:pt x="0" y="31"/>
                  </a:lnTo>
                  <a:lnTo>
                    <a:pt x="14" y="31"/>
                  </a:lnTo>
                  <a:close/>
                  <a:moveTo>
                    <a:pt x="20" y="45"/>
                  </a:moveTo>
                  <a:lnTo>
                    <a:pt x="25" y="50"/>
                  </a:lnTo>
                  <a:lnTo>
                    <a:pt x="34" y="53"/>
                  </a:lnTo>
                  <a:lnTo>
                    <a:pt x="34" y="65"/>
                  </a:lnTo>
                  <a:lnTo>
                    <a:pt x="23" y="62"/>
                  </a:lnTo>
                  <a:lnTo>
                    <a:pt x="11" y="53"/>
                  </a:lnTo>
                  <a:lnTo>
                    <a:pt x="20" y="45"/>
                  </a:lnTo>
                  <a:close/>
                  <a:moveTo>
                    <a:pt x="34" y="53"/>
                  </a:moveTo>
                  <a:lnTo>
                    <a:pt x="34" y="5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34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Rectangle 56"/>
            <p:cNvSpPr>
              <a:spLocks noChangeArrowheads="1"/>
            </p:cNvSpPr>
            <p:nvPr/>
          </p:nvSpPr>
          <p:spPr bwMode="auto">
            <a:xfrm>
              <a:off x="911" y="2399"/>
              <a:ext cx="776" cy="11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Freeform 57"/>
            <p:cNvSpPr>
              <a:spLocks noEditPoints="1"/>
            </p:cNvSpPr>
            <p:nvPr/>
          </p:nvSpPr>
          <p:spPr bwMode="auto">
            <a:xfrm>
              <a:off x="852" y="2371"/>
              <a:ext cx="64" cy="68"/>
            </a:xfrm>
            <a:custGeom>
              <a:avLst/>
              <a:gdLst>
                <a:gd name="T0" fmla="*/ 31 w 64"/>
                <a:gd name="T1" fmla="*/ 56 h 68"/>
                <a:gd name="T2" fmla="*/ 31 w 64"/>
                <a:gd name="T3" fmla="*/ 68 h 68"/>
                <a:gd name="T4" fmla="*/ 31 w 64"/>
                <a:gd name="T5" fmla="*/ 56 h 68"/>
                <a:gd name="T6" fmla="*/ 47 w 64"/>
                <a:gd name="T7" fmla="*/ 48 h 68"/>
                <a:gd name="T8" fmla="*/ 45 w 64"/>
                <a:gd name="T9" fmla="*/ 65 h 68"/>
                <a:gd name="T10" fmla="*/ 31 w 64"/>
                <a:gd name="T11" fmla="*/ 56 h 68"/>
                <a:gd name="T12" fmla="*/ 50 w 64"/>
                <a:gd name="T13" fmla="*/ 42 h 68"/>
                <a:gd name="T14" fmla="*/ 64 w 64"/>
                <a:gd name="T15" fmla="*/ 34 h 68"/>
                <a:gd name="T16" fmla="*/ 53 w 64"/>
                <a:gd name="T17" fmla="*/ 56 h 68"/>
                <a:gd name="T18" fmla="*/ 53 w 64"/>
                <a:gd name="T19" fmla="*/ 34 h 68"/>
                <a:gd name="T20" fmla="*/ 64 w 64"/>
                <a:gd name="T21" fmla="*/ 34 h 68"/>
                <a:gd name="T22" fmla="*/ 53 w 64"/>
                <a:gd name="T23" fmla="*/ 34 h 68"/>
                <a:gd name="T24" fmla="*/ 53 w 64"/>
                <a:gd name="T25" fmla="*/ 34 h 68"/>
                <a:gd name="T26" fmla="*/ 64 w 64"/>
                <a:gd name="T27" fmla="*/ 34 h 68"/>
                <a:gd name="T28" fmla="*/ 53 w 64"/>
                <a:gd name="T29" fmla="*/ 34 h 68"/>
                <a:gd name="T30" fmla="*/ 47 w 64"/>
                <a:gd name="T31" fmla="*/ 20 h 68"/>
                <a:gd name="T32" fmla="*/ 61 w 64"/>
                <a:gd name="T33" fmla="*/ 22 h 68"/>
                <a:gd name="T34" fmla="*/ 53 w 64"/>
                <a:gd name="T35" fmla="*/ 34 h 68"/>
                <a:gd name="T36" fmla="*/ 39 w 64"/>
                <a:gd name="T37" fmla="*/ 14 h 68"/>
                <a:gd name="T38" fmla="*/ 31 w 64"/>
                <a:gd name="T39" fmla="*/ 0 h 68"/>
                <a:gd name="T40" fmla="*/ 53 w 64"/>
                <a:gd name="T41" fmla="*/ 11 h 68"/>
                <a:gd name="T42" fmla="*/ 31 w 64"/>
                <a:gd name="T43" fmla="*/ 14 h 68"/>
                <a:gd name="T44" fmla="*/ 31 w 64"/>
                <a:gd name="T45" fmla="*/ 0 h 68"/>
                <a:gd name="T46" fmla="*/ 31 w 64"/>
                <a:gd name="T47" fmla="*/ 14 h 68"/>
                <a:gd name="T48" fmla="*/ 31 w 64"/>
                <a:gd name="T49" fmla="*/ 14 h 68"/>
                <a:gd name="T50" fmla="*/ 31 w 64"/>
                <a:gd name="T51" fmla="*/ 0 h 68"/>
                <a:gd name="T52" fmla="*/ 31 w 64"/>
                <a:gd name="T53" fmla="*/ 14 h 68"/>
                <a:gd name="T54" fmla="*/ 16 w 64"/>
                <a:gd name="T55" fmla="*/ 20 h 68"/>
                <a:gd name="T56" fmla="*/ 19 w 64"/>
                <a:gd name="T57" fmla="*/ 3 h 68"/>
                <a:gd name="T58" fmla="*/ 31 w 64"/>
                <a:gd name="T59" fmla="*/ 14 h 68"/>
                <a:gd name="T60" fmla="*/ 11 w 64"/>
                <a:gd name="T61" fmla="*/ 25 h 68"/>
                <a:gd name="T62" fmla="*/ 0 w 64"/>
                <a:gd name="T63" fmla="*/ 34 h 68"/>
                <a:gd name="T64" fmla="*/ 8 w 64"/>
                <a:gd name="T65" fmla="*/ 11 h 68"/>
                <a:gd name="T66" fmla="*/ 11 w 64"/>
                <a:gd name="T67" fmla="*/ 34 h 68"/>
                <a:gd name="T68" fmla="*/ 0 w 64"/>
                <a:gd name="T69" fmla="*/ 34 h 68"/>
                <a:gd name="T70" fmla="*/ 11 w 64"/>
                <a:gd name="T71" fmla="*/ 34 h 68"/>
                <a:gd name="T72" fmla="*/ 11 w 64"/>
                <a:gd name="T73" fmla="*/ 34 h 68"/>
                <a:gd name="T74" fmla="*/ 0 w 64"/>
                <a:gd name="T75" fmla="*/ 34 h 68"/>
                <a:gd name="T76" fmla="*/ 11 w 64"/>
                <a:gd name="T77" fmla="*/ 34 h 68"/>
                <a:gd name="T78" fmla="*/ 16 w 64"/>
                <a:gd name="T79" fmla="*/ 48 h 68"/>
                <a:gd name="T80" fmla="*/ 2 w 64"/>
                <a:gd name="T81" fmla="*/ 48 h 68"/>
                <a:gd name="T82" fmla="*/ 11 w 64"/>
                <a:gd name="T83" fmla="*/ 34 h 68"/>
                <a:gd name="T84" fmla="*/ 22 w 64"/>
                <a:gd name="T85" fmla="*/ 54 h 68"/>
                <a:gd name="T86" fmla="*/ 31 w 64"/>
                <a:gd name="T87" fmla="*/ 68 h 68"/>
                <a:gd name="T88" fmla="*/ 8 w 64"/>
                <a:gd name="T89" fmla="*/ 56 h 68"/>
                <a:gd name="T90" fmla="*/ 31 w 64"/>
                <a:gd name="T91" fmla="*/ 56 h 68"/>
                <a:gd name="T92" fmla="*/ 31 w 64"/>
                <a:gd name="T93" fmla="*/ 68 h 68"/>
                <a:gd name="T94" fmla="*/ 31 w 64"/>
                <a:gd name="T9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8">
                  <a:moveTo>
                    <a:pt x="31" y="56"/>
                  </a:moveTo>
                  <a:lnTo>
                    <a:pt x="31" y="5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56"/>
                  </a:lnTo>
                  <a:close/>
                  <a:moveTo>
                    <a:pt x="31" y="56"/>
                  </a:moveTo>
                  <a:lnTo>
                    <a:pt x="39" y="54"/>
                  </a:lnTo>
                  <a:lnTo>
                    <a:pt x="47" y="48"/>
                  </a:lnTo>
                  <a:lnTo>
                    <a:pt x="53" y="56"/>
                  </a:lnTo>
                  <a:lnTo>
                    <a:pt x="45" y="65"/>
                  </a:lnTo>
                  <a:lnTo>
                    <a:pt x="31" y="68"/>
                  </a:lnTo>
                  <a:lnTo>
                    <a:pt x="31" y="56"/>
                  </a:lnTo>
                  <a:close/>
                  <a:moveTo>
                    <a:pt x="47" y="48"/>
                  </a:moveTo>
                  <a:lnTo>
                    <a:pt x="50" y="42"/>
                  </a:lnTo>
                  <a:lnTo>
                    <a:pt x="53" y="34"/>
                  </a:lnTo>
                  <a:lnTo>
                    <a:pt x="64" y="34"/>
                  </a:lnTo>
                  <a:lnTo>
                    <a:pt x="61" y="48"/>
                  </a:lnTo>
                  <a:lnTo>
                    <a:pt x="53" y="56"/>
                  </a:lnTo>
                  <a:lnTo>
                    <a:pt x="47" y="48"/>
                  </a:lnTo>
                  <a:close/>
                  <a:moveTo>
                    <a:pt x="53" y="34"/>
                  </a:moveTo>
                  <a:lnTo>
                    <a:pt x="53" y="34"/>
                  </a:lnTo>
                  <a:lnTo>
                    <a:pt x="64" y="34"/>
                  </a:lnTo>
                  <a:lnTo>
                    <a:pt x="64" y="34"/>
                  </a:lnTo>
                  <a:lnTo>
                    <a:pt x="53" y="34"/>
                  </a:lnTo>
                  <a:close/>
                  <a:moveTo>
                    <a:pt x="53" y="34"/>
                  </a:moveTo>
                  <a:lnTo>
                    <a:pt x="53" y="34"/>
                  </a:lnTo>
                  <a:lnTo>
                    <a:pt x="64" y="34"/>
                  </a:lnTo>
                  <a:lnTo>
                    <a:pt x="64" y="34"/>
                  </a:lnTo>
                  <a:lnTo>
                    <a:pt x="53" y="34"/>
                  </a:lnTo>
                  <a:close/>
                  <a:moveTo>
                    <a:pt x="53" y="34"/>
                  </a:moveTo>
                  <a:lnTo>
                    <a:pt x="50" y="25"/>
                  </a:lnTo>
                  <a:lnTo>
                    <a:pt x="47" y="20"/>
                  </a:lnTo>
                  <a:lnTo>
                    <a:pt x="53" y="11"/>
                  </a:lnTo>
                  <a:lnTo>
                    <a:pt x="61" y="22"/>
                  </a:lnTo>
                  <a:lnTo>
                    <a:pt x="64" y="34"/>
                  </a:lnTo>
                  <a:lnTo>
                    <a:pt x="53" y="34"/>
                  </a:lnTo>
                  <a:close/>
                  <a:moveTo>
                    <a:pt x="47" y="20"/>
                  </a:moveTo>
                  <a:lnTo>
                    <a:pt x="39" y="14"/>
                  </a:lnTo>
                  <a:lnTo>
                    <a:pt x="31" y="14"/>
                  </a:lnTo>
                  <a:lnTo>
                    <a:pt x="31" y="0"/>
                  </a:lnTo>
                  <a:lnTo>
                    <a:pt x="45" y="3"/>
                  </a:lnTo>
                  <a:lnTo>
                    <a:pt x="53" y="11"/>
                  </a:lnTo>
                  <a:lnTo>
                    <a:pt x="47" y="20"/>
                  </a:lnTo>
                  <a:close/>
                  <a:moveTo>
                    <a:pt x="31" y="14"/>
                  </a:moveTo>
                  <a:lnTo>
                    <a:pt x="31" y="14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close/>
                  <a:moveTo>
                    <a:pt x="31" y="14"/>
                  </a:moveTo>
                  <a:lnTo>
                    <a:pt x="31" y="14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close/>
                  <a:moveTo>
                    <a:pt x="31" y="14"/>
                  </a:moveTo>
                  <a:lnTo>
                    <a:pt x="22" y="14"/>
                  </a:lnTo>
                  <a:lnTo>
                    <a:pt x="16" y="20"/>
                  </a:lnTo>
                  <a:lnTo>
                    <a:pt x="8" y="11"/>
                  </a:lnTo>
                  <a:lnTo>
                    <a:pt x="19" y="3"/>
                  </a:lnTo>
                  <a:lnTo>
                    <a:pt x="31" y="0"/>
                  </a:lnTo>
                  <a:lnTo>
                    <a:pt x="31" y="14"/>
                  </a:lnTo>
                  <a:close/>
                  <a:moveTo>
                    <a:pt x="16" y="20"/>
                  </a:moveTo>
                  <a:lnTo>
                    <a:pt x="11" y="25"/>
                  </a:lnTo>
                  <a:lnTo>
                    <a:pt x="11" y="34"/>
                  </a:lnTo>
                  <a:lnTo>
                    <a:pt x="0" y="34"/>
                  </a:lnTo>
                  <a:lnTo>
                    <a:pt x="2" y="22"/>
                  </a:lnTo>
                  <a:lnTo>
                    <a:pt x="8" y="11"/>
                  </a:lnTo>
                  <a:lnTo>
                    <a:pt x="16" y="20"/>
                  </a:lnTo>
                  <a:close/>
                  <a:moveTo>
                    <a:pt x="11" y="34"/>
                  </a:moveTo>
                  <a:lnTo>
                    <a:pt x="11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" y="34"/>
                  </a:lnTo>
                  <a:close/>
                  <a:moveTo>
                    <a:pt x="11" y="34"/>
                  </a:moveTo>
                  <a:lnTo>
                    <a:pt x="11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" y="34"/>
                  </a:lnTo>
                  <a:close/>
                  <a:moveTo>
                    <a:pt x="11" y="34"/>
                  </a:moveTo>
                  <a:lnTo>
                    <a:pt x="11" y="42"/>
                  </a:lnTo>
                  <a:lnTo>
                    <a:pt x="16" y="48"/>
                  </a:lnTo>
                  <a:lnTo>
                    <a:pt x="8" y="56"/>
                  </a:lnTo>
                  <a:lnTo>
                    <a:pt x="2" y="48"/>
                  </a:lnTo>
                  <a:lnTo>
                    <a:pt x="0" y="34"/>
                  </a:lnTo>
                  <a:lnTo>
                    <a:pt x="11" y="34"/>
                  </a:lnTo>
                  <a:close/>
                  <a:moveTo>
                    <a:pt x="16" y="48"/>
                  </a:moveTo>
                  <a:lnTo>
                    <a:pt x="22" y="54"/>
                  </a:lnTo>
                  <a:lnTo>
                    <a:pt x="31" y="56"/>
                  </a:lnTo>
                  <a:lnTo>
                    <a:pt x="31" y="68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16" y="48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5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Rectangle 58"/>
            <p:cNvSpPr>
              <a:spLocks noChangeArrowheads="1"/>
            </p:cNvSpPr>
            <p:nvPr/>
          </p:nvSpPr>
          <p:spPr bwMode="auto">
            <a:xfrm>
              <a:off x="911" y="2823"/>
              <a:ext cx="776" cy="11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Freeform 59"/>
            <p:cNvSpPr>
              <a:spLocks noEditPoints="1"/>
            </p:cNvSpPr>
            <p:nvPr/>
          </p:nvSpPr>
          <p:spPr bwMode="auto">
            <a:xfrm>
              <a:off x="852" y="2798"/>
              <a:ext cx="64" cy="64"/>
            </a:xfrm>
            <a:custGeom>
              <a:avLst/>
              <a:gdLst>
                <a:gd name="T0" fmla="*/ 31 w 64"/>
                <a:gd name="T1" fmla="*/ 53 h 64"/>
                <a:gd name="T2" fmla="*/ 31 w 64"/>
                <a:gd name="T3" fmla="*/ 64 h 64"/>
                <a:gd name="T4" fmla="*/ 31 w 64"/>
                <a:gd name="T5" fmla="*/ 53 h 64"/>
                <a:gd name="T6" fmla="*/ 47 w 64"/>
                <a:gd name="T7" fmla="*/ 45 h 64"/>
                <a:gd name="T8" fmla="*/ 45 w 64"/>
                <a:gd name="T9" fmla="*/ 62 h 64"/>
                <a:gd name="T10" fmla="*/ 31 w 64"/>
                <a:gd name="T11" fmla="*/ 53 h 64"/>
                <a:gd name="T12" fmla="*/ 50 w 64"/>
                <a:gd name="T13" fmla="*/ 39 h 64"/>
                <a:gd name="T14" fmla="*/ 64 w 64"/>
                <a:gd name="T15" fmla="*/ 31 h 64"/>
                <a:gd name="T16" fmla="*/ 53 w 64"/>
                <a:gd name="T17" fmla="*/ 53 h 64"/>
                <a:gd name="T18" fmla="*/ 53 w 64"/>
                <a:gd name="T19" fmla="*/ 31 h 64"/>
                <a:gd name="T20" fmla="*/ 64 w 64"/>
                <a:gd name="T21" fmla="*/ 31 h 64"/>
                <a:gd name="T22" fmla="*/ 53 w 64"/>
                <a:gd name="T23" fmla="*/ 31 h 64"/>
                <a:gd name="T24" fmla="*/ 53 w 64"/>
                <a:gd name="T25" fmla="*/ 31 h 64"/>
                <a:gd name="T26" fmla="*/ 64 w 64"/>
                <a:gd name="T27" fmla="*/ 31 h 64"/>
                <a:gd name="T28" fmla="*/ 53 w 64"/>
                <a:gd name="T29" fmla="*/ 31 h 64"/>
                <a:gd name="T30" fmla="*/ 47 w 64"/>
                <a:gd name="T31" fmla="*/ 16 h 64"/>
                <a:gd name="T32" fmla="*/ 61 w 64"/>
                <a:gd name="T33" fmla="*/ 19 h 64"/>
                <a:gd name="T34" fmla="*/ 53 w 64"/>
                <a:gd name="T35" fmla="*/ 31 h 64"/>
                <a:gd name="T36" fmla="*/ 39 w 64"/>
                <a:gd name="T37" fmla="*/ 11 h 64"/>
                <a:gd name="T38" fmla="*/ 31 w 64"/>
                <a:gd name="T39" fmla="*/ 0 h 64"/>
                <a:gd name="T40" fmla="*/ 53 w 64"/>
                <a:gd name="T41" fmla="*/ 8 h 64"/>
                <a:gd name="T42" fmla="*/ 31 w 64"/>
                <a:gd name="T43" fmla="*/ 11 h 64"/>
                <a:gd name="T44" fmla="*/ 31 w 64"/>
                <a:gd name="T45" fmla="*/ 0 h 64"/>
                <a:gd name="T46" fmla="*/ 31 w 64"/>
                <a:gd name="T47" fmla="*/ 11 h 64"/>
                <a:gd name="T48" fmla="*/ 31 w 64"/>
                <a:gd name="T49" fmla="*/ 11 h 64"/>
                <a:gd name="T50" fmla="*/ 31 w 64"/>
                <a:gd name="T51" fmla="*/ 0 h 64"/>
                <a:gd name="T52" fmla="*/ 31 w 64"/>
                <a:gd name="T53" fmla="*/ 11 h 64"/>
                <a:gd name="T54" fmla="*/ 16 w 64"/>
                <a:gd name="T55" fmla="*/ 16 h 64"/>
                <a:gd name="T56" fmla="*/ 19 w 64"/>
                <a:gd name="T57" fmla="*/ 0 h 64"/>
                <a:gd name="T58" fmla="*/ 31 w 64"/>
                <a:gd name="T59" fmla="*/ 11 h 64"/>
                <a:gd name="T60" fmla="*/ 11 w 64"/>
                <a:gd name="T61" fmla="*/ 22 h 64"/>
                <a:gd name="T62" fmla="*/ 0 w 64"/>
                <a:gd name="T63" fmla="*/ 31 h 64"/>
                <a:gd name="T64" fmla="*/ 8 w 64"/>
                <a:gd name="T65" fmla="*/ 8 h 64"/>
                <a:gd name="T66" fmla="*/ 11 w 64"/>
                <a:gd name="T67" fmla="*/ 31 h 64"/>
                <a:gd name="T68" fmla="*/ 0 w 64"/>
                <a:gd name="T69" fmla="*/ 31 h 64"/>
                <a:gd name="T70" fmla="*/ 11 w 64"/>
                <a:gd name="T71" fmla="*/ 31 h 64"/>
                <a:gd name="T72" fmla="*/ 11 w 64"/>
                <a:gd name="T73" fmla="*/ 31 h 64"/>
                <a:gd name="T74" fmla="*/ 0 w 64"/>
                <a:gd name="T75" fmla="*/ 31 h 64"/>
                <a:gd name="T76" fmla="*/ 11 w 64"/>
                <a:gd name="T77" fmla="*/ 31 h 64"/>
                <a:gd name="T78" fmla="*/ 16 w 64"/>
                <a:gd name="T79" fmla="*/ 45 h 64"/>
                <a:gd name="T80" fmla="*/ 2 w 64"/>
                <a:gd name="T81" fmla="*/ 45 h 64"/>
                <a:gd name="T82" fmla="*/ 11 w 64"/>
                <a:gd name="T83" fmla="*/ 31 h 64"/>
                <a:gd name="T84" fmla="*/ 22 w 64"/>
                <a:gd name="T85" fmla="*/ 50 h 64"/>
                <a:gd name="T86" fmla="*/ 31 w 64"/>
                <a:gd name="T87" fmla="*/ 64 h 64"/>
                <a:gd name="T88" fmla="*/ 8 w 64"/>
                <a:gd name="T89" fmla="*/ 53 h 64"/>
                <a:gd name="T90" fmla="*/ 31 w 64"/>
                <a:gd name="T91" fmla="*/ 53 h 64"/>
                <a:gd name="T92" fmla="*/ 31 w 64"/>
                <a:gd name="T93" fmla="*/ 64 h 64"/>
                <a:gd name="T94" fmla="*/ 31 w 64"/>
                <a:gd name="T9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4">
                  <a:moveTo>
                    <a:pt x="31" y="53"/>
                  </a:moveTo>
                  <a:lnTo>
                    <a:pt x="31" y="53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31" y="53"/>
                  </a:lnTo>
                  <a:close/>
                  <a:moveTo>
                    <a:pt x="31" y="53"/>
                  </a:moveTo>
                  <a:lnTo>
                    <a:pt x="39" y="50"/>
                  </a:lnTo>
                  <a:lnTo>
                    <a:pt x="47" y="45"/>
                  </a:lnTo>
                  <a:lnTo>
                    <a:pt x="53" y="53"/>
                  </a:lnTo>
                  <a:lnTo>
                    <a:pt x="45" y="62"/>
                  </a:lnTo>
                  <a:lnTo>
                    <a:pt x="31" y="64"/>
                  </a:lnTo>
                  <a:lnTo>
                    <a:pt x="31" y="53"/>
                  </a:lnTo>
                  <a:close/>
                  <a:moveTo>
                    <a:pt x="47" y="45"/>
                  </a:moveTo>
                  <a:lnTo>
                    <a:pt x="50" y="39"/>
                  </a:lnTo>
                  <a:lnTo>
                    <a:pt x="53" y="31"/>
                  </a:lnTo>
                  <a:lnTo>
                    <a:pt x="64" y="31"/>
                  </a:lnTo>
                  <a:lnTo>
                    <a:pt x="61" y="45"/>
                  </a:lnTo>
                  <a:lnTo>
                    <a:pt x="53" y="53"/>
                  </a:lnTo>
                  <a:lnTo>
                    <a:pt x="47" y="45"/>
                  </a:lnTo>
                  <a:close/>
                  <a:moveTo>
                    <a:pt x="53" y="31"/>
                  </a:moveTo>
                  <a:lnTo>
                    <a:pt x="53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3" y="31"/>
                  </a:lnTo>
                  <a:close/>
                  <a:moveTo>
                    <a:pt x="53" y="31"/>
                  </a:moveTo>
                  <a:lnTo>
                    <a:pt x="53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3" y="31"/>
                  </a:lnTo>
                  <a:close/>
                  <a:moveTo>
                    <a:pt x="53" y="31"/>
                  </a:moveTo>
                  <a:lnTo>
                    <a:pt x="50" y="22"/>
                  </a:lnTo>
                  <a:lnTo>
                    <a:pt x="47" y="16"/>
                  </a:lnTo>
                  <a:lnTo>
                    <a:pt x="53" y="8"/>
                  </a:lnTo>
                  <a:lnTo>
                    <a:pt x="61" y="19"/>
                  </a:lnTo>
                  <a:lnTo>
                    <a:pt x="64" y="31"/>
                  </a:lnTo>
                  <a:lnTo>
                    <a:pt x="53" y="31"/>
                  </a:lnTo>
                  <a:close/>
                  <a:moveTo>
                    <a:pt x="47" y="16"/>
                  </a:moveTo>
                  <a:lnTo>
                    <a:pt x="39" y="11"/>
                  </a:lnTo>
                  <a:lnTo>
                    <a:pt x="31" y="11"/>
                  </a:lnTo>
                  <a:lnTo>
                    <a:pt x="31" y="0"/>
                  </a:lnTo>
                  <a:lnTo>
                    <a:pt x="45" y="0"/>
                  </a:lnTo>
                  <a:lnTo>
                    <a:pt x="53" y="8"/>
                  </a:lnTo>
                  <a:lnTo>
                    <a:pt x="47" y="16"/>
                  </a:lnTo>
                  <a:close/>
                  <a:moveTo>
                    <a:pt x="31" y="11"/>
                  </a:moveTo>
                  <a:lnTo>
                    <a:pt x="31" y="1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11"/>
                  </a:lnTo>
                  <a:close/>
                  <a:moveTo>
                    <a:pt x="31" y="11"/>
                  </a:moveTo>
                  <a:lnTo>
                    <a:pt x="31" y="1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11"/>
                  </a:lnTo>
                  <a:close/>
                  <a:moveTo>
                    <a:pt x="31" y="11"/>
                  </a:moveTo>
                  <a:lnTo>
                    <a:pt x="22" y="11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31" y="11"/>
                  </a:lnTo>
                  <a:close/>
                  <a:moveTo>
                    <a:pt x="16" y="16"/>
                  </a:moveTo>
                  <a:lnTo>
                    <a:pt x="11" y="22"/>
                  </a:lnTo>
                  <a:lnTo>
                    <a:pt x="11" y="31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8" y="8"/>
                  </a:lnTo>
                  <a:lnTo>
                    <a:pt x="16" y="16"/>
                  </a:lnTo>
                  <a:close/>
                  <a:moveTo>
                    <a:pt x="11" y="31"/>
                  </a:moveTo>
                  <a:lnTo>
                    <a:pt x="1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1" y="31"/>
                  </a:lnTo>
                  <a:close/>
                  <a:moveTo>
                    <a:pt x="11" y="31"/>
                  </a:moveTo>
                  <a:lnTo>
                    <a:pt x="1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1" y="31"/>
                  </a:lnTo>
                  <a:close/>
                  <a:moveTo>
                    <a:pt x="11" y="31"/>
                  </a:moveTo>
                  <a:lnTo>
                    <a:pt x="11" y="39"/>
                  </a:lnTo>
                  <a:lnTo>
                    <a:pt x="16" y="45"/>
                  </a:lnTo>
                  <a:lnTo>
                    <a:pt x="8" y="53"/>
                  </a:lnTo>
                  <a:lnTo>
                    <a:pt x="2" y="45"/>
                  </a:lnTo>
                  <a:lnTo>
                    <a:pt x="0" y="31"/>
                  </a:lnTo>
                  <a:lnTo>
                    <a:pt x="11" y="31"/>
                  </a:lnTo>
                  <a:close/>
                  <a:moveTo>
                    <a:pt x="16" y="45"/>
                  </a:moveTo>
                  <a:lnTo>
                    <a:pt x="22" y="50"/>
                  </a:lnTo>
                  <a:lnTo>
                    <a:pt x="31" y="53"/>
                  </a:lnTo>
                  <a:lnTo>
                    <a:pt x="31" y="64"/>
                  </a:lnTo>
                  <a:lnTo>
                    <a:pt x="19" y="62"/>
                  </a:lnTo>
                  <a:lnTo>
                    <a:pt x="8" y="53"/>
                  </a:lnTo>
                  <a:lnTo>
                    <a:pt x="16" y="45"/>
                  </a:lnTo>
                  <a:close/>
                  <a:moveTo>
                    <a:pt x="31" y="53"/>
                  </a:moveTo>
                  <a:lnTo>
                    <a:pt x="31" y="53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1678" y="2823"/>
              <a:ext cx="777" cy="11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1"/>
            <p:cNvSpPr>
              <a:spLocks noEditPoints="1"/>
            </p:cNvSpPr>
            <p:nvPr/>
          </p:nvSpPr>
          <p:spPr bwMode="auto">
            <a:xfrm>
              <a:off x="2449" y="2798"/>
              <a:ext cx="67" cy="64"/>
            </a:xfrm>
            <a:custGeom>
              <a:avLst/>
              <a:gdLst>
                <a:gd name="T0" fmla="*/ 34 w 67"/>
                <a:gd name="T1" fmla="*/ 53 h 64"/>
                <a:gd name="T2" fmla="*/ 34 w 67"/>
                <a:gd name="T3" fmla="*/ 64 h 64"/>
                <a:gd name="T4" fmla="*/ 34 w 67"/>
                <a:gd name="T5" fmla="*/ 53 h 64"/>
                <a:gd name="T6" fmla="*/ 48 w 67"/>
                <a:gd name="T7" fmla="*/ 45 h 64"/>
                <a:gd name="T8" fmla="*/ 45 w 67"/>
                <a:gd name="T9" fmla="*/ 62 h 64"/>
                <a:gd name="T10" fmla="*/ 34 w 67"/>
                <a:gd name="T11" fmla="*/ 53 h 64"/>
                <a:gd name="T12" fmla="*/ 53 w 67"/>
                <a:gd name="T13" fmla="*/ 39 h 64"/>
                <a:gd name="T14" fmla="*/ 67 w 67"/>
                <a:gd name="T15" fmla="*/ 31 h 64"/>
                <a:gd name="T16" fmla="*/ 56 w 67"/>
                <a:gd name="T17" fmla="*/ 53 h 64"/>
                <a:gd name="T18" fmla="*/ 53 w 67"/>
                <a:gd name="T19" fmla="*/ 31 h 64"/>
                <a:gd name="T20" fmla="*/ 67 w 67"/>
                <a:gd name="T21" fmla="*/ 31 h 64"/>
                <a:gd name="T22" fmla="*/ 53 w 67"/>
                <a:gd name="T23" fmla="*/ 31 h 64"/>
                <a:gd name="T24" fmla="*/ 53 w 67"/>
                <a:gd name="T25" fmla="*/ 31 h 64"/>
                <a:gd name="T26" fmla="*/ 67 w 67"/>
                <a:gd name="T27" fmla="*/ 31 h 64"/>
                <a:gd name="T28" fmla="*/ 53 w 67"/>
                <a:gd name="T29" fmla="*/ 31 h 64"/>
                <a:gd name="T30" fmla="*/ 48 w 67"/>
                <a:gd name="T31" fmla="*/ 16 h 64"/>
                <a:gd name="T32" fmla="*/ 65 w 67"/>
                <a:gd name="T33" fmla="*/ 19 h 64"/>
                <a:gd name="T34" fmla="*/ 53 w 67"/>
                <a:gd name="T35" fmla="*/ 31 h 64"/>
                <a:gd name="T36" fmla="*/ 42 w 67"/>
                <a:gd name="T37" fmla="*/ 11 h 64"/>
                <a:gd name="T38" fmla="*/ 34 w 67"/>
                <a:gd name="T39" fmla="*/ 0 h 64"/>
                <a:gd name="T40" fmla="*/ 56 w 67"/>
                <a:gd name="T41" fmla="*/ 8 h 64"/>
                <a:gd name="T42" fmla="*/ 34 w 67"/>
                <a:gd name="T43" fmla="*/ 11 h 64"/>
                <a:gd name="T44" fmla="*/ 34 w 67"/>
                <a:gd name="T45" fmla="*/ 0 h 64"/>
                <a:gd name="T46" fmla="*/ 34 w 67"/>
                <a:gd name="T47" fmla="*/ 11 h 64"/>
                <a:gd name="T48" fmla="*/ 34 w 67"/>
                <a:gd name="T49" fmla="*/ 11 h 64"/>
                <a:gd name="T50" fmla="*/ 34 w 67"/>
                <a:gd name="T51" fmla="*/ 0 h 64"/>
                <a:gd name="T52" fmla="*/ 34 w 67"/>
                <a:gd name="T53" fmla="*/ 11 h 64"/>
                <a:gd name="T54" fmla="*/ 20 w 67"/>
                <a:gd name="T55" fmla="*/ 16 h 64"/>
                <a:gd name="T56" fmla="*/ 20 w 67"/>
                <a:gd name="T57" fmla="*/ 0 h 64"/>
                <a:gd name="T58" fmla="*/ 34 w 67"/>
                <a:gd name="T59" fmla="*/ 11 h 64"/>
                <a:gd name="T60" fmla="*/ 14 w 67"/>
                <a:gd name="T61" fmla="*/ 22 h 64"/>
                <a:gd name="T62" fmla="*/ 0 w 67"/>
                <a:gd name="T63" fmla="*/ 31 h 64"/>
                <a:gd name="T64" fmla="*/ 11 w 67"/>
                <a:gd name="T65" fmla="*/ 8 h 64"/>
                <a:gd name="T66" fmla="*/ 11 w 67"/>
                <a:gd name="T67" fmla="*/ 31 h 64"/>
                <a:gd name="T68" fmla="*/ 0 w 67"/>
                <a:gd name="T69" fmla="*/ 31 h 64"/>
                <a:gd name="T70" fmla="*/ 11 w 67"/>
                <a:gd name="T71" fmla="*/ 31 h 64"/>
                <a:gd name="T72" fmla="*/ 11 w 67"/>
                <a:gd name="T73" fmla="*/ 31 h 64"/>
                <a:gd name="T74" fmla="*/ 0 w 67"/>
                <a:gd name="T75" fmla="*/ 31 h 64"/>
                <a:gd name="T76" fmla="*/ 11 w 67"/>
                <a:gd name="T77" fmla="*/ 31 h 64"/>
                <a:gd name="T78" fmla="*/ 20 w 67"/>
                <a:gd name="T79" fmla="*/ 45 h 64"/>
                <a:gd name="T80" fmla="*/ 3 w 67"/>
                <a:gd name="T81" fmla="*/ 45 h 64"/>
                <a:gd name="T82" fmla="*/ 11 w 67"/>
                <a:gd name="T83" fmla="*/ 31 h 64"/>
                <a:gd name="T84" fmla="*/ 25 w 67"/>
                <a:gd name="T85" fmla="*/ 50 h 64"/>
                <a:gd name="T86" fmla="*/ 34 w 67"/>
                <a:gd name="T87" fmla="*/ 64 h 64"/>
                <a:gd name="T88" fmla="*/ 11 w 67"/>
                <a:gd name="T89" fmla="*/ 53 h 64"/>
                <a:gd name="T90" fmla="*/ 34 w 67"/>
                <a:gd name="T91" fmla="*/ 53 h 64"/>
                <a:gd name="T92" fmla="*/ 34 w 67"/>
                <a:gd name="T93" fmla="*/ 64 h 64"/>
                <a:gd name="T94" fmla="*/ 34 w 67"/>
                <a:gd name="T9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64">
                  <a:moveTo>
                    <a:pt x="34" y="53"/>
                  </a:moveTo>
                  <a:lnTo>
                    <a:pt x="34" y="53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34" y="53"/>
                  </a:lnTo>
                  <a:close/>
                  <a:moveTo>
                    <a:pt x="34" y="53"/>
                  </a:moveTo>
                  <a:lnTo>
                    <a:pt x="42" y="50"/>
                  </a:lnTo>
                  <a:lnTo>
                    <a:pt x="48" y="45"/>
                  </a:lnTo>
                  <a:lnTo>
                    <a:pt x="56" y="53"/>
                  </a:lnTo>
                  <a:lnTo>
                    <a:pt x="45" y="62"/>
                  </a:lnTo>
                  <a:lnTo>
                    <a:pt x="34" y="64"/>
                  </a:lnTo>
                  <a:lnTo>
                    <a:pt x="34" y="53"/>
                  </a:lnTo>
                  <a:close/>
                  <a:moveTo>
                    <a:pt x="48" y="45"/>
                  </a:moveTo>
                  <a:lnTo>
                    <a:pt x="53" y="39"/>
                  </a:lnTo>
                  <a:lnTo>
                    <a:pt x="53" y="31"/>
                  </a:lnTo>
                  <a:lnTo>
                    <a:pt x="67" y="31"/>
                  </a:lnTo>
                  <a:lnTo>
                    <a:pt x="65" y="45"/>
                  </a:lnTo>
                  <a:lnTo>
                    <a:pt x="56" y="53"/>
                  </a:lnTo>
                  <a:lnTo>
                    <a:pt x="48" y="45"/>
                  </a:lnTo>
                  <a:close/>
                  <a:moveTo>
                    <a:pt x="53" y="31"/>
                  </a:moveTo>
                  <a:lnTo>
                    <a:pt x="53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53" y="31"/>
                  </a:lnTo>
                  <a:close/>
                  <a:moveTo>
                    <a:pt x="53" y="31"/>
                  </a:moveTo>
                  <a:lnTo>
                    <a:pt x="53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53" y="31"/>
                  </a:lnTo>
                  <a:close/>
                  <a:moveTo>
                    <a:pt x="53" y="31"/>
                  </a:moveTo>
                  <a:lnTo>
                    <a:pt x="53" y="2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5" y="19"/>
                  </a:lnTo>
                  <a:lnTo>
                    <a:pt x="67" y="31"/>
                  </a:lnTo>
                  <a:lnTo>
                    <a:pt x="53" y="31"/>
                  </a:lnTo>
                  <a:close/>
                  <a:moveTo>
                    <a:pt x="48" y="16"/>
                  </a:moveTo>
                  <a:lnTo>
                    <a:pt x="42" y="11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45" y="0"/>
                  </a:lnTo>
                  <a:lnTo>
                    <a:pt x="56" y="8"/>
                  </a:lnTo>
                  <a:lnTo>
                    <a:pt x="48" y="16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25" y="11"/>
                  </a:lnTo>
                  <a:lnTo>
                    <a:pt x="20" y="16"/>
                  </a:lnTo>
                  <a:lnTo>
                    <a:pt x="11" y="8"/>
                  </a:lnTo>
                  <a:lnTo>
                    <a:pt x="20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20" y="16"/>
                  </a:moveTo>
                  <a:lnTo>
                    <a:pt x="14" y="22"/>
                  </a:lnTo>
                  <a:lnTo>
                    <a:pt x="11" y="31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11" y="8"/>
                  </a:lnTo>
                  <a:lnTo>
                    <a:pt x="20" y="16"/>
                  </a:lnTo>
                  <a:close/>
                  <a:moveTo>
                    <a:pt x="11" y="31"/>
                  </a:moveTo>
                  <a:lnTo>
                    <a:pt x="1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1" y="31"/>
                  </a:lnTo>
                  <a:close/>
                  <a:moveTo>
                    <a:pt x="11" y="31"/>
                  </a:moveTo>
                  <a:lnTo>
                    <a:pt x="1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1" y="31"/>
                  </a:lnTo>
                  <a:close/>
                  <a:moveTo>
                    <a:pt x="11" y="31"/>
                  </a:moveTo>
                  <a:lnTo>
                    <a:pt x="14" y="39"/>
                  </a:lnTo>
                  <a:lnTo>
                    <a:pt x="20" y="45"/>
                  </a:lnTo>
                  <a:lnTo>
                    <a:pt x="11" y="53"/>
                  </a:lnTo>
                  <a:lnTo>
                    <a:pt x="3" y="45"/>
                  </a:lnTo>
                  <a:lnTo>
                    <a:pt x="0" y="31"/>
                  </a:lnTo>
                  <a:lnTo>
                    <a:pt x="11" y="31"/>
                  </a:lnTo>
                  <a:close/>
                  <a:moveTo>
                    <a:pt x="20" y="45"/>
                  </a:moveTo>
                  <a:lnTo>
                    <a:pt x="25" y="50"/>
                  </a:lnTo>
                  <a:lnTo>
                    <a:pt x="34" y="53"/>
                  </a:lnTo>
                  <a:lnTo>
                    <a:pt x="34" y="64"/>
                  </a:lnTo>
                  <a:lnTo>
                    <a:pt x="20" y="62"/>
                  </a:lnTo>
                  <a:lnTo>
                    <a:pt x="11" y="53"/>
                  </a:lnTo>
                  <a:lnTo>
                    <a:pt x="20" y="45"/>
                  </a:lnTo>
                  <a:close/>
                  <a:moveTo>
                    <a:pt x="34" y="53"/>
                  </a:moveTo>
                  <a:lnTo>
                    <a:pt x="34" y="53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34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Rectangle 62"/>
            <p:cNvSpPr>
              <a:spLocks noChangeArrowheads="1"/>
            </p:cNvSpPr>
            <p:nvPr/>
          </p:nvSpPr>
          <p:spPr bwMode="auto">
            <a:xfrm>
              <a:off x="2024" y="2208"/>
              <a:ext cx="431" cy="1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Freeform 63"/>
            <p:cNvSpPr>
              <a:spLocks noEditPoints="1"/>
            </p:cNvSpPr>
            <p:nvPr/>
          </p:nvSpPr>
          <p:spPr bwMode="auto">
            <a:xfrm>
              <a:off x="2449" y="2190"/>
              <a:ext cx="67" cy="65"/>
            </a:xfrm>
            <a:custGeom>
              <a:avLst/>
              <a:gdLst>
                <a:gd name="T0" fmla="*/ 34 w 67"/>
                <a:gd name="T1" fmla="*/ 54 h 65"/>
                <a:gd name="T2" fmla="*/ 34 w 67"/>
                <a:gd name="T3" fmla="*/ 65 h 65"/>
                <a:gd name="T4" fmla="*/ 34 w 67"/>
                <a:gd name="T5" fmla="*/ 54 h 65"/>
                <a:gd name="T6" fmla="*/ 48 w 67"/>
                <a:gd name="T7" fmla="*/ 48 h 65"/>
                <a:gd name="T8" fmla="*/ 45 w 67"/>
                <a:gd name="T9" fmla="*/ 62 h 65"/>
                <a:gd name="T10" fmla="*/ 34 w 67"/>
                <a:gd name="T11" fmla="*/ 54 h 65"/>
                <a:gd name="T12" fmla="*/ 53 w 67"/>
                <a:gd name="T13" fmla="*/ 42 h 65"/>
                <a:gd name="T14" fmla="*/ 67 w 67"/>
                <a:gd name="T15" fmla="*/ 34 h 65"/>
                <a:gd name="T16" fmla="*/ 56 w 67"/>
                <a:gd name="T17" fmla="*/ 57 h 65"/>
                <a:gd name="T18" fmla="*/ 53 w 67"/>
                <a:gd name="T19" fmla="*/ 34 h 65"/>
                <a:gd name="T20" fmla="*/ 67 w 67"/>
                <a:gd name="T21" fmla="*/ 34 h 65"/>
                <a:gd name="T22" fmla="*/ 53 w 67"/>
                <a:gd name="T23" fmla="*/ 34 h 65"/>
                <a:gd name="T24" fmla="*/ 53 w 67"/>
                <a:gd name="T25" fmla="*/ 34 h 65"/>
                <a:gd name="T26" fmla="*/ 67 w 67"/>
                <a:gd name="T27" fmla="*/ 34 h 65"/>
                <a:gd name="T28" fmla="*/ 53 w 67"/>
                <a:gd name="T29" fmla="*/ 34 h 65"/>
                <a:gd name="T30" fmla="*/ 48 w 67"/>
                <a:gd name="T31" fmla="*/ 17 h 65"/>
                <a:gd name="T32" fmla="*/ 65 w 67"/>
                <a:gd name="T33" fmla="*/ 20 h 65"/>
                <a:gd name="T34" fmla="*/ 53 w 67"/>
                <a:gd name="T35" fmla="*/ 34 h 65"/>
                <a:gd name="T36" fmla="*/ 42 w 67"/>
                <a:gd name="T37" fmla="*/ 14 h 65"/>
                <a:gd name="T38" fmla="*/ 34 w 67"/>
                <a:gd name="T39" fmla="*/ 0 h 65"/>
                <a:gd name="T40" fmla="*/ 56 w 67"/>
                <a:gd name="T41" fmla="*/ 11 h 65"/>
                <a:gd name="T42" fmla="*/ 34 w 67"/>
                <a:gd name="T43" fmla="*/ 11 h 65"/>
                <a:gd name="T44" fmla="*/ 34 w 67"/>
                <a:gd name="T45" fmla="*/ 0 h 65"/>
                <a:gd name="T46" fmla="*/ 34 w 67"/>
                <a:gd name="T47" fmla="*/ 11 h 65"/>
                <a:gd name="T48" fmla="*/ 34 w 67"/>
                <a:gd name="T49" fmla="*/ 11 h 65"/>
                <a:gd name="T50" fmla="*/ 34 w 67"/>
                <a:gd name="T51" fmla="*/ 0 h 65"/>
                <a:gd name="T52" fmla="*/ 34 w 67"/>
                <a:gd name="T53" fmla="*/ 11 h 65"/>
                <a:gd name="T54" fmla="*/ 20 w 67"/>
                <a:gd name="T55" fmla="*/ 17 h 65"/>
                <a:gd name="T56" fmla="*/ 20 w 67"/>
                <a:gd name="T57" fmla="*/ 3 h 65"/>
                <a:gd name="T58" fmla="*/ 34 w 67"/>
                <a:gd name="T59" fmla="*/ 11 h 65"/>
                <a:gd name="T60" fmla="*/ 14 w 67"/>
                <a:gd name="T61" fmla="*/ 25 h 65"/>
                <a:gd name="T62" fmla="*/ 0 w 67"/>
                <a:gd name="T63" fmla="*/ 34 h 65"/>
                <a:gd name="T64" fmla="*/ 11 w 67"/>
                <a:gd name="T65" fmla="*/ 11 h 65"/>
                <a:gd name="T66" fmla="*/ 11 w 67"/>
                <a:gd name="T67" fmla="*/ 34 h 65"/>
                <a:gd name="T68" fmla="*/ 0 w 67"/>
                <a:gd name="T69" fmla="*/ 34 h 65"/>
                <a:gd name="T70" fmla="*/ 11 w 67"/>
                <a:gd name="T71" fmla="*/ 34 h 65"/>
                <a:gd name="T72" fmla="*/ 11 w 67"/>
                <a:gd name="T73" fmla="*/ 34 h 65"/>
                <a:gd name="T74" fmla="*/ 0 w 67"/>
                <a:gd name="T75" fmla="*/ 34 h 65"/>
                <a:gd name="T76" fmla="*/ 11 w 67"/>
                <a:gd name="T77" fmla="*/ 34 h 65"/>
                <a:gd name="T78" fmla="*/ 20 w 67"/>
                <a:gd name="T79" fmla="*/ 48 h 65"/>
                <a:gd name="T80" fmla="*/ 3 w 67"/>
                <a:gd name="T81" fmla="*/ 45 h 65"/>
                <a:gd name="T82" fmla="*/ 11 w 67"/>
                <a:gd name="T83" fmla="*/ 34 h 65"/>
                <a:gd name="T84" fmla="*/ 25 w 67"/>
                <a:gd name="T85" fmla="*/ 54 h 65"/>
                <a:gd name="T86" fmla="*/ 34 w 67"/>
                <a:gd name="T87" fmla="*/ 65 h 65"/>
                <a:gd name="T88" fmla="*/ 11 w 67"/>
                <a:gd name="T89" fmla="*/ 57 h 65"/>
                <a:gd name="T90" fmla="*/ 34 w 67"/>
                <a:gd name="T91" fmla="*/ 54 h 65"/>
                <a:gd name="T92" fmla="*/ 34 w 67"/>
                <a:gd name="T93" fmla="*/ 65 h 65"/>
                <a:gd name="T94" fmla="*/ 34 w 67"/>
                <a:gd name="T95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65">
                  <a:moveTo>
                    <a:pt x="34" y="54"/>
                  </a:moveTo>
                  <a:lnTo>
                    <a:pt x="34" y="54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34" y="54"/>
                  </a:lnTo>
                  <a:close/>
                  <a:moveTo>
                    <a:pt x="34" y="54"/>
                  </a:moveTo>
                  <a:lnTo>
                    <a:pt x="42" y="54"/>
                  </a:lnTo>
                  <a:lnTo>
                    <a:pt x="48" y="48"/>
                  </a:lnTo>
                  <a:lnTo>
                    <a:pt x="56" y="57"/>
                  </a:lnTo>
                  <a:lnTo>
                    <a:pt x="45" y="62"/>
                  </a:lnTo>
                  <a:lnTo>
                    <a:pt x="34" y="65"/>
                  </a:lnTo>
                  <a:lnTo>
                    <a:pt x="34" y="54"/>
                  </a:lnTo>
                  <a:close/>
                  <a:moveTo>
                    <a:pt x="48" y="48"/>
                  </a:moveTo>
                  <a:lnTo>
                    <a:pt x="53" y="42"/>
                  </a:lnTo>
                  <a:lnTo>
                    <a:pt x="53" y="34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56" y="57"/>
                  </a:lnTo>
                  <a:lnTo>
                    <a:pt x="48" y="48"/>
                  </a:lnTo>
                  <a:close/>
                  <a:moveTo>
                    <a:pt x="53" y="34"/>
                  </a:moveTo>
                  <a:lnTo>
                    <a:pt x="53" y="34"/>
                  </a:lnTo>
                  <a:lnTo>
                    <a:pt x="67" y="34"/>
                  </a:lnTo>
                  <a:lnTo>
                    <a:pt x="67" y="34"/>
                  </a:lnTo>
                  <a:lnTo>
                    <a:pt x="53" y="34"/>
                  </a:lnTo>
                  <a:close/>
                  <a:moveTo>
                    <a:pt x="53" y="34"/>
                  </a:moveTo>
                  <a:lnTo>
                    <a:pt x="53" y="34"/>
                  </a:lnTo>
                  <a:lnTo>
                    <a:pt x="67" y="34"/>
                  </a:lnTo>
                  <a:lnTo>
                    <a:pt x="67" y="34"/>
                  </a:lnTo>
                  <a:lnTo>
                    <a:pt x="53" y="34"/>
                  </a:lnTo>
                  <a:close/>
                  <a:moveTo>
                    <a:pt x="53" y="34"/>
                  </a:moveTo>
                  <a:lnTo>
                    <a:pt x="53" y="25"/>
                  </a:lnTo>
                  <a:lnTo>
                    <a:pt x="48" y="17"/>
                  </a:lnTo>
                  <a:lnTo>
                    <a:pt x="56" y="11"/>
                  </a:lnTo>
                  <a:lnTo>
                    <a:pt x="65" y="20"/>
                  </a:lnTo>
                  <a:lnTo>
                    <a:pt x="67" y="34"/>
                  </a:lnTo>
                  <a:lnTo>
                    <a:pt x="53" y="34"/>
                  </a:lnTo>
                  <a:close/>
                  <a:moveTo>
                    <a:pt x="48" y="17"/>
                  </a:moveTo>
                  <a:lnTo>
                    <a:pt x="42" y="14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45" y="3"/>
                  </a:lnTo>
                  <a:lnTo>
                    <a:pt x="56" y="11"/>
                  </a:lnTo>
                  <a:lnTo>
                    <a:pt x="48" y="17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34" y="11"/>
                  </a:moveTo>
                  <a:lnTo>
                    <a:pt x="25" y="14"/>
                  </a:lnTo>
                  <a:lnTo>
                    <a:pt x="20" y="17"/>
                  </a:lnTo>
                  <a:lnTo>
                    <a:pt x="11" y="11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4" y="11"/>
                  </a:lnTo>
                  <a:close/>
                  <a:moveTo>
                    <a:pt x="20" y="17"/>
                  </a:moveTo>
                  <a:lnTo>
                    <a:pt x="14" y="25"/>
                  </a:lnTo>
                  <a:lnTo>
                    <a:pt x="11" y="34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0" y="17"/>
                  </a:lnTo>
                  <a:close/>
                  <a:moveTo>
                    <a:pt x="11" y="34"/>
                  </a:moveTo>
                  <a:lnTo>
                    <a:pt x="11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" y="34"/>
                  </a:lnTo>
                  <a:close/>
                  <a:moveTo>
                    <a:pt x="11" y="34"/>
                  </a:moveTo>
                  <a:lnTo>
                    <a:pt x="11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1" y="34"/>
                  </a:lnTo>
                  <a:close/>
                  <a:moveTo>
                    <a:pt x="11" y="34"/>
                  </a:moveTo>
                  <a:lnTo>
                    <a:pt x="14" y="42"/>
                  </a:lnTo>
                  <a:lnTo>
                    <a:pt x="20" y="48"/>
                  </a:lnTo>
                  <a:lnTo>
                    <a:pt x="11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1" y="34"/>
                  </a:lnTo>
                  <a:close/>
                  <a:moveTo>
                    <a:pt x="20" y="48"/>
                  </a:moveTo>
                  <a:lnTo>
                    <a:pt x="25" y="54"/>
                  </a:lnTo>
                  <a:lnTo>
                    <a:pt x="34" y="54"/>
                  </a:lnTo>
                  <a:lnTo>
                    <a:pt x="34" y="65"/>
                  </a:lnTo>
                  <a:lnTo>
                    <a:pt x="20" y="62"/>
                  </a:lnTo>
                  <a:lnTo>
                    <a:pt x="11" y="57"/>
                  </a:lnTo>
                  <a:lnTo>
                    <a:pt x="20" y="48"/>
                  </a:lnTo>
                  <a:close/>
                  <a:moveTo>
                    <a:pt x="34" y="54"/>
                  </a:moveTo>
                  <a:lnTo>
                    <a:pt x="34" y="54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34" y="5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2" name="Freeform 64"/>
            <p:cNvSpPr>
              <a:spLocks/>
            </p:cNvSpPr>
            <p:nvPr/>
          </p:nvSpPr>
          <p:spPr bwMode="auto">
            <a:xfrm>
              <a:off x="1698" y="2334"/>
              <a:ext cx="110" cy="113"/>
            </a:xfrm>
            <a:custGeom>
              <a:avLst/>
              <a:gdLst>
                <a:gd name="T0" fmla="*/ 59 w 110"/>
                <a:gd name="T1" fmla="*/ 0 h 113"/>
                <a:gd name="T2" fmla="*/ 59 w 110"/>
                <a:gd name="T3" fmla="*/ 54 h 113"/>
                <a:gd name="T4" fmla="*/ 110 w 110"/>
                <a:gd name="T5" fmla="*/ 54 h 113"/>
                <a:gd name="T6" fmla="*/ 110 w 110"/>
                <a:gd name="T7" fmla="*/ 62 h 113"/>
                <a:gd name="T8" fmla="*/ 59 w 110"/>
                <a:gd name="T9" fmla="*/ 62 h 113"/>
                <a:gd name="T10" fmla="*/ 59 w 110"/>
                <a:gd name="T11" fmla="*/ 113 h 113"/>
                <a:gd name="T12" fmla="*/ 51 w 110"/>
                <a:gd name="T13" fmla="*/ 113 h 113"/>
                <a:gd name="T14" fmla="*/ 51 w 110"/>
                <a:gd name="T15" fmla="*/ 62 h 113"/>
                <a:gd name="T16" fmla="*/ 0 w 110"/>
                <a:gd name="T17" fmla="*/ 62 h 113"/>
                <a:gd name="T18" fmla="*/ 0 w 110"/>
                <a:gd name="T19" fmla="*/ 54 h 113"/>
                <a:gd name="T20" fmla="*/ 51 w 110"/>
                <a:gd name="T21" fmla="*/ 54 h 113"/>
                <a:gd name="T22" fmla="*/ 51 w 110"/>
                <a:gd name="T23" fmla="*/ 0 h 113"/>
                <a:gd name="T24" fmla="*/ 59 w 110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13">
                  <a:moveTo>
                    <a:pt x="59" y="0"/>
                  </a:moveTo>
                  <a:lnTo>
                    <a:pt x="59" y="54"/>
                  </a:lnTo>
                  <a:lnTo>
                    <a:pt x="110" y="54"/>
                  </a:lnTo>
                  <a:lnTo>
                    <a:pt x="110" y="62"/>
                  </a:lnTo>
                  <a:lnTo>
                    <a:pt x="59" y="62"/>
                  </a:lnTo>
                  <a:lnTo>
                    <a:pt x="59" y="113"/>
                  </a:lnTo>
                  <a:lnTo>
                    <a:pt x="51" y="113"/>
                  </a:lnTo>
                  <a:lnTo>
                    <a:pt x="51" y="62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51" y="54"/>
                  </a:lnTo>
                  <a:lnTo>
                    <a:pt x="51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3" name="Freeform 65"/>
            <p:cNvSpPr>
              <a:spLocks noEditPoints="1"/>
            </p:cNvSpPr>
            <p:nvPr/>
          </p:nvSpPr>
          <p:spPr bwMode="auto">
            <a:xfrm>
              <a:off x="1692" y="2329"/>
              <a:ext cx="121" cy="124"/>
            </a:xfrm>
            <a:custGeom>
              <a:avLst/>
              <a:gdLst>
                <a:gd name="T0" fmla="*/ 71 w 121"/>
                <a:gd name="T1" fmla="*/ 59 h 124"/>
                <a:gd name="T2" fmla="*/ 60 w 121"/>
                <a:gd name="T3" fmla="*/ 5 h 124"/>
                <a:gd name="T4" fmla="*/ 65 w 121"/>
                <a:gd name="T5" fmla="*/ 64 h 124"/>
                <a:gd name="T6" fmla="*/ 60 w 121"/>
                <a:gd name="T7" fmla="*/ 59 h 124"/>
                <a:gd name="T8" fmla="*/ 65 w 121"/>
                <a:gd name="T9" fmla="*/ 64 h 124"/>
                <a:gd name="T10" fmla="*/ 116 w 121"/>
                <a:gd name="T11" fmla="*/ 50 h 124"/>
                <a:gd name="T12" fmla="*/ 65 w 121"/>
                <a:gd name="T13" fmla="*/ 64 h 124"/>
                <a:gd name="T14" fmla="*/ 116 w 121"/>
                <a:gd name="T15" fmla="*/ 50 h 124"/>
                <a:gd name="T16" fmla="*/ 121 w 121"/>
                <a:gd name="T17" fmla="*/ 59 h 124"/>
                <a:gd name="T18" fmla="*/ 116 w 121"/>
                <a:gd name="T19" fmla="*/ 50 h 124"/>
                <a:gd name="T20" fmla="*/ 121 w 121"/>
                <a:gd name="T21" fmla="*/ 67 h 124"/>
                <a:gd name="T22" fmla="*/ 110 w 121"/>
                <a:gd name="T23" fmla="*/ 59 h 124"/>
                <a:gd name="T24" fmla="*/ 121 w 121"/>
                <a:gd name="T25" fmla="*/ 67 h 124"/>
                <a:gd name="T26" fmla="*/ 116 w 121"/>
                <a:gd name="T27" fmla="*/ 73 h 124"/>
                <a:gd name="T28" fmla="*/ 121 w 121"/>
                <a:gd name="T29" fmla="*/ 67 h 124"/>
                <a:gd name="T30" fmla="*/ 65 w 121"/>
                <a:gd name="T31" fmla="*/ 73 h 124"/>
                <a:gd name="T32" fmla="*/ 116 w 121"/>
                <a:gd name="T33" fmla="*/ 62 h 124"/>
                <a:gd name="T34" fmla="*/ 60 w 121"/>
                <a:gd name="T35" fmla="*/ 67 h 124"/>
                <a:gd name="T36" fmla="*/ 65 w 121"/>
                <a:gd name="T37" fmla="*/ 62 h 124"/>
                <a:gd name="T38" fmla="*/ 60 w 121"/>
                <a:gd name="T39" fmla="*/ 67 h 124"/>
                <a:gd name="T40" fmla="*/ 71 w 121"/>
                <a:gd name="T41" fmla="*/ 118 h 124"/>
                <a:gd name="T42" fmla="*/ 60 w 121"/>
                <a:gd name="T43" fmla="*/ 67 h 124"/>
                <a:gd name="T44" fmla="*/ 71 w 121"/>
                <a:gd name="T45" fmla="*/ 118 h 124"/>
                <a:gd name="T46" fmla="*/ 65 w 121"/>
                <a:gd name="T47" fmla="*/ 124 h 124"/>
                <a:gd name="T48" fmla="*/ 71 w 121"/>
                <a:gd name="T49" fmla="*/ 118 h 124"/>
                <a:gd name="T50" fmla="*/ 57 w 121"/>
                <a:gd name="T51" fmla="*/ 124 h 124"/>
                <a:gd name="T52" fmla="*/ 65 w 121"/>
                <a:gd name="T53" fmla="*/ 113 h 124"/>
                <a:gd name="T54" fmla="*/ 57 w 121"/>
                <a:gd name="T55" fmla="*/ 124 h 124"/>
                <a:gd name="T56" fmla="*/ 51 w 121"/>
                <a:gd name="T57" fmla="*/ 118 h 124"/>
                <a:gd name="T58" fmla="*/ 57 w 121"/>
                <a:gd name="T59" fmla="*/ 124 h 124"/>
                <a:gd name="T60" fmla="*/ 51 w 121"/>
                <a:gd name="T61" fmla="*/ 67 h 124"/>
                <a:gd name="T62" fmla="*/ 62 w 121"/>
                <a:gd name="T63" fmla="*/ 118 h 124"/>
                <a:gd name="T64" fmla="*/ 57 w 121"/>
                <a:gd name="T65" fmla="*/ 62 h 124"/>
                <a:gd name="T66" fmla="*/ 62 w 121"/>
                <a:gd name="T67" fmla="*/ 67 h 124"/>
                <a:gd name="T68" fmla="*/ 57 w 121"/>
                <a:gd name="T69" fmla="*/ 62 h 124"/>
                <a:gd name="T70" fmla="*/ 6 w 121"/>
                <a:gd name="T71" fmla="*/ 73 h 124"/>
                <a:gd name="T72" fmla="*/ 57 w 121"/>
                <a:gd name="T73" fmla="*/ 62 h 124"/>
                <a:gd name="T74" fmla="*/ 6 w 121"/>
                <a:gd name="T75" fmla="*/ 73 h 124"/>
                <a:gd name="T76" fmla="*/ 0 w 121"/>
                <a:gd name="T77" fmla="*/ 67 h 124"/>
                <a:gd name="T78" fmla="*/ 6 w 121"/>
                <a:gd name="T79" fmla="*/ 73 h 124"/>
                <a:gd name="T80" fmla="*/ 0 w 121"/>
                <a:gd name="T81" fmla="*/ 59 h 124"/>
                <a:gd name="T82" fmla="*/ 12 w 121"/>
                <a:gd name="T83" fmla="*/ 67 h 124"/>
                <a:gd name="T84" fmla="*/ 0 w 121"/>
                <a:gd name="T85" fmla="*/ 59 h 124"/>
                <a:gd name="T86" fmla="*/ 6 w 121"/>
                <a:gd name="T87" fmla="*/ 50 h 124"/>
                <a:gd name="T88" fmla="*/ 0 w 121"/>
                <a:gd name="T89" fmla="*/ 59 h 124"/>
                <a:gd name="T90" fmla="*/ 57 w 121"/>
                <a:gd name="T91" fmla="*/ 50 h 124"/>
                <a:gd name="T92" fmla="*/ 6 w 121"/>
                <a:gd name="T93" fmla="*/ 64 h 124"/>
                <a:gd name="T94" fmla="*/ 62 w 121"/>
                <a:gd name="T95" fmla="*/ 59 h 124"/>
                <a:gd name="T96" fmla="*/ 57 w 121"/>
                <a:gd name="T97" fmla="*/ 64 h 124"/>
                <a:gd name="T98" fmla="*/ 62 w 121"/>
                <a:gd name="T99" fmla="*/ 59 h 124"/>
                <a:gd name="T100" fmla="*/ 51 w 121"/>
                <a:gd name="T101" fmla="*/ 5 h 124"/>
                <a:gd name="T102" fmla="*/ 62 w 121"/>
                <a:gd name="T103" fmla="*/ 59 h 124"/>
                <a:gd name="T104" fmla="*/ 51 w 121"/>
                <a:gd name="T105" fmla="*/ 5 h 124"/>
                <a:gd name="T106" fmla="*/ 57 w 121"/>
                <a:gd name="T107" fmla="*/ 0 h 124"/>
                <a:gd name="T108" fmla="*/ 51 w 121"/>
                <a:gd name="T109" fmla="*/ 5 h 124"/>
                <a:gd name="T110" fmla="*/ 65 w 121"/>
                <a:gd name="T111" fmla="*/ 0 h 124"/>
                <a:gd name="T112" fmla="*/ 57 w 121"/>
                <a:gd name="T113" fmla="*/ 11 h 124"/>
                <a:gd name="T114" fmla="*/ 65 w 121"/>
                <a:gd name="T115" fmla="*/ 0 h 124"/>
                <a:gd name="T116" fmla="*/ 71 w 121"/>
                <a:gd name="T117" fmla="*/ 5 h 124"/>
                <a:gd name="T118" fmla="*/ 65 w 121"/>
                <a:gd name="T11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" h="124">
                  <a:moveTo>
                    <a:pt x="71" y="5"/>
                  </a:moveTo>
                  <a:lnTo>
                    <a:pt x="71" y="59"/>
                  </a:lnTo>
                  <a:lnTo>
                    <a:pt x="60" y="59"/>
                  </a:lnTo>
                  <a:lnTo>
                    <a:pt x="60" y="5"/>
                  </a:lnTo>
                  <a:lnTo>
                    <a:pt x="71" y="5"/>
                  </a:lnTo>
                  <a:close/>
                  <a:moveTo>
                    <a:pt x="65" y="64"/>
                  </a:moveTo>
                  <a:lnTo>
                    <a:pt x="60" y="64"/>
                  </a:lnTo>
                  <a:lnTo>
                    <a:pt x="60" y="59"/>
                  </a:lnTo>
                  <a:lnTo>
                    <a:pt x="65" y="59"/>
                  </a:lnTo>
                  <a:lnTo>
                    <a:pt x="65" y="64"/>
                  </a:lnTo>
                  <a:close/>
                  <a:moveTo>
                    <a:pt x="65" y="50"/>
                  </a:moveTo>
                  <a:lnTo>
                    <a:pt x="116" y="50"/>
                  </a:lnTo>
                  <a:lnTo>
                    <a:pt x="116" y="64"/>
                  </a:lnTo>
                  <a:lnTo>
                    <a:pt x="65" y="64"/>
                  </a:lnTo>
                  <a:lnTo>
                    <a:pt x="65" y="50"/>
                  </a:lnTo>
                  <a:close/>
                  <a:moveTo>
                    <a:pt x="116" y="50"/>
                  </a:moveTo>
                  <a:lnTo>
                    <a:pt x="121" y="50"/>
                  </a:lnTo>
                  <a:lnTo>
                    <a:pt x="121" y="59"/>
                  </a:lnTo>
                  <a:lnTo>
                    <a:pt x="116" y="59"/>
                  </a:lnTo>
                  <a:lnTo>
                    <a:pt x="116" y="50"/>
                  </a:lnTo>
                  <a:close/>
                  <a:moveTo>
                    <a:pt x="121" y="59"/>
                  </a:moveTo>
                  <a:lnTo>
                    <a:pt x="121" y="67"/>
                  </a:lnTo>
                  <a:lnTo>
                    <a:pt x="110" y="67"/>
                  </a:lnTo>
                  <a:lnTo>
                    <a:pt x="110" y="59"/>
                  </a:lnTo>
                  <a:lnTo>
                    <a:pt x="121" y="59"/>
                  </a:lnTo>
                  <a:close/>
                  <a:moveTo>
                    <a:pt x="121" y="67"/>
                  </a:moveTo>
                  <a:lnTo>
                    <a:pt x="121" y="73"/>
                  </a:lnTo>
                  <a:lnTo>
                    <a:pt x="116" y="73"/>
                  </a:lnTo>
                  <a:lnTo>
                    <a:pt x="116" y="67"/>
                  </a:lnTo>
                  <a:lnTo>
                    <a:pt x="121" y="67"/>
                  </a:lnTo>
                  <a:close/>
                  <a:moveTo>
                    <a:pt x="116" y="73"/>
                  </a:moveTo>
                  <a:lnTo>
                    <a:pt x="65" y="73"/>
                  </a:lnTo>
                  <a:lnTo>
                    <a:pt x="65" y="62"/>
                  </a:lnTo>
                  <a:lnTo>
                    <a:pt x="116" y="62"/>
                  </a:lnTo>
                  <a:lnTo>
                    <a:pt x="116" y="73"/>
                  </a:lnTo>
                  <a:close/>
                  <a:moveTo>
                    <a:pt x="60" y="67"/>
                  </a:moveTo>
                  <a:lnTo>
                    <a:pt x="60" y="62"/>
                  </a:lnTo>
                  <a:lnTo>
                    <a:pt x="65" y="62"/>
                  </a:lnTo>
                  <a:lnTo>
                    <a:pt x="65" y="67"/>
                  </a:lnTo>
                  <a:lnTo>
                    <a:pt x="60" y="67"/>
                  </a:lnTo>
                  <a:close/>
                  <a:moveTo>
                    <a:pt x="71" y="67"/>
                  </a:moveTo>
                  <a:lnTo>
                    <a:pt x="71" y="118"/>
                  </a:lnTo>
                  <a:lnTo>
                    <a:pt x="60" y="118"/>
                  </a:lnTo>
                  <a:lnTo>
                    <a:pt x="60" y="67"/>
                  </a:lnTo>
                  <a:lnTo>
                    <a:pt x="71" y="67"/>
                  </a:lnTo>
                  <a:close/>
                  <a:moveTo>
                    <a:pt x="71" y="118"/>
                  </a:moveTo>
                  <a:lnTo>
                    <a:pt x="71" y="124"/>
                  </a:lnTo>
                  <a:lnTo>
                    <a:pt x="65" y="124"/>
                  </a:lnTo>
                  <a:lnTo>
                    <a:pt x="65" y="118"/>
                  </a:lnTo>
                  <a:lnTo>
                    <a:pt x="71" y="118"/>
                  </a:lnTo>
                  <a:close/>
                  <a:moveTo>
                    <a:pt x="65" y="124"/>
                  </a:moveTo>
                  <a:lnTo>
                    <a:pt x="57" y="124"/>
                  </a:lnTo>
                  <a:lnTo>
                    <a:pt x="57" y="113"/>
                  </a:lnTo>
                  <a:lnTo>
                    <a:pt x="65" y="113"/>
                  </a:lnTo>
                  <a:lnTo>
                    <a:pt x="65" y="124"/>
                  </a:lnTo>
                  <a:close/>
                  <a:moveTo>
                    <a:pt x="57" y="124"/>
                  </a:moveTo>
                  <a:lnTo>
                    <a:pt x="51" y="124"/>
                  </a:lnTo>
                  <a:lnTo>
                    <a:pt x="51" y="118"/>
                  </a:lnTo>
                  <a:lnTo>
                    <a:pt x="57" y="118"/>
                  </a:lnTo>
                  <a:lnTo>
                    <a:pt x="57" y="124"/>
                  </a:lnTo>
                  <a:close/>
                  <a:moveTo>
                    <a:pt x="51" y="118"/>
                  </a:moveTo>
                  <a:lnTo>
                    <a:pt x="51" y="67"/>
                  </a:lnTo>
                  <a:lnTo>
                    <a:pt x="62" y="67"/>
                  </a:lnTo>
                  <a:lnTo>
                    <a:pt x="62" y="118"/>
                  </a:lnTo>
                  <a:lnTo>
                    <a:pt x="51" y="118"/>
                  </a:lnTo>
                  <a:close/>
                  <a:moveTo>
                    <a:pt x="57" y="62"/>
                  </a:moveTo>
                  <a:lnTo>
                    <a:pt x="62" y="62"/>
                  </a:lnTo>
                  <a:lnTo>
                    <a:pt x="62" y="67"/>
                  </a:lnTo>
                  <a:lnTo>
                    <a:pt x="57" y="67"/>
                  </a:lnTo>
                  <a:lnTo>
                    <a:pt x="57" y="62"/>
                  </a:lnTo>
                  <a:close/>
                  <a:moveTo>
                    <a:pt x="57" y="73"/>
                  </a:moveTo>
                  <a:lnTo>
                    <a:pt x="6" y="73"/>
                  </a:lnTo>
                  <a:lnTo>
                    <a:pt x="6" y="62"/>
                  </a:lnTo>
                  <a:lnTo>
                    <a:pt x="57" y="62"/>
                  </a:lnTo>
                  <a:lnTo>
                    <a:pt x="57" y="73"/>
                  </a:lnTo>
                  <a:close/>
                  <a:moveTo>
                    <a:pt x="6" y="73"/>
                  </a:moveTo>
                  <a:lnTo>
                    <a:pt x="0" y="73"/>
                  </a:lnTo>
                  <a:lnTo>
                    <a:pt x="0" y="67"/>
                  </a:lnTo>
                  <a:lnTo>
                    <a:pt x="6" y="67"/>
                  </a:lnTo>
                  <a:lnTo>
                    <a:pt x="6" y="73"/>
                  </a:lnTo>
                  <a:close/>
                  <a:moveTo>
                    <a:pt x="0" y="67"/>
                  </a:moveTo>
                  <a:lnTo>
                    <a:pt x="0" y="59"/>
                  </a:lnTo>
                  <a:lnTo>
                    <a:pt x="12" y="59"/>
                  </a:lnTo>
                  <a:lnTo>
                    <a:pt x="12" y="67"/>
                  </a:lnTo>
                  <a:lnTo>
                    <a:pt x="0" y="67"/>
                  </a:lnTo>
                  <a:close/>
                  <a:moveTo>
                    <a:pt x="0" y="59"/>
                  </a:moveTo>
                  <a:lnTo>
                    <a:pt x="0" y="50"/>
                  </a:lnTo>
                  <a:lnTo>
                    <a:pt x="6" y="50"/>
                  </a:lnTo>
                  <a:lnTo>
                    <a:pt x="6" y="59"/>
                  </a:lnTo>
                  <a:lnTo>
                    <a:pt x="0" y="59"/>
                  </a:lnTo>
                  <a:close/>
                  <a:moveTo>
                    <a:pt x="6" y="50"/>
                  </a:moveTo>
                  <a:lnTo>
                    <a:pt x="57" y="50"/>
                  </a:lnTo>
                  <a:lnTo>
                    <a:pt x="57" y="64"/>
                  </a:lnTo>
                  <a:lnTo>
                    <a:pt x="6" y="64"/>
                  </a:lnTo>
                  <a:lnTo>
                    <a:pt x="6" y="50"/>
                  </a:lnTo>
                  <a:close/>
                  <a:moveTo>
                    <a:pt x="62" y="59"/>
                  </a:moveTo>
                  <a:lnTo>
                    <a:pt x="62" y="64"/>
                  </a:lnTo>
                  <a:lnTo>
                    <a:pt x="57" y="64"/>
                  </a:lnTo>
                  <a:lnTo>
                    <a:pt x="57" y="59"/>
                  </a:lnTo>
                  <a:lnTo>
                    <a:pt x="62" y="59"/>
                  </a:lnTo>
                  <a:close/>
                  <a:moveTo>
                    <a:pt x="51" y="59"/>
                  </a:moveTo>
                  <a:lnTo>
                    <a:pt x="51" y="5"/>
                  </a:lnTo>
                  <a:lnTo>
                    <a:pt x="62" y="5"/>
                  </a:lnTo>
                  <a:lnTo>
                    <a:pt x="62" y="59"/>
                  </a:lnTo>
                  <a:lnTo>
                    <a:pt x="51" y="59"/>
                  </a:lnTo>
                  <a:close/>
                  <a:moveTo>
                    <a:pt x="51" y="5"/>
                  </a:moveTo>
                  <a:lnTo>
                    <a:pt x="51" y="0"/>
                  </a:lnTo>
                  <a:lnTo>
                    <a:pt x="57" y="0"/>
                  </a:lnTo>
                  <a:lnTo>
                    <a:pt x="57" y="5"/>
                  </a:lnTo>
                  <a:lnTo>
                    <a:pt x="51" y="5"/>
                  </a:lnTo>
                  <a:close/>
                  <a:moveTo>
                    <a:pt x="57" y="0"/>
                  </a:moveTo>
                  <a:lnTo>
                    <a:pt x="65" y="0"/>
                  </a:lnTo>
                  <a:lnTo>
                    <a:pt x="65" y="11"/>
                  </a:lnTo>
                  <a:lnTo>
                    <a:pt x="57" y="11"/>
                  </a:lnTo>
                  <a:lnTo>
                    <a:pt x="57" y="0"/>
                  </a:lnTo>
                  <a:close/>
                  <a:moveTo>
                    <a:pt x="65" y="0"/>
                  </a:moveTo>
                  <a:lnTo>
                    <a:pt x="71" y="0"/>
                  </a:lnTo>
                  <a:lnTo>
                    <a:pt x="71" y="5"/>
                  </a:lnTo>
                  <a:lnTo>
                    <a:pt x="65" y="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4" name="Rectangle 66"/>
            <p:cNvSpPr>
              <a:spLocks noChangeArrowheads="1"/>
            </p:cNvSpPr>
            <p:nvPr/>
          </p:nvSpPr>
          <p:spPr bwMode="auto">
            <a:xfrm>
              <a:off x="1704" y="2052"/>
              <a:ext cx="95" cy="8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5" name="Freeform 67"/>
            <p:cNvSpPr>
              <a:spLocks noEditPoints="1"/>
            </p:cNvSpPr>
            <p:nvPr/>
          </p:nvSpPr>
          <p:spPr bwMode="auto">
            <a:xfrm>
              <a:off x="1698" y="2046"/>
              <a:ext cx="107" cy="20"/>
            </a:xfrm>
            <a:custGeom>
              <a:avLst/>
              <a:gdLst>
                <a:gd name="T0" fmla="*/ 107 w 107"/>
                <a:gd name="T1" fmla="*/ 6 h 20"/>
                <a:gd name="T2" fmla="*/ 107 w 107"/>
                <a:gd name="T3" fmla="*/ 14 h 20"/>
                <a:gd name="T4" fmla="*/ 96 w 107"/>
                <a:gd name="T5" fmla="*/ 14 h 20"/>
                <a:gd name="T6" fmla="*/ 96 w 107"/>
                <a:gd name="T7" fmla="*/ 6 h 20"/>
                <a:gd name="T8" fmla="*/ 107 w 107"/>
                <a:gd name="T9" fmla="*/ 6 h 20"/>
                <a:gd name="T10" fmla="*/ 107 w 107"/>
                <a:gd name="T11" fmla="*/ 14 h 20"/>
                <a:gd name="T12" fmla="*/ 107 w 107"/>
                <a:gd name="T13" fmla="*/ 20 h 20"/>
                <a:gd name="T14" fmla="*/ 101 w 107"/>
                <a:gd name="T15" fmla="*/ 20 h 20"/>
                <a:gd name="T16" fmla="*/ 101 w 107"/>
                <a:gd name="T17" fmla="*/ 14 h 20"/>
                <a:gd name="T18" fmla="*/ 107 w 107"/>
                <a:gd name="T19" fmla="*/ 14 h 20"/>
                <a:gd name="T20" fmla="*/ 101 w 107"/>
                <a:gd name="T21" fmla="*/ 20 h 20"/>
                <a:gd name="T22" fmla="*/ 6 w 107"/>
                <a:gd name="T23" fmla="*/ 20 h 20"/>
                <a:gd name="T24" fmla="*/ 6 w 107"/>
                <a:gd name="T25" fmla="*/ 8 h 20"/>
                <a:gd name="T26" fmla="*/ 101 w 107"/>
                <a:gd name="T27" fmla="*/ 8 h 20"/>
                <a:gd name="T28" fmla="*/ 101 w 107"/>
                <a:gd name="T29" fmla="*/ 20 h 20"/>
                <a:gd name="T30" fmla="*/ 6 w 107"/>
                <a:gd name="T31" fmla="*/ 20 h 20"/>
                <a:gd name="T32" fmla="*/ 0 w 107"/>
                <a:gd name="T33" fmla="*/ 20 h 20"/>
                <a:gd name="T34" fmla="*/ 0 w 107"/>
                <a:gd name="T35" fmla="*/ 14 h 20"/>
                <a:gd name="T36" fmla="*/ 6 w 107"/>
                <a:gd name="T37" fmla="*/ 14 h 20"/>
                <a:gd name="T38" fmla="*/ 6 w 107"/>
                <a:gd name="T39" fmla="*/ 20 h 20"/>
                <a:gd name="T40" fmla="*/ 0 w 107"/>
                <a:gd name="T41" fmla="*/ 14 h 20"/>
                <a:gd name="T42" fmla="*/ 0 w 107"/>
                <a:gd name="T43" fmla="*/ 6 h 20"/>
                <a:gd name="T44" fmla="*/ 11 w 107"/>
                <a:gd name="T45" fmla="*/ 6 h 20"/>
                <a:gd name="T46" fmla="*/ 11 w 107"/>
                <a:gd name="T47" fmla="*/ 14 h 20"/>
                <a:gd name="T48" fmla="*/ 0 w 107"/>
                <a:gd name="T49" fmla="*/ 14 h 20"/>
                <a:gd name="T50" fmla="*/ 0 w 107"/>
                <a:gd name="T51" fmla="*/ 6 h 20"/>
                <a:gd name="T52" fmla="*/ 0 w 107"/>
                <a:gd name="T53" fmla="*/ 0 h 20"/>
                <a:gd name="T54" fmla="*/ 6 w 107"/>
                <a:gd name="T55" fmla="*/ 0 h 20"/>
                <a:gd name="T56" fmla="*/ 6 w 107"/>
                <a:gd name="T57" fmla="*/ 6 h 20"/>
                <a:gd name="T58" fmla="*/ 0 w 107"/>
                <a:gd name="T59" fmla="*/ 6 h 20"/>
                <a:gd name="T60" fmla="*/ 6 w 107"/>
                <a:gd name="T61" fmla="*/ 0 h 20"/>
                <a:gd name="T62" fmla="*/ 101 w 107"/>
                <a:gd name="T63" fmla="*/ 0 h 20"/>
                <a:gd name="T64" fmla="*/ 101 w 107"/>
                <a:gd name="T65" fmla="*/ 11 h 20"/>
                <a:gd name="T66" fmla="*/ 6 w 107"/>
                <a:gd name="T67" fmla="*/ 11 h 20"/>
                <a:gd name="T68" fmla="*/ 6 w 107"/>
                <a:gd name="T69" fmla="*/ 0 h 20"/>
                <a:gd name="T70" fmla="*/ 101 w 107"/>
                <a:gd name="T71" fmla="*/ 0 h 20"/>
                <a:gd name="T72" fmla="*/ 107 w 107"/>
                <a:gd name="T73" fmla="*/ 0 h 20"/>
                <a:gd name="T74" fmla="*/ 107 w 107"/>
                <a:gd name="T75" fmla="*/ 6 h 20"/>
                <a:gd name="T76" fmla="*/ 101 w 107"/>
                <a:gd name="T77" fmla="*/ 6 h 20"/>
                <a:gd name="T78" fmla="*/ 101 w 10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20">
                  <a:moveTo>
                    <a:pt x="107" y="6"/>
                  </a:moveTo>
                  <a:lnTo>
                    <a:pt x="107" y="14"/>
                  </a:lnTo>
                  <a:lnTo>
                    <a:pt x="96" y="14"/>
                  </a:lnTo>
                  <a:lnTo>
                    <a:pt x="96" y="6"/>
                  </a:lnTo>
                  <a:lnTo>
                    <a:pt x="107" y="6"/>
                  </a:lnTo>
                  <a:close/>
                  <a:moveTo>
                    <a:pt x="107" y="14"/>
                  </a:moveTo>
                  <a:lnTo>
                    <a:pt x="107" y="20"/>
                  </a:lnTo>
                  <a:lnTo>
                    <a:pt x="101" y="20"/>
                  </a:lnTo>
                  <a:lnTo>
                    <a:pt x="101" y="14"/>
                  </a:lnTo>
                  <a:lnTo>
                    <a:pt x="107" y="14"/>
                  </a:lnTo>
                  <a:close/>
                  <a:moveTo>
                    <a:pt x="101" y="20"/>
                  </a:moveTo>
                  <a:lnTo>
                    <a:pt x="6" y="20"/>
                  </a:lnTo>
                  <a:lnTo>
                    <a:pt x="6" y="8"/>
                  </a:lnTo>
                  <a:lnTo>
                    <a:pt x="101" y="8"/>
                  </a:lnTo>
                  <a:lnTo>
                    <a:pt x="101" y="20"/>
                  </a:lnTo>
                  <a:close/>
                  <a:moveTo>
                    <a:pt x="6" y="20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20"/>
                  </a:lnTo>
                  <a:close/>
                  <a:moveTo>
                    <a:pt x="0" y="14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11" y="14"/>
                  </a:lnTo>
                  <a:lnTo>
                    <a:pt x="0" y="14"/>
                  </a:lnTo>
                  <a:close/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101" y="0"/>
                  </a:lnTo>
                  <a:lnTo>
                    <a:pt x="101" y="11"/>
                  </a:lnTo>
                  <a:lnTo>
                    <a:pt x="6" y="11"/>
                  </a:lnTo>
                  <a:lnTo>
                    <a:pt x="6" y="0"/>
                  </a:lnTo>
                  <a:close/>
                  <a:moveTo>
                    <a:pt x="101" y="0"/>
                  </a:moveTo>
                  <a:lnTo>
                    <a:pt x="107" y="0"/>
                  </a:lnTo>
                  <a:lnTo>
                    <a:pt x="107" y="6"/>
                  </a:lnTo>
                  <a:lnTo>
                    <a:pt x="101" y="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6" name="Rectangle 68"/>
            <p:cNvSpPr>
              <a:spLocks noChangeArrowheads="1"/>
            </p:cNvSpPr>
            <p:nvPr/>
          </p:nvSpPr>
          <p:spPr bwMode="auto">
            <a:xfrm>
              <a:off x="1636" y="2973"/>
              <a:ext cx="155" cy="1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7" name="Rectangle 69"/>
            <p:cNvSpPr>
              <a:spLocks noChangeArrowheads="1"/>
            </p:cNvSpPr>
            <p:nvPr/>
          </p:nvSpPr>
          <p:spPr bwMode="auto">
            <a:xfrm>
              <a:off x="1662" y="3009"/>
              <a:ext cx="101" cy="12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8" name="Rectangle 70"/>
            <p:cNvSpPr>
              <a:spLocks noChangeArrowheads="1"/>
            </p:cNvSpPr>
            <p:nvPr/>
          </p:nvSpPr>
          <p:spPr bwMode="auto">
            <a:xfrm>
              <a:off x="1695" y="3043"/>
              <a:ext cx="31" cy="12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9" name="Rectangle 71"/>
            <p:cNvSpPr>
              <a:spLocks noChangeArrowheads="1"/>
            </p:cNvSpPr>
            <p:nvPr/>
          </p:nvSpPr>
          <p:spPr bwMode="auto">
            <a:xfrm>
              <a:off x="1707" y="2826"/>
              <a:ext cx="14" cy="152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20" name="Freeform 72"/>
            <p:cNvSpPr>
              <a:spLocks/>
            </p:cNvSpPr>
            <p:nvPr/>
          </p:nvSpPr>
          <p:spPr bwMode="auto">
            <a:xfrm>
              <a:off x="1698" y="2814"/>
              <a:ext cx="28" cy="29"/>
            </a:xfrm>
            <a:custGeom>
              <a:avLst/>
              <a:gdLst>
                <a:gd name="T0" fmla="*/ 14 w 28"/>
                <a:gd name="T1" fmla="*/ 29 h 29"/>
                <a:gd name="T2" fmla="*/ 20 w 28"/>
                <a:gd name="T3" fmla="*/ 29 h 29"/>
                <a:gd name="T4" fmla="*/ 25 w 28"/>
                <a:gd name="T5" fmla="*/ 26 h 29"/>
                <a:gd name="T6" fmla="*/ 28 w 28"/>
                <a:gd name="T7" fmla="*/ 20 h 29"/>
                <a:gd name="T8" fmla="*/ 28 w 28"/>
                <a:gd name="T9" fmla="*/ 15 h 29"/>
                <a:gd name="T10" fmla="*/ 28 w 28"/>
                <a:gd name="T11" fmla="*/ 9 h 29"/>
                <a:gd name="T12" fmla="*/ 25 w 28"/>
                <a:gd name="T13" fmla="*/ 6 h 29"/>
                <a:gd name="T14" fmla="*/ 20 w 28"/>
                <a:gd name="T15" fmla="*/ 3 h 29"/>
                <a:gd name="T16" fmla="*/ 14 w 28"/>
                <a:gd name="T17" fmla="*/ 0 h 29"/>
                <a:gd name="T18" fmla="*/ 9 w 28"/>
                <a:gd name="T19" fmla="*/ 3 h 29"/>
                <a:gd name="T20" fmla="*/ 6 w 28"/>
                <a:gd name="T21" fmla="*/ 6 h 29"/>
                <a:gd name="T22" fmla="*/ 3 w 28"/>
                <a:gd name="T23" fmla="*/ 9 h 29"/>
                <a:gd name="T24" fmla="*/ 0 w 28"/>
                <a:gd name="T25" fmla="*/ 15 h 29"/>
                <a:gd name="T26" fmla="*/ 3 w 28"/>
                <a:gd name="T27" fmla="*/ 20 h 29"/>
                <a:gd name="T28" fmla="*/ 6 w 28"/>
                <a:gd name="T29" fmla="*/ 26 h 29"/>
                <a:gd name="T30" fmla="*/ 9 w 28"/>
                <a:gd name="T31" fmla="*/ 29 h 29"/>
                <a:gd name="T32" fmla="*/ 14 w 28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9">
                  <a:moveTo>
                    <a:pt x="14" y="29"/>
                  </a:moveTo>
                  <a:lnTo>
                    <a:pt x="20" y="29"/>
                  </a:lnTo>
                  <a:lnTo>
                    <a:pt x="25" y="26"/>
                  </a:lnTo>
                  <a:lnTo>
                    <a:pt x="28" y="20"/>
                  </a:lnTo>
                  <a:lnTo>
                    <a:pt x="28" y="15"/>
                  </a:lnTo>
                  <a:lnTo>
                    <a:pt x="28" y="9"/>
                  </a:lnTo>
                  <a:lnTo>
                    <a:pt x="25" y="6"/>
                  </a:lnTo>
                  <a:lnTo>
                    <a:pt x="20" y="3"/>
                  </a:lnTo>
                  <a:lnTo>
                    <a:pt x="14" y="0"/>
                  </a:lnTo>
                  <a:lnTo>
                    <a:pt x="9" y="3"/>
                  </a:lnTo>
                  <a:lnTo>
                    <a:pt x="6" y="6"/>
                  </a:lnTo>
                  <a:lnTo>
                    <a:pt x="3" y="9"/>
                  </a:lnTo>
                  <a:lnTo>
                    <a:pt x="0" y="15"/>
                  </a:lnTo>
                  <a:lnTo>
                    <a:pt x="3" y="20"/>
                  </a:lnTo>
                  <a:lnTo>
                    <a:pt x="6" y="26"/>
                  </a:lnTo>
                  <a:lnTo>
                    <a:pt x="9" y="29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21" name="Freeform 73"/>
            <p:cNvSpPr>
              <a:spLocks noEditPoints="1"/>
            </p:cNvSpPr>
            <p:nvPr/>
          </p:nvSpPr>
          <p:spPr bwMode="auto">
            <a:xfrm>
              <a:off x="1692" y="2809"/>
              <a:ext cx="40" cy="39"/>
            </a:xfrm>
            <a:custGeom>
              <a:avLst/>
              <a:gdLst>
                <a:gd name="T0" fmla="*/ 20 w 40"/>
                <a:gd name="T1" fmla="*/ 28 h 39"/>
                <a:gd name="T2" fmla="*/ 20 w 40"/>
                <a:gd name="T3" fmla="*/ 39 h 39"/>
                <a:gd name="T4" fmla="*/ 20 w 40"/>
                <a:gd name="T5" fmla="*/ 28 h 39"/>
                <a:gd name="T6" fmla="*/ 26 w 40"/>
                <a:gd name="T7" fmla="*/ 25 h 39"/>
                <a:gd name="T8" fmla="*/ 29 w 40"/>
                <a:gd name="T9" fmla="*/ 39 h 39"/>
                <a:gd name="T10" fmla="*/ 20 w 40"/>
                <a:gd name="T11" fmla="*/ 28 h 39"/>
                <a:gd name="T12" fmla="*/ 29 w 40"/>
                <a:gd name="T13" fmla="*/ 22 h 39"/>
                <a:gd name="T14" fmla="*/ 40 w 40"/>
                <a:gd name="T15" fmla="*/ 20 h 39"/>
                <a:gd name="T16" fmla="*/ 34 w 40"/>
                <a:gd name="T17" fmla="*/ 34 h 39"/>
                <a:gd name="T18" fmla="*/ 29 w 40"/>
                <a:gd name="T19" fmla="*/ 20 h 39"/>
                <a:gd name="T20" fmla="*/ 40 w 40"/>
                <a:gd name="T21" fmla="*/ 20 h 39"/>
                <a:gd name="T22" fmla="*/ 29 w 40"/>
                <a:gd name="T23" fmla="*/ 20 h 39"/>
                <a:gd name="T24" fmla="*/ 29 w 40"/>
                <a:gd name="T25" fmla="*/ 20 h 39"/>
                <a:gd name="T26" fmla="*/ 40 w 40"/>
                <a:gd name="T27" fmla="*/ 20 h 39"/>
                <a:gd name="T28" fmla="*/ 29 w 40"/>
                <a:gd name="T29" fmla="*/ 20 h 39"/>
                <a:gd name="T30" fmla="*/ 26 w 40"/>
                <a:gd name="T31" fmla="*/ 14 h 39"/>
                <a:gd name="T32" fmla="*/ 40 w 40"/>
                <a:gd name="T33" fmla="*/ 14 h 39"/>
                <a:gd name="T34" fmla="*/ 29 w 40"/>
                <a:gd name="T35" fmla="*/ 20 h 39"/>
                <a:gd name="T36" fmla="*/ 23 w 40"/>
                <a:gd name="T37" fmla="*/ 14 h 39"/>
                <a:gd name="T38" fmla="*/ 20 w 40"/>
                <a:gd name="T39" fmla="*/ 0 h 39"/>
                <a:gd name="T40" fmla="*/ 34 w 40"/>
                <a:gd name="T41" fmla="*/ 5 h 39"/>
                <a:gd name="T42" fmla="*/ 20 w 40"/>
                <a:gd name="T43" fmla="*/ 14 h 39"/>
                <a:gd name="T44" fmla="*/ 20 w 40"/>
                <a:gd name="T45" fmla="*/ 0 h 39"/>
                <a:gd name="T46" fmla="*/ 20 w 40"/>
                <a:gd name="T47" fmla="*/ 14 h 39"/>
                <a:gd name="T48" fmla="*/ 20 w 40"/>
                <a:gd name="T49" fmla="*/ 14 h 39"/>
                <a:gd name="T50" fmla="*/ 20 w 40"/>
                <a:gd name="T51" fmla="*/ 0 h 39"/>
                <a:gd name="T52" fmla="*/ 20 w 40"/>
                <a:gd name="T53" fmla="*/ 14 h 39"/>
                <a:gd name="T54" fmla="*/ 15 w 40"/>
                <a:gd name="T55" fmla="*/ 14 h 39"/>
                <a:gd name="T56" fmla="*/ 12 w 40"/>
                <a:gd name="T57" fmla="*/ 3 h 39"/>
                <a:gd name="T58" fmla="*/ 20 w 40"/>
                <a:gd name="T59" fmla="*/ 14 h 39"/>
                <a:gd name="T60" fmla="*/ 15 w 40"/>
                <a:gd name="T61" fmla="*/ 17 h 39"/>
                <a:gd name="T62" fmla="*/ 0 w 40"/>
                <a:gd name="T63" fmla="*/ 20 h 39"/>
                <a:gd name="T64" fmla="*/ 6 w 40"/>
                <a:gd name="T65" fmla="*/ 5 h 39"/>
                <a:gd name="T66" fmla="*/ 12 w 40"/>
                <a:gd name="T67" fmla="*/ 20 h 39"/>
                <a:gd name="T68" fmla="*/ 0 w 40"/>
                <a:gd name="T69" fmla="*/ 20 h 39"/>
                <a:gd name="T70" fmla="*/ 12 w 40"/>
                <a:gd name="T71" fmla="*/ 20 h 39"/>
                <a:gd name="T72" fmla="*/ 12 w 40"/>
                <a:gd name="T73" fmla="*/ 20 h 39"/>
                <a:gd name="T74" fmla="*/ 0 w 40"/>
                <a:gd name="T75" fmla="*/ 20 h 39"/>
                <a:gd name="T76" fmla="*/ 12 w 40"/>
                <a:gd name="T77" fmla="*/ 20 h 39"/>
                <a:gd name="T78" fmla="*/ 15 w 40"/>
                <a:gd name="T79" fmla="*/ 25 h 39"/>
                <a:gd name="T80" fmla="*/ 3 w 40"/>
                <a:gd name="T81" fmla="*/ 28 h 39"/>
                <a:gd name="T82" fmla="*/ 12 w 40"/>
                <a:gd name="T83" fmla="*/ 20 h 39"/>
                <a:gd name="T84" fmla="*/ 15 w 40"/>
                <a:gd name="T85" fmla="*/ 25 h 39"/>
                <a:gd name="T86" fmla="*/ 15 w 40"/>
                <a:gd name="T87" fmla="*/ 25 h 39"/>
                <a:gd name="T88" fmla="*/ 17 w 40"/>
                <a:gd name="T89" fmla="*/ 28 h 39"/>
                <a:gd name="T90" fmla="*/ 20 w 40"/>
                <a:gd name="T91" fmla="*/ 39 h 39"/>
                <a:gd name="T92" fmla="*/ 6 w 40"/>
                <a:gd name="T93" fmla="*/ 34 h 39"/>
                <a:gd name="T94" fmla="*/ 20 w 40"/>
                <a:gd name="T95" fmla="*/ 28 h 39"/>
                <a:gd name="T96" fmla="*/ 20 w 40"/>
                <a:gd name="T97" fmla="*/ 39 h 39"/>
                <a:gd name="T98" fmla="*/ 20 w 40"/>
                <a:gd name="T9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39">
                  <a:moveTo>
                    <a:pt x="20" y="28"/>
                  </a:moveTo>
                  <a:lnTo>
                    <a:pt x="20" y="28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0" y="28"/>
                  </a:lnTo>
                  <a:close/>
                  <a:moveTo>
                    <a:pt x="20" y="28"/>
                  </a:moveTo>
                  <a:lnTo>
                    <a:pt x="23" y="28"/>
                  </a:lnTo>
                  <a:lnTo>
                    <a:pt x="26" y="25"/>
                  </a:lnTo>
                  <a:lnTo>
                    <a:pt x="34" y="34"/>
                  </a:lnTo>
                  <a:lnTo>
                    <a:pt x="29" y="39"/>
                  </a:lnTo>
                  <a:lnTo>
                    <a:pt x="20" y="39"/>
                  </a:lnTo>
                  <a:lnTo>
                    <a:pt x="20" y="28"/>
                  </a:lnTo>
                  <a:close/>
                  <a:moveTo>
                    <a:pt x="26" y="25"/>
                  </a:moveTo>
                  <a:lnTo>
                    <a:pt x="29" y="22"/>
                  </a:lnTo>
                  <a:lnTo>
                    <a:pt x="29" y="20"/>
                  </a:lnTo>
                  <a:lnTo>
                    <a:pt x="40" y="20"/>
                  </a:lnTo>
                  <a:lnTo>
                    <a:pt x="40" y="28"/>
                  </a:lnTo>
                  <a:lnTo>
                    <a:pt x="34" y="34"/>
                  </a:lnTo>
                  <a:lnTo>
                    <a:pt x="26" y="25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29" y="20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29" y="20"/>
                  </a:lnTo>
                  <a:close/>
                  <a:moveTo>
                    <a:pt x="29" y="20"/>
                  </a:moveTo>
                  <a:lnTo>
                    <a:pt x="29" y="17"/>
                  </a:lnTo>
                  <a:lnTo>
                    <a:pt x="26" y="14"/>
                  </a:lnTo>
                  <a:lnTo>
                    <a:pt x="34" y="5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29" y="20"/>
                  </a:lnTo>
                  <a:close/>
                  <a:moveTo>
                    <a:pt x="26" y="14"/>
                  </a:moveTo>
                  <a:lnTo>
                    <a:pt x="23" y="14"/>
                  </a:lnTo>
                  <a:lnTo>
                    <a:pt x="20" y="14"/>
                  </a:lnTo>
                  <a:lnTo>
                    <a:pt x="20" y="0"/>
                  </a:lnTo>
                  <a:lnTo>
                    <a:pt x="29" y="3"/>
                  </a:lnTo>
                  <a:lnTo>
                    <a:pt x="34" y="5"/>
                  </a:lnTo>
                  <a:lnTo>
                    <a:pt x="26" y="14"/>
                  </a:lnTo>
                  <a:close/>
                  <a:moveTo>
                    <a:pt x="2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4"/>
                  </a:lnTo>
                  <a:close/>
                  <a:moveTo>
                    <a:pt x="2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4"/>
                  </a:lnTo>
                  <a:close/>
                  <a:moveTo>
                    <a:pt x="20" y="14"/>
                  </a:moveTo>
                  <a:lnTo>
                    <a:pt x="17" y="14"/>
                  </a:lnTo>
                  <a:lnTo>
                    <a:pt x="15" y="14"/>
                  </a:lnTo>
                  <a:lnTo>
                    <a:pt x="6" y="5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0" y="14"/>
                  </a:lnTo>
                  <a:close/>
                  <a:moveTo>
                    <a:pt x="15" y="14"/>
                  </a:moveTo>
                  <a:lnTo>
                    <a:pt x="15" y="17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6" y="5"/>
                  </a:lnTo>
                  <a:lnTo>
                    <a:pt x="15" y="14"/>
                  </a:lnTo>
                  <a:close/>
                  <a:moveTo>
                    <a:pt x="12" y="2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2" y="20"/>
                  </a:lnTo>
                  <a:close/>
                  <a:moveTo>
                    <a:pt x="12" y="2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2" y="20"/>
                  </a:lnTo>
                  <a:close/>
                  <a:moveTo>
                    <a:pt x="12" y="20"/>
                  </a:moveTo>
                  <a:lnTo>
                    <a:pt x="15" y="22"/>
                  </a:lnTo>
                  <a:lnTo>
                    <a:pt x="15" y="25"/>
                  </a:lnTo>
                  <a:lnTo>
                    <a:pt x="6" y="34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12" y="20"/>
                  </a:lnTo>
                  <a:close/>
                  <a:moveTo>
                    <a:pt x="15" y="25"/>
                  </a:moveTo>
                  <a:lnTo>
                    <a:pt x="15" y="25"/>
                  </a:lnTo>
                  <a:lnTo>
                    <a:pt x="12" y="31"/>
                  </a:lnTo>
                  <a:lnTo>
                    <a:pt x="15" y="25"/>
                  </a:lnTo>
                  <a:close/>
                  <a:moveTo>
                    <a:pt x="15" y="25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0" y="39"/>
                  </a:lnTo>
                  <a:lnTo>
                    <a:pt x="12" y="39"/>
                  </a:lnTo>
                  <a:lnTo>
                    <a:pt x="6" y="34"/>
                  </a:lnTo>
                  <a:lnTo>
                    <a:pt x="15" y="25"/>
                  </a:lnTo>
                  <a:close/>
                  <a:moveTo>
                    <a:pt x="20" y="28"/>
                  </a:moveTo>
                  <a:lnTo>
                    <a:pt x="20" y="28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23" name="Freeform 75"/>
            <p:cNvSpPr>
              <a:spLocks noEditPoints="1"/>
            </p:cNvSpPr>
            <p:nvPr/>
          </p:nvSpPr>
          <p:spPr bwMode="auto">
            <a:xfrm>
              <a:off x="1192" y="1985"/>
              <a:ext cx="96" cy="98"/>
            </a:xfrm>
            <a:custGeom>
              <a:avLst/>
              <a:gdLst>
                <a:gd name="T0" fmla="*/ 0 w 533"/>
                <a:gd name="T1" fmla="*/ 238 h 543"/>
                <a:gd name="T2" fmla="*/ 467 w 533"/>
                <a:gd name="T3" fmla="*/ 238 h 543"/>
                <a:gd name="T4" fmla="*/ 467 w 533"/>
                <a:gd name="T5" fmla="*/ 305 h 543"/>
                <a:gd name="T6" fmla="*/ 0 w 533"/>
                <a:gd name="T7" fmla="*/ 305 h 543"/>
                <a:gd name="T8" fmla="*/ 0 w 533"/>
                <a:gd name="T9" fmla="*/ 238 h 543"/>
                <a:gd name="T10" fmla="*/ 84 w 533"/>
                <a:gd name="T11" fmla="*/ 9 h 543"/>
                <a:gd name="T12" fmla="*/ 533 w 533"/>
                <a:gd name="T13" fmla="*/ 271 h 543"/>
                <a:gd name="T14" fmla="*/ 84 w 533"/>
                <a:gd name="T15" fmla="*/ 534 h 543"/>
                <a:gd name="T16" fmla="*/ 38 w 533"/>
                <a:gd name="T17" fmla="*/ 522 h 543"/>
                <a:gd name="T18" fmla="*/ 50 w 533"/>
                <a:gd name="T19" fmla="*/ 476 h 543"/>
                <a:gd name="T20" fmla="*/ 450 w 533"/>
                <a:gd name="T21" fmla="*/ 243 h 543"/>
                <a:gd name="T22" fmla="*/ 450 w 533"/>
                <a:gd name="T23" fmla="*/ 300 h 543"/>
                <a:gd name="T24" fmla="*/ 50 w 533"/>
                <a:gd name="T25" fmla="*/ 67 h 543"/>
                <a:gd name="T26" fmla="*/ 38 w 533"/>
                <a:gd name="T27" fmla="*/ 21 h 543"/>
                <a:gd name="T28" fmla="*/ 84 w 533"/>
                <a:gd name="T29" fmla="*/ 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3" h="543">
                  <a:moveTo>
                    <a:pt x="0" y="238"/>
                  </a:moveTo>
                  <a:lnTo>
                    <a:pt x="467" y="238"/>
                  </a:lnTo>
                  <a:lnTo>
                    <a:pt x="467" y="305"/>
                  </a:lnTo>
                  <a:lnTo>
                    <a:pt x="0" y="305"/>
                  </a:lnTo>
                  <a:lnTo>
                    <a:pt x="0" y="238"/>
                  </a:lnTo>
                  <a:close/>
                  <a:moveTo>
                    <a:pt x="84" y="9"/>
                  </a:moveTo>
                  <a:lnTo>
                    <a:pt x="533" y="271"/>
                  </a:lnTo>
                  <a:lnTo>
                    <a:pt x="84" y="534"/>
                  </a:lnTo>
                  <a:cubicBezTo>
                    <a:pt x="68" y="543"/>
                    <a:pt x="47" y="537"/>
                    <a:pt x="38" y="522"/>
                  </a:cubicBezTo>
                  <a:cubicBezTo>
                    <a:pt x="29" y="506"/>
                    <a:pt x="34" y="485"/>
                    <a:pt x="50" y="476"/>
                  </a:cubicBezTo>
                  <a:lnTo>
                    <a:pt x="450" y="243"/>
                  </a:lnTo>
                  <a:lnTo>
                    <a:pt x="450" y="300"/>
                  </a:lnTo>
                  <a:lnTo>
                    <a:pt x="50" y="67"/>
                  </a:lnTo>
                  <a:cubicBezTo>
                    <a:pt x="34" y="58"/>
                    <a:pt x="29" y="37"/>
                    <a:pt x="38" y="21"/>
                  </a:cubicBezTo>
                  <a:cubicBezTo>
                    <a:pt x="47" y="5"/>
                    <a:pt x="68" y="0"/>
                    <a:pt x="84" y="9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4" name="Freeform 76"/>
            <p:cNvSpPr>
              <a:spLocks noEditPoints="1"/>
            </p:cNvSpPr>
            <p:nvPr/>
          </p:nvSpPr>
          <p:spPr bwMode="auto">
            <a:xfrm>
              <a:off x="1187" y="2356"/>
              <a:ext cx="96" cy="97"/>
            </a:xfrm>
            <a:custGeom>
              <a:avLst/>
              <a:gdLst>
                <a:gd name="T0" fmla="*/ 66 w 533"/>
                <a:gd name="T1" fmla="*/ 238 h 543"/>
                <a:gd name="T2" fmla="*/ 533 w 533"/>
                <a:gd name="T3" fmla="*/ 238 h 543"/>
                <a:gd name="T4" fmla="*/ 533 w 533"/>
                <a:gd name="T5" fmla="*/ 305 h 543"/>
                <a:gd name="T6" fmla="*/ 66 w 533"/>
                <a:gd name="T7" fmla="*/ 305 h 543"/>
                <a:gd name="T8" fmla="*/ 66 w 533"/>
                <a:gd name="T9" fmla="*/ 238 h 543"/>
                <a:gd name="T10" fmla="*/ 450 w 533"/>
                <a:gd name="T11" fmla="*/ 534 h 543"/>
                <a:gd name="T12" fmla="*/ 0 w 533"/>
                <a:gd name="T13" fmla="*/ 271 h 543"/>
                <a:gd name="T14" fmla="*/ 450 w 533"/>
                <a:gd name="T15" fmla="*/ 9 h 543"/>
                <a:gd name="T16" fmla="*/ 495 w 533"/>
                <a:gd name="T17" fmla="*/ 21 h 543"/>
                <a:gd name="T18" fmla="*/ 483 w 533"/>
                <a:gd name="T19" fmla="*/ 67 h 543"/>
                <a:gd name="T20" fmla="*/ 83 w 533"/>
                <a:gd name="T21" fmla="*/ 300 h 543"/>
                <a:gd name="T22" fmla="*/ 83 w 533"/>
                <a:gd name="T23" fmla="*/ 243 h 543"/>
                <a:gd name="T24" fmla="*/ 483 w 533"/>
                <a:gd name="T25" fmla="*/ 476 h 543"/>
                <a:gd name="T26" fmla="*/ 495 w 533"/>
                <a:gd name="T27" fmla="*/ 522 h 543"/>
                <a:gd name="T28" fmla="*/ 450 w 533"/>
                <a:gd name="T29" fmla="*/ 53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3" h="543">
                  <a:moveTo>
                    <a:pt x="66" y="238"/>
                  </a:moveTo>
                  <a:lnTo>
                    <a:pt x="533" y="238"/>
                  </a:lnTo>
                  <a:lnTo>
                    <a:pt x="533" y="305"/>
                  </a:lnTo>
                  <a:lnTo>
                    <a:pt x="66" y="305"/>
                  </a:lnTo>
                  <a:lnTo>
                    <a:pt x="66" y="238"/>
                  </a:lnTo>
                  <a:close/>
                  <a:moveTo>
                    <a:pt x="450" y="534"/>
                  </a:moveTo>
                  <a:lnTo>
                    <a:pt x="0" y="271"/>
                  </a:lnTo>
                  <a:lnTo>
                    <a:pt x="450" y="9"/>
                  </a:lnTo>
                  <a:cubicBezTo>
                    <a:pt x="466" y="0"/>
                    <a:pt x="486" y="5"/>
                    <a:pt x="495" y="21"/>
                  </a:cubicBezTo>
                  <a:cubicBezTo>
                    <a:pt x="505" y="37"/>
                    <a:pt x="499" y="58"/>
                    <a:pt x="483" y="67"/>
                  </a:cubicBezTo>
                  <a:lnTo>
                    <a:pt x="83" y="300"/>
                  </a:lnTo>
                  <a:lnTo>
                    <a:pt x="83" y="243"/>
                  </a:lnTo>
                  <a:lnTo>
                    <a:pt x="483" y="476"/>
                  </a:lnTo>
                  <a:cubicBezTo>
                    <a:pt x="499" y="485"/>
                    <a:pt x="505" y="506"/>
                    <a:pt x="495" y="522"/>
                  </a:cubicBezTo>
                  <a:cubicBezTo>
                    <a:pt x="486" y="537"/>
                    <a:pt x="466" y="543"/>
                    <a:pt x="450" y="534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5" name="Rectangle 77"/>
            <p:cNvSpPr>
              <a:spLocks noChangeArrowheads="1"/>
            </p:cNvSpPr>
            <p:nvPr/>
          </p:nvSpPr>
          <p:spPr bwMode="auto">
            <a:xfrm>
              <a:off x="1779" y="2112"/>
              <a:ext cx="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K</a:t>
              </a:r>
              <a:endParaRPr lang="en-US"/>
            </a:p>
          </p:txBody>
        </p:sp>
        <p:sp>
          <p:nvSpPr>
            <p:cNvPr id="104527" name="Rectangle 79"/>
            <p:cNvSpPr>
              <a:spLocks noChangeArrowheads="1"/>
            </p:cNvSpPr>
            <p:nvPr/>
          </p:nvSpPr>
          <p:spPr bwMode="auto">
            <a:xfrm>
              <a:off x="2358" y="2400"/>
              <a:ext cx="6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04528" name="Rectangle 80"/>
            <p:cNvSpPr>
              <a:spLocks noChangeArrowheads="1"/>
            </p:cNvSpPr>
            <p:nvPr/>
          </p:nvSpPr>
          <p:spPr bwMode="auto">
            <a:xfrm>
              <a:off x="2408" y="2496"/>
              <a:ext cx="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04530" name="Rectangle 82"/>
            <p:cNvSpPr>
              <a:spLocks noChangeArrowheads="1"/>
            </p:cNvSpPr>
            <p:nvPr/>
          </p:nvSpPr>
          <p:spPr bwMode="auto">
            <a:xfrm>
              <a:off x="633" y="1872"/>
              <a:ext cx="6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04531" name="Rectangle 83"/>
            <p:cNvSpPr>
              <a:spLocks noChangeArrowheads="1"/>
            </p:cNvSpPr>
            <p:nvPr/>
          </p:nvSpPr>
          <p:spPr bwMode="auto">
            <a:xfrm>
              <a:off x="696" y="1978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04533" name="Rectangle 85"/>
            <p:cNvSpPr>
              <a:spLocks noChangeArrowheads="1"/>
            </p:cNvSpPr>
            <p:nvPr/>
          </p:nvSpPr>
          <p:spPr bwMode="auto">
            <a:xfrm>
              <a:off x="630" y="2256"/>
              <a:ext cx="6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04534" name="Rectangle 86"/>
            <p:cNvSpPr>
              <a:spLocks noChangeArrowheads="1"/>
            </p:cNvSpPr>
            <p:nvPr/>
          </p:nvSpPr>
          <p:spPr bwMode="auto">
            <a:xfrm>
              <a:off x="712" y="2352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04536" name="Rectangle 88"/>
            <p:cNvSpPr>
              <a:spLocks noChangeArrowheads="1"/>
            </p:cNvSpPr>
            <p:nvPr/>
          </p:nvSpPr>
          <p:spPr bwMode="auto">
            <a:xfrm>
              <a:off x="1195" y="1776"/>
              <a:ext cx="3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04537" name="Rectangle 89"/>
            <p:cNvSpPr>
              <a:spLocks noChangeArrowheads="1"/>
            </p:cNvSpPr>
            <p:nvPr/>
          </p:nvSpPr>
          <p:spPr bwMode="auto">
            <a:xfrm>
              <a:off x="1238" y="1872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04539" name="Rectangle 91"/>
            <p:cNvSpPr>
              <a:spLocks noChangeArrowheads="1"/>
            </p:cNvSpPr>
            <p:nvPr/>
          </p:nvSpPr>
          <p:spPr bwMode="auto">
            <a:xfrm>
              <a:off x="1154" y="2470"/>
              <a:ext cx="3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04540" name="Rectangle 92"/>
            <p:cNvSpPr>
              <a:spLocks noChangeArrowheads="1"/>
            </p:cNvSpPr>
            <p:nvPr/>
          </p:nvSpPr>
          <p:spPr bwMode="auto">
            <a:xfrm>
              <a:off x="1198" y="2545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04541" name="Rectangle 93"/>
            <p:cNvSpPr>
              <a:spLocks noChangeArrowheads="1"/>
            </p:cNvSpPr>
            <p:nvPr/>
          </p:nvSpPr>
          <p:spPr bwMode="auto">
            <a:xfrm>
              <a:off x="1252" y="2545"/>
              <a:ext cx="2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2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Non inverting amplifier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5566" name="Group 94"/>
          <p:cNvGrpSpPr>
            <a:grpSpLocks/>
          </p:cNvGrpSpPr>
          <p:nvPr/>
        </p:nvGrpSpPr>
        <p:grpSpPr bwMode="auto">
          <a:xfrm>
            <a:off x="2286000" y="1524001"/>
            <a:ext cx="3340100" cy="3165475"/>
            <a:chOff x="488" y="1136"/>
            <a:chExt cx="2104" cy="1994"/>
          </a:xfrm>
        </p:grpSpPr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488" y="1136"/>
              <a:ext cx="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5497" name="Freeform 25"/>
            <p:cNvSpPr>
              <a:spLocks noEditPoints="1"/>
            </p:cNvSpPr>
            <p:nvPr/>
          </p:nvSpPr>
          <p:spPr bwMode="auto">
            <a:xfrm>
              <a:off x="1646" y="1792"/>
              <a:ext cx="405" cy="799"/>
            </a:xfrm>
            <a:custGeom>
              <a:avLst/>
              <a:gdLst>
                <a:gd name="T0" fmla="*/ 0 w 405"/>
                <a:gd name="T1" fmla="*/ 796 h 799"/>
                <a:gd name="T2" fmla="*/ 3 w 405"/>
                <a:gd name="T3" fmla="*/ 15 h 799"/>
                <a:gd name="T4" fmla="*/ 16 w 405"/>
                <a:gd name="T5" fmla="*/ 15 h 799"/>
                <a:gd name="T6" fmla="*/ 16 w 405"/>
                <a:gd name="T7" fmla="*/ 796 h 799"/>
                <a:gd name="T8" fmla="*/ 0 w 405"/>
                <a:gd name="T9" fmla="*/ 796 h 799"/>
                <a:gd name="T10" fmla="*/ 3 w 405"/>
                <a:gd name="T11" fmla="*/ 15 h 799"/>
                <a:gd name="T12" fmla="*/ 3 w 405"/>
                <a:gd name="T13" fmla="*/ 0 h 799"/>
                <a:gd name="T14" fmla="*/ 13 w 405"/>
                <a:gd name="T15" fmla="*/ 12 h 799"/>
                <a:gd name="T16" fmla="*/ 10 w 405"/>
                <a:gd name="T17" fmla="*/ 15 h 799"/>
                <a:gd name="T18" fmla="*/ 3 w 405"/>
                <a:gd name="T19" fmla="*/ 15 h 799"/>
                <a:gd name="T20" fmla="*/ 13 w 405"/>
                <a:gd name="T21" fmla="*/ 12 h 799"/>
                <a:gd name="T22" fmla="*/ 402 w 405"/>
                <a:gd name="T23" fmla="*/ 399 h 799"/>
                <a:gd name="T24" fmla="*/ 392 w 405"/>
                <a:gd name="T25" fmla="*/ 409 h 799"/>
                <a:gd name="T26" fmla="*/ 3 w 405"/>
                <a:gd name="T27" fmla="*/ 22 h 799"/>
                <a:gd name="T28" fmla="*/ 13 w 405"/>
                <a:gd name="T29" fmla="*/ 12 h 799"/>
                <a:gd name="T30" fmla="*/ 402 w 405"/>
                <a:gd name="T31" fmla="*/ 399 h 799"/>
                <a:gd name="T32" fmla="*/ 405 w 405"/>
                <a:gd name="T33" fmla="*/ 406 h 799"/>
                <a:gd name="T34" fmla="*/ 402 w 405"/>
                <a:gd name="T35" fmla="*/ 409 h 799"/>
                <a:gd name="T36" fmla="*/ 395 w 405"/>
                <a:gd name="T37" fmla="*/ 406 h 799"/>
                <a:gd name="T38" fmla="*/ 402 w 405"/>
                <a:gd name="T39" fmla="*/ 399 h 799"/>
                <a:gd name="T40" fmla="*/ 402 w 405"/>
                <a:gd name="T41" fmla="*/ 409 h 799"/>
                <a:gd name="T42" fmla="*/ 13 w 405"/>
                <a:gd name="T43" fmla="*/ 799 h 799"/>
                <a:gd name="T44" fmla="*/ 3 w 405"/>
                <a:gd name="T45" fmla="*/ 789 h 799"/>
                <a:gd name="T46" fmla="*/ 392 w 405"/>
                <a:gd name="T47" fmla="*/ 399 h 799"/>
                <a:gd name="T48" fmla="*/ 402 w 405"/>
                <a:gd name="T49" fmla="*/ 409 h 799"/>
                <a:gd name="T50" fmla="*/ 13 w 405"/>
                <a:gd name="T51" fmla="*/ 799 h 799"/>
                <a:gd name="T52" fmla="*/ 0 w 405"/>
                <a:gd name="T53" fmla="*/ 796 h 799"/>
                <a:gd name="T54" fmla="*/ 10 w 405"/>
                <a:gd name="T55" fmla="*/ 796 h 799"/>
                <a:gd name="T56" fmla="*/ 13 w 405"/>
                <a:gd name="T57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5" h="799">
                  <a:moveTo>
                    <a:pt x="0" y="796"/>
                  </a:moveTo>
                  <a:lnTo>
                    <a:pt x="3" y="15"/>
                  </a:lnTo>
                  <a:lnTo>
                    <a:pt x="16" y="15"/>
                  </a:lnTo>
                  <a:lnTo>
                    <a:pt x="16" y="796"/>
                  </a:lnTo>
                  <a:lnTo>
                    <a:pt x="0" y="796"/>
                  </a:lnTo>
                  <a:close/>
                  <a:moveTo>
                    <a:pt x="3" y="15"/>
                  </a:moveTo>
                  <a:lnTo>
                    <a:pt x="3" y="0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3" y="15"/>
                  </a:lnTo>
                  <a:close/>
                  <a:moveTo>
                    <a:pt x="13" y="12"/>
                  </a:moveTo>
                  <a:lnTo>
                    <a:pt x="402" y="399"/>
                  </a:lnTo>
                  <a:lnTo>
                    <a:pt x="392" y="409"/>
                  </a:lnTo>
                  <a:lnTo>
                    <a:pt x="3" y="22"/>
                  </a:lnTo>
                  <a:lnTo>
                    <a:pt x="13" y="12"/>
                  </a:lnTo>
                  <a:close/>
                  <a:moveTo>
                    <a:pt x="402" y="399"/>
                  </a:moveTo>
                  <a:lnTo>
                    <a:pt x="405" y="406"/>
                  </a:lnTo>
                  <a:lnTo>
                    <a:pt x="402" y="409"/>
                  </a:lnTo>
                  <a:lnTo>
                    <a:pt x="395" y="406"/>
                  </a:lnTo>
                  <a:lnTo>
                    <a:pt x="402" y="399"/>
                  </a:lnTo>
                  <a:close/>
                  <a:moveTo>
                    <a:pt x="402" y="409"/>
                  </a:moveTo>
                  <a:lnTo>
                    <a:pt x="13" y="799"/>
                  </a:lnTo>
                  <a:lnTo>
                    <a:pt x="3" y="789"/>
                  </a:lnTo>
                  <a:lnTo>
                    <a:pt x="392" y="399"/>
                  </a:lnTo>
                  <a:lnTo>
                    <a:pt x="402" y="409"/>
                  </a:lnTo>
                  <a:close/>
                  <a:moveTo>
                    <a:pt x="13" y="799"/>
                  </a:moveTo>
                  <a:lnTo>
                    <a:pt x="0" y="796"/>
                  </a:lnTo>
                  <a:lnTo>
                    <a:pt x="10" y="796"/>
                  </a:lnTo>
                  <a:lnTo>
                    <a:pt x="13" y="799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8" name="Rectangle 26"/>
            <p:cNvSpPr>
              <a:spLocks noChangeArrowheads="1"/>
            </p:cNvSpPr>
            <p:nvPr/>
          </p:nvSpPr>
          <p:spPr bwMode="auto">
            <a:xfrm>
              <a:off x="593" y="1972"/>
              <a:ext cx="306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Rectangle 27"/>
            <p:cNvSpPr>
              <a:spLocks noChangeArrowheads="1"/>
            </p:cNvSpPr>
            <p:nvPr/>
          </p:nvSpPr>
          <p:spPr bwMode="auto">
            <a:xfrm>
              <a:off x="1042" y="2379"/>
              <a:ext cx="604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0" name="Freeform 28"/>
            <p:cNvSpPr>
              <a:spLocks noEditPoints="1"/>
            </p:cNvSpPr>
            <p:nvPr/>
          </p:nvSpPr>
          <p:spPr bwMode="auto">
            <a:xfrm>
              <a:off x="980" y="2352"/>
              <a:ext cx="76" cy="73"/>
            </a:xfrm>
            <a:custGeom>
              <a:avLst/>
              <a:gdLst>
                <a:gd name="T0" fmla="*/ 38 w 76"/>
                <a:gd name="T1" fmla="*/ 60 h 73"/>
                <a:gd name="T2" fmla="*/ 38 w 76"/>
                <a:gd name="T3" fmla="*/ 73 h 73"/>
                <a:gd name="T4" fmla="*/ 38 w 76"/>
                <a:gd name="T5" fmla="*/ 60 h 73"/>
                <a:gd name="T6" fmla="*/ 53 w 76"/>
                <a:gd name="T7" fmla="*/ 50 h 73"/>
                <a:gd name="T8" fmla="*/ 53 w 76"/>
                <a:gd name="T9" fmla="*/ 69 h 73"/>
                <a:gd name="T10" fmla="*/ 38 w 76"/>
                <a:gd name="T11" fmla="*/ 60 h 73"/>
                <a:gd name="T12" fmla="*/ 60 w 76"/>
                <a:gd name="T13" fmla="*/ 44 h 73"/>
                <a:gd name="T14" fmla="*/ 76 w 76"/>
                <a:gd name="T15" fmla="*/ 34 h 73"/>
                <a:gd name="T16" fmla="*/ 63 w 76"/>
                <a:gd name="T17" fmla="*/ 60 h 73"/>
                <a:gd name="T18" fmla="*/ 63 w 76"/>
                <a:gd name="T19" fmla="*/ 34 h 73"/>
                <a:gd name="T20" fmla="*/ 76 w 76"/>
                <a:gd name="T21" fmla="*/ 34 h 73"/>
                <a:gd name="T22" fmla="*/ 63 w 76"/>
                <a:gd name="T23" fmla="*/ 34 h 73"/>
                <a:gd name="T24" fmla="*/ 63 w 76"/>
                <a:gd name="T25" fmla="*/ 34 h 73"/>
                <a:gd name="T26" fmla="*/ 76 w 76"/>
                <a:gd name="T27" fmla="*/ 34 h 73"/>
                <a:gd name="T28" fmla="*/ 63 w 76"/>
                <a:gd name="T29" fmla="*/ 34 h 73"/>
                <a:gd name="T30" fmla="*/ 53 w 76"/>
                <a:gd name="T31" fmla="*/ 19 h 73"/>
                <a:gd name="T32" fmla="*/ 72 w 76"/>
                <a:gd name="T33" fmla="*/ 22 h 73"/>
                <a:gd name="T34" fmla="*/ 63 w 76"/>
                <a:gd name="T35" fmla="*/ 34 h 73"/>
                <a:gd name="T36" fmla="*/ 47 w 76"/>
                <a:gd name="T37" fmla="*/ 12 h 73"/>
                <a:gd name="T38" fmla="*/ 38 w 76"/>
                <a:gd name="T39" fmla="*/ 0 h 73"/>
                <a:gd name="T40" fmla="*/ 63 w 76"/>
                <a:gd name="T41" fmla="*/ 9 h 73"/>
                <a:gd name="T42" fmla="*/ 38 w 76"/>
                <a:gd name="T43" fmla="*/ 12 h 73"/>
                <a:gd name="T44" fmla="*/ 38 w 76"/>
                <a:gd name="T45" fmla="*/ 0 h 73"/>
                <a:gd name="T46" fmla="*/ 38 w 76"/>
                <a:gd name="T47" fmla="*/ 12 h 73"/>
                <a:gd name="T48" fmla="*/ 38 w 76"/>
                <a:gd name="T49" fmla="*/ 12 h 73"/>
                <a:gd name="T50" fmla="*/ 38 w 76"/>
                <a:gd name="T51" fmla="*/ 0 h 73"/>
                <a:gd name="T52" fmla="*/ 38 w 76"/>
                <a:gd name="T53" fmla="*/ 12 h 73"/>
                <a:gd name="T54" fmla="*/ 22 w 76"/>
                <a:gd name="T55" fmla="*/ 19 h 73"/>
                <a:gd name="T56" fmla="*/ 25 w 76"/>
                <a:gd name="T57" fmla="*/ 0 h 73"/>
                <a:gd name="T58" fmla="*/ 38 w 76"/>
                <a:gd name="T59" fmla="*/ 12 h 73"/>
                <a:gd name="T60" fmla="*/ 16 w 76"/>
                <a:gd name="T61" fmla="*/ 25 h 73"/>
                <a:gd name="T62" fmla="*/ 0 w 76"/>
                <a:gd name="T63" fmla="*/ 34 h 73"/>
                <a:gd name="T64" fmla="*/ 12 w 76"/>
                <a:gd name="T65" fmla="*/ 9 h 73"/>
                <a:gd name="T66" fmla="*/ 16 w 76"/>
                <a:gd name="T67" fmla="*/ 34 h 73"/>
                <a:gd name="T68" fmla="*/ 0 w 76"/>
                <a:gd name="T69" fmla="*/ 34 h 73"/>
                <a:gd name="T70" fmla="*/ 16 w 76"/>
                <a:gd name="T71" fmla="*/ 34 h 73"/>
                <a:gd name="T72" fmla="*/ 16 w 76"/>
                <a:gd name="T73" fmla="*/ 34 h 73"/>
                <a:gd name="T74" fmla="*/ 0 w 76"/>
                <a:gd name="T75" fmla="*/ 34 h 73"/>
                <a:gd name="T76" fmla="*/ 16 w 76"/>
                <a:gd name="T77" fmla="*/ 34 h 73"/>
                <a:gd name="T78" fmla="*/ 22 w 76"/>
                <a:gd name="T79" fmla="*/ 50 h 73"/>
                <a:gd name="T80" fmla="*/ 3 w 76"/>
                <a:gd name="T81" fmla="*/ 50 h 73"/>
                <a:gd name="T82" fmla="*/ 16 w 76"/>
                <a:gd name="T83" fmla="*/ 34 h 73"/>
                <a:gd name="T84" fmla="*/ 28 w 76"/>
                <a:gd name="T85" fmla="*/ 57 h 73"/>
                <a:gd name="T86" fmla="*/ 38 w 76"/>
                <a:gd name="T87" fmla="*/ 73 h 73"/>
                <a:gd name="T88" fmla="*/ 12 w 76"/>
                <a:gd name="T89" fmla="*/ 60 h 73"/>
                <a:gd name="T90" fmla="*/ 38 w 76"/>
                <a:gd name="T91" fmla="*/ 60 h 73"/>
                <a:gd name="T92" fmla="*/ 38 w 76"/>
                <a:gd name="T93" fmla="*/ 73 h 73"/>
                <a:gd name="T94" fmla="*/ 38 w 76"/>
                <a:gd name="T95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3">
                  <a:moveTo>
                    <a:pt x="38" y="60"/>
                  </a:moveTo>
                  <a:lnTo>
                    <a:pt x="38" y="60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60"/>
                  </a:lnTo>
                  <a:close/>
                  <a:moveTo>
                    <a:pt x="38" y="60"/>
                  </a:moveTo>
                  <a:lnTo>
                    <a:pt x="47" y="57"/>
                  </a:lnTo>
                  <a:lnTo>
                    <a:pt x="53" y="50"/>
                  </a:lnTo>
                  <a:lnTo>
                    <a:pt x="63" y="60"/>
                  </a:lnTo>
                  <a:lnTo>
                    <a:pt x="53" y="69"/>
                  </a:lnTo>
                  <a:lnTo>
                    <a:pt x="38" y="73"/>
                  </a:lnTo>
                  <a:lnTo>
                    <a:pt x="38" y="60"/>
                  </a:lnTo>
                  <a:close/>
                  <a:moveTo>
                    <a:pt x="53" y="50"/>
                  </a:moveTo>
                  <a:lnTo>
                    <a:pt x="60" y="44"/>
                  </a:lnTo>
                  <a:lnTo>
                    <a:pt x="63" y="34"/>
                  </a:lnTo>
                  <a:lnTo>
                    <a:pt x="76" y="34"/>
                  </a:lnTo>
                  <a:lnTo>
                    <a:pt x="72" y="50"/>
                  </a:lnTo>
                  <a:lnTo>
                    <a:pt x="63" y="60"/>
                  </a:lnTo>
                  <a:lnTo>
                    <a:pt x="53" y="50"/>
                  </a:lnTo>
                  <a:close/>
                  <a:moveTo>
                    <a:pt x="63" y="34"/>
                  </a:moveTo>
                  <a:lnTo>
                    <a:pt x="63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3" y="34"/>
                  </a:lnTo>
                  <a:close/>
                  <a:moveTo>
                    <a:pt x="63" y="34"/>
                  </a:moveTo>
                  <a:lnTo>
                    <a:pt x="63" y="3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3" y="34"/>
                  </a:lnTo>
                  <a:close/>
                  <a:moveTo>
                    <a:pt x="63" y="34"/>
                  </a:moveTo>
                  <a:lnTo>
                    <a:pt x="60" y="25"/>
                  </a:lnTo>
                  <a:lnTo>
                    <a:pt x="53" y="19"/>
                  </a:lnTo>
                  <a:lnTo>
                    <a:pt x="63" y="9"/>
                  </a:lnTo>
                  <a:lnTo>
                    <a:pt x="72" y="22"/>
                  </a:lnTo>
                  <a:lnTo>
                    <a:pt x="76" y="34"/>
                  </a:lnTo>
                  <a:lnTo>
                    <a:pt x="63" y="34"/>
                  </a:lnTo>
                  <a:close/>
                  <a:moveTo>
                    <a:pt x="53" y="19"/>
                  </a:moveTo>
                  <a:lnTo>
                    <a:pt x="47" y="12"/>
                  </a:lnTo>
                  <a:lnTo>
                    <a:pt x="38" y="12"/>
                  </a:lnTo>
                  <a:lnTo>
                    <a:pt x="38" y="0"/>
                  </a:lnTo>
                  <a:lnTo>
                    <a:pt x="53" y="0"/>
                  </a:lnTo>
                  <a:lnTo>
                    <a:pt x="63" y="9"/>
                  </a:lnTo>
                  <a:lnTo>
                    <a:pt x="53" y="19"/>
                  </a:lnTo>
                  <a:close/>
                  <a:moveTo>
                    <a:pt x="38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2"/>
                  </a:lnTo>
                  <a:close/>
                  <a:moveTo>
                    <a:pt x="38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2"/>
                  </a:lnTo>
                  <a:close/>
                  <a:moveTo>
                    <a:pt x="38" y="12"/>
                  </a:moveTo>
                  <a:lnTo>
                    <a:pt x="28" y="12"/>
                  </a:lnTo>
                  <a:lnTo>
                    <a:pt x="22" y="19"/>
                  </a:lnTo>
                  <a:lnTo>
                    <a:pt x="12" y="9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38" y="12"/>
                  </a:lnTo>
                  <a:close/>
                  <a:moveTo>
                    <a:pt x="22" y="19"/>
                  </a:moveTo>
                  <a:lnTo>
                    <a:pt x="16" y="25"/>
                  </a:lnTo>
                  <a:lnTo>
                    <a:pt x="16" y="34"/>
                  </a:lnTo>
                  <a:lnTo>
                    <a:pt x="0" y="34"/>
                  </a:lnTo>
                  <a:lnTo>
                    <a:pt x="3" y="22"/>
                  </a:lnTo>
                  <a:lnTo>
                    <a:pt x="12" y="9"/>
                  </a:lnTo>
                  <a:lnTo>
                    <a:pt x="22" y="19"/>
                  </a:lnTo>
                  <a:close/>
                  <a:moveTo>
                    <a:pt x="16" y="34"/>
                  </a:moveTo>
                  <a:lnTo>
                    <a:pt x="1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6" y="34"/>
                  </a:lnTo>
                  <a:close/>
                  <a:moveTo>
                    <a:pt x="16" y="34"/>
                  </a:moveTo>
                  <a:lnTo>
                    <a:pt x="1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6" y="34"/>
                  </a:lnTo>
                  <a:close/>
                  <a:moveTo>
                    <a:pt x="16" y="34"/>
                  </a:moveTo>
                  <a:lnTo>
                    <a:pt x="16" y="44"/>
                  </a:lnTo>
                  <a:lnTo>
                    <a:pt x="22" y="50"/>
                  </a:lnTo>
                  <a:lnTo>
                    <a:pt x="12" y="60"/>
                  </a:lnTo>
                  <a:lnTo>
                    <a:pt x="3" y="50"/>
                  </a:lnTo>
                  <a:lnTo>
                    <a:pt x="0" y="34"/>
                  </a:lnTo>
                  <a:lnTo>
                    <a:pt x="16" y="34"/>
                  </a:lnTo>
                  <a:close/>
                  <a:moveTo>
                    <a:pt x="22" y="50"/>
                  </a:moveTo>
                  <a:lnTo>
                    <a:pt x="28" y="57"/>
                  </a:lnTo>
                  <a:lnTo>
                    <a:pt x="38" y="60"/>
                  </a:lnTo>
                  <a:lnTo>
                    <a:pt x="38" y="73"/>
                  </a:lnTo>
                  <a:lnTo>
                    <a:pt x="25" y="69"/>
                  </a:lnTo>
                  <a:lnTo>
                    <a:pt x="12" y="60"/>
                  </a:lnTo>
                  <a:lnTo>
                    <a:pt x="22" y="50"/>
                  </a:lnTo>
                  <a:close/>
                  <a:moveTo>
                    <a:pt x="38" y="60"/>
                  </a:moveTo>
                  <a:lnTo>
                    <a:pt x="38" y="60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6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586" y="2870"/>
              <a:ext cx="1939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Freeform 30"/>
            <p:cNvSpPr>
              <a:spLocks noEditPoints="1"/>
            </p:cNvSpPr>
            <p:nvPr/>
          </p:nvSpPr>
          <p:spPr bwMode="auto">
            <a:xfrm>
              <a:off x="2519" y="2841"/>
              <a:ext cx="73" cy="73"/>
            </a:xfrm>
            <a:custGeom>
              <a:avLst/>
              <a:gdLst>
                <a:gd name="T0" fmla="*/ 38 w 73"/>
                <a:gd name="T1" fmla="*/ 61 h 73"/>
                <a:gd name="T2" fmla="*/ 38 w 73"/>
                <a:gd name="T3" fmla="*/ 73 h 73"/>
                <a:gd name="T4" fmla="*/ 38 w 73"/>
                <a:gd name="T5" fmla="*/ 61 h 73"/>
                <a:gd name="T6" fmla="*/ 54 w 73"/>
                <a:gd name="T7" fmla="*/ 51 h 73"/>
                <a:gd name="T8" fmla="*/ 51 w 73"/>
                <a:gd name="T9" fmla="*/ 70 h 73"/>
                <a:gd name="T10" fmla="*/ 38 w 73"/>
                <a:gd name="T11" fmla="*/ 61 h 73"/>
                <a:gd name="T12" fmla="*/ 60 w 73"/>
                <a:gd name="T13" fmla="*/ 45 h 73"/>
                <a:gd name="T14" fmla="*/ 73 w 73"/>
                <a:gd name="T15" fmla="*/ 35 h 73"/>
                <a:gd name="T16" fmla="*/ 63 w 73"/>
                <a:gd name="T17" fmla="*/ 61 h 73"/>
                <a:gd name="T18" fmla="*/ 60 w 73"/>
                <a:gd name="T19" fmla="*/ 35 h 73"/>
                <a:gd name="T20" fmla="*/ 73 w 73"/>
                <a:gd name="T21" fmla="*/ 35 h 73"/>
                <a:gd name="T22" fmla="*/ 60 w 73"/>
                <a:gd name="T23" fmla="*/ 35 h 73"/>
                <a:gd name="T24" fmla="*/ 60 w 73"/>
                <a:gd name="T25" fmla="*/ 35 h 73"/>
                <a:gd name="T26" fmla="*/ 73 w 73"/>
                <a:gd name="T27" fmla="*/ 35 h 73"/>
                <a:gd name="T28" fmla="*/ 60 w 73"/>
                <a:gd name="T29" fmla="*/ 35 h 73"/>
                <a:gd name="T30" fmla="*/ 54 w 73"/>
                <a:gd name="T31" fmla="*/ 19 h 73"/>
                <a:gd name="T32" fmla="*/ 73 w 73"/>
                <a:gd name="T33" fmla="*/ 22 h 73"/>
                <a:gd name="T34" fmla="*/ 60 w 73"/>
                <a:gd name="T35" fmla="*/ 35 h 73"/>
                <a:gd name="T36" fmla="*/ 48 w 73"/>
                <a:gd name="T37" fmla="*/ 13 h 73"/>
                <a:gd name="T38" fmla="*/ 38 w 73"/>
                <a:gd name="T39" fmla="*/ 0 h 73"/>
                <a:gd name="T40" fmla="*/ 63 w 73"/>
                <a:gd name="T41" fmla="*/ 10 h 73"/>
                <a:gd name="T42" fmla="*/ 38 w 73"/>
                <a:gd name="T43" fmla="*/ 13 h 73"/>
                <a:gd name="T44" fmla="*/ 38 w 73"/>
                <a:gd name="T45" fmla="*/ 0 h 73"/>
                <a:gd name="T46" fmla="*/ 38 w 73"/>
                <a:gd name="T47" fmla="*/ 13 h 73"/>
                <a:gd name="T48" fmla="*/ 38 w 73"/>
                <a:gd name="T49" fmla="*/ 13 h 73"/>
                <a:gd name="T50" fmla="*/ 38 w 73"/>
                <a:gd name="T51" fmla="*/ 0 h 73"/>
                <a:gd name="T52" fmla="*/ 38 w 73"/>
                <a:gd name="T53" fmla="*/ 13 h 73"/>
                <a:gd name="T54" fmla="*/ 22 w 73"/>
                <a:gd name="T55" fmla="*/ 19 h 73"/>
                <a:gd name="T56" fmla="*/ 22 w 73"/>
                <a:gd name="T57" fmla="*/ 0 h 73"/>
                <a:gd name="T58" fmla="*/ 38 w 73"/>
                <a:gd name="T59" fmla="*/ 13 h 73"/>
                <a:gd name="T60" fmla="*/ 16 w 73"/>
                <a:gd name="T61" fmla="*/ 26 h 73"/>
                <a:gd name="T62" fmla="*/ 0 w 73"/>
                <a:gd name="T63" fmla="*/ 35 h 73"/>
                <a:gd name="T64" fmla="*/ 13 w 73"/>
                <a:gd name="T65" fmla="*/ 10 h 73"/>
                <a:gd name="T66" fmla="*/ 13 w 73"/>
                <a:gd name="T67" fmla="*/ 35 h 73"/>
                <a:gd name="T68" fmla="*/ 0 w 73"/>
                <a:gd name="T69" fmla="*/ 35 h 73"/>
                <a:gd name="T70" fmla="*/ 13 w 73"/>
                <a:gd name="T71" fmla="*/ 35 h 73"/>
                <a:gd name="T72" fmla="*/ 13 w 73"/>
                <a:gd name="T73" fmla="*/ 35 h 73"/>
                <a:gd name="T74" fmla="*/ 0 w 73"/>
                <a:gd name="T75" fmla="*/ 35 h 73"/>
                <a:gd name="T76" fmla="*/ 13 w 73"/>
                <a:gd name="T77" fmla="*/ 35 h 73"/>
                <a:gd name="T78" fmla="*/ 22 w 73"/>
                <a:gd name="T79" fmla="*/ 51 h 73"/>
                <a:gd name="T80" fmla="*/ 3 w 73"/>
                <a:gd name="T81" fmla="*/ 51 h 73"/>
                <a:gd name="T82" fmla="*/ 13 w 73"/>
                <a:gd name="T83" fmla="*/ 35 h 73"/>
                <a:gd name="T84" fmla="*/ 29 w 73"/>
                <a:gd name="T85" fmla="*/ 57 h 73"/>
                <a:gd name="T86" fmla="*/ 38 w 73"/>
                <a:gd name="T87" fmla="*/ 73 h 73"/>
                <a:gd name="T88" fmla="*/ 13 w 73"/>
                <a:gd name="T89" fmla="*/ 61 h 73"/>
                <a:gd name="T90" fmla="*/ 38 w 73"/>
                <a:gd name="T91" fmla="*/ 61 h 73"/>
                <a:gd name="T92" fmla="*/ 38 w 73"/>
                <a:gd name="T93" fmla="*/ 73 h 73"/>
                <a:gd name="T94" fmla="*/ 38 w 73"/>
                <a:gd name="T95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73">
                  <a:moveTo>
                    <a:pt x="38" y="61"/>
                  </a:moveTo>
                  <a:lnTo>
                    <a:pt x="38" y="61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61"/>
                  </a:lnTo>
                  <a:close/>
                  <a:moveTo>
                    <a:pt x="38" y="61"/>
                  </a:moveTo>
                  <a:lnTo>
                    <a:pt x="48" y="57"/>
                  </a:lnTo>
                  <a:lnTo>
                    <a:pt x="54" y="51"/>
                  </a:lnTo>
                  <a:lnTo>
                    <a:pt x="63" y="61"/>
                  </a:lnTo>
                  <a:lnTo>
                    <a:pt x="51" y="70"/>
                  </a:lnTo>
                  <a:lnTo>
                    <a:pt x="38" y="73"/>
                  </a:lnTo>
                  <a:lnTo>
                    <a:pt x="38" y="61"/>
                  </a:lnTo>
                  <a:close/>
                  <a:moveTo>
                    <a:pt x="54" y="51"/>
                  </a:moveTo>
                  <a:lnTo>
                    <a:pt x="60" y="45"/>
                  </a:lnTo>
                  <a:lnTo>
                    <a:pt x="60" y="35"/>
                  </a:lnTo>
                  <a:lnTo>
                    <a:pt x="73" y="35"/>
                  </a:lnTo>
                  <a:lnTo>
                    <a:pt x="73" y="51"/>
                  </a:lnTo>
                  <a:lnTo>
                    <a:pt x="63" y="61"/>
                  </a:lnTo>
                  <a:lnTo>
                    <a:pt x="54" y="51"/>
                  </a:lnTo>
                  <a:close/>
                  <a:moveTo>
                    <a:pt x="60" y="35"/>
                  </a:moveTo>
                  <a:lnTo>
                    <a:pt x="60" y="35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60" y="35"/>
                  </a:lnTo>
                  <a:close/>
                  <a:moveTo>
                    <a:pt x="60" y="35"/>
                  </a:moveTo>
                  <a:lnTo>
                    <a:pt x="60" y="35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60" y="35"/>
                  </a:lnTo>
                  <a:close/>
                  <a:moveTo>
                    <a:pt x="60" y="35"/>
                  </a:moveTo>
                  <a:lnTo>
                    <a:pt x="60" y="26"/>
                  </a:lnTo>
                  <a:lnTo>
                    <a:pt x="54" y="19"/>
                  </a:lnTo>
                  <a:lnTo>
                    <a:pt x="63" y="10"/>
                  </a:lnTo>
                  <a:lnTo>
                    <a:pt x="73" y="22"/>
                  </a:lnTo>
                  <a:lnTo>
                    <a:pt x="73" y="35"/>
                  </a:lnTo>
                  <a:lnTo>
                    <a:pt x="60" y="35"/>
                  </a:lnTo>
                  <a:close/>
                  <a:moveTo>
                    <a:pt x="54" y="19"/>
                  </a:moveTo>
                  <a:lnTo>
                    <a:pt x="48" y="13"/>
                  </a:lnTo>
                  <a:lnTo>
                    <a:pt x="38" y="13"/>
                  </a:lnTo>
                  <a:lnTo>
                    <a:pt x="38" y="0"/>
                  </a:lnTo>
                  <a:lnTo>
                    <a:pt x="51" y="0"/>
                  </a:lnTo>
                  <a:lnTo>
                    <a:pt x="63" y="10"/>
                  </a:lnTo>
                  <a:lnTo>
                    <a:pt x="54" y="19"/>
                  </a:lnTo>
                  <a:close/>
                  <a:moveTo>
                    <a:pt x="38" y="13"/>
                  </a:moveTo>
                  <a:lnTo>
                    <a:pt x="38" y="1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3"/>
                  </a:lnTo>
                  <a:close/>
                  <a:moveTo>
                    <a:pt x="38" y="13"/>
                  </a:moveTo>
                  <a:lnTo>
                    <a:pt x="38" y="1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3"/>
                  </a:lnTo>
                  <a:close/>
                  <a:moveTo>
                    <a:pt x="38" y="13"/>
                  </a:moveTo>
                  <a:lnTo>
                    <a:pt x="29" y="13"/>
                  </a:lnTo>
                  <a:lnTo>
                    <a:pt x="22" y="19"/>
                  </a:lnTo>
                  <a:lnTo>
                    <a:pt x="13" y="1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13"/>
                  </a:lnTo>
                  <a:close/>
                  <a:moveTo>
                    <a:pt x="22" y="19"/>
                  </a:moveTo>
                  <a:lnTo>
                    <a:pt x="16" y="26"/>
                  </a:lnTo>
                  <a:lnTo>
                    <a:pt x="13" y="35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13" y="10"/>
                  </a:lnTo>
                  <a:lnTo>
                    <a:pt x="22" y="19"/>
                  </a:lnTo>
                  <a:close/>
                  <a:moveTo>
                    <a:pt x="13" y="35"/>
                  </a:moveTo>
                  <a:lnTo>
                    <a:pt x="13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3" y="35"/>
                  </a:lnTo>
                  <a:close/>
                  <a:moveTo>
                    <a:pt x="13" y="35"/>
                  </a:moveTo>
                  <a:lnTo>
                    <a:pt x="13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3" y="35"/>
                  </a:lnTo>
                  <a:close/>
                  <a:moveTo>
                    <a:pt x="13" y="35"/>
                  </a:moveTo>
                  <a:lnTo>
                    <a:pt x="16" y="45"/>
                  </a:lnTo>
                  <a:lnTo>
                    <a:pt x="22" y="51"/>
                  </a:lnTo>
                  <a:lnTo>
                    <a:pt x="13" y="61"/>
                  </a:lnTo>
                  <a:lnTo>
                    <a:pt x="3" y="51"/>
                  </a:lnTo>
                  <a:lnTo>
                    <a:pt x="0" y="35"/>
                  </a:lnTo>
                  <a:lnTo>
                    <a:pt x="13" y="35"/>
                  </a:lnTo>
                  <a:close/>
                  <a:moveTo>
                    <a:pt x="22" y="51"/>
                  </a:moveTo>
                  <a:lnTo>
                    <a:pt x="29" y="57"/>
                  </a:lnTo>
                  <a:lnTo>
                    <a:pt x="38" y="61"/>
                  </a:lnTo>
                  <a:lnTo>
                    <a:pt x="38" y="73"/>
                  </a:lnTo>
                  <a:lnTo>
                    <a:pt x="22" y="70"/>
                  </a:lnTo>
                  <a:lnTo>
                    <a:pt x="13" y="61"/>
                  </a:lnTo>
                  <a:lnTo>
                    <a:pt x="22" y="51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2041" y="2191"/>
              <a:ext cx="484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Freeform 32"/>
            <p:cNvSpPr>
              <a:spLocks noEditPoints="1"/>
            </p:cNvSpPr>
            <p:nvPr/>
          </p:nvSpPr>
          <p:spPr bwMode="auto">
            <a:xfrm>
              <a:off x="2519" y="2159"/>
              <a:ext cx="73" cy="73"/>
            </a:xfrm>
            <a:custGeom>
              <a:avLst/>
              <a:gdLst>
                <a:gd name="T0" fmla="*/ 38 w 73"/>
                <a:gd name="T1" fmla="*/ 61 h 73"/>
                <a:gd name="T2" fmla="*/ 38 w 73"/>
                <a:gd name="T3" fmla="*/ 73 h 73"/>
                <a:gd name="T4" fmla="*/ 38 w 73"/>
                <a:gd name="T5" fmla="*/ 61 h 73"/>
                <a:gd name="T6" fmla="*/ 54 w 73"/>
                <a:gd name="T7" fmla="*/ 54 h 73"/>
                <a:gd name="T8" fmla="*/ 51 w 73"/>
                <a:gd name="T9" fmla="*/ 73 h 73"/>
                <a:gd name="T10" fmla="*/ 38 w 73"/>
                <a:gd name="T11" fmla="*/ 61 h 73"/>
                <a:gd name="T12" fmla="*/ 60 w 73"/>
                <a:gd name="T13" fmla="*/ 48 h 73"/>
                <a:gd name="T14" fmla="*/ 73 w 73"/>
                <a:gd name="T15" fmla="*/ 39 h 73"/>
                <a:gd name="T16" fmla="*/ 63 w 73"/>
                <a:gd name="T17" fmla="*/ 64 h 73"/>
                <a:gd name="T18" fmla="*/ 60 w 73"/>
                <a:gd name="T19" fmla="*/ 39 h 73"/>
                <a:gd name="T20" fmla="*/ 73 w 73"/>
                <a:gd name="T21" fmla="*/ 39 h 73"/>
                <a:gd name="T22" fmla="*/ 60 w 73"/>
                <a:gd name="T23" fmla="*/ 39 h 73"/>
                <a:gd name="T24" fmla="*/ 60 w 73"/>
                <a:gd name="T25" fmla="*/ 39 h 73"/>
                <a:gd name="T26" fmla="*/ 73 w 73"/>
                <a:gd name="T27" fmla="*/ 39 h 73"/>
                <a:gd name="T28" fmla="*/ 60 w 73"/>
                <a:gd name="T29" fmla="*/ 39 h 73"/>
                <a:gd name="T30" fmla="*/ 54 w 73"/>
                <a:gd name="T31" fmla="*/ 23 h 73"/>
                <a:gd name="T32" fmla="*/ 73 w 73"/>
                <a:gd name="T33" fmla="*/ 23 h 73"/>
                <a:gd name="T34" fmla="*/ 60 w 73"/>
                <a:gd name="T35" fmla="*/ 39 h 73"/>
                <a:gd name="T36" fmla="*/ 48 w 73"/>
                <a:gd name="T37" fmla="*/ 16 h 73"/>
                <a:gd name="T38" fmla="*/ 38 w 73"/>
                <a:gd name="T39" fmla="*/ 0 h 73"/>
                <a:gd name="T40" fmla="*/ 63 w 73"/>
                <a:gd name="T41" fmla="*/ 13 h 73"/>
                <a:gd name="T42" fmla="*/ 38 w 73"/>
                <a:gd name="T43" fmla="*/ 13 h 73"/>
                <a:gd name="T44" fmla="*/ 38 w 73"/>
                <a:gd name="T45" fmla="*/ 0 h 73"/>
                <a:gd name="T46" fmla="*/ 38 w 73"/>
                <a:gd name="T47" fmla="*/ 13 h 73"/>
                <a:gd name="T48" fmla="*/ 38 w 73"/>
                <a:gd name="T49" fmla="*/ 13 h 73"/>
                <a:gd name="T50" fmla="*/ 38 w 73"/>
                <a:gd name="T51" fmla="*/ 0 h 73"/>
                <a:gd name="T52" fmla="*/ 38 w 73"/>
                <a:gd name="T53" fmla="*/ 13 h 73"/>
                <a:gd name="T54" fmla="*/ 22 w 73"/>
                <a:gd name="T55" fmla="*/ 23 h 73"/>
                <a:gd name="T56" fmla="*/ 22 w 73"/>
                <a:gd name="T57" fmla="*/ 4 h 73"/>
                <a:gd name="T58" fmla="*/ 38 w 73"/>
                <a:gd name="T59" fmla="*/ 13 h 73"/>
                <a:gd name="T60" fmla="*/ 16 w 73"/>
                <a:gd name="T61" fmla="*/ 29 h 73"/>
                <a:gd name="T62" fmla="*/ 0 w 73"/>
                <a:gd name="T63" fmla="*/ 39 h 73"/>
                <a:gd name="T64" fmla="*/ 13 w 73"/>
                <a:gd name="T65" fmla="*/ 13 h 73"/>
                <a:gd name="T66" fmla="*/ 13 w 73"/>
                <a:gd name="T67" fmla="*/ 39 h 73"/>
                <a:gd name="T68" fmla="*/ 0 w 73"/>
                <a:gd name="T69" fmla="*/ 39 h 73"/>
                <a:gd name="T70" fmla="*/ 13 w 73"/>
                <a:gd name="T71" fmla="*/ 39 h 73"/>
                <a:gd name="T72" fmla="*/ 13 w 73"/>
                <a:gd name="T73" fmla="*/ 39 h 73"/>
                <a:gd name="T74" fmla="*/ 0 w 73"/>
                <a:gd name="T75" fmla="*/ 39 h 73"/>
                <a:gd name="T76" fmla="*/ 13 w 73"/>
                <a:gd name="T77" fmla="*/ 39 h 73"/>
                <a:gd name="T78" fmla="*/ 22 w 73"/>
                <a:gd name="T79" fmla="*/ 54 h 73"/>
                <a:gd name="T80" fmla="*/ 3 w 73"/>
                <a:gd name="T81" fmla="*/ 51 h 73"/>
                <a:gd name="T82" fmla="*/ 13 w 73"/>
                <a:gd name="T83" fmla="*/ 39 h 73"/>
                <a:gd name="T84" fmla="*/ 29 w 73"/>
                <a:gd name="T85" fmla="*/ 61 h 73"/>
                <a:gd name="T86" fmla="*/ 38 w 73"/>
                <a:gd name="T87" fmla="*/ 73 h 73"/>
                <a:gd name="T88" fmla="*/ 13 w 73"/>
                <a:gd name="T89" fmla="*/ 64 h 73"/>
                <a:gd name="T90" fmla="*/ 38 w 73"/>
                <a:gd name="T91" fmla="*/ 61 h 73"/>
                <a:gd name="T92" fmla="*/ 38 w 73"/>
                <a:gd name="T93" fmla="*/ 73 h 73"/>
                <a:gd name="T94" fmla="*/ 38 w 73"/>
                <a:gd name="T95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73">
                  <a:moveTo>
                    <a:pt x="38" y="61"/>
                  </a:moveTo>
                  <a:lnTo>
                    <a:pt x="38" y="61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61"/>
                  </a:lnTo>
                  <a:close/>
                  <a:moveTo>
                    <a:pt x="38" y="61"/>
                  </a:moveTo>
                  <a:lnTo>
                    <a:pt x="48" y="61"/>
                  </a:lnTo>
                  <a:lnTo>
                    <a:pt x="54" y="54"/>
                  </a:lnTo>
                  <a:lnTo>
                    <a:pt x="63" y="64"/>
                  </a:lnTo>
                  <a:lnTo>
                    <a:pt x="51" y="73"/>
                  </a:lnTo>
                  <a:lnTo>
                    <a:pt x="38" y="73"/>
                  </a:lnTo>
                  <a:lnTo>
                    <a:pt x="38" y="61"/>
                  </a:lnTo>
                  <a:close/>
                  <a:moveTo>
                    <a:pt x="54" y="54"/>
                  </a:moveTo>
                  <a:lnTo>
                    <a:pt x="60" y="48"/>
                  </a:lnTo>
                  <a:lnTo>
                    <a:pt x="60" y="39"/>
                  </a:lnTo>
                  <a:lnTo>
                    <a:pt x="73" y="39"/>
                  </a:lnTo>
                  <a:lnTo>
                    <a:pt x="73" y="51"/>
                  </a:lnTo>
                  <a:lnTo>
                    <a:pt x="63" y="64"/>
                  </a:lnTo>
                  <a:lnTo>
                    <a:pt x="54" y="54"/>
                  </a:lnTo>
                  <a:close/>
                  <a:moveTo>
                    <a:pt x="60" y="39"/>
                  </a:moveTo>
                  <a:lnTo>
                    <a:pt x="60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60" y="39"/>
                  </a:lnTo>
                  <a:close/>
                  <a:moveTo>
                    <a:pt x="60" y="39"/>
                  </a:moveTo>
                  <a:lnTo>
                    <a:pt x="60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60" y="39"/>
                  </a:lnTo>
                  <a:close/>
                  <a:moveTo>
                    <a:pt x="60" y="39"/>
                  </a:moveTo>
                  <a:lnTo>
                    <a:pt x="60" y="29"/>
                  </a:lnTo>
                  <a:lnTo>
                    <a:pt x="54" y="23"/>
                  </a:lnTo>
                  <a:lnTo>
                    <a:pt x="63" y="13"/>
                  </a:lnTo>
                  <a:lnTo>
                    <a:pt x="73" y="23"/>
                  </a:lnTo>
                  <a:lnTo>
                    <a:pt x="73" y="39"/>
                  </a:lnTo>
                  <a:lnTo>
                    <a:pt x="60" y="39"/>
                  </a:lnTo>
                  <a:close/>
                  <a:moveTo>
                    <a:pt x="54" y="23"/>
                  </a:moveTo>
                  <a:lnTo>
                    <a:pt x="48" y="16"/>
                  </a:lnTo>
                  <a:lnTo>
                    <a:pt x="38" y="13"/>
                  </a:lnTo>
                  <a:lnTo>
                    <a:pt x="38" y="0"/>
                  </a:lnTo>
                  <a:lnTo>
                    <a:pt x="51" y="4"/>
                  </a:lnTo>
                  <a:lnTo>
                    <a:pt x="63" y="13"/>
                  </a:lnTo>
                  <a:lnTo>
                    <a:pt x="54" y="23"/>
                  </a:lnTo>
                  <a:close/>
                  <a:moveTo>
                    <a:pt x="38" y="13"/>
                  </a:moveTo>
                  <a:lnTo>
                    <a:pt x="38" y="1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3"/>
                  </a:lnTo>
                  <a:close/>
                  <a:moveTo>
                    <a:pt x="38" y="13"/>
                  </a:moveTo>
                  <a:lnTo>
                    <a:pt x="38" y="1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3"/>
                  </a:lnTo>
                  <a:close/>
                  <a:moveTo>
                    <a:pt x="38" y="13"/>
                  </a:moveTo>
                  <a:lnTo>
                    <a:pt x="29" y="16"/>
                  </a:lnTo>
                  <a:lnTo>
                    <a:pt x="22" y="23"/>
                  </a:lnTo>
                  <a:lnTo>
                    <a:pt x="13" y="13"/>
                  </a:lnTo>
                  <a:lnTo>
                    <a:pt x="22" y="4"/>
                  </a:lnTo>
                  <a:lnTo>
                    <a:pt x="38" y="0"/>
                  </a:lnTo>
                  <a:lnTo>
                    <a:pt x="38" y="13"/>
                  </a:lnTo>
                  <a:close/>
                  <a:moveTo>
                    <a:pt x="22" y="23"/>
                  </a:moveTo>
                  <a:lnTo>
                    <a:pt x="16" y="29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3" y="23"/>
                  </a:lnTo>
                  <a:lnTo>
                    <a:pt x="13" y="13"/>
                  </a:lnTo>
                  <a:lnTo>
                    <a:pt x="22" y="23"/>
                  </a:lnTo>
                  <a:close/>
                  <a:moveTo>
                    <a:pt x="13" y="39"/>
                  </a:moveTo>
                  <a:lnTo>
                    <a:pt x="13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3" y="39"/>
                  </a:lnTo>
                  <a:close/>
                  <a:moveTo>
                    <a:pt x="13" y="39"/>
                  </a:moveTo>
                  <a:lnTo>
                    <a:pt x="13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3" y="39"/>
                  </a:lnTo>
                  <a:close/>
                  <a:moveTo>
                    <a:pt x="13" y="39"/>
                  </a:moveTo>
                  <a:lnTo>
                    <a:pt x="16" y="48"/>
                  </a:lnTo>
                  <a:lnTo>
                    <a:pt x="22" y="54"/>
                  </a:lnTo>
                  <a:lnTo>
                    <a:pt x="13" y="64"/>
                  </a:lnTo>
                  <a:lnTo>
                    <a:pt x="3" y="51"/>
                  </a:lnTo>
                  <a:lnTo>
                    <a:pt x="0" y="39"/>
                  </a:lnTo>
                  <a:lnTo>
                    <a:pt x="13" y="39"/>
                  </a:lnTo>
                  <a:close/>
                  <a:moveTo>
                    <a:pt x="22" y="54"/>
                  </a:moveTo>
                  <a:lnTo>
                    <a:pt x="29" y="61"/>
                  </a:lnTo>
                  <a:lnTo>
                    <a:pt x="38" y="61"/>
                  </a:lnTo>
                  <a:lnTo>
                    <a:pt x="38" y="73"/>
                  </a:lnTo>
                  <a:lnTo>
                    <a:pt x="22" y="73"/>
                  </a:lnTo>
                  <a:lnTo>
                    <a:pt x="13" y="64"/>
                  </a:lnTo>
                  <a:lnTo>
                    <a:pt x="22" y="54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5" name="Freeform 33"/>
            <p:cNvSpPr>
              <a:spLocks/>
            </p:cNvSpPr>
            <p:nvPr/>
          </p:nvSpPr>
          <p:spPr bwMode="auto">
            <a:xfrm>
              <a:off x="1675" y="2321"/>
              <a:ext cx="123" cy="127"/>
            </a:xfrm>
            <a:custGeom>
              <a:avLst/>
              <a:gdLst>
                <a:gd name="T0" fmla="*/ 66 w 123"/>
                <a:gd name="T1" fmla="*/ 0 h 127"/>
                <a:gd name="T2" fmla="*/ 66 w 123"/>
                <a:gd name="T3" fmla="*/ 60 h 127"/>
                <a:gd name="T4" fmla="*/ 123 w 123"/>
                <a:gd name="T5" fmla="*/ 60 h 127"/>
                <a:gd name="T6" fmla="*/ 123 w 123"/>
                <a:gd name="T7" fmla="*/ 70 h 127"/>
                <a:gd name="T8" fmla="*/ 66 w 123"/>
                <a:gd name="T9" fmla="*/ 70 h 127"/>
                <a:gd name="T10" fmla="*/ 66 w 123"/>
                <a:gd name="T11" fmla="*/ 127 h 127"/>
                <a:gd name="T12" fmla="*/ 56 w 123"/>
                <a:gd name="T13" fmla="*/ 127 h 127"/>
                <a:gd name="T14" fmla="*/ 56 w 123"/>
                <a:gd name="T15" fmla="*/ 70 h 127"/>
                <a:gd name="T16" fmla="*/ 0 w 123"/>
                <a:gd name="T17" fmla="*/ 70 h 127"/>
                <a:gd name="T18" fmla="*/ 0 w 123"/>
                <a:gd name="T19" fmla="*/ 60 h 127"/>
                <a:gd name="T20" fmla="*/ 56 w 123"/>
                <a:gd name="T21" fmla="*/ 60 h 127"/>
                <a:gd name="T22" fmla="*/ 56 w 123"/>
                <a:gd name="T23" fmla="*/ 0 h 127"/>
                <a:gd name="T24" fmla="*/ 66 w 123"/>
                <a:gd name="T2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7">
                  <a:moveTo>
                    <a:pt x="66" y="0"/>
                  </a:moveTo>
                  <a:lnTo>
                    <a:pt x="66" y="60"/>
                  </a:lnTo>
                  <a:lnTo>
                    <a:pt x="123" y="60"/>
                  </a:lnTo>
                  <a:lnTo>
                    <a:pt x="123" y="70"/>
                  </a:lnTo>
                  <a:lnTo>
                    <a:pt x="66" y="70"/>
                  </a:lnTo>
                  <a:lnTo>
                    <a:pt x="66" y="127"/>
                  </a:lnTo>
                  <a:lnTo>
                    <a:pt x="56" y="127"/>
                  </a:lnTo>
                  <a:lnTo>
                    <a:pt x="56" y="70"/>
                  </a:lnTo>
                  <a:lnTo>
                    <a:pt x="0" y="70"/>
                  </a:lnTo>
                  <a:lnTo>
                    <a:pt x="0" y="60"/>
                  </a:lnTo>
                  <a:lnTo>
                    <a:pt x="56" y="60"/>
                  </a:lnTo>
                  <a:lnTo>
                    <a:pt x="5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6" name="Freeform 34"/>
            <p:cNvSpPr>
              <a:spLocks noEditPoints="1"/>
            </p:cNvSpPr>
            <p:nvPr/>
          </p:nvSpPr>
          <p:spPr bwMode="auto">
            <a:xfrm>
              <a:off x="1668" y="2315"/>
              <a:ext cx="136" cy="139"/>
            </a:xfrm>
            <a:custGeom>
              <a:avLst/>
              <a:gdLst>
                <a:gd name="T0" fmla="*/ 79 w 136"/>
                <a:gd name="T1" fmla="*/ 66 h 139"/>
                <a:gd name="T2" fmla="*/ 67 w 136"/>
                <a:gd name="T3" fmla="*/ 6 h 139"/>
                <a:gd name="T4" fmla="*/ 73 w 136"/>
                <a:gd name="T5" fmla="*/ 73 h 139"/>
                <a:gd name="T6" fmla="*/ 67 w 136"/>
                <a:gd name="T7" fmla="*/ 66 h 139"/>
                <a:gd name="T8" fmla="*/ 73 w 136"/>
                <a:gd name="T9" fmla="*/ 73 h 139"/>
                <a:gd name="T10" fmla="*/ 130 w 136"/>
                <a:gd name="T11" fmla="*/ 57 h 139"/>
                <a:gd name="T12" fmla="*/ 73 w 136"/>
                <a:gd name="T13" fmla="*/ 73 h 139"/>
                <a:gd name="T14" fmla="*/ 130 w 136"/>
                <a:gd name="T15" fmla="*/ 57 h 139"/>
                <a:gd name="T16" fmla="*/ 136 w 136"/>
                <a:gd name="T17" fmla="*/ 66 h 139"/>
                <a:gd name="T18" fmla="*/ 130 w 136"/>
                <a:gd name="T19" fmla="*/ 57 h 139"/>
                <a:gd name="T20" fmla="*/ 136 w 136"/>
                <a:gd name="T21" fmla="*/ 76 h 139"/>
                <a:gd name="T22" fmla="*/ 124 w 136"/>
                <a:gd name="T23" fmla="*/ 66 h 139"/>
                <a:gd name="T24" fmla="*/ 136 w 136"/>
                <a:gd name="T25" fmla="*/ 76 h 139"/>
                <a:gd name="T26" fmla="*/ 130 w 136"/>
                <a:gd name="T27" fmla="*/ 82 h 139"/>
                <a:gd name="T28" fmla="*/ 136 w 136"/>
                <a:gd name="T29" fmla="*/ 76 h 139"/>
                <a:gd name="T30" fmla="*/ 73 w 136"/>
                <a:gd name="T31" fmla="*/ 82 h 139"/>
                <a:gd name="T32" fmla="*/ 130 w 136"/>
                <a:gd name="T33" fmla="*/ 70 h 139"/>
                <a:gd name="T34" fmla="*/ 67 w 136"/>
                <a:gd name="T35" fmla="*/ 76 h 139"/>
                <a:gd name="T36" fmla="*/ 73 w 136"/>
                <a:gd name="T37" fmla="*/ 70 h 139"/>
                <a:gd name="T38" fmla="*/ 67 w 136"/>
                <a:gd name="T39" fmla="*/ 76 h 139"/>
                <a:gd name="T40" fmla="*/ 79 w 136"/>
                <a:gd name="T41" fmla="*/ 133 h 139"/>
                <a:gd name="T42" fmla="*/ 67 w 136"/>
                <a:gd name="T43" fmla="*/ 76 h 139"/>
                <a:gd name="T44" fmla="*/ 79 w 136"/>
                <a:gd name="T45" fmla="*/ 133 h 139"/>
                <a:gd name="T46" fmla="*/ 73 w 136"/>
                <a:gd name="T47" fmla="*/ 139 h 139"/>
                <a:gd name="T48" fmla="*/ 79 w 136"/>
                <a:gd name="T49" fmla="*/ 133 h 139"/>
                <a:gd name="T50" fmla="*/ 63 w 136"/>
                <a:gd name="T51" fmla="*/ 139 h 139"/>
                <a:gd name="T52" fmla="*/ 73 w 136"/>
                <a:gd name="T53" fmla="*/ 127 h 139"/>
                <a:gd name="T54" fmla="*/ 63 w 136"/>
                <a:gd name="T55" fmla="*/ 139 h 139"/>
                <a:gd name="T56" fmla="*/ 57 w 136"/>
                <a:gd name="T57" fmla="*/ 133 h 139"/>
                <a:gd name="T58" fmla="*/ 63 w 136"/>
                <a:gd name="T59" fmla="*/ 139 h 139"/>
                <a:gd name="T60" fmla="*/ 57 w 136"/>
                <a:gd name="T61" fmla="*/ 76 h 139"/>
                <a:gd name="T62" fmla="*/ 70 w 136"/>
                <a:gd name="T63" fmla="*/ 133 h 139"/>
                <a:gd name="T64" fmla="*/ 63 w 136"/>
                <a:gd name="T65" fmla="*/ 70 h 139"/>
                <a:gd name="T66" fmla="*/ 70 w 136"/>
                <a:gd name="T67" fmla="*/ 76 h 139"/>
                <a:gd name="T68" fmla="*/ 63 w 136"/>
                <a:gd name="T69" fmla="*/ 70 h 139"/>
                <a:gd name="T70" fmla="*/ 7 w 136"/>
                <a:gd name="T71" fmla="*/ 82 h 139"/>
                <a:gd name="T72" fmla="*/ 63 w 136"/>
                <a:gd name="T73" fmla="*/ 70 h 139"/>
                <a:gd name="T74" fmla="*/ 7 w 136"/>
                <a:gd name="T75" fmla="*/ 82 h 139"/>
                <a:gd name="T76" fmla="*/ 0 w 136"/>
                <a:gd name="T77" fmla="*/ 76 h 139"/>
                <a:gd name="T78" fmla="*/ 7 w 136"/>
                <a:gd name="T79" fmla="*/ 82 h 139"/>
                <a:gd name="T80" fmla="*/ 0 w 136"/>
                <a:gd name="T81" fmla="*/ 66 h 139"/>
                <a:gd name="T82" fmla="*/ 13 w 136"/>
                <a:gd name="T83" fmla="*/ 76 h 139"/>
                <a:gd name="T84" fmla="*/ 0 w 136"/>
                <a:gd name="T85" fmla="*/ 66 h 139"/>
                <a:gd name="T86" fmla="*/ 7 w 136"/>
                <a:gd name="T87" fmla="*/ 57 h 139"/>
                <a:gd name="T88" fmla="*/ 0 w 136"/>
                <a:gd name="T89" fmla="*/ 66 h 139"/>
                <a:gd name="T90" fmla="*/ 63 w 136"/>
                <a:gd name="T91" fmla="*/ 57 h 139"/>
                <a:gd name="T92" fmla="*/ 7 w 136"/>
                <a:gd name="T93" fmla="*/ 73 h 139"/>
                <a:gd name="T94" fmla="*/ 70 w 136"/>
                <a:gd name="T95" fmla="*/ 66 h 139"/>
                <a:gd name="T96" fmla="*/ 63 w 136"/>
                <a:gd name="T97" fmla="*/ 73 h 139"/>
                <a:gd name="T98" fmla="*/ 70 w 136"/>
                <a:gd name="T99" fmla="*/ 66 h 139"/>
                <a:gd name="T100" fmla="*/ 57 w 136"/>
                <a:gd name="T101" fmla="*/ 6 h 139"/>
                <a:gd name="T102" fmla="*/ 70 w 136"/>
                <a:gd name="T103" fmla="*/ 66 h 139"/>
                <a:gd name="T104" fmla="*/ 57 w 136"/>
                <a:gd name="T105" fmla="*/ 6 h 139"/>
                <a:gd name="T106" fmla="*/ 63 w 136"/>
                <a:gd name="T107" fmla="*/ 0 h 139"/>
                <a:gd name="T108" fmla="*/ 57 w 136"/>
                <a:gd name="T109" fmla="*/ 6 h 139"/>
                <a:gd name="T110" fmla="*/ 73 w 136"/>
                <a:gd name="T111" fmla="*/ 0 h 139"/>
                <a:gd name="T112" fmla="*/ 63 w 136"/>
                <a:gd name="T113" fmla="*/ 13 h 139"/>
                <a:gd name="T114" fmla="*/ 73 w 136"/>
                <a:gd name="T115" fmla="*/ 0 h 139"/>
                <a:gd name="T116" fmla="*/ 79 w 136"/>
                <a:gd name="T117" fmla="*/ 6 h 139"/>
                <a:gd name="T118" fmla="*/ 73 w 136"/>
                <a:gd name="T1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" h="139">
                  <a:moveTo>
                    <a:pt x="79" y="6"/>
                  </a:moveTo>
                  <a:lnTo>
                    <a:pt x="79" y="66"/>
                  </a:lnTo>
                  <a:lnTo>
                    <a:pt x="67" y="66"/>
                  </a:lnTo>
                  <a:lnTo>
                    <a:pt x="67" y="6"/>
                  </a:lnTo>
                  <a:lnTo>
                    <a:pt x="79" y="6"/>
                  </a:lnTo>
                  <a:close/>
                  <a:moveTo>
                    <a:pt x="73" y="73"/>
                  </a:moveTo>
                  <a:lnTo>
                    <a:pt x="67" y="73"/>
                  </a:lnTo>
                  <a:lnTo>
                    <a:pt x="67" y="66"/>
                  </a:lnTo>
                  <a:lnTo>
                    <a:pt x="73" y="66"/>
                  </a:lnTo>
                  <a:lnTo>
                    <a:pt x="73" y="73"/>
                  </a:lnTo>
                  <a:close/>
                  <a:moveTo>
                    <a:pt x="73" y="57"/>
                  </a:moveTo>
                  <a:lnTo>
                    <a:pt x="130" y="57"/>
                  </a:lnTo>
                  <a:lnTo>
                    <a:pt x="130" y="73"/>
                  </a:lnTo>
                  <a:lnTo>
                    <a:pt x="73" y="73"/>
                  </a:lnTo>
                  <a:lnTo>
                    <a:pt x="73" y="57"/>
                  </a:lnTo>
                  <a:close/>
                  <a:moveTo>
                    <a:pt x="130" y="57"/>
                  </a:moveTo>
                  <a:lnTo>
                    <a:pt x="136" y="57"/>
                  </a:lnTo>
                  <a:lnTo>
                    <a:pt x="136" y="66"/>
                  </a:lnTo>
                  <a:lnTo>
                    <a:pt x="130" y="66"/>
                  </a:lnTo>
                  <a:lnTo>
                    <a:pt x="130" y="57"/>
                  </a:lnTo>
                  <a:close/>
                  <a:moveTo>
                    <a:pt x="136" y="66"/>
                  </a:moveTo>
                  <a:lnTo>
                    <a:pt x="136" y="76"/>
                  </a:lnTo>
                  <a:lnTo>
                    <a:pt x="124" y="76"/>
                  </a:lnTo>
                  <a:lnTo>
                    <a:pt x="124" y="66"/>
                  </a:lnTo>
                  <a:lnTo>
                    <a:pt x="136" y="66"/>
                  </a:lnTo>
                  <a:close/>
                  <a:moveTo>
                    <a:pt x="136" y="76"/>
                  </a:moveTo>
                  <a:lnTo>
                    <a:pt x="136" y="82"/>
                  </a:lnTo>
                  <a:lnTo>
                    <a:pt x="130" y="82"/>
                  </a:lnTo>
                  <a:lnTo>
                    <a:pt x="130" y="76"/>
                  </a:lnTo>
                  <a:lnTo>
                    <a:pt x="136" y="76"/>
                  </a:lnTo>
                  <a:close/>
                  <a:moveTo>
                    <a:pt x="130" y="82"/>
                  </a:moveTo>
                  <a:lnTo>
                    <a:pt x="73" y="82"/>
                  </a:lnTo>
                  <a:lnTo>
                    <a:pt x="73" y="70"/>
                  </a:lnTo>
                  <a:lnTo>
                    <a:pt x="130" y="70"/>
                  </a:lnTo>
                  <a:lnTo>
                    <a:pt x="130" y="82"/>
                  </a:lnTo>
                  <a:close/>
                  <a:moveTo>
                    <a:pt x="67" y="76"/>
                  </a:moveTo>
                  <a:lnTo>
                    <a:pt x="67" y="70"/>
                  </a:lnTo>
                  <a:lnTo>
                    <a:pt x="73" y="70"/>
                  </a:lnTo>
                  <a:lnTo>
                    <a:pt x="73" y="76"/>
                  </a:lnTo>
                  <a:lnTo>
                    <a:pt x="67" y="76"/>
                  </a:lnTo>
                  <a:close/>
                  <a:moveTo>
                    <a:pt x="79" y="76"/>
                  </a:moveTo>
                  <a:lnTo>
                    <a:pt x="79" y="133"/>
                  </a:lnTo>
                  <a:lnTo>
                    <a:pt x="67" y="133"/>
                  </a:lnTo>
                  <a:lnTo>
                    <a:pt x="67" y="76"/>
                  </a:lnTo>
                  <a:lnTo>
                    <a:pt x="79" y="76"/>
                  </a:lnTo>
                  <a:close/>
                  <a:moveTo>
                    <a:pt x="79" y="133"/>
                  </a:moveTo>
                  <a:lnTo>
                    <a:pt x="79" y="139"/>
                  </a:lnTo>
                  <a:lnTo>
                    <a:pt x="73" y="139"/>
                  </a:lnTo>
                  <a:lnTo>
                    <a:pt x="73" y="133"/>
                  </a:lnTo>
                  <a:lnTo>
                    <a:pt x="79" y="133"/>
                  </a:lnTo>
                  <a:close/>
                  <a:moveTo>
                    <a:pt x="73" y="139"/>
                  </a:moveTo>
                  <a:lnTo>
                    <a:pt x="63" y="139"/>
                  </a:lnTo>
                  <a:lnTo>
                    <a:pt x="63" y="127"/>
                  </a:lnTo>
                  <a:lnTo>
                    <a:pt x="73" y="127"/>
                  </a:lnTo>
                  <a:lnTo>
                    <a:pt x="73" y="139"/>
                  </a:lnTo>
                  <a:close/>
                  <a:moveTo>
                    <a:pt x="63" y="139"/>
                  </a:moveTo>
                  <a:lnTo>
                    <a:pt x="57" y="139"/>
                  </a:lnTo>
                  <a:lnTo>
                    <a:pt x="57" y="133"/>
                  </a:lnTo>
                  <a:lnTo>
                    <a:pt x="63" y="133"/>
                  </a:lnTo>
                  <a:lnTo>
                    <a:pt x="63" y="139"/>
                  </a:lnTo>
                  <a:close/>
                  <a:moveTo>
                    <a:pt x="57" y="133"/>
                  </a:moveTo>
                  <a:lnTo>
                    <a:pt x="57" y="76"/>
                  </a:lnTo>
                  <a:lnTo>
                    <a:pt x="70" y="76"/>
                  </a:lnTo>
                  <a:lnTo>
                    <a:pt x="70" y="133"/>
                  </a:lnTo>
                  <a:lnTo>
                    <a:pt x="57" y="133"/>
                  </a:lnTo>
                  <a:close/>
                  <a:moveTo>
                    <a:pt x="63" y="70"/>
                  </a:moveTo>
                  <a:lnTo>
                    <a:pt x="70" y="70"/>
                  </a:lnTo>
                  <a:lnTo>
                    <a:pt x="70" y="76"/>
                  </a:lnTo>
                  <a:lnTo>
                    <a:pt x="63" y="76"/>
                  </a:lnTo>
                  <a:lnTo>
                    <a:pt x="63" y="70"/>
                  </a:lnTo>
                  <a:close/>
                  <a:moveTo>
                    <a:pt x="63" y="82"/>
                  </a:moveTo>
                  <a:lnTo>
                    <a:pt x="7" y="82"/>
                  </a:lnTo>
                  <a:lnTo>
                    <a:pt x="7" y="70"/>
                  </a:lnTo>
                  <a:lnTo>
                    <a:pt x="63" y="70"/>
                  </a:lnTo>
                  <a:lnTo>
                    <a:pt x="63" y="82"/>
                  </a:lnTo>
                  <a:close/>
                  <a:moveTo>
                    <a:pt x="7" y="82"/>
                  </a:moveTo>
                  <a:lnTo>
                    <a:pt x="0" y="82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2"/>
                  </a:lnTo>
                  <a:close/>
                  <a:moveTo>
                    <a:pt x="0" y="76"/>
                  </a:moveTo>
                  <a:lnTo>
                    <a:pt x="0" y="66"/>
                  </a:lnTo>
                  <a:lnTo>
                    <a:pt x="13" y="66"/>
                  </a:lnTo>
                  <a:lnTo>
                    <a:pt x="13" y="76"/>
                  </a:lnTo>
                  <a:lnTo>
                    <a:pt x="0" y="76"/>
                  </a:lnTo>
                  <a:close/>
                  <a:moveTo>
                    <a:pt x="0" y="66"/>
                  </a:moveTo>
                  <a:lnTo>
                    <a:pt x="0" y="57"/>
                  </a:lnTo>
                  <a:lnTo>
                    <a:pt x="7" y="57"/>
                  </a:lnTo>
                  <a:lnTo>
                    <a:pt x="7" y="66"/>
                  </a:lnTo>
                  <a:lnTo>
                    <a:pt x="0" y="66"/>
                  </a:lnTo>
                  <a:close/>
                  <a:moveTo>
                    <a:pt x="7" y="57"/>
                  </a:moveTo>
                  <a:lnTo>
                    <a:pt x="63" y="57"/>
                  </a:lnTo>
                  <a:lnTo>
                    <a:pt x="63" y="73"/>
                  </a:lnTo>
                  <a:lnTo>
                    <a:pt x="7" y="73"/>
                  </a:lnTo>
                  <a:lnTo>
                    <a:pt x="7" y="57"/>
                  </a:lnTo>
                  <a:close/>
                  <a:moveTo>
                    <a:pt x="70" y="66"/>
                  </a:moveTo>
                  <a:lnTo>
                    <a:pt x="70" y="73"/>
                  </a:lnTo>
                  <a:lnTo>
                    <a:pt x="63" y="73"/>
                  </a:lnTo>
                  <a:lnTo>
                    <a:pt x="63" y="66"/>
                  </a:lnTo>
                  <a:lnTo>
                    <a:pt x="70" y="66"/>
                  </a:lnTo>
                  <a:close/>
                  <a:moveTo>
                    <a:pt x="57" y="66"/>
                  </a:moveTo>
                  <a:lnTo>
                    <a:pt x="57" y="6"/>
                  </a:lnTo>
                  <a:lnTo>
                    <a:pt x="70" y="6"/>
                  </a:lnTo>
                  <a:lnTo>
                    <a:pt x="70" y="66"/>
                  </a:lnTo>
                  <a:lnTo>
                    <a:pt x="57" y="66"/>
                  </a:lnTo>
                  <a:close/>
                  <a:moveTo>
                    <a:pt x="57" y="6"/>
                  </a:moveTo>
                  <a:lnTo>
                    <a:pt x="57" y="0"/>
                  </a:lnTo>
                  <a:lnTo>
                    <a:pt x="63" y="0"/>
                  </a:lnTo>
                  <a:lnTo>
                    <a:pt x="63" y="6"/>
                  </a:lnTo>
                  <a:lnTo>
                    <a:pt x="57" y="6"/>
                  </a:lnTo>
                  <a:close/>
                  <a:moveTo>
                    <a:pt x="63" y="0"/>
                  </a:moveTo>
                  <a:lnTo>
                    <a:pt x="73" y="0"/>
                  </a:lnTo>
                  <a:lnTo>
                    <a:pt x="73" y="13"/>
                  </a:lnTo>
                  <a:lnTo>
                    <a:pt x="63" y="13"/>
                  </a:lnTo>
                  <a:lnTo>
                    <a:pt x="63" y="0"/>
                  </a:lnTo>
                  <a:close/>
                  <a:moveTo>
                    <a:pt x="73" y="0"/>
                  </a:moveTo>
                  <a:lnTo>
                    <a:pt x="79" y="0"/>
                  </a:lnTo>
                  <a:lnTo>
                    <a:pt x="79" y="6"/>
                  </a:lnTo>
                  <a:lnTo>
                    <a:pt x="73" y="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7" name="Rectangle 35"/>
            <p:cNvSpPr>
              <a:spLocks noChangeArrowheads="1"/>
            </p:cNvSpPr>
            <p:nvPr/>
          </p:nvSpPr>
          <p:spPr bwMode="auto">
            <a:xfrm>
              <a:off x="1681" y="2004"/>
              <a:ext cx="107" cy="10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8" name="Freeform 36"/>
            <p:cNvSpPr>
              <a:spLocks noEditPoints="1"/>
            </p:cNvSpPr>
            <p:nvPr/>
          </p:nvSpPr>
          <p:spPr bwMode="auto">
            <a:xfrm>
              <a:off x="1675" y="1998"/>
              <a:ext cx="120" cy="22"/>
            </a:xfrm>
            <a:custGeom>
              <a:avLst/>
              <a:gdLst>
                <a:gd name="T0" fmla="*/ 120 w 120"/>
                <a:gd name="T1" fmla="*/ 6 h 22"/>
                <a:gd name="T2" fmla="*/ 120 w 120"/>
                <a:gd name="T3" fmla="*/ 16 h 22"/>
                <a:gd name="T4" fmla="*/ 107 w 120"/>
                <a:gd name="T5" fmla="*/ 16 h 22"/>
                <a:gd name="T6" fmla="*/ 107 w 120"/>
                <a:gd name="T7" fmla="*/ 6 h 22"/>
                <a:gd name="T8" fmla="*/ 120 w 120"/>
                <a:gd name="T9" fmla="*/ 6 h 22"/>
                <a:gd name="T10" fmla="*/ 120 w 120"/>
                <a:gd name="T11" fmla="*/ 16 h 22"/>
                <a:gd name="T12" fmla="*/ 120 w 120"/>
                <a:gd name="T13" fmla="*/ 22 h 22"/>
                <a:gd name="T14" fmla="*/ 113 w 120"/>
                <a:gd name="T15" fmla="*/ 22 h 22"/>
                <a:gd name="T16" fmla="*/ 113 w 120"/>
                <a:gd name="T17" fmla="*/ 16 h 22"/>
                <a:gd name="T18" fmla="*/ 120 w 120"/>
                <a:gd name="T19" fmla="*/ 16 h 22"/>
                <a:gd name="T20" fmla="*/ 113 w 120"/>
                <a:gd name="T21" fmla="*/ 22 h 22"/>
                <a:gd name="T22" fmla="*/ 6 w 120"/>
                <a:gd name="T23" fmla="*/ 22 h 22"/>
                <a:gd name="T24" fmla="*/ 6 w 120"/>
                <a:gd name="T25" fmla="*/ 9 h 22"/>
                <a:gd name="T26" fmla="*/ 113 w 120"/>
                <a:gd name="T27" fmla="*/ 9 h 22"/>
                <a:gd name="T28" fmla="*/ 113 w 120"/>
                <a:gd name="T29" fmla="*/ 22 h 22"/>
                <a:gd name="T30" fmla="*/ 6 w 120"/>
                <a:gd name="T31" fmla="*/ 22 h 22"/>
                <a:gd name="T32" fmla="*/ 0 w 120"/>
                <a:gd name="T33" fmla="*/ 22 h 22"/>
                <a:gd name="T34" fmla="*/ 0 w 120"/>
                <a:gd name="T35" fmla="*/ 16 h 22"/>
                <a:gd name="T36" fmla="*/ 6 w 120"/>
                <a:gd name="T37" fmla="*/ 16 h 22"/>
                <a:gd name="T38" fmla="*/ 6 w 120"/>
                <a:gd name="T39" fmla="*/ 22 h 22"/>
                <a:gd name="T40" fmla="*/ 0 w 120"/>
                <a:gd name="T41" fmla="*/ 16 h 22"/>
                <a:gd name="T42" fmla="*/ 0 w 120"/>
                <a:gd name="T43" fmla="*/ 6 h 22"/>
                <a:gd name="T44" fmla="*/ 12 w 120"/>
                <a:gd name="T45" fmla="*/ 6 h 22"/>
                <a:gd name="T46" fmla="*/ 12 w 120"/>
                <a:gd name="T47" fmla="*/ 16 h 22"/>
                <a:gd name="T48" fmla="*/ 0 w 120"/>
                <a:gd name="T49" fmla="*/ 16 h 22"/>
                <a:gd name="T50" fmla="*/ 0 w 120"/>
                <a:gd name="T51" fmla="*/ 6 h 22"/>
                <a:gd name="T52" fmla="*/ 0 w 120"/>
                <a:gd name="T53" fmla="*/ 0 h 22"/>
                <a:gd name="T54" fmla="*/ 6 w 120"/>
                <a:gd name="T55" fmla="*/ 0 h 22"/>
                <a:gd name="T56" fmla="*/ 6 w 120"/>
                <a:gd name="T57" fmla="*/ 6 h 22"/>
                <a:gd name="T58" fmla="*/ 0 w 120"/>
                <a:gd name="T59" fmla="*/ 6 h 22"/>
                <a:gd name="T60" fmla="*/ 6 w 120"/>
                <a:gd name="T61" fmla="*/ 0 h 22"/>
                <a:gd name="T62" fmla="*/ 113 w 120"/>
                <a:gd name="T63" fmla="*/ 0 h 22"/>
                <a:gd name="T64" fmla="*/ 113 w 120"/>
                <a:gd name="T65" fmla="*/ 12 h 22"/>
                <a:gd name="T66" fmla="*/ 6 w 120"/>
                <a:gd name="T67" fmla="*/ 12 h 22"/>
                <a:gd name="T68" fmla="*/ 6 w 120"/>
                <a:gd name="T69" fmla="*/ 0 h 22"/>
                <a:gd name="T70" fmla="*/ 113 w 120"/>
                <a:gd name="T71" fmla="*/ 0 h 22"/>
                <a:gd name="T72" fmla="*/ 120 w 120"/>
                <a:gd name="T73" fmla="*/ 0 h 22"/>
                <a:gd name="T74" fmla="*/ 120 w 120"/>
                <a:gd name="T75" fmla="*/ 6 h 22"/>
                <a:gd name="T76" fmla="*/ 113 w 120"/>
                <a:gd name="T77" fmla="*/ 6 h 22"/>
                <a:gd name="T78" fmla="*/ 113 w 120"/>
                <a:gd name="T7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" h="22">
                  <a:moveTo>
                    <a:pt x="120" y="6"/>
                  </a:moveTo>
                  <a:lnTo>
                    <a:pt x="120" y="16"/>
                  </a:lnTo>
                  <a:lnTo>
                    <a:pt x="107" y="16"/>
                  </a:lnTo>
                  <a:lnTo>
                    <a:pt x="107" y="6"/>
                  </a:lnTo>
                  <a:lnTo>
                    <a:pt x="120" y="6"/>
                  </a:lnTo>
                  <a:close/>
                  <a:moveTo>
                    <a:pt x="120" y="16"/>
                  </a:moveTo>
                  <a:lnTo>
                    <a:pt x="120" y="22"/>
                  </a:lnTo>
                  <a:lnTo>
                    <a:pt x="113" y="22"/>
                  </a:lnTo>
                  <a:lnTo>
                    <a:pt x="113" y="16"/>
                  </a:lnTo>
                  <a:lnTo>
                    <a:pt x="120" y="16"/>
                  </a:lnTo>
                  <a:close/>
                  <a:moveTo>
                    <a:pt x="113" y="22"/>
                  </a:moveTo>
                  <a:lnTo>
                    <a:pt x="6" y="22"/>
                  </a:lnTo>
                  <a:lnTo>
                    <a:pt x="6" y="9"/>
                  </a:lnTo>
                  <a:lnTo>
                    <a:pt x="113" y="9"/>
                  </a:lnTo>
                  <a:lnTo>
                    <a:pt x="113" y="22"/>
                  </a:lnTo>
                  <a:close/>
                  <a:moveTo>
                    <a:pt x="6" y="22"/>
                  </a:moveTo>
                  <a:lnTo>
                    <a:pt x="0" y="2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6" y="22"/>
                  </a:lnTo>
                  <a:close/>
                  <a:moveTo>
                    <a:pt x="0" y="16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6"/>
                  </a:lnTo>
                  <a:lnTo>
                    <a:pt x="0" y="16"/>
                  </a:lnTo>
                  <a:close/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6" y="12"/>
                  </a:lnTo>
                  <a:lnTo>
                    <a:pt x="6" y="0"/>
                  </a:lnTo>
                  <a:close/>
                  <a:moveTo>
                    <a:pt x="113" y="0"/>
                  </a:moveTo>
                  <a:lnTo>
                    <a:pt x="120" y="0"/>
                  </a:lnTo>
                  <a:lnTo>
                    <a:pt x="120" y="6"/>
                  </a:lnTo>
                  <a:lnTo>
                    <a:pt x="113" y="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9" name="Rectangle 37"/>
            <p:cNvSpPr>
              <a:spLocks noChangeArrowheads="1"/>
            </p:cNvSpPr>
            <p:nvPr/>
          </p:nvSpPr>
          <p:spPr bwMode="auto">
            <a:xfrm>
              <a:off x="507" y="3038"/>
              <a:ext cx="171" cy="13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0" name="Rectangle 38"/>
            <p:cNvSpPr>
              <a:spLocks noChangeArrowheads="1"/>
            </p:cNvSpPr>
            <p:nvPr/>
          </p:nvSpPr>
          <p:spPr bwMode="auto">
            <a:xfrm>
              <a:off x="532" y="3079"/>
              <a:ext cx="114" cy="13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1" name="Rectangle 39"/>
            <p:cNvSpPr>
              <a:spLocks noChangeArrowheads="1"/>
            </p:cNvSpPr>
            <p:nvPr/>
          </p:nvSpPr>
          <p:spPr bwMode="auto">
            <a:xfrm>
              <a:off x="570" y="3117"/>
              <a:ext cx="35" cy="13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2" name="Rectangle 40"/>
            <p:cNvSpPr>
              <a:spLocks noChangeArrowheads="1"/>
            </p:cNvSpPr>
            <p:nvPr/>
          </p:nvSpPr>
          <p:spPr bwMode="auto">
            <a:xfrm>
              <a:off x="586" y="2873"/>
              <a:ext cx="13" cy="171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41"/>
            <p:cNvSpPr>
              <a:spLocks/>
            </p:cNvSpPr>
            <p:nvPr/>
          </p:nvSpPr>
          <p:spPr bwMode="auto">
            <a:xfrm>
              <a:off x="577" y="2860"/>
              <a:ext cx="31" cy="32"/>
            </a:xfrm>
            <a:custGeom>
              <a:avLst/>
              <a:gdLst>
                <a:gd name="T0" fmla="*/ 16 w 31"/>
                <a:gd name="T1" fmla="*/ 32 h 32"/>
                <a:gd name="T2" fmla="*/ 22 w 31"/>
                <a:gd name="T3" fmla="*/ 32 h 32"/>
                <a:gd name="T4" fmla="*/ 25 w 31"/>
                <a:gd name="T5" fmla="*/ 29 h 32"/>
                <a:gd name="T6" fmla="*/ 28 w 31"/>
                <a:gd name="T7" fmla="*/ 23 h 32"/>
                <a:gd name="T8" fmla="*/ 31 w 31"/>
                <a:gd name="T9" fmla="*/ 16 h 32"/>
                <a:gd name="T10" fmla="*/ 28 w 31"/>
                <a:gd name="T11" fmla="*/ 10 h 32"/>
                <a:gd name="T12" fmla="*/ 25 w 31"/>
                <a:gd name="T13" fmla="*/ 7 h 32"/>
                <a:gd name="T14" fmla="*/ 22 w 31"/>
                <a:gd name="T15" fmla="*/ 3 h 32"/>
                <a:gd name="T16" fmla="*/ 16 w 31"/>
                <a:gd name="T17" fmla="*/ 0 h 32"/>
                <a:gd name="T18" fmla="*/ 9 w 31"/>
                <a:gd name="T19" fmla="*/ 3 h 32"/>
                <a:gd name="T20" fmla="*/ 3 w 31"/>
                <a:gd name="T21" fmla="*/ 7 h 32"/>
                <a:gd name="T22" fmla="*/ 0 w 31"/>
                <a:gd name="T23" fmla="*/ 10 h 32"/>
                <a:gd name="T24" fmla="*/ 0 w 31"/>
                <a:gd name="T25" fmla="*/ 16 h 32"/>
                <a:gd name="T26" fmla="*/ 0 w 31"/>
                <a:gd name="T27" fmla="*/ 23 h 32"/>
                <a:gd name="T28" fmla="*/ 3 w 31"/>
                <a:gd name="T29" fmla="*/ 29 h 32"/>
                <a:gd name="T30" fmla="*/ 9 w 31"/>
                <a:gd name="T31" fmla="*/ 32 h 32"/>
                <a:gd name="T32" fmla="*/ 16 w 31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2">
                  <a:moveTo>
                    <a:pt x="16" y="32"/>
                  </a:moveTo>
                  <a:lnTo>
                    <a:pt x="22" y="32"/>
                  </a:lnTo>
                  <a:lnTo>
                    <a:pt x="25" y="29"/>
                  </a:lnTo>
                  <a:lnTo>
                    <a:pt x="28" y="23"/>
                  </a:lnTo>
                  <a:lnTo>
                    <a:pt x="31" y="16"/>
                  </a:lnTo>
                  <a:lnTo>
                    <a:pt x="28" y="10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6" y="0"/>
                  </a:lnTo>
                  <a:lnTo>
                    <a:pt x="9" y="3"/>
                  </a:lnTo>
                  <a:lnTo>
                    <a:pt x="3" y="7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9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4" name="Freeform 42"/>
            <p:cNvSpPr>
              <a:spLocks noEditPoints="1"/>
            </p:cNvSpPr>
            <p:nvPr/>
          </p:nvSpPr>
          <p:spPr bwMode="auto">
            <a:xfrm>
              <a:off x="570" y="2854"/>
              <a:ext cx="45" cy="44"/>
            </a:xfrm>
            <a:custGeom>
              <a:avLst/>
              <a:gdLst>
                <a:gd name="T0" fmla="*/ 23 w 45"/>
                <a:gd name="T1" fmla="*/ 32 h 44"/>
                <a:gd name="T2" fmla="*/ 23 w 45"/>
                <a:gd name="T3" fmla="*/ 44 h 44"/>
                <a:gd name="T4" fmla="*/ 23 w 45"/>
                <a:gd name="T5" fmla="*/ 32 h 44"/>
                <a:gd name="T6" fmla="*/ 29 w 45"/>
                <a:gd name="T7" fmla="*/ 29 h 44"/>
                <a:gd name="T8" fmla="*/ 29 w 45"/>
                <a:gd name="T9" fmla="*/ 44 h 44"/>
                <a:gd name="T10" fmla="*/ 23 w 45"/>
                <a:gd name="T11" fmla="*/ 32 h 44"/>
                <a:gd name="T12" fmla="*/ 29 w 45"/>
                <a:gd name="T13" fmla="*/ 25 h 44"/>
                <a:gd name="T14" fmla="*/ 45 w 45"/>
                <a:gd name="T15" fmla="*/ 22 h 44"/>
                <a:gd name="T16" fmla="*/ 38 w 45"/>
                <a:gd name="T17" fmla="*/ 38 h 44"/>
                <a:gd name="T18" fmla="*/ 32 w 45"/>
                <a:gd name="T19" fmla="*/ 22 h 44"/>
                <a:gd name="T20" fmla="*/ 45 w 45"/>
                <a:gd name="T21" fmla="*/ 22 h 44"/>
                <a:gd name="T22" fmla="*/ 32 w 45"/>
                <a:gd name="T23" fmla="*/ 22 h 44"/>
                <a:gd name="T24" fmla="*/ 32 w 45"/>
                <a:gd name="T25" fmla="*/ 22 h 44"/>
                <a:gd name="T26" fmla="*/ 45 w 45"/>
                <a:gd name="T27" fmla="*/ 22 h 44"/>
                <a:gd name="T28" fmla="*/ 32 w 45"/>
                <a:gd name="T29" fmla="*/ 22 h 44"/>
                <a:gd name="T30" fmla="*/ 29 w 45"/>
                <a:gd name="T31" fmla="*/ 16 h 44"/>
                <a:gd name="T32" fmla="*/ 42 w 45"/>
                <a:gd name="T33" fmla="*/ 16 h 44"/>
                <a:gd name="T34" fmla="*/ 32 w 45"/>
                <a:gd name="T35" fmla="*/ 22 h 44"/>
                <a:gd name="T36" fmla="*/ 26 w 45"/>
                <a:gd name="T37" fmla="*/ 16 h 44"/>
                <a:gd name="T38" fmla="*/ 23 w 45"/>
                <a:gd name="T39" fmla="*/ 0 h 44"/>
                <a:gd name="T40" fmla="*/ 38 w 45"/>
                <a:gd name="T41" fmla="*/ 6 h 44"/>
                <a:gd name="T42" fmla="*/ 23 w 45"/>
                <a:gd name="T43" fmla="*/ 16 h 44"/>
                <a:gd name="T44" fmla="*/ 23 w 45"/>
                <a:gd name="T45" fmla="*/ 0 h 44"/>
                <a:gd name="T46" fmla="*/ 23 w 45"/>
                <a:gd name="T47" fmla="*/ 16 h 44"/>
                <a:gd name="T48" fmla="*/ 23 w 45"/>
                <a:gd name="T49" fmla="*/ 16 h 44"/>
                <a:gd name="T50" fmla="*/ 23 w 45"/>
                <a:gd name="T51" fmla="*/ 0 h 44"/>
                <a:gd name="T52" fmla="*/ 23 w 45"/>
                <a:gd name="T53" fmla="*/ 16 h 44"/>
                <a:gd name="T54" fmla="*/ 16 w 45"/>
                <a:gd name="T55" fmla="*/ 16 h 44"/>
                <a:gd name="T56" fmla="*/ 13 w 45"/>
                <a:gd name="T57" fmla="*/ 3 h 44"/>
                <a:gd name="T58" fmla="*/ 23 w 45"/>
                <a:gd name="T59" fmla="*/ 16 h 44"/>
                <a:gd name="T60" fmla="*/ 16 w 45"/>
                <a:gd name="T61" fmla="*/ 16 h 44"/>
                <a:gd name="T62" fmla="*/ 16 w 45"/>
                <a:gd name="T63" fmla="*/ 16 h 44"/>
                <a:gd name="T64" fmla="*/ 13 w 45"/>
                <a:gd name="T65" fmla="*/ 19 h 44"/>
                <a:gd name="T66" fmla="*/ 0 w 45"/>
                <a:gd name="T67" fmla="*/ 22 h 44"/>
                <a:gd name="T68" fmla="*/ 7 w 45"/>
                <a:gd name="T69" fmla="*/ 6 h 44"/>
                <a:gd name="T70" fmla="*/ 13 w 45"/>
                <a:gd name="T71" fmla="*/ 22 h 44"/>
                <a:gd name="T72" fmla="*/ 0 w 45"/>
                <a:gd name="T73" fmla="*/ 22 h 44"/>
                <a:gd name="T74" fmla="*/ 13 w 45"/>
                <a:gd name="T75" fmla="*/ 22 h 44"/>
                <a:gd name="T76" fmla="*/ 13 w 45"/>
                <a:gd name="T77" fmla="*/ 22 h 44"/>
                <a:gd name="T78" fmla="*/ 0 w 45"/>
                <a:gd name="T79" fmla="*/ 22 h 44"/>
                <a:gd name="T80" fmla="*/ 13 w 45"/>
                <a:gd name="T81" fmla="*/ 22 h 44"/>
                <a:gd name="T82" fmla="*/ 16 w 45"/>
                <a:gd name="T83" fmla="*/ 29 h 44"/>
                <a:gd name="T84" fmla="*/ 0 w 45"/>
                <a:gd name="T85" fmla="*/ 32 h 44"/>
                <a:gd name="T86" fmla="*/ 13 w 45"/>
                <a:gd name="T87" fmla="*/ 22 h 44"/>
                <a:gd name="T88" fmla="*/ 19 w 45"/>
                <a:gd name="T89" fmla="*/ 32 h 44"/>
                <a:gd name="T90" fmla="*/ 23 w 45"/>
                <a:gd name="T91" fmla="*/ 44 h 44"/>
                <a:gd name="T92" fmla="*/ 7 w 45"/>
                <a:gd name="T93" fmla="*/ 38 h 44"/>
                <a:gd name="T94" fmla="*/ 23 w 45"/>
                <a:gd name="T95" fmla="*/ 32 h 44"/>
                <a:gd name="T96" fmla="*/ 23 w 45"/>
                <a:gd name="T97" fmla="*/ 44 h 44"/>
                <a:gd name="T98" fmla="*/ 23 w 45"/>
                <a:gd name="T9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" h="44">
                  <a:moveTo>
                    <a:pt x="23" y="32"/>
                  </a:moveTo>
                  <a:lnTo>
                    <a:pt x="23" y="32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3" y="32"/>
                  </a:lnTo>
                  <a:close/>
                  <a:moveTo>
                    <a:pt x="23" y="32"/>
                  </a:moveTo>
                  <a:lnTo>
                    <a:pt x="26" y="32"/>
                  </a:lnTo>
                  <a:lnTo>
                    <a:pt x="29" y="29"/>
                  </a:lnTo>
                  <a:lnTo>
                    <a:pt x="38" y="38"/>
                  </a:lnTo>
                  <a:lnTo>
                    <a:pt x="29" y="44"/>
                  </a:lnTo>
                  <a:lnTo>
                    <a:pt x="23" y="44"/>
                  </a:lnTo>
                  <a:lnTo>
                    <a:pt x="23" y="32"/>
                  </a:lnTo>
                  <a:close/>
                  <a:moveTo>
                    <a:pt x="29" y="29"/>
                  </a:moveTo>
                  <a:lnTo>
                    <a:pt x="29" y="25"/>
                  </a:lnTo>
                  <a:lnTo>
                    <a:pt x="32" y="22"/>
                  </a:lnTo>
                  <a:lnTo>
                    <a:pt x="45" y="22"/>
                  </a:lnTo>
                  <a:lnTo>
                    <a:pt x="42" y="32"/>
                  </a:lnTo>
                  <a:lnTo>
                    <a:pt x="38" y="38"/>
                  </a:lnTo>
                  <a:lnTo>
                    <a:pt x="29" y="29"/>
                  </a:lnTo>
                  <a:close/>
                  <a:moveTo>
                    <a:pt x="32" y="22"/>
                  </a:moveTo>
                  <a:lnTo>
                    <a:pt x="32" y="22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32" y="22"/>
                  </a:lnTo>
                  <a:close/>
                  <a:moveTo>
                    <a:pt x="32" y="22"/>
                  </a:moveTo>
                  <a:lnTo>
                    <a:pt x="32" y="22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32" y="22"/>
                  </a:lnTo>
                  <a:close/>
                  <a:moveTo>
                    <a:pt x="32" y="22"/>
                  </a:moveTo>
                  <a:lnTo>
                    <a:pt x="29" y="19"/>
                  </a:lnTo>
                  <a:lnTo>
                    <a:pt x="29" y="16"/>
                  </a:lnTo>
                  <a:lnTo>
                    <a:pt x="38" y="6"/>
                  </a:lnTo>
                  <a:lnTo>
                    <a:pt x="42" y="16"/>
                  </a:lnTo>
                  <a:lnTo>
                    <a:pt x="45" y="22"/>
                  </a:lnTo>
                  <a:lnTo>
                    <a:pt x="32" y="22"/>
                  </a:lnTo>
                  <a:close/>
                  <a:moveTo>
                    <a:pt x="29" y="16"/>
                  </a:moveTo>
                  <a:lnTo>
                    <a:pt x="26" y="16"/>
                  </a:lnTo>
                  <a:lnTo>
                    <a:pt x="23" y="16"/>
                  </a:lnTo>
                  <a:lnTo>
                    <a:pt x="23" y="0"/>
                  </a:lnTo>
                  <a:lnTo>
                    <a:pt x="29" y="3"/>
                  </a:lnTo>
                  <a:lnTo>
                    <a:pt x="38" y="6"/>
                  </a:lnTo>
                  <a:lnTo>
                    <a:pt x="29" y="16"/>
                  </a:lnTo>
                  <a:close/>
                  <a:moveTo>
                    <a:pt x="23" y="16"/>
                  </a:moveTo>
                  <a:lnTo>
                    <a:pt x="23" y="16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6"/>
                  </a:lnTo>
                  <a:close/>
                  <a:moveTo>
                    <a:pt x="23" y="16"/>
                  </a:moveTo>
                  <a:lnTo>
                    <a:pt x="23" y="16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6"/>
                  </a:lnTo>
                  <a:close/>
                  <a:moveTo>
                    <a:pt x="23" y="16"/>
                  </a:moveTo>
                  <a:lnTo>
                    <a:pt x="19" y="16"/>
                  </a:lnTo>
                  <a:lnTo>
                    <a:pt x="16" y="16"/>
                  </a:lnTo>
                  <a:lnTo>
                    <a:pt x="7" y="6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23" y="16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10" y="13"/>
                  </a:lnTo>
                  <a:lnTo>
                    <a:pt x="16" y="16"/>
                  </a:lnTo>
                  <a:close/>
                  <a:moveTo>
                    <a:pt x="16" y="16"/>
                  </a:moveTo>
                  <a:lnTo>
                    <a:pt x="13" y="19"/>
                  </a:lnTo>
                  <a:lnTo>
                    <a:pt x="13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7" y="6"/>
                  </a:lnTo>
                  <a:lnTo>
                    <a:pt x="16" y="16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3" y="22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3" y="22"/>
                  </a:lnTo>
                  <a:close/>
                  <a:moveTo>
                    <a:pt x="13" y="22"/>
                  </a:moveTo>
                  <a:lnTo>
                    <a:pt x="13" y="25"/>
                  </a:lnTo>
                  <a:lnTo>
                    <a:pt x="16" y="29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13" y="22"/>
                  </a:lnTo>
                  <a:close/>
                  <a:moveTo>
                    <a:pt x="16" y="29"/>
                  </a:moveTo>
                  <a:lnTo>
                    <a:pt x="19" y="32"/>
                  </a:lnTo>
                  <a:lnTo>
                    <a:pt x="23" y="32"/>
                  </a:lnTo>
                  <a:lnTo>
                    <a:pt x="23" y="44"/>
                  </a:lnTo>
                  <a:lnTo>
                    <a:pt x="13" y="44"/>
                  </a:lnTo>
                  <a:lnTo>
                    <a:pt x="7" y="38"/>
                  </a:lnTo>
                  <a:lnTo>
                    <a:pt x="16" y="29"/>
                  </a:lnTo>
                  <a:close/>
                  <a:moveTo>
                    <a:pt x="23" y="32"/>
                  </a:moveTo>
                  <a:lnTo>
                    <a:pt x="23" y="32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3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5" name="Freeform 43"/>
            <p:cNvSpPr>
              <a:spLocks/>
            </p:cNvSpPr>
            <p:nvPr/>
          </p:nvSpPr>
          <p:spPr bwMode="auto">
            <a:xfrm>
              <a:off x="1817" y="1465"/>
              <a:ext cx="54" cy="82"/>
            </a:xfrm>
            <a:custGeom>
              <a:avLst/>
              <a:gdLst>
                <a:gd name="T0" fmla="*/ 44 w 54"/>
                <a:gd name="T1" fmla="*/ 82 h 82"/>
                <a:gd name="T2" fmla="*/ 0 w 54"/>
                <a:gd name="T3" fmla="*/ 6 h 82"/>
                <a:gd name="T4" fmla="*/ 9 w 54"/>
                <a:gd name="T5" fmla="*/ 0 h 82"/>
                <a:gd name="T6" fmla="*/ 54 w 54"/>
                <a:gd name="T7" fmla="*/ 76 h 82"/>
                <a:gd name="T8" fmla="*/ 44 w 5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2">
                  <a:moveTo>
                    <a:pt x="44" y="82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54" y="76"/>
                  </a:lnTo>
                  <a:lnTo>
                    <a:pt x="44" y="8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6" name="Freeform 44"/>
            <p:cNvSpPr>
              <a:spLocks/>
            </p:cNvSpPr>
            <p:nvPr/>
          </p:nvSpPr>
          <p:spPr bwMode="auto">
            <a:xfrm>
              <a:off x="1855" y="1465"/>
              <a:ext cx="57" cy="82"/>
            </a:xfrm>
            <a:custGeom>
              <a:avLst/>
              <a:gdLst>
                <a:gd name="T0" fmla="*/ 0 w 57"/>
                <a:gd name="T1" fmla="*/ 76 h 82"/>
                <a:gd name="T2" fmla="*/ 44 w 57"/>
                <a:gd name="T3" fmla="*/ 0 h 82"/>
                <a:gd name="T4" fmla="*/ 57 w 57"/>
                <a:gd name="T5" fmla="*/ 6 h 82"/>
                <a:gd name="T6" fmla="*/ 12 w 57"/>
                <a:gd name="T7" fmla="*/ 82 h 82"/>
                <a:gd name="T8" fmla="*/ 0 w 57"/>
                <a:gd name="T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2">
                  <a:moveTo>
                    <a:pt x="0" y="76"/>
                  </a:moveTo>
                  <a:lnTo>
                    <a:pt x="44" y="0"/>
                  </a:lnTo>
                  <a:lnTo>
                    <a:pt x="57" y="6"/>
                  </a:lnTo>
                  <a:lnTo>
                    <a:pt x="12" y="8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7" name="Freeform 45"/>
            <p:cNvSpPr>
              <a:spLocks/>
            </p:cNvSpPr>
            <p:nvPr/>
          </p:nvSpPr>
          <p:spPr bwMode="auto">
            <a:xfrm>
              <a:off x="1776" y="1465"/>
              <a:ext cx="57" cy="82"/>
            </a:xfrm>
            <a:custGeom>
              <a:avLst/>
              <a:gdLst>
                <a:gd name="T0" fmla="*/ 0 w 57"/>
                <a:gd name="T1" fmla="*/ 76 h 82"/>
                <a:gd name="T2" fmla="*/ 44 w 57"/>
                <a:gd name="T3" fmla="*/ 0 h 82"/>
                <a:gd name="T4" fmla="*/ 57 w 57"/>
                <a:gd name="T5" fmla="*/ 6 h 82"/>
                <a:gd name="T6" fmla="*/ 12 w 57"/>
                <a:gd name="T7" fmla="*/ 82 h 82"/>
                <a:gd name="T8" fmla="*/ 0 w 57"/>
                <a:gd name="T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2">
                  <a:moveTo>
                    <a:pt x="0" y="76"/>
                  </a:moveTo>
                  <a:lnTo>
                    <a:pt x="44" y="0"/>
                  </a:lnTo>
                  <a:lnTo>
                    <a:pt x="57" y="6"/>
                  </a:lnTo>
                  <a:lnTo>
                    <a:pt x="12" y="8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8" name="Freeform 46"/>
            <p:cNvSpPr>
              <a:spLocks/>
            </p:cNvSpPr>
            <p:nvPr/>
          </p:nvSpPr>
          <p:spPr bwMode="auto">
            <a:xfrm>
              <a:off x="1738" y="1465"/>
              <a:ext cx="54" cy="82"/>
            </a:xfrm>
            <a:custGeom>
              <a:avLst/>
              <a:gdLst>
                <a:gd name="T0" fmla="*/ 9 w 54"/>
                <a:gd name="T1" fmla="*/ 0 h 82"/>
                <a:gd name="T2" fmla="*/ 54 w 54"/>
                <a:gd name="T3" fmla="*/ 76 h 82"/>
                <a:gd name="T4" fmla="*/ 44 w 54"/>
                <a:gd name="T5" fmla="*/ 82 h 82"/>
                <a:gd name="T6" fmla="*/ 0 w 54"/>
                <a:gd name="T7" fmla="*/ 6 h 82"/>
                <a:gd name="T8" fmla="*/ 9 w 5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2">
                  <a:moveTo>
                    <a:pt x="9" y="0"/>
                  </a:moveTo>
                  <a:lnTo>
                    <a:pt x="54" y="76"/>
                  </a:lnTo>
                  <a:lnTo>
                    <a:pt x="44" y="82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9" name="Freeform 47"/>
            <p:cNvSpPr>
              <a:spLocks/>
            </p:cNvSpPr>
            <p:nvPr/>
          </p:nvSpPr>
          <p:spPr bwMode="auto">
            <a:xfrm>
              <a:off x="1719" y="1465"/>
              <a:ext cx="35" cy="44"/>
            </a:xfrm>
            <a:custGeom>
              <a:avLst/>
              <a:gdLst>
                <a:gd name="T0" fmla="*/ 0 w 35"/>
                <a:gd name="T1" fmla="*/ 38 h 44"/>
                <a:gd name="T2" fmla="*/ 22 w 35"/>
                <a:gd name="T3" fmla="*/ 0 h 44"/>
                <a:gd name="T4" fmla="*/ 35 w 35"/>
                <a:gd name="T5" fmla="*/ 6 h 44"/>
                <a:gd name="T6" fmla="*/ 12 w 35"/>
                <a:gd name="T7" fmla="*/ 44 h 44"/>
                <a:gd name="T8" fmla="*/ 0 w 35"/>
                <a:gd name="T9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4">
                  <a:moveTo>
                    <a:pt x="0" y="38"/>
                  </a:moveTo>
                  <a:lnTo>
                    <a:pt x="22" y="0"/>
                  </a:lnTo>
                  <a:lnTo>
                    <a:pt x="35" y="6"/>
                  </a:lnTo>
                  <a:lnTo>
                    <a:pt x="12" y="4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0" name="Freeform 48"/>
            <p:cNvSpPr>
              <a:spLocks/>
            </p:cNvSpPr>
            <p:nvPr/>
          </p:nvSpPr>
          <p:spPr bwMode="auto">
            <a:xfrm>
              <a:off x="1893" y="1465"/>
              <a:ext cx="35" cy="44"/>
            </a:xfrm>
            <a:custGeom>
              <a:avLst/>
              <a:gdLst>
                <a:gd name="T0" fmla="*/ 12 w 35"/>
                <a:gd name="T1" fmla="*/ 0 h 44"/>
                <a:gd name="T2" fmla="*/ 35 w 35"/>
                <a:gd name="T3" fmla="*/ 38 h 44"/>
                <a:gd name="T4" fmla="*/ 22 w 35"/>
                <a:gd name="T5" fmla="*/ 44 h 44"/>
                <a:gd name="T6" fmla="*/ 0 w 35"/>
                <a:gd name="T7" fmla="*/ 6 h 44"/>
                <a:gd name="T8" fmla="*/ 12 w 3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4">
                  <a:moveTo>
                    <a:pt x="12" y="0"/>
                  </a:moveTo>
                  <a:lnTo>
                    <a:pt x="35" y="38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1" name="Freeform 49"/>
            <p:cNvSpPr>
              <a:spLocks/>
            </p:cNvSpPr>
            <p:nvPr/>
          </p:nvSpPr>
          <p:spPr bwMode="auto">
            <a:xfrm>
              <a:off x="1928" y="1500"/>
              <a:ext cx="325" cy="16"/>
            </a:xfrm>
            <a:custGeom>
              <a:avLst/>
              <a:gdLst>
                <a:gd name="T0" fmla="*/ 0 w 325"/>
                <a:gd name="T1" fmla="*/ 0 h 16"/>
                <a:gd name="T2" fmla="*/ 325 w 325"/>
                <a:gd name="T3" fmla="*/ 3 h 16"/>
                <a:gd name="T4" fmla="*/ 325 w 325"/>
                <a:gd name="T5" fmla="*/ 16 h 16"/>
                <a:gd name="T6" fmla="*/ 0 w 325"/>
                <a:gd name="T7" fmla="*/ 12 h 16"/>
                <a:gd name="T8" fmla="*/ 0 w 3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16">
                  <a:moveTo>
                    <a:pt x="0" y="0"/>
                  </a:moveTo>
                  <a:lnTo>
                    <a:pt x="325" y="3"/>
                  </a:lnTo>
                  <a:lnTo>
                    <a:pt x="325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2" name="Freeform 50"/>
            <p:cNvSpPr>
              <a:spLocks noEditPoints="1"/>
            </p:cNvSpPr>
            <p:nvPr/>
          </p:nvSpPr>
          <p:spPr bwMode="auto">
            <a:xfrm>
              <a:off x="1425" y="1500"/>
              <a:ext cx="300" cy="485"/>
            </a:xfrm>
            <a:custGeom>
              <a:avLst/>
              <a:gdLst>
                <a:gd name="T0" fmla="*/ 300 w 300"/>
                <a:gd name="T1" fmla="*/ 16 h 485"/>
                <a:gd name="T2" fmla="*/ 6 w 300"/>
                <a:gd name="T3" fmla="*/ 12 h 485"/>
                <a:gd name="T4" fmla="*/ 6 w 300"/>
                <a:gd name="T5" fmla="*/ 0 h 485"/>
                <a:gd name="T6" fmla="*/ 300 w 300"/>
                <a:gd name="T7" fmla="*/ 3 h 485"/>
                <a:gd name="T8" fmla="*/ 300 w 300"/>
                <a:gd name="T9" fmla="*/ 16 h 485"/>
                <a:gd name="T10" fmla="*/ 0 w 300"/>
                <a:gd name="T11" fmla="*/ 6 h 485"/>
                <a:gd name="T12" fmla="*/ 0 w 300"/>
                <a:gd name="T13" fmla="*/ 0 h 485"/>
                <a:gd name="T14" fmla="*/ 6 w 300"/>
                <a:gd name="T15" fmla="*/ 0 h 485"/>
                <a:gd name="T16" fmla="*/ 6 w 300"/>
                <a:gd name="T17" fmla="*/ 6 h 485"/>
                <a:gd name="T18" fmla="*/ 0 w 300"/>
                <a:gd name="T19" fmla="*/ 6 h 485"/>
                <a:gd name="T20" fmla="*/ 12 w 300"/>
                <a:gd name="T21" fmla="*/ 6 h 485"/>
                <a:gd name="T22" fmla="*/ 12 w 300"/>
                <a:gd name="T23" fmla="*/ 485 h 485"/>
                <a:gd name="T24" fmla="*/ 0 w 300"/>
                <a:gd name="T25" fmla="*/ 485 h 485"/>
                <a:gd name="T26" fmla="*/ 0 w 300"/>
                <a:gd name="T27" fmla="*/ 6 h 485"/>
                <a:gd name="T28" fmla="*/ 12 w 300"/>
                <a:gd name="T29" fmla="*/ 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485">
                  <a:moveTo>
                    <a:pt x="300" y="16"/>
                  </a:moveTo>
                  <a:lnTo>
                    <a:pt x="6" y="12"/>
                  </a:lnTo>
                  <a:lnTo>
                    <a:pt x="6" y="0"/>
                  </a:lnTo>
                  <a:lnTo>
                    <a:pt x="300" y="3"/>
                  </a:lnTo>
                  <a:lnTo>
                    <a:pt x="300" y="16"/>
                  </a:lnTo>
                  <a:close/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12" y="6"/>
                  </a:moveTo>
                  <a:lnTo>
                    <a:pt x="12" y="485"/>
                  </a:lnTo>
                  <a:lnTo>
                    <a:pt x="0" y="485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3" name="Freeform 51"/>
            <p:cNvSpPr>
              <a:spLocks/>
            </p:cNvSpPr>
            <p:nvPr/>
          </p:nvSpPr>
          <p:spPr bwMode="auto">
            <a:xfrm>
              <a:off x="1086" y="1937"/>
              <a:ext cx="57" cy="83"/>
            </a:xfrm>
            <a:custGeom>
              <a:avLst/>
              <a:gdLst>
                <a:gd name="T0" fmla="*/ 48 w 57"/>
                <a:gd name="T1" fmla="*/ 83 h 83"/>
                <a:gd name="T2" fmla="*/ 0 w 57"/>
                <a:gd name="T3" fmla="*/ 7 h 83"/>
                <a:gd name="T4" fmla="*/ 13 w 57"/>
                <a:gd name="T5" fmla="*/ 0 h 83"/>
                <a:gd name="T6" fmla="*/ 57 w 57"/>
                <a:gd name="T7" fmla="*/ 77 h 83"/>
                <a:gd name="T8" fmla="*/ 48 w 57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3">
                  <a:moveTo>
                    <a:pt x="48" y="83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57" y="77"/>
                  </a:lnTo>
                  <a:lnTo>
                    <a:pt x="48" y="83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Freeform 52"/>
            <p:cNvSpPr>
              <a:spLocks/>
            </p:cNvSpPr>
            <p:nvPr/>
          </p:nvSpPr>
          <p:spPr bwMode="auto">
            <a:xfrm>
              <a:off x="1127" y="1937"/>
              <a:ext cx="54" cy="83"/>
            </a:xfrm>
            <a:custGeom>
              <a:avLst/>
              <a:gdLst>
                <a:gd name="T0" fmla="*/ 0 w 54"/>
                <a:gd name="T1" fmla="*/ 77 h 83"/>
                <a:gd name="T2" fmla="*/ 45 w 54"/>
                <a:gd name="T3" fmla="*/ 0 h 83"/>
                <a:gd name="T4" fmla="*/ 54 w 54"/>
                <a:gd name="T5" fmla="*/ 7 h 83"/>
                <a:gd name="T6" fmla="*/ 10 w 54"/>
                <a:gd name="T7" fmla="*/ 83 h 83"/>
                <a:gd name="T8" fmla="*/ 0 w 54"/>
                <a:gd name="T9" fmla="*/ 7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3">
                  <a:moveTo>
                    <a:pt x="0" y="77"/>
                  </a:moveTo>
                  <a:lnTo>
                    <a:pt x="45" y="0"/>
                  </a:lnTo>
                  <a:lnTo>
                    <a:pt x="54" y="7"/>
                  </a:lnTo>
                  <a:lnTo>
                    <a:pt x="10" y="8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Freeform 53"/>
            <p:cNvSpPr>
              <a:spLocks/>
            </p:cNvSpPr>
            <p:nvPr/>
          </p:nvSpPr>
          <p:spPr bwMode="auto">
            <a:xfrm>
              <a:off x="1048" y="1934"/>
              <a:ext cx="57" cy="86"/>
            </a:xfrm>
            <a:custGeom>
              <a:avLst/>
              <a:gdLst>
                <a:gd name="T0" fmla="*/ 0 w 57"/>
                <a:gd name="T1" fmla="*/ 80 h 86"/>
                <a:gd name="T2" fmla="*/ 44 w 57"/>
                <a:gd name="T3" fmla="*/ 0 h 86"/>
                <a:gd name="T4" fmla="*/ 57 w 57"/>
                <a:gd name="T5" fmla="*/ 7 h 86"/>
                <a:gd name="T6" fmla="*/ 13 w 57"/>
                <a:gd name="T7" fmla="*/ 86 h 86"/>
                <a:gd name="T8" fmla="*/ 0 w 57"/>
                <a:gd name="T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6">
                  <a:moveTo>
                    <a:pt x="0" y="80"/>
                  </a:moveTo>
                  <a:lnTo>
                    <a:pt x="44" y="0"/>
                  </a:lnTo>
                  <a:lnTo>
                    <a:pt x="57" y="7"/>
                  </a:lnTo>
                  <a:lnTo>
                    <a:pt x="13" y="8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6" name="Freeform 54"/>
            <p:cNvSpPr>
              <a:spLocks/>
            </p:cNvSpPr>
            <p:nvPr/>
          </p:nvSpPr>
          <p:spPr bwMode="auto">
            <a:xfrm>
              <a:off x="1007" y="1934"/>
              <a:ext cx="57" cy="86"/>
            </a:xfrm>
            <a:custGeom>
              <a:avLst/>
              <a:gdLst>
                <a:gd name="T0" fmla="*/ 13 w 57"/>
                <a:gd name="T1" fmla="*/ 0 h 86"/>
                <a:gd name="T2" fmla="*/ 57 w 57"/>
                <a:gd name="T3" fmla="*/ 80 h 86"/>
                <a:gd name="T4" fmla="*/ 47 w 57"/>
                <a:gd name="T5" fmla="*/ 86 h 86"/>
                <a:gd name="T6" fmla="*/ 0 w 57"/>
                <a:gd name="T7" fmla="*/ 7 h 86"/>
                <a:gd name="T8" fmla="*/ 13 w 5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6">
                  <a:moveTo>
                    <a:pt x="13" y="0"/>
                  </a:moveTo>
                  <a:lnTo>
                    <a:pt x="57" y="80"/>
                  </a:lnTo>
                  <a:lnTo>
                    <a:pt x="47" y="86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7" name="Freeform 55"/>
            <p:cNvSpPr>
              <a:spLocks/>
            </p:cNvSpPr>
            <p:nvPr/>
          </p:nvSpPr>
          <p:spPr bwMode="auto">
            <a:xfrm>
              <a:off x="991" y="1934"/>
              <a:ext cx="35" cy="48"/>
            </a:xfrm>
            <a:custGeom>
              <a:avLst/>
              <a:gdLst>
                <a:gd name="T0" fmla="*/ 0 w 35"/>
                <a:gd name="T1" fmla="*/ 42 h 48"/>
                <a:gd name="T2" fmla="*/ 22 w 35"/>
                <a:gd name="T3" fmla="*/ 0 h 48"/>
                <a:gd name="T4" fmla="*/ 35 w 35"/>
                <a:gd name="T5" fmla="*/ 7 h 48"/>
                <a:gd name="T6" fmla="*/ 13 w 35"/>
                <a:gd name="T7" fmla="*/ 48 h 48"/>
                <a:gd name="T8" fmla="*/ 0 w 35"/>
                <a:gd name="T9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8">
                  <a:moveTo>
                    <a:pt x="0" y="42"/>
                  </a:moveTo>
                  <a:lnTo>
                    <a:pt x="22" y="0"/>
                  </a:lnTo>
                  <a:lnTo>
                    <a:pt x="35" y="7"/>
                  </a:lnTo>
                  <a:lnTo>
                    <a:pt x="13" y="4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8" name="Freeform 56"/>
            <p:cNvSpPr>
              <a:spLocks/>
            </p:cNvSpPr>
            <p:nvPr/>
          </p:nvSpPr>
          <p:spPr bwMode="auto">
            <a:xfrm>
              <a:off x="1165" y="1937"/>
              <a:ext cx="35" cy="45"/>
            </a:xfrm>
            <a:custGeom>
              <a:avLst/>
              <a:gdLst>
                <a:gd name="T0" fmla="*/ 13 w 35"/>
                <a:gd name="T1" fmla="*/ 0 h 45"/>
                <a:gd name="T2" fmla="*/ 35 w 35"/>
                <a:gd name="T3" fmla="*/ 39 h 45"/>
                <a:gd name="T4" fmla="*/ 22 w 35"/>
                <a:gd name="T5" fmla="*/ 45 h 45"/>
                <a:gd name="T6" fmla="*/ 0 w 35"/>
                <a:gd name="T7" fmla="*/ 7 h 45"/>
                <a:gd name="T8" fmla="*/ 13 w 3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5">
                  <a:moveTo>
                    <a:pt x="13" y="0"/>
                  </a:moveTo>
                  <a:lnTo>
                    <a:pt x="35" y="39"/>
                  </a:lnTo>
                  <a:lnTo>
                    <a:pt x="22" y="45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9" name="Freeform 57"/>
            <p:cNvSpPr>
              <a:spLocks/>
            </p:cNvSpPr>
            <p:nvPr/>
          </p:nvSpPr>
          <p:spPr bwMode="auto">
            <a:xfrm>
              <a:off x="1192" y="1968"/>
              <a:ext cx="465" cy="16"/>
            </a:xfrm>
            <a:custGeom>
              <a:avLst/>
              <a:gdLst>
                <a:gd name="T0" fmla="*/ 0 w 465"/>
                <a:gd name="T1" fmla="*/ 0 h 16"/>
                <a:gd name="T2" fmla="*/ 465 w 465"/>
                <a:gd name="T3" fmla="*/ 0 h 16"/>
                <a:gd name="T4" fmla="*/ 465 w 465"/>
                <a:gd name="T5" fmla="*/ 16 h 16"/>
                <a:gd name="T6" fmla="*/ 0 w 465"/>
                <a:gd name="T7" fmla="*/ 13 h 16"/>
                <a:gd name="T8" fmla="*/ 0 w 46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16">
                  <a:moveTo>
                    <a:pt x="0" y="0"/>
                  </a:moveTo>
                  <a:lnTo>
                    <a:pt x="465" y="0"/>
                  </a:lnTo>
                  <a:lnTo>
                    <a:pt x="4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0" name="Rectangle 58"/>
            <p:cNvSpPr>
              <a:spLocks noChangeArrowheads="1"/>
            </p:cNvSpPr>
            <p:nvPr/>
          </p:nvSpPr>
          <p:spPr bwMode="auto">
            <a:xfrm>
              <a:off x="773" y="1972"/>
              <a:ext cx="228" cy="13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1" name="Freeform 59"/>
            <p:cNvSpPr>
              <a:spLocks/>
            </p:cNvSpPr>
            <p:nvPr/>
          </p:nvSpPr>
          <p:spPr bwMode="auto">
            <a:xfrm>
              <a:off x="1415" y="1963"/>
              <a:ext cx="32" cy="28"/>
            </a:xfrm>
            <a:custGeom>
              <a:avLst/>
              <a:gdLst>
                <a:gd name="T0" fmla="*/ 16 w 32"/>
                <a:gd name="T1" fmla="*/ 28 h 28"/>
                <a:gd name="T2" fmla="*/ 22 w 32"/>
                <a:gd name="T3" fmla="*/ 28 h 28"/>
                <a:gd name="T4" fmla="*/ 29 w 32"/>
                <a:gd name="T5" fmla="*/ 25 h 28"/>
                <a:gd name="T6" fmla="*/ 32 w 32"/>
                <a:gd name="T7" fmla="*/ 19 h 28"/>
                <a:gd name="T8" fmla="*/ 32 w 32"/>
                <a:gd name="T9" fmla="*/ 16 h 28"/>
                <a:gd name="T10" fmla="*/ 32 w 32"/>
                <a:gd name="T11" fmla="*/ 9 h 28"/>
                <a:gd name="T12" fmla="*/ 29 w 32"/>
                <a:gd name="T13" fmla="*/ 3 h 28"/>
                <a:gd name="T14" fmla="*/ 22 w 32"/>
                <a:gd name="T15" fmla="*/ 0 h 28"/>
                <a:gd name="T16" fmla="*/ 16 w 32"/>
                <a:gd name="T17" fmla="*/ 0 h 28"/>
                <a:gd name="T18" fmla="*/ 10 w 32"/>
                <a:gd name="T19" fmla="*/ 0 h 28"/>
                <a:gd name="T20" fmla="*/ 6 w 32"/>
                <a:gd name="T21" fmla="*/ 3 h 28"/>
                <a:gd name="T22" fmla="*/ 3 w 32"/>
                <a:gd name="T23" fmla="*/ 9 h 28"/>
                <a:gd name="T24" fmla="*/ 0 w 32"/>
                <a:gd name="T25" fmla="*/ 16 h 28"/>
                <a:gd name="T26" fmla="*/ 3 w 32"/>
                <a:gd name="T27" fmla="*/ 19 h 28"/>
                <a:gd name="T28" fmla="*/ 6 w 32"/>
                <a:gd name="T29" fmla="*/ 25 h 28"/>
                <a:gd name="T30" fmla="*/ 10 w 32"/>
                <a:gd name="T31" fmla="*/ 28 h 28"/>
                <a:gd name="T32" fmla="*/ 16 w 32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28">
                  <a:moveTo>
                    <a:pt x="16" y="28"/>
                  </a:moveTo>
                  <a:lnTo>
                    <a:pt x="22" y="28"/>
                  </a:lnTo>
                  <a:lnTo>
                    <a:pt x="29" y="25"/>
                  </a:lnTo>
                  <a:lnTo>
                    <a:pt x="32" y="19"/>
                  </a:lnTo>
                  <a:lnTo>
                    <a:pt x="32" y="16"/>
                  </a:lnTo>
                  <a:lnTo>
                    <a:pt x="32" y="9"/>
                  </a:lnTo>
                  <a:lnTo>
                    <a:pt x="29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3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6" y="25"/>
                  </a:lnTo>
                  <a:lnTo>
                    <a:pt x="10" y="28"/>
                  </a:lnTo>
                  <a:lnTo>
                    <a:pt x="16" y="2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Freeform 60"/>
            <p:cNvSpPr>
              <a:spLocks noEditPoints="1"/>
            </p:cNvSpPr>
            <p:nvPr/>
          </p:nvSpPr>
          <p:spPr bwMode="auto">
            <a:xfrm>
              <a:off x="1409" y="1956"/>
              <a:ext cx="44" cy="45"/>
            </a:xfrm>
            <a:custGeom>
              <a:avLst/>
              <a:gdLst>
                <a:gd name="T0" fmla="*/ 22 w 44"/>
                <a:gd name="T1" fmla="*/ 29 h 45"/>
                <a:gd name="T2" fmla="*/ 22 w 44"/>
                <a:gd name="T3" fmla="*/ 45 h 45"/>
                <a:gd name="T4" fmla="*/ 22 w 44"/>
                <a:gd name="T5" fmla="*/ 29 h 45"/>
                <a:gd name="T6" fmla="*/ 28 w 44"/>
                <a:gd name="T7" fmla="*/ 29 h 45"/>
                <a:gd name="T8" fmla="*/ 31 w 44"/>
                <a:gd name="T9" fmla="*/ 42 h 45"/>
                <a:gd name="T10" fmla="*/ 22 w 44"/>
                <a:gd name="T11" fmla="*/ 29 h 45"/>
                <a:gd name="T12" fmla="*/ 31 w 44"/>
                <a:gd name="T13" fmla="*/ 26 h 45"/>
                <a:gd name="T14" fmla="*/ 44 w 44"/>
                <a:gd name="T15" fmla="*/ 23 h 45"/>
                <a:gd name="T16" fmla="*/ 38 w 44"/>
                <a:gd name="T17" fmla="*/ 35 h 45"/>
                <a:gd name="T18" fmla="*/ 31 w 44"/>
                <a:gd name="T19" fmla="*/ 23 h 45"/>
                <a:gd name="T20" fmla="*/ 44 w 44"/>
                <a:gd name="T21" fmla="*/ 23 h 45"/>
                <a:gd name="T22" fmla="*/ 31 w 44"/>
                <a:gd name="T23" fmla="*/ 23 h 45"/>
                <a:gd name="T24" fmla="*/ 31 w 44"/>
                <a:gd name="T25" fmla="*/ 23 h 45"/>
                <a:gd name="T26" fmla="*/ 44 w 44"/>
                <a:gd name="T27" fmla="*/ 23 h 45"/>
                <a:gd name="T28" fmla="*/ 31 w 44"/>
                <a:gd name="T29" fmla="*/ 23 h 45"/>
                <a:gd name="T30" fmla="*/ 28 w 44"/>
                <a:gd name="T31" fmla="*/ 16 h 45"/>
                <a:gd name="T32" fmla="*/ 44 w 44"/>
                <a:gd name="T33" fmla="*/ 13 h 45"/>
                <a:gd name="T34" fmla="*/ 31 w 44"/>
                <a:gd name="T35" fmla="*/ 23 h 45"/>
                <a:gd name="T36" fmla="*/ 28 w 44"/>
                <a:gd name="T37" fmla="*/ 16 h 45"/>
                <a:gd name="T38" fmla="*/ 28 w 44"/>
                <a:gd name="T39" fmla="*/ 16 h 45"/>
                <a:gd name="T40" fmla="*/ 25 w 44"/>
                <a:gd name="T41" fmla="*/ 13 h 45"/>
                <a:gd name="T42" fmla="*/ 22 w 44"/>
                <a:gd name="T43" fmla="*/ 0 h 45"/>
                <a:gd name="T44" fmla="*/ 38 w 44"/>
                <a:gd name="T45" fmla="*/ 7 h 45"/>
                <a:gd name="T46" fmla="*/ 22 w 44"/>
                <a:gd name="T47" fmla="*/ 13 h 45"/>
                <a:gd name="T48" fmla="*/ 22 w 44"/>
                <a:gd name="T49" fmla="*/ 0 h 45"/>
                <a:gd name="T50" fmla="*/ 22 w 44"/>
                <a:gd name="T51" fmla="*/ 13 h 45"/>
                <a:gd name="T52" fmla="*/ 22 w 44"/>
                <a:gd name="T53" fmla="*/ 13 h 45"/>
                <a:gd name="T54" fmla="*/ 22 w 44"/>
                <a:gd name="T55" fmla="*/ 0 h 45"/>
                <a:gd name="T56" fmla="*/ 22 w 44"/>
                <a:gd name="T57" fmla="*/ 13 h 45"/>
                <a:gd name="T58" fmla="*/ 16 w 44"/>
                <a:gd name="T59" fmla="*/ 16 h 45"/>
                <a:gd name="T60" fmla="*/ 16 w 44"/>
                <a:gd name="T61" fmla="*/ 0 h 45"/>
                <a:gd name="T62" fmla="*/ 22 w 44"/>
                <a:gd name="T63" fmla="*/ 13 h 45"/>
                <a:gd name="T64" fmla="*/ 16 w 44"/>
                <a:gd name="T65" fmla="*/ 16 h 45"/>
                <a:gd name="T66" fmla="*/ 0 w 44"/>
                <a:gd name="T67" fmla="*/ 23 h 45"/>
                <a:gd name="T68" fmla="*/ 6 w 44"/>
                <a:gd name="T69" fmla="*/ 7 h 45"/>
                <a:gd name="T70" fmla="*/ 12 w 44"/>
                <a:gd name="T71" fmla="*/ 23 h 45"/>
                <a:gd name="T72" fmla="*/ 0 w 44"/>
                <a:gd name="T73" fmla="*/ 23 h 45"/>
                <a:gd name="T74" fmla="*/ 12 w 44"/>
                <a:gd name="T75" fmla="*/ 23 h 45"/>
                <a:gd name="T76" fmla="*/ 12 w 44"/>
                <a:gd name="T77" fmla="*/ 23 h 45"/>
                <a:gd name="T78" fmla="*/ 0 w 44"/>
                <a:gd name="T79" fmla="*/ 23 h 45"/>
                <a:gd name="T80" fmla="*/ 12 w 44"/>
                <a:gd name="T81" fmla="*/ 23 h 45"/>
                <a:gd name="T82" fmla="*/ 16 w 44"/>
                <a:gd name="T83" fmla="*/ 29 h 45"/>
                <a:gd name="T84" fmla="*/ 3 w 44"/>
                <a:gd name="T85" fmla="*/ 29 h 45"/>
                <a:gd name="T86" fmla="*/ 12 w 44"/>
                <a:gd name="T87" fmla="*/ 23 h 45"/>
                <a:gd name="T88" fmla="*/ 19 w 44"/>
                <a:gd name="T89" fmla="*/ 29 h 45"/>
                <a:gd name="T90" fmla="*/ 22 w 44"/>
                <a:gd name="T91" fmla="*/ 45 h 45"/>
                <a:gd name="T92" fmla="*/ 6 w 44"/>
                <a:gd name="T93" fmla="*/ 39 h 45"/>
                <a:gd name="T94" fmla="*/ 22 w 44"/>
                <a:gd name="T95" fmla="*/ 29 h 45"/>
                <a:gd name="T96" fmla="*/ 22 w 44"/>
                <a:gd name="T97" fmla="*/ 45 h 45"/>
                <a:gd name="T98" fmla="*/ 22 w 44"/>
                <a:gd name="T9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" h="45">
                  <a:moveTo>
                    <a:pt x="22" y="29"/>
                  </a:moveTo>
                  <a:lnTo>
                    <a:pt x="22" y="29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29"/>
                  </a:lnTo>
                  <a:close/>
                  <a:moveTo>
                    <a:pt x="22" y="29"/>
                  </a:moveTo>
                  <a:lnTo>
                    <a:pt x="25" y="29"/>
                  </a:lnTo>
                  <a:lnTo>
                    <a:pt x="28" y="29"/>
                  </a:lnTo>
                  <a:lnTo>
                    <a:pt x="38" y="35"/>
                  </a:lnTo>
                  <a:lnTo>
                    <a:pt x="31" y="42"/>
                  </a:lnTo>
                  <a:lnTo>
                    <a:pt x="22" y="45"/>
                  </a:lnTo>
                  <a:lnTo>
                    <a:pt x="22" y="29"/>
                  </a:lnTo>
                  <a:close/>
                  <a:moveTo>
                    <a:pt x="28" y="29"/>
                  </a:moveTo>
                  <a:lnTo>
                    <a:pt x="31" y="26"/>
                  </a:lnTo>
                  <a:lnTo>
                    <a:pt x="31" y="23"/>
                  </a:lnTo>
                  <a:lnTo>
                    <a:pt x="44" y="23"/>
                  </a:lnTo>
                  <a:lnTo>
                    <a:pt x="44" y="29"/>
                  </a:lnTo>
                  <a:lnTo>
                    <a:pt x="38" y="35"/>
                  </a:lnTo>
                  <a:lnTo>
                    <a:pt x="28" y="29"/>
                  </a:lnTo>
                  <a:close/>
                  <a:moveTo>
                    <a:pt x="31" y="23"/>
                  </a:moveTo>
                  <a:lnTo>
                    <a:pt x="31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31" y="23"/>
                  </a:lnTo>
                  <a:close/>
                  <a:moveTo>
                    <a:pt x="31" y="23"/>
                  </a:moveTo>
                  <a:lnTo>
                    <a:pt x="31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31" y="23"/>
                  </a:lnTo>
                  <a:close/>
                  <a:moveTo>
                    <a:pt x="31" y="23"/>
                  </a:moveTo>
                  <a:lnTo>
                    <a:pt x="31" y="16"/>
                  </a:lnTo>
                  <a:lnTo>
                    <a:pt x="28" y="16"/>
                  </a:lnTo>
                  <a:lnTo>
                    <a:pt x="38" y="7"/>
                  </a:lnTo>
                  <a:lnTo>
                    <a:pt x="44" y="13"/>
                  </a:lnTo>
                  <a:lnTo>
                    <a:pt x="44" y="23"/>
                  </a:lnTo>
                  <a:lnTo>
                    <a:pt x="31" y="23"/>
                  </a:lnTo>
                  <a:close/>
                  <a:moveTo>
                    <a:pt x="28" y="16"/>
                  </a:moveTo>
                  <a:lnTo>
                    <a:pt x="28" y="16"/>
                  </a:lnTo>
                  <a:lnTo>
                    <a:pt x="35" y="10"/>
                  </a:lnTo>
                  <a:lnTo>
                    <a:pt x="28" y="16"/>
                  </a:lnTo>
                  <a:close/>
                  <a:moveTo>
                    <a:pt x="28" y="16"/>
                  </a:moveTo>
                  <a:lnTo>
                    <a:pt x="25" y="13"/>
                  </a:lnTo>
                  <a:lnTo>
                    <a:pt x="22" y="13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38" y="7"/>
                  </a:lnTo>
                  <a:lnTo>
                    <a:pt x="28" y="16"/>
                  </a:lnTo>
                  <a:close/>
                  <a:moveTo>
                    <a:pt x="22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3"/>
                  </a:lnTo>
                  <a:close/>
                  <a:moveTo>
                    <a:pt x="22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3"/>
                  </a:lnTo>
                  <a:close/>
                  <a:moveTo>
                    <a:pt x="22" y="13"/>
                  </a:moveTo>
                  <a:lnTo>
                    <a:pt x="19" y="13"/>
                  </a:lnTo>
                  <a:lnTo>
                    <a:pt x="16" y="16"/>
                  </a:lnTo>
                  <a:lnTo>
                    <a:pt x="6" y="7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13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12" y="23"/>
                  </a:lnTo>
                  <a:lnTo>
                    <a:pt x="0" y="23"/>
                  </a:lnTo>
                  <a:lnTo>
                    <a:pt x="3" y="13"/>
                  </a:lnTo>
                  <a:lnTo>
                    <a:pt x="6" y="7"/>
                  </a:lnTo>
                  <a:lnTo>
                    <a:pt x="16" y="16"/>
                  </a:lnTo>
                  <a:close/>
                  <a:moveTo>
                    <a:pt x="12" y="23"/>
                  </a:moveTo>
                  <a:lnTo>
                    <a:pt x="1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2" y="23"/>
                  </a:lnTo>
                  <a:close/>
                  <a:moveTo>
                    <a:pt x="12" y="23"/>
                  </a:moveTo>
                  <a:lnTo>
                    <a:pt x="1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2" y="23"/>
                  </a:lnTo>
                  <a:close/>
                  <a:moveTo>
                    <a:pt x="12" y="23"/>
                  </a:moveTo>
                  <a:lnTo>
                    <a:pt x="16" y="26"/>
                  </a:lnTo>
                  <a:lnTo>
                    <a:pt x="16" y="29"/>
                  </a:lnTo>
                  <a:lnTo>
                    <a:pt x="6" y="39"/>
                  </a:lnTo>
                  <a:lnTo>
                    <a:pt x="3" y="29"/>
                  </a:lnTo>
                  <a:lnTo>
                    <a:pt x="0" y="23"/>
                  </a:lnTo>
                  <a:lnTo>
                    <a:pt x="12" y="23"/>
                  </a:lnTo>
                  <a:close/>
                  <a:moveTo>
                    <a:pt x="16" y="29"/>
                  </a:moveTo>
                  <a:lnTo>
                    <a:pt x="19" y="29"/>
                  </a:lnTo>
                  <a:lnTo>
                    <a:pt x="22" y="29"/>
                  </a:lnTo>
                  <a:lnTo>
                    <a:pt x="22" y="45"/>
                  </a:lnTo>
                  <a:lnTo>
                    <a:pt x="16" y="42"/>
                  </a:lnTo>
                  <a:lnTo>
                    <a:pt x="6" y="39"/>
                  </a:lnTo>
                  <a:lnTo>
                    <a:pt x="16" y="29"/>
                  </a:lnTo>
                  <a:close/>
                  <a:moveTo>
                    <a:pt x="22" y="29"/>
                  </a:moveTo>
                  <a:lnTo>
                    <a:pt x="22" y="29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3" name="Rectangle 61"/>
            <p:cNvSpPr>
              <a:spLocks noChangeArrowheads="1"/>
            </p:cNvSpPr>
            <p:nvPr/>
          </p:nvSpPr>
          <p:spPr bwMode="auto">
            <a:xfrm>
              <a:off x="2244" y="1506"/>
              <a:ext cx="13" cy="692"/>
            </a:xfrm>
            <a:prstGeom prst="rect">
              <a:avLst/>
            </a:prstGeom>
            <a:solidFill>
              <a:srgbClr val="1F1A17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4" name="Freeform 62"/>
            <p:cNvSpPr>
              <a:spLocks/>
            </p:cNvSpPr>
            <p:nvPr/>
          </p:nvSpPr>
          <p:spPr bwMode="auto">
            <a:xfrm>
              <a:off x="2234" y="2182"/>
              <a:ext cx="32" cy="31"/>
            </a:xfrm>
            <a:custGeom>
              <a:avLst/>
              <a:gdLst>
                <a:gd name="T0" fmla="*/ 16 w 32"/>
                <a:gd name="T1" fmla="*/ 31 h 31"/>
                <a:gd name="T2" fmla="*/ 23 w 32"/>
                <a:gd name="T3" fmla="*/ 28 h 31"/>
                <a:gd name="T4" fmla="*/ 29 w 32"/>
                <a:gd name="T5" fmla="*/ 25 h 31"/>
                <a:gd name="T6" fmla="*/ 32 w 32"/>
                <a:gd name="T7" fmla="*/ 22 h 31"/>
                <a:gd name="T8" fmla="*/ 32 w 32"/>
                <a:gd name="T9" fmla="*/ 16 h 31"/>
                <a:gd name="T10" fmla="*/ 32 w 32"/>
                <a:gd name="T11" fmla="*/ 9 h 31"/>
                <a:gd name="T12" fmla="*/ 29 w 32"/>
                <a:gd name="T13" fmla="*/ 3 h 31"/>
                <a:gd name="T14" fmla="*/ 23 w 32"/>
                <a:gd name="T15" fmla="*/ 0 h 31"/>
                <a:gd name="T16" fmla="*/ 16 w 32"/>
                <a:gd name="T17" fmla="*/ 0 h 31"/>
                <a:gd name="T18" fmla="*/ 10 w 32"/>
                <a:gd name="T19" fmla="*/ 0 h 31"/>
                <a:gd name="T20" fmla="*/ 7 w 32"/>
                <a:gd name="T21" fmla="*/ 3 h 31"/>
                <a:gd name="T22" fmla="*/ 4 w 32"/>
                <a:gd name="T23" fmla="*/ 9 h 31"/>
                <a:gd name="T24" fmla="*/ 0 w 32"/>
                <a:gd name="T25" fmla="*/ 16 h 31"/>
                <a:gd name="T26" fmla="*/ 4 w 32"/>
                <a:gd name="T27" fmla="*/ 22 h 31"/>
                <a:gd name="T28" fmla="*/ 7 w 32"/>
                <a:gd name="T29" fmla="*/ 25 h 31"/>
                <a:gd name="T30" fmla="*/ 10 w 32"/>
                <a:gd name="T31" fmla="*/ 28 h 31"/>
                <a:gd name="T32" fmla="*/ 16 w 32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lnTo>
                    <a:pt x="23" y="28"/>
                  </a:lnTo>
                  <a:lnTo>
                    <a:pt x="29" y="25"/>
                  </a:lnTo>
                  <a:lnTo>
                    <a:pt x="32" y="22"/>
                  </a:lnTo>
                  <a:lnTo>
                    <a:pt x="32" y="16"/>
                  </a:lnTo>
                  <a:lnTo>
                    <a:pt x="32" y="9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4" y="9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7" y="25"/>
                  </a:lnTo>
                  <a:lnTo>
                    <a:pt x="10" y="28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5" name="Freeform 63"/>
            <p:cNvSpPr>
              <a:spLocks noEditPoints="1"/>
            </p:cNvSpPr>
            <p:nvPr/>
          </p:nvSpPr>
          <p:spPr bwMode="auto">
            <a:xfrm>
              <a:off x="2228" y="2175"/>
              <a:ext cx="44" cy="45"/>
            </a:xfrm>
            <a:custGeom>
              <a:avLst/>
              <a:gdLst>
                <a:gd name="T0" fmla="*/ 22 w 44"/>
                <a:gd name="T1" fmla="*/ 32 h 45"/>
                <a:gd name="T2" fmla="*/ 22 w 44"/>
                <a:gd name="T3" fmla="*/ 45 h 45"/>
                <a:gd name="T4" fmla="*/ 22 w 44"/>
                <a:gd name="T5" fmla="*/ 32 h 45"/>
                <a:gd name="T6" fmla="*/ 29 w 44"/>
                <a:gd name="T7" fmla="*/ 29 h 45"/>
                <a:gd name="T8" fmla="*/ 32 w 44"/>
                <a:gd name="T9" fmla="*/ 42 h 45"/>
                <a:gd name="T10" fmla="*/ 22 w 44"/>
                <a:gd name="T11" fmla="*/ 32 h 45"/>
                <a:gd name="T12" fmla="*/ 29 w 44"/>
                <a:gd name="T13" fmla="*/ 29 h 45"/>
                <a:gd name="T14" fmla="*/ 29 w 44"/>
                <a:gd name="T15" fmla="*/ 29 h 45"/>
                <a:gd name="T16" fmla="*/ 32 w 44"/>
                <a:gd name="T17" fmla="*/ 26 h 45"/>
                <a:gd name="T18" fmla="*/ 44 w 44"/>
                <a:gd name="T19" fmla="*/ 23 h 45"/>
                <a:gd name="T20" fmla="*/ 38 w 44"/>
                <a:gd name="T21" fmla="*/ 38 h 45"/>
                <a:gd name="T22" fmla="*/ 32 w 44"/>
                <a:gd name="T23" fmla="*/ 23 h 45"/>
                <a:gd name="T24" fmla="*/ 44 w 44"/>
                <a:gd name="T25" fmla="*/ 23 h 45"/>
                <a:gd name="T26" fmla="*/ 32 w 44"/>
                <a:gd name="T27" fmla="*/ 23 h 45"/>
                <a:gd name="T28" fmla="*/ 32 w 44"/>
                <a:gd name="T29" fmla="*/ 23 h 45"/>
                <a:gd name="T30" fmla="*/ 44 w 44"/>
                <a:gd name="T31" fmla="*/ 23 h 45"/>
                <a:gd name="T32" fmla="*/ 32 w 44"/>
                <a:gd name="T33" fmla="*/ 23 h 45"/>
                <a:gd name="T34" fmla="*/ 29 w 44"/>
                <a:gd name="T35" fmla="*/ 16 h 45"/>
                <a:gd name="T36" fmla="*/ 44 w 44"/>
                <a:gd name="T37" fmla="*/ 13 h 45"/>
                <a:gd name="T38" fmla="*/ 32 w 44"/>
                <a:gd name="T39" fmla="*/ 23 h 45"/>
                <a:gd name="T40" fmla="*/ 25 w 44"/>
                <a:gd name="T41" fmla="*/ 13 h 45"/>
                <a:gd name="T42" fmla="*/ 22 w 44"/>
                <a:gd name="T43" fmla="*/ 0 h 45"/>
                <a:gd name="T44" fmla="*/ 38 w 44"/>
                <a:gd name="T45" fmla="*/ 7 h 45"/>
                <a:gd name="T46" fmla="*/ 22 w 44"/>
                <a:gd name="T47" fmla="*/ 13 h 45"/>
                <a:gd name="T48" fmla="*/ 22 w 44"/>
                <a:gd name="T49" fmla="*/ 0 h 45"/>
                <a:gd name="T50" fmla="*/ 22 w 44"/>
                <a:gd name="T51" fmla="*/ 13 h 45"/>
                <a:gd name="T52" fmla="*/ 22 w 44"/>
                <a:gd name="T53" fmla="*/ 13 h 45"/>
                <a:gd name="T54" fmla="*/ 22 w 44"/>
                <a:gd name="T55" fmla="*/ 0 h 45"/>
                <a:gd name="T56" fmla="*/ 22 w 44"/>
                <a:gd name="T57" fmla="*/ 13 h 45"/>
                <a:gd name="T58" fmla="*/ 16 w 44"/>
                <a:gd name="T59" fmla="*/ 16 h 45"/>
                <a:gd name="T60" fmla="*/ 16 w 44"/>
                <a:gd name="T61" fmla="*/ 0 h 45"/>
                <a:gd name="T62" fmla="*/ 22 w 44"/>
                <a:gd name="T63" fmla="*/ 13 h 45"/>
                <a:gd name="T64" fmla="*/ 16 w 44"/>
                <a:gd name="T65" fmla="*/ 19 h 45"/>
                <a:gd name="T66" fmla="*/ 0 w 44"/>
                <a:gd name="T67" fmla="*/ 23 h 45"/>
                <a:gd name="T68" fmla="*/ 6 w 44"/>
                <a:gd name="T69" fmla="*/ 7 h 45"/>
                <a:gd name="T70" fmla="*/ 16 w 44"/>
                <a:gd name="T71" fmla="*/ 23 h 45"/>
                <a:gd name="T72" fmla="*/ 0 w 44"/>
                <a:gd name="T73" fmla="*/ 23 h 45"/>
                <a:gd name="T74" fmla="*/ 16 w 44"/>
                <a:gd name="T75" fmla="*/ 23 h 45"/>
                <a:gd name="T76" fmla="*/ 16 w 44"/>
                <a:gd name="T77" fmla="*/ 23 h 45"/>
                <a:gd name="T78" fmla="*/ 0 w 44"/>
                <a:gd name="T79" fmla="*/ 23 h 45"/>
                <a:gd name="T80" fmla="*/ 16 w 44"/>
                <a:gd name="T81" fmla="*/ 23 h 45"/>
                <a:gd name="T82" fmla="*/ 16 w 44"/>
                <a:gd name="T83" fmla="*/ 29 h 45"/>
                <a:gd name="T84" fmla="*/ 3 w 44"/>
                <a:gd name="T85" fmla="*/ 29 h 45"/>
                <a:gd name="T86" fmla="*/ 16 w 44"/>
                <a:gd name="T87" fmla="*/ 23 h 45"/>
                <a:gd name="T88" fmla="*/ 19 w 44"/>
                <a:gd name="T89" fmla="*/ 29 h 45"/>
                <a:gd name="T90" fmla="*/ 22 w 44"/>
                <a:gd name="T91" fmla="*/ 45 h 45"/>
                <a:gd name="T92" fmla="*/ 6 w 44"/>
                <a:gd name="T93" fmla="*/ 38 h 45"/>
                <a:gd name="T94" fmla="*/ 22 w 44"/>
                <a:gd name="T95" fmla="*/ 32 h 45"/>
                <a:gd name="T96" fmla="*/ 22 w 44"/>
                <a:gd name="T97" fmla="*/ 45 h 45"/>
                <a:gd name="T98" fmla="*/ 22 w 44"/>
                <a:gd name="T9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" h="45">
                  <a:moveTo>
                    <a:pt x="22" y="32"/>
                  </a:moveTo>
                  <a:lnTo>
                    <a:pt x="22" y="32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32"/>
                  </a:lnTo>
                  <a:close/>
                  <a:moveTo>
                    <a:pt x="22" y="32"/>
                  </a:moveTo>
                  <a:lnTo>
                    <a:pt x="25" y="29"/>
                  </a:lnTo>
                  <a:lnTo>
                    <a:pt x="29" y="29"/>
                  </a:lnTo>
                  <a:lnTo>
                    <a:pt x="38" y="38"/>
                  </a:lnTo>
                  <a:lnTo>
                    <a:pt x="32" y="42"/>
                  </a:lnTo>
                  <a:lnTo>
                    <a:pt x="22" y="45"/>
                  </a:lnTo>
                  <a:lnTo>
                    <a:pt x="22" y="32"/>
                  </a:lnTo>
                  <a:close/>
                  <a:moveTo>
                    <a:pt x="29" y="29"/>
                  </a:moveTo>
                  <a:lnTo>
                    <a:pt x="29" y="29"/>
                  </a:lnTo>
                  <a:lnTo>
                    <a:pt x="35" y="32"/>
                  </a:lnTo>
                  <a:lnTo>
                    <a:pt x="29" y="29"/>
                  </a:lnTo>
                  <a:close/>
                  <a:moveTo>
                    <a:pt x="29" y="29"/>
                  </a:moveTo>
                  <a:lnTo>
                    <a:pt x="32" y="26"/>
                  </a:lnTo>
                  <a:lnTo>
                    <a:pt x="32" y="23"/>
                  </a:lnTo>
                  <a:lnTo>
                    <a:pt x="44" y="23"/>
                  </a:lnTo>
                  <a:lnTo>
                    <a:pt x="44" y="29"/>
                  </a:lnTo>
                  <a:lnTo>
                    <a:pt x="38" y="38"/>
                  </a:lnTo>
                  <a:lnTo>
                    <a:pt x="29" y="29"/>
                  </a:lnTo>
                  <a:close/>
                  <a:moveTo>
                    <a:pt x="32" y="23"/>
                  </a:moveTo>
                  <a:lnTo>
                    <a:pt x="32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32" y="23"/>
                  </a:lnTo>
                  <a:close/>
                  <a:moveTo>
                    <a:pt x="32" y="23"/>
                  </a:moveTo>
                  <a:lnTo>
                    <a:pt x="32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32" y="23"/>
                  </a:lnTo>
                  <a:close/>
                  <a:moveTo>
                    <a:pt x="32" y="23"/>
                  </a:moveTo>
                  <a:lnTo>
                    <a:pt x="32" y="19"/>
                  </a:lnTo>
                  <a:lnTo>
                    <a:pt x="29" y="16"/>
                  </a:lnTo>
                  <a:lnTo>
                    <a:pt x="38" y="7"/>
                  </a:lnTo>
                  <a:lnTo>
                    <a:pt x="44" y="13"/>
                  </a:lnTo>
                  <a:lnTo>
                    <a:pt x="44" y="23"/>
                  </a:lnTo>
                  <a:lnTo>
                    <a:pt x="32" y="23"/>
                  </a:lnTo>
                  <a:close/>
                  <a:moveTo>
                    <a:pt x="29" y="16"/>
                  </a:moveTo>
                  <a:lnTo>
                    <a:pt x="25" y="13"/>
                  </a:lnTo>
                  <a:lnTo>
                    <a:pt x="22" y="13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38" y="7"/>
                  </a:lnTo>
                  <a:lnTo>
                    <a:pt x="29" y="16"/>
                  </a:lnTo>
                  <a:close/>
                  <a:moveTo>
                    <a:pt x="22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3"/>
                  </a:lnTo>
                  <a:close/>
                  <a:moveTo>
                    <a:pt x="22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3"/>
                  </a:lnTo>
                  <a:close/>
                  <a:moveTo>
                    <a:pt x="22" y="13"/>
                  </a:moveTo>
                  <a:lnTo>
                    <a:pt x="19" y="13"/>
                  </a:lnTo>
                  <a:lnTo>
                    <a:pt x="16" y="16"/>
                  </a:lnTo>
                  <a:lnTo>
                    <a:pt x="6" y="7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13"/>
                  </a:lnTo>
                  <a:close/>
                  <a:moveTo>
                    <a:pt x="16" y="16"/>
                  </a:moveTo>
                  <a:lnTo>
                    <a:pt x="16" y="19"/>
                  </a:lnTo>
                  <a:lnTo>
                    <a:pt x="16" y="23"/>
                  </a:lnTo>
                  <a:lnTo>
                    <a:pt x="0" y="23"/>
                  </a:lnTo>
                  <a:lnTo>
                    <a:pt x="3" y="13"/>
                  </a:lnTo>
                  <a:lnTo>
                    <a:pt x="6" y="7"/>
                  </a:lnTo>
                  <a:lnTo>
                    <a:pt x="16" y="16"/>
                  </a:lnTo>
                  <a:close/>
                  <a:moveTo>
                    <a:pt x="16" y="23"/>
                  </a:moveTo>
                  <a:lnTo>
                    <a:pt x="16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6" y="23"/>
                  </a:lnTo>
                  <a:close/>
                  <a:moveTo>
                    <a:pt x="16" y="23"/>
                  </a:moveTo>
                  <a:lnTo>
                    <a:pt x="16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6" y="23"/>
                  </a:lnTo>
                  <a:close/>
                  <a:moveTo>
                    <a:pt x="16" y="23"/>
                  </a:moveTo>
                  <a:lnTo>
                    <a:pt x="16" y="26"/>
                  </a:lnTo>
                  <a:lnTo>
                    <a:pt x="16" y="29"/>
                  </a:lnTo>
                  <a:lnTo>
                    <a:pt x="6" y="38"/>
                  </a:lnTo>
                  <a:lnTo>
                    <a:pt x="3" y="29"/>
                  </a:lnTo>
                  <a:lnTo>
                    <a:pt x="0" y="23"/>
                  </a:lnTo>
                  <a:lnTo>
                    <a:pt x="16" y="23"/>
                  </a:lnTo>
                  <a:close/>
                  <a:moveTo>
                    <a:pt x="16" y="29"/>
                  </a:moveTo>
                  <a:lnTo>
                    <a:pt x="19" y="29"/>
                  </a:lnTo>
                  <a:lnTo>
                    <a:pt x="22" y="32"/>
                  </a:lnTo>
                  <a:lnTo>
                    <a:pt x="22" y="45"/>
                  </a:lnTo>
                  <a:lnTo>
                    <a:pt x="16" y="42"/>
                  </a:lnTo>
                  <a:lnTo>
                    <a:pt x="6" y="38"/>
                  </a:lnTo>
                  <a:lnTo>
                    <a:pt x="16" y="29"/>
                  </a:lnTo>
                  <a:close/>
                  <a:moveTo>
                    <a:pt x="22" y="32"/>
                  </a:moveTo>
                  <a:lnTo>
                    <a:pt x="22" y="32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3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6" name="Freeform 64"/>
            <p:cNvSpPr>
              <a:spLocks noEditPoints="1"/>
            </p:cNvSpPr>
            <p:nvPr/>
          </p:nvSpPr>
          <p:spPr bwMode="auto">
            <a:xfrm>
              <a:off x="584" y="1972"/>
              <a:ext cx="13" cy="907"/>
            </a:xfrm>
            <a:custGeom>
              <a:avLst/>
              <a:gdLst>
                <a:gd name="T0" fmla="*/ 0 w 13"/>
                <a:gd name="T1" fmla="*/ 907 h 907"/>
                <a:gd name="T2" fmla="*/ 0 w 13"/>
                <a:gd name="T3" fmla="*/ 86 h 907"/>
                <a:gd name="T4" fmla="*/ 13 w 13"/>
                <a:gd name="T5" fmla="*/ 86 h 907"/>
                <a:gd name="T6" fmla="*/ 13 w 13"/>
                <a:gd name="T7" fmla="*/ 907 h 907"/>
                <a:gd name="T8" fmla="*/ 0 w 13"/>
                <a:gd name="T9" fmla="*/ 907 h 907"/>
                <a:gd name="T10" fmla="*/ 0 w 13"/>
                <a:gd name="T11" fmla="*/ 86 h 907"/>
                <a:gd name="T12" fmla="*/ 0 w 13"/>
                <a:gd name="T13" fmla="*/ 42 h 907"/>
                <a:gd name="T14" fmla="*/ 13 w 13"/>
                <a:gd name="T15" fmla="*/ 42 h 907"/>
                <a:gd name="T16" fmla="*/ 13 w 13"/>
                <a:gd name="T17" fmla="*/ 86 h 907"/>
                <a:gd name="T18" fmla="*/ 0 w 13"/>
                <a:gd name="T19" fmla="*/ 86 h 907"/>
                <a:gd name="T20" fmla="*/ 0 w 13"/>
                <a:gd name="T21" fmla="*/ 42 h 907"/>
                <a:gd name="T22" fmla="*/ 0 w 13"/>
                <a:gd name="T23" fmla="*/ 32 h 907"/>
                <a:gd name="T24" fmla="*/ 13 w 13"/>
                <a:gd name="T25" fmla="*/ 32 h 907"/>
                <a:gd name="T26" fmla="*/ 13 w 13"/>
                <a:gd name="T27" fmla="*/ 42 h 907"/>
                <a:gd name="T28" fmla="*/ 0 w 13"/>
                <a:gd name="T29" fmla="*/ 42 h 907"/>
                <a:gd name="T30" fmla="*/ 0 w 13"/>
                <a:gd name="T31" fmla="*/ 32 h 907"/>
                <a:gd name="T32" fmla="*/ 0 w 13"/>
                <a:gd name="T33" fmla="*/ 23 h 907"/>
                <a:gd name="T34" fmla="*/ 13 w 13"/>
                <a:gd name="T35" fmla="*/ 23 h 907"/>
                <a:gd name="T36" fmla="*/ 13 w 13"/>
                <a:gd name="T37" fmla="*/ 32 h 907"/>
                <a:gd name="T38" fmla="*/ 0 w 13"/>
                <a:gd name="T39" fmla="*/ 32 h 907"/>
                <a:gd name="T40" fmla="*/ 0 w 13"/>
                <a:gd name="T41" fmla="*/ 23 h 907"/>
                <a:gd name="T42" fmla="*/ 0 w 13"/>
                <a:gd name="T43" fmla="*/ 0 h 907"/>
                <a:gd name="T44" fmla="*/ 13 w 13"/>
                <a:gd name="T45" fmla="*/ 0 h 907"/>
                <a:gd name="T46" fmla="*/ 13 w 13"/>
                <a:gd name="T47" fmla="*/ 23 h 907"/>
                <a:gd name="T48" fmla="*/ 0 w 13"/>
                <a:gd name="T49" fmla="*/ 23 h 907"/>
                <a:gd name="T50" fmla="*/ 0 w 13"/>
                <a:gd name="T51" fmla="*/ 0 h 907"/>
                <a:gd name="T52" fmla="*/ 13 w 13"/>
                <a:gd name="T53" fmla="*/ 0 h 907"/>
                <a:gd name="T54" fmla="*/ 7 w 13"/>
                <a:gd name="T55" fmla="*/ 0 h 907"/>
                <a:gd name="T56" fmla="*/ 0 w 13"/>
                <a:gd name="T57" fmla="*/ 0 h 907"/>
                <a:gd name="T58" fmla="*/ 13 w 13"/>
                <a:gd name="T59" fmla="*/ 0 h 907"/>
                <a:gd name="T60" fmla="*/ 13 w 13"/>
                <a:gd name="T61" fmla="*/ 7 h 907"/>
                <a:gd name="T62" fmla="*/ 0 w 13"/>
                <a:gd name="T63" fmla="*/ 7 h 907"/>
                <a:gd name="T64" fmla="*/ 0 w 13"/>
                <a:gd name="T65" fmla="*/ 0 h 907"/>
                <a:gd name="T66" fmla="*/ 13 w 13"/>
                <a:gd name="T6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907">
                  <a:moveTo>
                    <a:pt x="0" y="907"/>
                  </a:moveTo>
                  <a:lnTo>
                    <a:pt x="0" y="86"/>
                  </a:lnTo>
                  <a:lnTo>
                    <a:pt x="13" y="86"/>
                  </a:lnTo>
                  <a:lnTo>
                    <a:pt x="13" y="907"/>
                  </a:lnTo>
                  <a:lnTo>
                    <a:pt x="0" y="907"/>
                  </a:lnTo>
                  <a:close/>
                  <a:moveTo>
                    <a:pt x="0" y="86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86"/>
                  </a:lnTo>
                  <a:lnTo>
                    <a:pt x="0" y="86"/>
                  </a:lnTo>
                  <a:close/>
                  <a:moveTo>
                    <a:pt x="0" y="42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13" y="42"/>
                  </a:lnTo>
                  <a:lnTo>
                    <a:pt x="0" y="42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13" y="23"/>
                  </a:lnTo>
                  <a:lnTo>
                    <a:pt x="13" y="32"/>
                  </a:lnTo>
                  <a:lnTo>
                    <a:pt x="0" y="32"/>
                  </a:lnTo>
                  <a:close/>
                  <a:moveTo>
                    <a:pt x="0" y="2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23"/>
                  </a:lnTo>
                  <a:lnTo>
                    <a:pt x="0" y="23"/>
                  </a:lnTo>
                  <a:close/>
                  <a:moveTo>
                    <a:pt x="0" y="0"/>
                  </a:move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close/>
                  <a:moveTo>
                    <a:pt x="13" y="0"/>
                  </a:moveTo>
                  <a:lnTo>
                    <a:pt x="13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8" name="Rectangle 66"/>
            <p:cNvSpPr>
              <a:spLocks noChangeArrowheads="1"/>
            </p:cNvSpPr>
            <p:nvPr/>
          </p:nvSpPr>
          <p:spPr bwMode="auto">
            <a:xfrm>
              <a:off x="1730" y="1247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05539" name="Rectangle 67"/>
            <p:cNvSpPr>
              <a:spLocks noChangeArrowheads="1"/>
            </p:cNvSpPr>
            <p:nvPr/>
          </p:nvSpPr>
          <p:spPr bwMode="auto">
            <a:xfrm>
              <a:off x="1861" y="1335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105540" name="Rectangle 68"/>
            <p:cNvSpPr>
              <a:spLocks noChangeArrowheads="1"/>
            </p:cNvSpPr>
            <p:nvPr/>
          </p:nvSpPr>
          <p:spPr bwMode="auto">
            <a:xfrm>
              <a:off x="1901" y="1335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5541" name="Rectangle 69"/>
            <p:cNvSpPr>
              <a:spLocks noChangeArrowheads="1"/>
            </p:cNvSpPr>
            <p:nvPr/>
          </p:nvSpPr>
          <p:spPr bwMode="auto">
            <a:xfrm>
              <a:off x="989" y="1712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05542" name="Rectangle 70"/>
            <p:cNvSpPr>
              <a:spLocks noChangeArrowheads="1"/>
            </p:cNvSpPr>
            <p:nvPr/>
          </p:nvSpPr>
          <p:spPr bwMode="auto">
            <a:xfrm>
              <a:off x="1121" y="180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05543" name="Rectangle 71"/>
            <p:cNvSpPr>
              <a:spLocks noChangeArrowheads="1"/>
            </p:cNvSpPr>
            <p:nvPr/>
          </p:nvSpPr>
          <p:spPr bwMode="auto">
            <a:xfrm>
              <a:off x="1184" y="1800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5544" name="Rectangle 72"/>
            <p:cNvSpPr>
              <a:spLocks noChangeArrowheads="1"/>
            </p:cNvSpPr>
            <p:nvPr/>
          </p:nvSpPr>
          <p:spPr bwMode="auto">
            <a:xfrm>
              <a:off x="946" y="2442"/>
              <a:ext cx="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05545" name="Rectangle 73"/>
            <p:cNvSpPr>
              <a:spLocks noChangeArrowheads="1"/>
            </p:cNvSpPr>
            <p:nvPr/>
          </p:nvSpPr>
          <p:spPr bwMode="auto">
            <a:xfrm>
              <a:off x="1040" y="2528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05547" name="Rectangle 75"/>
            <p:cNvSpPr>
              <a:spLocks noChangeArrowheads="1"/>
            </p:cNvSpPr>
            <p:nvPr/>
          </p:nvSpPr>
          <p:spPr bwMode="auto">
            <a:xfrm>
              <a:off x="2426" y="2348"/>
              <a:ext cx="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105548" name="Rectangle 76"/>
            <p:cNvSpPr>
              <a:spLocks noChangeArrowheads="1"/>
            </p:cNvSpPr>
            <p:nvPr/>
          </p:nvSpPr>
          <p:spPr bwMode="auto">
            <a:xfrm>
              <a:off x="2496" y="2436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05550" name="Freeform 78"/>
            <p:cNvSpPr>
              <a:spLocks noEditPoints="1"/>
            </p:cNvSpPr>
            <p:nvPr/>
          </p:nvSpPr>
          <p:spPr bwMode="auto">
            <a:xfrm>
              <a:off x="676" y="1918"/>
              <a:ext cx="139" cy="114"/>
            </a:xfrm>
            <a:custGeom>
              <a:avLst/>
              <a:gdLst>
                <a:gd name="T0" fmla="*/ 663 w 663"/>
                <a:gd name="T1" fmla="*/ 305 h 543"/>
                <a:gd name="T2" fmla="*/ 66 w 663"/>
                <a:gd name="T3" fmla="*/ 305 h 543"/>
                <a:gd name="T4" fmla="*/ 66 w 663"/>
                <a:gd name="T5" fmla="*/ 238 h 543"/>
                <a:gd name="T6" fmla="*/ 663 w 663"/>
                <a:gd name="T7" fmla="*/ 238 h 543"/>
                <a:gd name="T8" fmla="*/ 663 w 663"/>
                <a:gd name="T9" fmla="*/ 305 h 543"/>
                <a:gd name="T10" fmla="*/ 449 w 663"/>
                <a:gd name="T11" fmla="*/ 534 h 543"/>
                <a:gd name="T12" fmla="*/ 0 w 663"/>
                <a:gd name="T13" fmla="*/ 272 h 543"/>
                <a:gd name="T14" fmla="*/ 449 w 663"/>
                <a:gd name="T15" fmla="*/ 10 h 543"/>
                <a:gd name="T16" fmla="*/ 495 w 663"/>
                <a:gd name="T17" fmla="*/ 22 h 543"/>
                <a:gd name="T18" fmla="*/ 483 w 663"/>
                <a:gd name="T19" fmla="*/ 67 h 543"/>
                <a:gd name="T20" fmla="*/ 83 w 663"/>
                <a:gd name="T21" fmla="*/ 301 h 543"/>
                <a:gd name="T22" fmla="*/ 83 w 663"/>
                <a:gd name="T23" fmla="*/ 243 h 543"/>
                <a:gd name="T24" fmla="*/ 483 w 663"/>
                <a:gd name="T25" fmla="*/ 476 h 543"/>
                <a:gd name="T26" fmla="*/ 495 w 663"/>
                <a:gd name="T27" fmla="*/ 522 h 543"/>
                <a:gd name="T28" fmla="*/ 449 w 663"/>
                <a:gd name="T29" fmla="*/ 53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543">
                  <a:moveTo>
                    <a:pt x="663" y="305"/>
                  </a:moveTo>
                  <a:lnTo>
                    <a:pt x="66" y="305"/>
                  </a:lnTo>
                  <a:lnTo>
                    <a:pt x="66" y="238"/>
                  </a:lnTo>
                  <a:lnTo>
                    <a:pt x="663" y="238"/>
                  </a:lnTo>
                  <a:lnTo>
                    <a:pt x="663" y="305"/>
                  </a:lnTo>
                  <a:close/>
                  <a:moveTo>
                    <a:pt x="449" y="534"/>
                  </a:moveTo>
                  <a:lnTo>
                    <a:pt x="0" y="272"/>
                  </a:lnTo>
                  <a:lnTo>
                    <a:pt x="449" y="10"/>
                  </a:lnTo>
                  <a:cubicBezTo>
                    <a:pt x="465" y="0"/>
                    <a:pt x="486" y="6"/>
                    <a:pt x="495" y="22"/>
                  </a:cubicBezTo>
                  <a:cubicBezTo>
                    <a:pt x="504" y="38"/>
                    <a:pt x="499" y="58"/>
                    <a:pt x="483" y="67"/>
                  </a:cubicBezTo>
                  <a:lnTo>
                    <a:pt x="83" y="301"/>
                  </a:lnTo>
                  <a:lnTo>
                    <a:pt x="83" y="243"/>
                  </a:lnTo>
                  <a:lnTo>
                    <a:pt x="483" y="476"/>
                  </a:lnTo>
                  <a:cubicBezTo>
                    <a:pt x="499" y="486"/>
                    <a:pt x="504" y="506"/>
                    <a:pt x="495" y="522"/>
                  </a:cubicBezTo>
                  <a:cubicBezTo>
                    <a:pt x="486" y="538"/>
                    <a:pt x="465" y="543"/>
                    <a:pt x="449" y="534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1" name="Freeform 79"/>
            <p:cNvSpPr>
              <a:spLocks noEditPoints="1"/>
            </p:cNvSpPr>
            <p:nvPr/>
          </p:nvSpPr>
          <p:spPr bwMode="auto">
            <a:xfrm>
              <a:off x="1523" y="1446"/>
              <a:ext cx="140" cy="114"/>
            </a:xfrm>
            <a:custGeom>
              <a:avLst/>
              <a:gdLst>
                <a:gd name="T0" fmla="*/ 663 w 663"/>
                <a:gd name="T1" fmla="*/ 305 h 543"/>
                <a:gd name="T2" fmla="*/ 66 w 663"/>
                <a:gd name="T3" fmla="*/ 305 h 543"/>
                <a:gd name="T4" fmla="*/ 66 w 663"/>
                <a:gd name="T5" fmla="*/ 238 h 543"/>
                <a:gd name="T6" fmla="*/ 663 w 663"/>
                <a:gd name="T7" fmla="*/ 238 h 543"/>
                <a:gd name="T8" fmla="*/ 663 w 663"/>
                <a:gd name="T9" fmla="*/ 305 h 543"/>
                <a:gd name="T10" fmla="*/ 449 w 663"/>
                <a:gd name="T11" fmla="*/ 534 h 543"/>
                <a:gd name="T12" fmla="*/ 0 w 663"/>
                <a:gd name="T13" fmla="*/ 272 h 543"/>
                <a:gd name="T14" fmla="*/ 449 w 663"/>
                <a:gd name="T15" fmla="*/ 10 h 543"/>
                <a:gd name="T16" fmla="*/ 495 w 663"/>
                <a:gd name="T17" fmla="*/ 22 h 543"/>
                <a:gd name="T18" fmla="*/ 483 w 663"/>
                <a:gd name="T19" fmla="*/ 67 h 543"/>
                <a:gd name="T20" fmla="*/ 83 w 663"/>
                <a:gd name="T21" fmla="*/ 301 h 543"/>
                <a:gd name="T22" fmla="*/ 83 w 663"/>
                <a:gd name="T23" fmla="*/ 243 h 543"/>
                <a:gd name="T24" fmla="*/ 483 w 663"/>
                <a:gd name="T25" fmla="*/ 476 h 543"/>
                <a:gd name="T26" fmla="*/ 495 w 663"/>
                <a:gd name="T27" fmla="*/ 522 h 543"/>
                <a:gd name="T28" fmla="*/ 449 w 663"/>
                <a:gd name="T29" fmla="*/ 53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543">
                  <a:moveTo>
                    <a:pt x="663" y="305"/>
                  </a:moveTo>
                  <a:lnTo>
                    <a:pt x="66" y="305"/>
                  </a:lnTo>
                  <a:lnTo>
                    <a:pt x="66" y="238"/>
                  </a:lnTo>
                  <a:lnTo>
                    <a:pt x="663" y="238"/>
                  </a:lnTo>
                  <a:lnTo>
                    <a:pt x="663" y="305"/>
                  </a:lnTo>
                  <a:close/>
                  <a:moveTo>
                    <a:pt x="449" y="534"/>
                  </a:moveTo>
                  <a:lnTo>
                    <a:pt x="0" y="272"/>
                  </a:lnTo>
                  <a:lnTo>
                    <a:pt x="449" y="10"/>
                  </a:lnTo>
                  <a:cubicBezTo>
                    <a:pt x="465" y="0"/>
                    <a:pt x="486" y="6"/>
                    <a:pt x="495" y="22"/>
                  </a:cubicBezTo>
                  <a:cubicBezTo>
                    <a:pt x="504" y="38"/>
                    <a:pt x="499" y="58"/>
                    <a:pt x="483" y="67"/>
                  </a:cubicBezTo>
                  <a:lnTo>
                    <a:pt x="83" y="301"/>
                  </a:lnTo>
                  <a:lnTo>
                    <a:pt x="83" y="243"/>
                  </a:lnTo>
                  <a:lnTo>
                    <a:pt x="483" y="476"/>
                  </a:lnTo>
                  <a:cubicBezTo>
                    <a:pt x="499" y="486"/>
                    <a:pt x="504" y="506"/>
                    <a:pt x="495" y="522"/>
                  </a:cubicBezTo>
                  <a:cubicBezTo>
                    <a:pt x="486" y="538"/>
                    <a:pt x="465" y="543"/>
                    <a:pt x="449" y="534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2" name="Freeform 80"/>
            <p:cNvSpPr>
              <a:spLocks noEditPoints="1"/>
            </p:cNvSpPr>
            <p:nvPr/>
          </p:nvSpPr>
          <p:spPr bwMode="auto">
            <a:xfrm>
              <a:off x="1469" y="1924"/>
              <a:ext cx="140" cy="114"/>
            </a:xfrm>
            <a:custGeom>
              <a:avLst/>
              <a:gdLst>
                <a:gd name="T0" fmla="*/ 596 w 663"/>
                <a:gd name="T1" fmla="*/ 305 h 543"/>
                <a:gd name="T2" fmla="*/ 0 w 663"/>
                <a:gd name="T3" fmla="*/ 305 h 543"/>
                <a:gd name="T4" fmla="*/ 0 w 663"/>
                <a:gd name="T5" fmla="*/ 238 h 543"/>
                <a:gd name="T6" fmla="*/ 596 w 663"/>
                <a:gd name="T7" fmla="*/ 238 h 543"/>
                <a:gd name="T8" fmla="*/ 596 w 663"/>
                <a:gd name="T9" fmla="*/ 305 h 543"/>
                <a:gd name="T10" fmla="*/ 213 w 663"/>
                <a:gd name="T11" fmla="*/ 10 h 543"/>
                <a:gd name="T12" fmla="*/ 663 w 663"/>
                <a:gd name="T13" fmla="*/ 272 h 543"/>
                <a:gd name="T14" fmla="*/ 213 w 663"/>
                <a:gd name="T15" fmla="*/ 534 h 543"/>
                <a:gd name="T16" fmla="*/ 168 w 663"/>
                <a:gd name="T17" fmla="*/ 522 h 543"/>
                <a:gd name="T18" fmla="*/ 180 w 663"/>
                <a:gd name="T19" fmla="*/ 476 h 543"/>
                <a:gd name="T20" fmla="*/ 580 w 663"/>
                <a:gd name="T21" fmla="*/ 243 h 543"/>
                <a:gd name="T22" fmla="*/ 580 w 663"/>
                <a:gd name="T23" fmla="*/ 301 h 543"/>
                <a:gd name="T24" fmla="*/ 180 w 663"/>
                <a:gd name="T25" fmla="*/ 67 h 543"/>
                <a:gd name="T26" fmla="*/ 168 w 663"/>
                <a:gd name="T27" fmla="*/ 22 h 543"/>
                <a:gd name="T28" fmla="*/ 213 w 663"/>
                <a:gd name="T29" fmla="*/ 1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543">
                  <a:moveTo>
                    <a:pt x="596" y="305"/>
                  </a:moveTo>
                  <a:lnTo>
                    <a:pt x="0" y="305"/>
                  </a:lnTo>
                  <a:lnTo>
                    <a:pt x="0" y="238"/>
                  </a:lnTo>
                  <a:lnTo>
                    <a:pt x="596" y="238"/>
                  </a:lnTo>
                  <a:lnTo>
                    <a:pt x="596" y="305"/>
                  </a:lnTo>
                  <a:close/>
                  <a:moveTo>
                    <a:pt x="213" y="10"/>
                  </a:moveTo>
                  <a:lnTo>
                    <a:pt x="663" y="272"/>
                  </a:lnTo>
                  <a:lnTo>
                    <a:pt x="213" y="534"/>
                  </a:lnTo>
                  <a:cubicBezTo>
                    <a:pt x="197" y="543"/>
                    <a:pt x="177" y="538"/>
                    <a:pt x="168" y="522"/>
                  </a:cubicBezTo>
                  <a:cubicBezTo>
                    <a:pt x="158" y="506"/>
                    <a:pt x="164" y="486"/>
                    <a:pt x="180" y="476"/>
                  </a:cubicBezTo>
                  <a:lnTo>
                    <a:pt x="580" y="243"/>
                  </a:lnTo>
                  <a:lnTo>
                    <a:pt x="580" y="301"/>
                  </a:lnTo>
                  <a:lnTo>
                    <a:pt x="180" y="67"/>
                  </a:lnTo>
                  <a:cubicBezTo>
                    <a:pt x="164" y="58"/>
                    <a:pt x="158" y="38"/>
                    <a:pt x="168" y="22"/>
                  </a:cubicBezTo>
                  <a:cubicBezTo>
                    <a:pt x="177" y="6"/>
                    <a:pt x="197" y="0"/>
                    <a:pt x="213" y="10"/>
                  </a:cubicBez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3" name="Rectangle 81"/>
            <p:cNvSpPr>
              <a:spLocks noChangeArrowheads="1"/>
            </p:cNvSpPr>
            <p:nvPr/>
          </p:nvSpPr>
          <p:spPr bwMode="auto">
            <a:xfrm>
              <a:off x="1521" y="1193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05554" name="Rectangle 82"/>
            <p:cNvSpPr>
              <a:spLocks noChangeArrowheads="1"/>
            </p:cNvSpPr>
            <p:nvPr/>
          </p:nvSpPr>
          <p:spPr bwMode="auto">
            <a:xfrm>
              <a:off x="1575" y="1281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105555" name="Rectangle 83"/>
            <p:cNvSpPr>
              <a:spLocks noChangeArrowheads="1"/>
            </p:cNvSpPr>
            <p:nvPr/>
          </p:nvSpPr>
          <p:spPr bwMode="auto">
            <a:xfrm>
              <a:off x="1615" y="1281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5556" name="Rectangle 84"/>
            <p:cNvSpPr>
              <a:spLocks noChangeArrowheads="1"/>
            </p:cNvSpPr>
            <p:nvPr/>
          </p:nvSpPr>
          <p:spPr bwMode="auto">
            <a:xfrm>
              <a:off x="700" y="1658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05557" name="Rectangle 85"/>
            <p:cNvSpPr>
              <a:spLocks noChangeArrowheads="1"/>
            </p:cNvSpPr>
            <p:nvPr/>
          </p:nvSpPr>
          <p:spPr bwMode="auto">
            <a:xfrm>
              <a:off x="750" y="1746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05558" name="Rectangle 86"/>
            <p:cNvSpPr>
              <a:spLocks noChangeArrowheads="1"/>
            </p:cNvSpPr>
            <p:nvPr/>
          </p:nvSpPr>
          <p:spPr bwMode="auto">
            <a:xfrm>
              <a:off x="814" y="1746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5559" name="Rectangle 87"/>
            <p:cNvSpPr>
              <a:spLocks noChangeArrowheads="1"/>
            </p:cNvSpPr>
            <p:nvPr/>
          </p:nvSpPr>
          <p:spPr bwMode="auto">
            <a:xfrm>
              <a:off x="1474" y="1712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05560" name="Rectangle 88"/>
            <p:cNvSpPr>
              <a:spLocks noChangeArrowheads="1"/>
            </p:cNvSpPr>
            <p:nvPr/>
          </p:nvSpPr>
          <p:spPr bwMode="auto">
            <a:xfrm>
              <a:off x="1524" y="180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05561" name="Rectangle 89"/>
            <p:cNvSpPr>
              <a:spLocks noChangeArrowheads="1"/>
            </p:cNvSpPr>
            <p:nvPr/>
          </p:nvSpPr>
          <p:spPr bwMode="auto">
            <a:xfrm>
              <a:off x="1588" y="1800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5562" name="Rectangle 90"/>
            <p:cNvSpPr>
              <a:spLocks noChangeArrowheads="1"/>
            </p:cNvSpPr>
            <p:nvPr/>
          </p:nvSpPr>
          <p:spPr bwMode="auto">
            <a:xfrm>
              <a:off x="1380" y="2011"/>
              <a:ext cx="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05563" name="Rectangle 91"/>
            <p:cNvSpPr>
              <a:spLocks noChangeArrowheads="1"/>
            </p:cNvSpPr>
            <p:nvPr/>
          </p:nvSpPr>
          <p:spPr bwMode="auto">
            <a:xfrm>
              <a:off x="1518" y="2099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</p:grpSp>
      <p:sp>
        <p:nvSpPr>
          <p:cNvPr id="105567" name="Text Box 95"/>
          <p:cNvSpPr txBox="1">
            <a:spLocks noChangeArrowheads="1"/>
          </p:cNvSpPr>
          <p:nvPr/>
        </p:nvSpPr>
        <p:spPr bwMode="auto">
          <a:xfrm>
            <a:off x="6172200" y="1905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Node A :</a:t>
            </a:r>
          </a:p>
        </p:txBody>
      </p:sp>
      <p:sp>
        <p:nvSpPr>
          <p:cNvPr id="105569" name="Rectangle 9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68" name="Object 96"/>
          <p:cNvGraphicFramePr>
            <a:graphicFrameLocks noChangeAspect="1"/>
          </p:cNvGraphicFramePr>
          <p:nvPr/>
        </p:nvGraphicFramePr>
        <p:xfrm>
          <a:off x="7675563" y="1978025"/>
          <a:ext cx="1746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4" name="Equation" r:id="rId3" imgW="876300" imgH="228600" progId="Equation.3">
                  <p:embed/>
                </p:oleObj>
              </mc:Choice>
              <mc:Fallback>
                <p:oleObj name="Equation" r:id="rId3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1978025"/>
                        <a:ext cx="1746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71" name="Rectangle 9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70" name="Object 98"/>
          <p:cNvGraphicFramePr>
            <a:graphicFrameLocks noChangeAspect="1"/>
          </p:cNvGraphicFramePr>
          <p:nvPr/>
        </p:nvGraphicFramePr>
        <p:xfrm>
          <a:off x="6248401" y="2557464"/>
          <a:ext cx="163671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5" name="Equation" r:id="rId5" imgW="812447" imgH="444307" progId="Equation.3">
                  <p:embed/>
                </p:oleObj>
              </mc:Choice>
              <mc:Fallback>
                <p:oleObj name="Equation" r:id="rId5" imgW="8124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557464"/>
                        <a:ext cx="1636713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73" name="Rectangle 101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72" name="Object 100"/>
          <p:cNvGraphicFramePr>
            <a:graphicFrameLocks noChangeAspect="1"/>
          </p:cNvGraphicFramePr>
          <p:nvPr/>
        </p:nvGraphicFramePr>
        <p:xfrm>
          <a:off x="6248401" y="3533776"/>
          <a:ext cx="2486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6" name="Equation" r:id="rId7" imgW="1256755" imgH="444307" progId="Equation.3">
                  <p:embed/>
                </p:oleObj>
              </mc:Choice>
              <mc:Fallback>
                <p:oleObj name="Equation" r:id="rId7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533776"/>
                        <a:ext cx="2486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74" name="Text Box 102"/>
          <p:cNvSpPr txBox="1">
            <a:spLocks noChangeArrowheads="1"/>
          </p:cNvSpPr>
          <p:nvPr/>
        </p:nvSpPr>
        <p:spPr bwMode="auto">
          <a:xfrm>
            <a:off x="2286000" y="4891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Kondisi ideal :</a:t>
            </a:r>
          </a:p>
        </p:txBody>
      </p:sp>
      <p:sp>
        <p:nvSpPr>
          <p:cNvPr id="105576" name="Rectangle 10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75" name="Object 103"/>
          <p:cNvGraphicFramePr>
            <a:graphicFrameLocks noChangeAspect="1"/>
          </p:cNvGraphicFramePr>
          <p:nvPr/>
        </p:nvGraphicFramePr>
        <p:xfrm>
          <a:off x="4527550" y="4945063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7" name="Equation" r:id="rId9" imgW="457200" imgH="228600" progId="Equation.3">
                  <p:embed/>
                </p:oleObj>
              </mc:Choice>
              <mc:Fallback>
                <p:oleObj name="Equation" r:id="rId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945063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78" name="Rectangle 10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77" name="Object 105"/>
          <p:cNvGraphicFramePr>
            <a:graphicFrameLocks noChangeAspect="1"/>
          </p:cNvGraphicFramePr>
          <p:nvPr/>
        </p:nvGraphicFramePr>
        <p:xfrm>
          <a:off x="5367338" y="4953000"/>
          <a:ext cx="804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8" name="Equation" r:id="rId11" imgW="393529" imgH="203112" progId="Equation.3">
                  <p:embed/>
                </p:oleObj>
              </mc:Choice>
              <mc:Fallback>
                <p:oleObj name="Equation" r:id="rId11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4953000"/>
                        <a:ext cx="804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80" name="Rectangle 10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79" name="Object 107"/>
          <p:cNvGraphicFramePr>
            <a:graphicFrameLocks noChangeAspect="1"/>
          </p:cNvGraphicFramePr>
          <p:nvPr/>
        </p:nvGraphicFramePr>
        <p:xfrm>
          <a:off x="3517900" y="5575300"/>
          <a:ext cx="1435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13" imgW="837836" imgH="215806" progId="Equation.3">
                  <p:embed/>
                </p:oleObj>
              </mc:Choice>
              <mc:Fallback>
                <p:oleObj name="Equation" r:id="rId13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5575300"/>
                        <a:ext cx="14351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81" name="Text Box 109"/>
          <p:cNvSpPr txBox="1">
            <a:spLocks noChangeArrowheads="1"/>
          </p:cNvSpPr>
          <p:nvPr/>
        </p:nvSpPr>
        <p:spPr bwMode="auto">
          <a:xfrm>
            <a:off x="2336800" y="55006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maka :</a:t>
            </a:r>
          </a:p>
        </p:txBody>
      </p:sp>
      <p:sp>
        <p:nvSpPr>
          <p:cNvPr id="105583" name="Rectangle 11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85" name="Rectangle 113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87" name="Rectangle 115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18" name="Rectangle 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Lanj. non inverting amplifier</a:t>
            </a:r>
          </a:p>
        </p:txBody>
      </p:sp>
      <p:graphicFrame>
        <p:nvGraphicFramePr>
          <p:cNvPr id="106609" name="Object 1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1676400"/>
          <a:ext cx="7615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Equation" r:id="rId3" imgW="3809880" imgH="457200" progId="Equation.3">
                  <p:embed/>
                </p:oleObj>
              </mc:Choice>
              <mc:Fallback>
                <p:oleObj name="Equation" r:id="rId3" imgW="380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7615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-5905500" y="1904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80" name="Rectangle 8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82" name="Rectangle 86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84" name="Rectangle 88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87" name="Rectangle 9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89" name="Rectangle 9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91" name="Rectangle 9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94" name="Rectangle 9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96" name="Rectangle 100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98" name="Rectangle 10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600" name="Rectangle 104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601" name="Text Box 105"/>
          <p:cNvSpPr txBox="1">
            <a:spLocks noChangeArrowheads="1"/>
          </p:cNvSpPr>
          <p:nvPr/>
        </p:nvSpPr>
        <p:spPr bwMode="auto">
          <a:xfrm>
            <a:off x="2057400" y="38100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:</a:t>
            </a:r>
          </a:p>
        </p:txBody>
      </p:sp>
      <p:sp>
        <p:nvSpPr>
          <p:cNvPr id="106603" name="Rectangle 10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602" name="Object 106"/>
          <p:cNvGraphicFramePr>
            <a:graphicFrameLocks noChangeAspect="1"/>
          </p:cNvGraphicFramePr>
          <p:nvPr/>
        </p:nvGraphicFramePr>
        <p:xfrm>
          <a:off x="4167189" y="3719513"/>
          <a:ext cx="19462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Equation" r:id="rId5" imgW="977476" imgH="444307" progId="Equation.3">
                  <p:embed/>
                </p:oleObj>
              </mc:Choice>
              <mc:Fallback>
                <p:oleObj name="Equation" r:id="rId5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3719513"/>
                        <a:ext cx="19462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04" name="Text Box 108"/>
          <p:cNvSpPr txBox="1">
            <a:spLocks noChangeArrowheads="1"/>
          </p:cNvSpPr>
          <p:nvPr/>
        </p:nvSpPr>
        <p:spPr bwMode="auto">
          <a:xfrm>
            <a:off x="2057400" y="46466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Diagram blok :</a:t>
            </a:r>
          </a:p>
        </p:txBody>
      </p:sp>
      <p:sp>
        <p:nvSpPr>
          <p:cNvPr id="106623" name="Text Box 127"/>
          <p:cNvSpPr txBox="1">
            <a:spLocks noChangeArrowheads="1"/>
          </p:cNvSpPr>
          <p:nvPr/>
        </p:nvSpPr>
        <p:spPr bwMode="auto">
          <a:xfrm>
            <a:off x="2057400" y="28336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106652" name="Rectangle 156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651" name="Object 155"/>
          <p:cNvGraphicFramePr>
            <a:graphicFrameLocks noChangeAspect="1"/>
          </p:cNvGraphicFramePr>
          <p:nvPr/>
        </p:nvGraphicFramePr>
        <p:xfrm>
          <a:off x="3886200" y="2667000"/>
          <a:ext cx="2687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4" name="Equation" r:id="rId7" imgW="1358310" imgH="482391" progId="Equation.3">
                  <p:embed/>
                </p:oleObj>
              </mc:Choice>
              <mc:Fallback>
                <p:oleObj name="Equation" r:id="rId7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26876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653" name="Picture 15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257801"/>
            <a:ext cx="38481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5123</TotalTime>
  <Words>650</Words>
  <Application>Microsoft Office PowerPoint</Application>
  <PresentationFormat>Widescreen</PresentationFormat>
  <Paragraphs>317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Britannic Bold</vt:lpstr>
      <vt:lpstr>Calibri</vt:lpstr>
      <vt:lpstr>Calibri Light</vt:lpstr>
      <vt:lpstr>Castellar</vt:lpstr>
      <vt:lpstr>Curlz MT</vt:lpstr>
      <vt:lpstr>Symbol</vt:lpstr>
      <vt:lpstr>Times New Roman</vt:lpstr>
      <vt:lpstr>Wingdings</vt:lpstr>
      <vt:lpstr>Office Theme</vt:lpstr>
      <vt:lpstr>Equation</vt:lpstr>
      <vt:lpstr>Model matematika sistem Elektrik dan Elektromekanik</vt:lpstr>
      <vt:lpstr>Pengantar</vt:lpstr>
      <vt:lpstr>Hukum Kirchoff</vt:lpstr>
      <vt:lpstr>Resistor</vt:lpstr>
      <vt:lpstr>Induktor</vt:lpstr>
      <vt:lpstr>Kapasitor</vt:lpstr>
      <vt:lpstr>Operasional Amplifier</vt:lpstr>
      <vt:lpstr>Non inverting amplifier</vt:lpstr>
      <vt:lpstr>Lanj. non inverting amplifier</vt:lpstr>
      <vt:lpstr>Inverting amplifier</vt:lpstr>
      <vt:lpstr>Lanj. inverting amplifier</vt:lpstr>
      <vt:lpstr>Pendekatan impedansi</vt:lpstr>
      <vt:lpstr>Tabel fungsi alih Inv.Amp </vt:lpstr>
      <vt:lpstr>Lanj. Tabel fungsi alih</vt:lpstr>
      <vt:lpstr>Lanj. Tabel fungsi alih</vt:lpstr>
      <vt:lpstr>Contoh</vt:lpstr>
      <vt:lpstr>Penyelesaian</vt:lpstr>
      <vt:lpstr>Lanj. penyelesaian</vt:lpstr>
      <vt:lpstr>Motor DC (1)</vt:lpstr>
      <vt:lpstr>Motor DC (2)</vt:lpstr>
      <vt:lpstr>Motor DC (3)</vt:lpstr>
      <vt:lpstr>Motor DC (4)</vt:lpstr>
      <vt:lpstr>Motor DC (5)</vt:lpstr>
      <vt:lpstr>Motor DC (6)</vt:lpstr>
      <vt:lpstr>Motor DC (7)</vt:lpstr>
      <vt:lpstr>Motor DC (8)</vt:lpstr>
      <vt:lpstr>Motor DC (9)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True Friend of Scopus</dc:title>
  <dc:creator>User</dc:creator>
  <cp:lastModifiedBy>User</cp:lastModifiedBy>
  <cp:revision>49</cp:revision>
  <dcterms:created xsi:type="dcterms:W3CDTF">2019-08-15T14:56:59Z</dcterms:created>
  <dcterms:modified xsi:type="dcterms:W3CDTF">2020-02-28T00:05:50Z</dcterms:modified>
</cp:coreProperties>
</file>