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26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216"/>
    <a:srgbClr val="91C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2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2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22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54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46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787E7-9431-487D-8885-2B826DE237AD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1538-6CBA-418A-9941-62F6B707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1538-6CBA-418A-9941-62F6B707E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3C0-298C-40A9-B36C-7EF9121FD3E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BB8-541C-4210-B585-F6A370D698A5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1E0F-2ED6-4329-830E-9D96FB3CD514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56F4B90-8033-40B3-B1AB-2BA71F1F0A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77185C1-2D2B-44E2-A83A-FE73E129C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81C38DE-39F4-44BD-8B7E-F89C44EEC9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FF0-8BD2-4875-8C69-04323E1A561C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9337-D802-447D-9C7E-5758F6F9D32B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FB6-04D6-4DB6-9B86-B24B461DEE6F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E76-58A0-4808-A1A2-E95C200370A3}" type="datetime1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E36E-E0B1-447D-B33B-43CD10551EAC}" type="datetime1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F2A-43B9-4212-BEAC-2B794FDBF4DC}" type="datetime1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B37A-B6FD-4ABC-A8DA-54E042E60A77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01C3-0A77-4E8E-928D-317F4142BBA8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636C-84B0-41C5-8CFB-F63F00BA7287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6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0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wmf"/><Relationship Id="rId11" Type="http://schemas.openxmlformats.org/officeDocument/2006/relationships/image" Target="../media/image112.png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11.wmf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6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2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8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0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4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9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93" y="1173879"/>
            <a:ext cx="10049814" cy="2387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Karakteristik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sistem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779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By: </a:t>
            </a:r>
            <a:r>
              <a:rPr lang="en-US" dirty="0" err="1" smtClean="0">
                <a:latin typeface="Britannic Bold" panose="020B0903060703020204" pitchFamily="34" charset="0"/>
              </a:rPr>
              <a:t>Herlambang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Setiadi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Sinyal uji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2616200" cy="558800"/>
          </a:xfrm>
        </p:spPr>
        <p:txBody>
          <a:bodyPr/>
          <a:lstStyle/>
          <a:p>
            <a:pPr>
              <a:buNone/>
              <a:tabLst>
                <a:tab pos="635000" algn="l"/>
              </a:tabLst>
            </a:pPr>
            <a:r>
              <a:rPr lang="sv-SE" i="1">
                <a:latin typeface="Times New Roman" panose="02020603050405020304" pitchFamily="18" charset="0"/>
              </a:rPr>
              <a:t>ramp periodik  :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7526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55" name="Freeform 47"/>
          <p:cNvSpPr>
            <a:spLocks/>
          </p:cNvSpPr>
          <p:nvPr/>
        </p:nvSpPr>
        <p:spPr bwMode="auto">
          <a:xfrm>
            <a:off x="9390063" y="5208588"/>
            <a:ext cx="17462" cy="17462"/>
          </a:xfrm>
          <a:custGeom>
            <a:avLst/>
            <a:gdLst>
              <a:gd name="T0" fmla="*/ 0 w 11"/>
              <a:gd name="T1" fmla="*/ 11 h 11"/>
              <a:gd name="T2" fmla="*/ 11 w 11"/>
              <a:gd name="T3" fmla="*/ 11 h 11"/>
              <a:gd name="T4" fmla="*/ 0 w 11"/>
              <a:gd name="T5" fmla="*/ 0 h 11"/>
              <a:gd name="T6" fmla="*/ 0 w 11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1">
                <a:moveTo>
                  <a:pt x="0" y="11"/>
                </a:moveTo>
                <a:lnTo>
                  <a:pt x="11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256" name="Group 48"/>
          <p:cNvGrpSpPr>
            <a:grpSpLocks/>
          </p:cNvGrpSpPr>
          <p:nvPr/>
        </p:nvGrpSpPr>
        <p:grpSpPr bwMode="auto">
          <a:xfrm>
            <a:off x="2400300" y="2413001"/>
            <a:ext cx="3513138" cy="2028825"/>
            <a:chOff x="2976" y="2256"/>
            <a:chExt cx="2213" cy="1278"/>
          </a:xfrm>
        </p:grpSpPr>
        <p:sp>
          <p:nvSpPr>
            <p:cNvPr id="94257" name="Rectangle 49"/>
            <p:cNvSpPr>
              <a:spLocks noChangeArrowheads="1"/>
            </p:cNvSpPr>
            <p:nvPr/>
          </p:nvSpPr>
          <p:spPr bwMode="auto">
            <a:xfrm>
              <a:off x="3081" y="2256"/>
              <a:ext cx="38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x(t)</a:t>
              </a: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4915" y="3148"/>
              <a:ext cx="27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t</a:t>
              </a:r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3169" y="3313"/>
              <a:ext cx="2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3429" y="3284"/>
              <a:ext cx="30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/>
                <a:t>T</a:t>
              </a:r>
              <a:r>
                <a:rPr lang="en-US" baseline="-25000"/>
                <a:t>o</a:t>
              </a:r>
              <a:endParaRPr lang="en-US"/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3722" y="3299"/>
              <a:ext cx="39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/>
                <a:t>2T</a:t>
              </a:r>
              <a:r>
                <a:rPr lang="en-US" baseline="-25000"/>
                <a:t>o</a:t>
              </a:r>
              <a:endParaRPr lang="en-US"/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4091" y="3296"/>
              <a:ext cx="39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/>
                <a:t>3T</a:t>
              </a:r>
              <a:r>
                <a:rPr lang="en-US" baseline="-25000"/>
                <a:t>o</a:t>
              </a:r>
              <a:endParaRPr lang="en-US"/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2976" y="2820"/>
              <a:ext cx="31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K</a:t>
              </a:r>
            </a:p>
          </p:txBody>
        </p:sp>
        <p:sp>
          <p:nvSpPr>
            <p:cNvPr id="94264" name="AutoShape 56"/>
            <p:cNvSpPr>
              <a:spLocks noChangeAspect="1" noChangeArrowheads="1" noTextEdit="1"/>
            </p:cNvSpPr>
            <p:nvPr/>
          </p:nvSpPr>
          <p:spPr bwMode="auto">
            <a:xfrm>
              <a:off x="3042" y="2533"/>
              <a:ext cx="1942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5" name="Rectangle 57"/>
            <p:cNvSpPr>
              <a:spLocks noChangeArrowheads="1"/>
            </p:cNvSpPr>
            <p:nvPr/>
          </p:nvSpPr>
          <p:spPr bwMode="auto">
            <a:xfrm>
              <a:off x="3226" y="2568"/>
              <a:ext cx="11" cy="829"/>
            </a:xfrm>
            <a:prstGeom prst="rect">
              <a:avLst/>
            </a:prstGeom>
            <a:solidFill>
              <a:srgbClr val="24211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6" name="Freeform 58"/>
            <p:cNvSpPr>
              <a:spLocks/>
            </p:cNvSpPr>
            <p:nvPr/>
          </p:nvSpPr>
          <p:spPr bwMode="auto">
            <a:xfrm>
              <a:off x="3193" y="2556"/>
              <a:ext cx="44" cy="59"/>
            </a:xfrm>
            <a:custGeom>
              <a:avLst/>
              <a:gdLst>
                <a:gd name="T0" fmla="*/ 44 w 44"/>
                <a:gd name="T1" fmla="*/ 0 h 59"/>
                <a:gd name="T2" fmla="*/ 33 w 44"/>
                <a:gd name="T3" fmla="*/ 0 h 59"/>
                <a:gd name="T4" fmla="*/ 0 w 44"/>
                <a:gd name="T5" fmla="*/ 47 h 59"/>
                <a:gd name="T6" fmla="*/ 11 w 44"/>
                <a:gd name="T7" fmla="*/ 59 h 59"/>
                <a:gd name="T8" fmla="*/ 44 w 44"/>
                <a:gd name="T9" fmla="*/ 12 h 59"/>
                <a:gd name="T10" fmla="*/ 33 w 44"/>
                <a:gd name="T11" fmla="*/ 12 h 59"/>
                <a:gd name="T12" fmla="*/ 44 w 44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9">
                  <a:moveTo>
                    <a:pt x="44" y="0"/>
                  </a:moveTo>
                  <a:lnTo>
                    <a:pt x="33" y="0"/>
                  </a:lnTo>
                  <a:lnTo>
                    <a:pt x="0" y="47"/>
                  </a:lnTo>
                  <a:lnTo>
                    <a:pt x="11" y="59"/>
                  </a:lnTo>
                  <a:lnTo>
                    <a:pt x="44" y="12"/>
                  </a:lnTo>
                  <a:lnTo>
                    <a:pt x="33" y="1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7" name="Freeform 59"/>
            <p:cNvSpPr>
              <a:spLocks/>
            </p:cNvSpPr>
            <p:nvPr/>
          </p:nvSpPr>
          <p:spPr bwMode="auto">
            <a:xfrm>
              <a:off x="3226" y="2545"/>
              <a:ext cx="11" cy="11"/>
            </a:xfrm>
            <a:custGeom>
              <a:avLst/>
              <a:gdLst>
                <a:gd name="T0" fmla="*/ 11 w 11"/>
                <a:gd name="T1" fmla="*/ 11 h 11"/>
                <a:gd name="T2" fmla="*/ 11 w 11"/>
                <a:gd name="T3" fmla="*/ 0 h 11"/>
                <a:gd name="T4" fmla="*/ 0 w 11"/>
                <a:gd name="T5" fmla="*/ 11 h 11"/>
                <a:gd name="T6" fmla="*/ 11 w 11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8" name="Freeform 60"/>
            <p:cNvSpPr>
              <a:spLocks/>
            </p:cNvSpPr>
            <p:nvPr/>
          </p:nvSpPr>
          <p:spPr bwMode="auto">
            <a:xfrm>
              <a:off x="3226" y="2556"/>
              <a:ext cx="43" cy="59"/>
            </a:xfrm>
            <a:custGeom>
              <a:avLst/>
              <a:gdLst>
                <a:gd name="T0" fmla="*/ 43 w 43"/>
                <a:gd name="T1" fmla="*/ 59 h 59"/>
                <a:gd name="T2" fmla="*/ 43 w 43"/>
                <a:gd name="T3" fmla="*/ 47 h 59"/>
                <a:gd name="T4" fmla="*/ 11 w 43"/>
                <a:gd name="T5" fmla="*/ 0 h 59"/>
                <a:gd name="T6" fmla="*/ 0 w 43"/>
                <a:gd name="T7" fmla="*/ 12 h 59"/>
                <a:gd name="T8" fmla="*/ 32 w 43"/>
                <a:gd name="T9" fmla="*/ 59 h 59"/>
                <a:gd name="T10" fmla="*/ 43 w 4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59">
                  <a:moveTo>
                    <a:pt x="43" y="59"/>
                  </a:moveTo>
                  <a:lnTo>
                    <a:pt x="43" y="47"/>
                  </a:lnTo>
                  <a:lnTo>
                    <a:pt x="11" y="0"/>
                  </a:lnTo>
                  <a:lnTo>
                    <a:pt x="0" y="12"/>
                  </a:lnTo>
                  <a:lnTo>
                    <a:pt x="32" y="59"/>
                  </a:lnTo>
                  <a:lnTo>
                    <a:pt x="43" y="59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3053" y="3281"/>
              <a:ext cx="1891" cy="11"/>
            </a:xfrm>
            <a:prstGeom prst="rect">
              <a:avLst/>
            </a:prstGeom>
            <a:solidFill>
              <a:srgbClr val="24211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0" name="Freeform 62"/>
            <p:cNvSpPr>
              <a:spLocks/>
            </p:cNvSpPr>
            <p:nvPr/>
          </p:nvSpPr>
          <p:spPr bwMode="auto">
            <a:xfrm>
              <a:off x="4901" y="3246"/>
              <a:ext cx="54" cy="46"/>
            </a:xfrm>
            <a:custGeom>
              <a:avLst/>
              <a:gdLst>
                <a:gd name="T0" fmla="*/ 54 w 54"/>
                <a:gd name="T1" fmla="*/ 46 h 46"/>
                <a:gd name="T2" fmla="*/ 54 w 54"/>
                <a:gd name="T3" fmla="*/ 35 h 46"/>
                <a:gd name="T4" fmla="*/ 11 w 54"/>
                <a:gd name="T5" fmla="*/ 0 h 46"/>
                <a:gd name="T6" fmla="*/ 0 w 54"/>
                <a:gd name="T7" fmla="*/ 11 h 46"/>
                <a:gd name="T8" fmla="*/ 43 w 54"/>
                <a:gd name="T9" fmla="*/ 46 h 46"/>
                <a:gd name="T10" fmla="*/ 43 w 54"/>
                <a:gd name="T11" fmla="*/ 35 h 46"/>
                <a:gd name="T12" fmla="*/ 54 w 5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6">
                  <a:moveTo>
                    <a:pt x="54" y="46"/>
                  </a:moveTo>
                  <a:lnTo>
                    <a:pt x="54" y="35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43" y="46"/>
                  </a:lnTo>
                  <a:lnTo>
                    <a:pt x="43" y="35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1" name="Freeform 63"/>
            <p:cNvSpPr>
              <a:spLocks/>
            </p:cNvSpPr>
            <p:nvPr/>
          </p:nvSpPr>
          <p:spPr bwMode="auto">
            <a:xfrm>
              <a:off x="4901" y="3281"/>
              <a:ext cx="54" cy="46"/>
            </a:xfrm>
            <a:custGeom>
              <a:avLst/>
              <a:gdLst>
                <a:gd name="T0" fmla="*/ 0 w 54"/>
                <a:gd name="T1" fmla="*/ 35 h 46"/>
                <a:gd name="T2" fmla="*/ 11 w 54"/>
                <a:gd name="T3" fmla="*/ 46 h 46"/>
                <a:gd name="T4" fmla="*/ 54 w 54"/>
                <a:gd name="T5" fmla="*/ 11 h 46"/>
                <a:gd name="T6" fmla="*/ 43 w 54"/>
                <a:gd name="T7" fmla="*/ 0 h 46"/>
                <a:gd name="T8" fmla="*/ 0 w 54"/>
                <a:gd name="T9" fmla="*/ 35 h 46"/>
                <a:gd name="T10" fmla="*/ 0 w 54"/>
                <a:gd name="T11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6">
                  <a:moveTo>
                    <a:pt x="0" y="35"/>
                  </a:moveTo>
                  <a:lnTo>
                    <a:pt x="11" y="46"/>
                  </a:lnTo>
                  <a:lnTo>
                    <a:pt x="54" y="11"/>
                  </a:lnTo>
                  <a:lnTo>
                    <a:pt x="43" y="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3582" y="3246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3582" y="319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flipV="1">
              <a:off x="3582" y="3152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flipV="1">
              <a:off x="3582" y="3094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3582" y="3047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3582" y="298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flipV="1">
              <a:off x="3582" y="2942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9" name="Freeform 71"/>
            <p:cNvSpPr>
              <a:spLocks/>
            </p:cNvSpPr>
            <p:nvPr/>
          </p:nvSpPr>
          <p:spPr bwMode="auto">
            <a:xfrm>
              <a:off x="3550" y="2918"/>
              <a:ext cx="32" cy="1"/>
            </a:xfrm>
            <a:custGeom>
              <a:avLst/>
              <a:gdLst>
                <a:gd name="T0" fmla="*/ 32 w 32"/>
                <a:gd name="T1" fmla="*/ 32 w 32"/>
                <a:gd name="T2" fmla="*/ 32 w 32"/>
                <a:gd name="T3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2">
                  <a:moveTo>
                    <a:pt x="32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H="1">
              <a:off x="3507" y="2918"/>
              <a:ext cx="21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H="1">
              <a:off x="3453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flipH="1">
              <a:off x="3409" y="2918"/>
              <a:ext cx="2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flipH="1">
              <a:off x="3355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H="1">
              <a:off x="3312" y="2918"/>
              <a:ext cx="2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H="1">
              <a:off x="3258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6" name="Freeform 78"/>
            <p:cNvSpPr>
              <a:spLocks/>
            </p:cNvSpPr>
            <p:nvPr/>
          </p:nvSpPr>
          <p:spPr bwMode="auto">
            <a:xfrm>
              <a:off x="3226" y="2907"/>
              <a:ext cx="356" cy="385"/>
            </a:xfrm>
            <a:custGeom>
              <a:avLst/>
              <a:gdLst>
                <a:gd name="T0" fmla="*/ 33 w 33"/>
                <a:gd name="T1" fmla="*/ 2 h 33"/>
                <a:gd name="T2" fmla="*/ 2 w 33"/>
                <a:gd name="T3" fmla="*/ 33 h 33"/>
                <a:gd name="T4" fmla="*/ 0 w 33"/>
                <a:gd name="T5" fmla="*/ 32 h 33"/>
                <a:gd name="T6" fmla="*/ 32 w 33"/>
                <a:gd name="T7" fmla="*/ 0 h 33"/>
                <a:gd name="T8" fmla="*/ 33 w 33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"/>
                  </a:moveTo>
                  <a:lnTo>
                    <a:pt x="2" y="33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flipV="1">
              <a:off x="3928" y="3246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928" y="319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928" y="3152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flipV="1">
              <a:off x="3928" y="3094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flipV="1">
              <a:off x="3928" y="3047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928" y="298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928" y="2942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4" name="Freeform 86"/>
            <p:cNvSpPr>
              <a:spLocks/>
            </p:cNvSpPr>
            <p:nvPr/>
          </p:nvSpPr>
          <p:spPr bwMode="auto">
            <a:xfrm>
              <a:off x="3896" y="2918"/>
              <a:ext cx="32" cy="1"/>
            </a:xfrm>
            <a:custGeom>
              <a:avLst/>
              <a:gdLst>
                <a:gd name="T0" fmla="*/ 32 w 32"/>
                <a:gd name="T1" fmla="*/ 32 w 32"/>
                <a:gd name="T2" fmla="*/ 32 w 32"/>
                <a:gd name="T3" fmla="*/ 0 w 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2">
                  <a:moveTo>
                    <a:pt x="32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flipH="1">
              <a:off x="3842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H="1">
              <a:off x="3799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H="1">
              <a:off x="3745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flipH="1">
              <a:off x="3701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flipH="1">
              <a:off x="3647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H="1">
              <a:off x="3604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1" name="Freeform 93"/>
            <p:cNvSpPr>
              <a:spLocks/>
            </p:cNvSpPr>
            <p:nvPr/>
          </p:nvSpPr>
          <p:spPr bwMode="auto">
            <a:xfrm>
              <a:off x="3572" y="2907"/>
              <a:ext cx="356" cy="385"/>
            </a:xfrm>
            <a:custGeom>
              <a:avLst/>
              <a:gdLst>
                <a:gd name="T0" fmla="*/ 33 w 33"/>
                <a:gd name="T1" fmla="*/ 2 h 33"/>
                <a:gd name="T2" fmla="*/ 1 w 33"/>
                <a:gd name="T3" fmla="*/ 33 h 33"/>
                <a:gd name="T4" fmla="*/ 0 w 33"/>
                <a:gd name="T5" fmla="*/ 32 h 33"/>
                <a:gd name="T6" fmla="*/ 32 w 33"/>
                <a:gd name="T7" fmla="*/ 0 h 33"/>
                <a:gd name="T8" fmla="*/ 33 w 33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"/>
                  </a:moveTo>
                  <a:lnTo>
                    <a:pt x="1" y="33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flipV="1">
              <a:off x="4263" y="3246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flipV="1">
              <a:off x="4263" y="319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4263" y="3152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263" y="3094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flipV="1">
              <a:off x="4263" y="3047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flipV="1">
              <a:off x="4263" y="298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4263" y="2942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09" name="Freeform 101"/>
            <p:cNvSpPr>
              <a:spLocks/>
            </p:cNvSpPr>
            <p:nvPr/>
          </p:nvSpPr>
          <p:spPr bwMode="auto">
            <a:xfrm>
              <a:off x="4242" y="2918"/>
              <a:ext cx="21" cy="1"/>
            </a:xfrm>
            <a:custGeom>
              <a:avLst/>
              <a:gdLst>
                <a:gd name="T0" fmla="*/ 21 w 21"/>
                <a:gd name="T1" fmla="*/ 21 w 21"/>
                <a:gd name="T2" fmla="*/ 21 w 21"/>
                <a:gd name="T3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flipH="1">
              <a:off x="4188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flipH="1">
              <a:off x="4144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H="1">
              <a:off x="4090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H="1">
              <a:off x="4047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flipH="1">
              <a:off x="3993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flipH="1">
              <a:off x="3950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6" name="Freeform 108"/>
            <p:cNvSpPr>
              <a:spLocks/>
            </p:cNvSpPr>
            <p:nvPr/>
          </p:nvSpPr>
          <p:spPr bwMode="auto">
            <a:xfrm>
              <a:off x="3917" y="2907"/>
              <a:ext cx="357" cy="385"/>
            </a:xfrm>
            <a:custGeom>
              <a:avLst/>
              <a:gdLst>
                <a:gd name="T0" fmla="*/ 33 w 33"/>
                <a:gd name="T1" fmla="*/ 2 h 33"/>
                <a:gd name="T2" fmla="*/ 1 w 33"/>
                <a:gd name="T3" fmla="*/ 33 h 33"/>
                <a:gd name="T4" fmla="*/ 0 w 33"/>
                <a:gd name="T5" fmla="*/ 32 h 33"/>
                <a:gd name="T6" fmla="*/ 31 w 33"/>
                <a:gd name="T7" fmla="*/ 0 h 33"/>
                <a:gd name="T8" fmla="*/ 33 w 33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"/>
                  </a:moveTo>
                  <a:lnTo>
                    <a:pt x="1" y="33"/>
                  </a:lnTo>
                  <a:lnTo>
                    <a:pt x="0" y="32"/>
                  </a:lnTo>
                  <a:lnTo>
                    <a:pt x="31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609" y="3246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flipV="1">
              <a:off x="4609" y="319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flipV="1">
              <a:off x="4609" y="3152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609" y="3094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609" y="3047"/>
              <a:ext cx="1" cy="2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flipV="1">
              <a:off x="4609" y="2989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flipV="1">
              <a:off x="4609" y="2942"/>
              <a:ext cx="1" cy="3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4" name="Freeform 116"/>
            <p:cNvSpPr>
              <a:spLocks/>
            </p:cNvSpPr>
            <p:nvPr/>
          </p:nvSpPr>
          <p:spPr bwMode="auto">
            <a:xfrm>
              <a:off x="4588" y="2918"/>
              <a:ext cx="21" cy="1"/>
            </a:xfrm>
            <a:custGeom>
              <a:avLst/>
              <a:gdLst>
                <a:gd name="T0" fmla="*/ 21 w 21"/>
                <a:gd name="T1" fmla="*/ 21 w 21"/>
                <a:gd name="T2" fmla="*/ 21 w 21"/>
                <a:gd name="T3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H="1">
              <a:off x="4534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flipH="1">
              <a:off x="4490" y="2918"/>
              <a:ext cx="2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flipH="1">
              <a:off x="4436" y="2918"/>
              <a:ext cx="3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8" name="Line 120"/>
            <p:cNvSpPr>
              <a:spLocks noChangeShapeType="1"/>
            </p:cNvSpPr>
            <p:nvPr/>
          </p:nvSpPr>
          <p:spPr bwMode="auto">
            <a:xfrm flipH="1">
              <a:off x="4393" y="2918"/>
              <a:ext cx="2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29" name="Line 121"/>
            <p:cNvSpPr>
              <a:spLocks noChangeShapeType="1"/>
            </p:cNvSpPr>
            <p:nvPr/>
          </p:nvSpPr>
          <p:spPr bwMode="auto">
            <a:xfrm flipH="1">
              <a:off x="4339" y="2918"/>
              <a:ext cx="3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30" name="Line 122"/>
            <p:cNvSpPr>
              <a:spLocks noChangeShapeType="1"/>
            </p:cNvSpPr>
            <p:nvPr/>
          </p:nvSpPr>
          <p:spPr bwMode="auto">
            <a:xfrm flipH="1">
              <a:off x="4296" y="2918"/>
              <a:ext cx="21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331" name="Freeform 123"/>
            <p:cNvSpPr>
              <a:spLocks/>
            </p:cNvSpPr>
            <p:nvPr/>
          </p:nvSpPr>
          <p:spPr bwMode="auto">
            <a:xfrm>
              <a:off x="4263" y="2907"/>
              <a:ext cx="357" cy="385"/>
            </a:xfrm>
            <a:custGeom>
              <a:avLst/>
              <a:gdLst>
                <a:gd name="T0" fmla="*/ 33 w 33"/>
                <a:gd name="T1" fmla="*/ 2 h 33"/>
                <a:gd name="T2" fmla="*/ 1 w 33"/>
                <a:gd name="T3" fmla="*/ 33 h 33"/>
                <a:gd name="T4" fmla="*/ 0 w 33"/>
                <a:gd name="T5" fmla="*/ 32 h 33"/>
                <a:gd name="T6" fmla="*/ 31 w 33"/>
                <a:gd name="T7" fmla="*/ 0 h 33"/>
                <a:gd name="T8" fmla="*/ 33 w 33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"/>
                  </a:moveTo>
                  <a:lnTo>
                    <a:pt x="1" y="33"/>
                  </a:lnTo>
                  <a:lnTo>
                    <a:pt x="0" y="32"/>
                  </a:lnTo>
                  <a:lnTo>
                    <a:pt x="31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332" name="Rectangle 12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335" name="Rectangle 127"/>
          <p:cNvSpPr>
            <a:spLocks noChangeArrowheads="1"/>
          </p:cNvSpPr>
          <p:nvPr/>
        </p:nvSpPr>
        <p:spPr bwMode="auto">
          <a:xfrm>
            <a:off x="1524001" y="29157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334" name="Object 126"/>
          <p:cNvGraphicFramePr>
            <a:graphicFrameLocks noChangeAspect="1"/>
          </p:cNvGraphicFramePr>
          <p:nvPr/>
        </p:nvGraphicFramePr>
        <p:xfrm>
          <a:off x="6615114" y="2703514"/>
          <a:ext cx="22828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" name="Equation" r:id="rId3" imgW="1143000" imgH="571320" progId="Equation.3">
                  <p:embed/>
                </p:oleObj>
              </mc:Choice>
              <mc:Fallback>
                <p:oleObj name="Equation" r:id="rId3" imgW="1143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4" y="2703514"/>
                        <a:ext cx="228282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37" name="Rectangle 12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336" name="Object 128"/>
          <p:cNvGraphicFramePr>
            <a:graphicFrameLocks noChangeAspect="1"/>
          </p:cNvGraphicFramePr>
          <p:nvPr/>
        </p:nvGraphicFramePr>
        <p:xfrm>
          <a:off x="3949700" y="4991100"/>
          <a:ext cx="4059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Equation" r:id="rId5" imgW="2032000" imgH="228600" progId="Equation.3">
                  <p:embed/>
                </p:oleObj>
              </mc:Choice>
              <mc:Fallback>
                <p:oleObj name="Equation" r:id="rId5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991100"/>
                        <a:ext cx="4059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Sinyal uji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371600"/>
          </a:xfrm>
        </p:spPr>
        <p:txBody>
          <a:bodyPr/>
          <a:lstStyle/>
          <a:p>
            <a:pPr marL="533400" indent="-533400">
              <a:buNone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4. Sinyal persegi</a:t>
            </a:r>
          </a:p>
          <a:p>
            <a:pPr marL="817563" lvl="1" indent="-352425">
              <a:buFontTx/>
              <a:buChar char="•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Digunakan untuk mendapatkan karakteristik respon frekuensi</a:t>
            </a:r>
            <a:r>
              <a:rPr lang="en-US"/>
              <a:t> </a:t>
            </a:r>
            <a:endParaRPr lang="sv-SE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7526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2216" name="Group 56"/>
          <p:cNvGrpSpPr>
            <a:grpSpLocks/>
          </p:cNvGrpSpPr>
          <p:nvPr/>
        </p:nvGrpSpPr>
        <p:grpSpPr bwMode="auto">
          <a:xfrm>
            <a:off x="2898776" y="3060700"/>
            <a:ext cx="4200525" cy="2152650"/>
            <a:chOff x="802" y="1832"/>
            <a:chExt cx="2646" cy="1356"/>
          </a:xfrm>
        </p:grpSpPr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flipV="1">
              <a:off x="1055" y="2120"/>
              <a:ext cx="0" cy="8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>
              <a:off x="810" y="2821"/>
              <a:ext cx="2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flipV="1">
              <a:off x="1053" y="2452"/>
              <a:ext cx="0" cy="3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1047" y="2456"/>
              <a:ext cx="36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02" y="2454"/>
              <a:ext cx="0" cy="3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1420" y="2808"/>
              <a:ext cx="36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flipV="1">
              <a:off x="1779" y="2444"/>
              <a:ext cx="0" cy="3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>
              <a:off x="1773" y="2448"/>
              <a:ext cx="36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2128" y="2446"/>
              <a:ext cx="0" cy="3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2146" y="2801"/>
              <a:ext cx="36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flipV="1">
              <a:off x="2517" y="2438"/>
              <a:ext cx="0" cy="3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>
              <a:off x="2511" y="2442"/>
              <a:ext cx="36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866" y="2440"/>
              <a:ext cx="0" cy="3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3" name="Rectangle 43"/>
            <p:cNvSpPr>
              <a:spLocks noChangeArrowheads="1"/>
            </p:cNvSpPr>
            <p:nvPr/>
          </p:nvSpPr>
          <p:spPr bwMode="auto">
            <a:xfrm>
              <a:off x="802" y="1832"/>
              <a:ext cx="4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x(t)</a:t>
              </a:r>
            </a:p>
          </p:txBody>
        </p:sp>
        <p:sp>
          <p:nvSpPr>
            <p:cNvPr id="92204" name="Rectangle 44"/>
            <p:cNvSpPr>
              <a:spLocks noChangeArrowheads="1"/>
            </p:cNvSpPr>
            <p:nvPr/>
          </p:nvSpPr>
          <p:spPr bwMode="auto">
            <a:xfrm>
              <a:off x="3195" y="2662"/>
              <a:ext cx="25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92205" name="Rectangle 45"/>
            <p:cNvSpPr>
              <a:spLocks noChangeArrowheads="1"/>
            </p:cNvSpPr>
            <p:nvPr/>
          </p:nvSpPr>
          <p:spPr bwMode="auto">
            <a:xfrm>
              <a:off x="1240" y="2813"/>
              <a:ext cx="39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92206" name="Rectangle 46"/>
            <p:cNvSpPr>
              <a:spLocks noChangeArrowheads="1"/>
            </p:cNvSpPr>
            <p:nvPr/>
          </p:nvSpPr>
          <p:spPr bwMode="auto">
            <a:xfrm>
              <a:off x="1585" y="2821"/>
              <a:ext cx="45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T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  <p:sp>
          <p:nvSpPr>
            <p:cNvPr id="92207" name="Rectangle 47"/>
            <p:cNvSpPr>
              <a:spLocks noChangeArrowheads="1"/>
            </p:cNvSpPr>
            <p:nvPr/>
          </p:nvSpPr>
          <p:spPr bwMode="auto">
            <a:xfrm>
              <a:off x="1915" y="2825"/>
              <a:ext cx="45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92208" name="Rectangle 48"/>
            <p:cNvSpPr>
              <a:spLocks noChangeArrowheads="1"/>
            </p:cNvSpPr>
            <p:nvPr/>
          </p:nvSpPr>
          <p:spPr bwMode="auto">
            <a:xfrm>
              <a:off x="989" y="2827"/>
              <a:ext cx="24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0</a:t>
              </a:r>
            </a:p>
          </p:txBody>
        </p:sp>
        <p:sp>
          <p:nvSpPr>
            <p:cNvPr id="92209" name="Rectangle 49"/>
            <p:cNvSpPr>
              <a:spLocks noChangeArrowheads="1"/>
            </p:cNvSpPr>
            <p:nvPr/>
          </p:nvSpPr>
          <p:spPr bwMode="auto">
            <a:xfrm>
              <a:off x="2317" y="2809"/>
              <a:ext cx="451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2T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</p:grpSp>
      <p:sp>
        <p:nvSpPr>
          <p:cNvPr id="92212" name="Rectangle 52"/>
          <p:cNvSpPr>
            <a:spLocks noChangeArrowheads="1"/>
          </p:cNvSpPr>
          <p:nvPr/>
        </p:nvSpPr>
        <p:spPr bwMode="auto">
          <a:xfrm>
            <a:off x="18288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11" name="Object 51"/>
          <p:cNvGraphicFramePr>
            <a:graphicFrameLocks noChangeAspect="1"/>
          </p:cNvGraphicFramePr>
          <p:nvPr/>
        </p:nvGraphicFramePr>
        <p:xfrm>
          <a:off x="7112000" y="3454401"/>
          <a:ext cx="2395538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8" name="Equation" r:id="rId3" imgW="1371600" imgH="812800" progId="Equation.3">
                  <p:embed/>
                </p:oleObj>
              </mc:Choice>
              <mc:Fallback>
                <p:oleObj name="Equation" r:id="rId3" imgW="1371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454401"/>
                        <a:ext cx="2395538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5" name="Rectangle 5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14" name="Object 54"/>
          <p:cNvGraphicFramePr>
            <a:graphicFrameLocks noChangeAspect="1"/>
          </p:cNvGraphicFramePr>
          <p:nvPr/>
        </p:nvGraphicFramePr>
        <p:xfrm>
          <a:off x="4610101" y="5613401"/>
          <a:ext cx="35734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9" name="Equation" r:id="rId5" imgW="2032000" imgH="228600" progId="Equation.3">
                  <p:embed/>
                </p:oleObj>
              </mc:Choice>
              <mc:Fallback>
                <p:oleObj name="Equation" r:id="rId5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1" y="5613401"/>
                        <a:ext cx="35734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0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Sinyal uji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371600"/>
          </a:xfrm>
        </p:spPr>
        <p:txBody>
          <a:bodyPr/>
          <a:lstStyle/>
          <a:p>
            <a:pPr marL="533400" indent="-533400">
              <a:buNone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5. Sinyal sinusoidal</a:t>
            </a:r>
          </a:p>
          <a:p>
            <a:pPr marL="817563" lvl="1" indent="-352425">
              <a:buFontTx/>
              <a:buChar char="•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Digunakan untuk mendapatkan karakteristik respon frekuensi</a:t>
            </a:r>
            <a:r>
              <a:rPr lang="en-US"/>
              <a:t> </a:t>
            </a:r>
            <a:endParaRPr lang="sv-SE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526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3249" name="Group 65"/>
          <p:cNvGrpSpPr>
            <a:grpSpLocks/>
          </p:cNvGrpSpPr>
          <p:nvPr/>
        </p:nvGrpSpPr>
        <p:grpSpPr bwMode="auto">
          <a:xfrm>
            <a:off x="3032126" y="3238500"/>
            <a:ext cx="3535363" cy="1739900"/>
            <a:chOff x="1046" y="1872"/>
            <a:chExt cx="2227" cy="1096"/>
          </a:xfrm>
        </p:grpSpPr>
        <p:sp>
          <p:nvSpPr>
            <p:cNvPr id="9321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056" y="1920"/>
              <a:ext cx="2217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7" name="Rectangle 33"/>
            <p:cNvSpPr>
              <a:spLocks noChangeArrowheads="1"/>
            </p:cNvSpPr>
            <p:nvPr/>
          </p:nvSpPr>
          <p:spPr bwMode="auto">
            <a:xfrm>
              <a:off x="1058" y="1924"/>
              <a:ext cx="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3220" name="Rectangle 36"/>
            <p:cNvSpPr>
              <a:spLocks noChangeArrowheads="1"/>
            </p:cNvSpPr>
            <p:nvPr/>
          </p:nvSpPr>
          <p:spPr bwMode="auto">
            <a:xfrm>
              <a:off x="2169" y="2720"/>
              <a:ext cx="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3221" name="Rectangle 37"/>
            <p:cNvSpPr>
              <a:spLocks noChangeArrowheads="1"/>
            </p:cNvSpPr>
            <p:nvPr/>
          </p:nvSpPr>
          <p:spPr bwMode="auto">
            <a:xfrm>
              <a:off x="1252" y="2620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0</a:t>
              </a:r>
              <a:endParaRPr lang="en-US" sz="2000"/>
            </a:p>
          </p:txBody>
        </p:sp>
        <p:sp>
          <p:nvSpPr>
            <p:cNvPr id="93224" name="Freeform 40"/>
            <p:cNvSpPr>
              <a:spLocks/>
            </p:cNvSpPr>
            <p:nvPr/>
          </p:nvSpPr>
          <p:spPr bwMode="auto">
            <a:xfrm>
              <a:off x="1253" y="2924"/>
              <a:ext cx="13" cy="11"/>
            </a:xfrm>
            <a:custGeom>
              <a:avLst/>
              <a:gdLst>
                <a:gd name="T0" fmla="*/ 13 w 13"/>
                <a:gd name="T1" fmla="*/ 0 h 11"/>
                <a:gd name="T2" fmla="*/ 7 w 13"/>
                <a:gd name="T3" fmla="*/ 11 h 11"/>
                <a:gd name="T4" fmla="*/ 0 w 13"/>
                <a:gd name="T5" fmla="*/ 0 h 11"/>
                <a:gd name="T6" fmla="*/ 13 w 13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13" y="0"/>
                  </a:moveTo>
                  <a:lnTo>
                    <a:pt x="7" y="11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8" name="Freeform 44"/>
            <p:cNvSpPr>
              <a:spLocks/>
            </p:cNvSpPr>
            <p:nvPr/>
          </p:nvSpPr>
          <p:spPr bwMode="auto">
            <a:xfrm>
              <a:off x="1253" y="2178"/>
              <a:ext cx="13" cy="11"/>
            </a:xfrm>
            <a:custGeom>
              <a:avLst/>
              <a:gdLst>
                <a:gd name="T0" fmla="*/ 13 w 13"/>
                <a:gd name="T1" fmla="*/ 11 h 11"/>
                <a:gd name="T2" fmla="*/ 7 w 13"/>
                <a:gd name="T3" fmla="*/ 0 h 11"/>
                <a:gd name="T4" fmla="*/ 0 w 13"/>
                <a:gd name="T5" fmla="*/ 11 h 11"/>
                <a:gd name="T6" fmla="*/ 13 w 1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13" y="11"/>
                  </a:moveTo>
                  <a:lnTo>
                    <a:pt x="7" y="0"/>
                  </a:lnTo>
                  <a:lnTo>
                    <a:pt x="0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0" name="Freeform 46"/>
            <p:cNvSpPr>
              <a:spLocks/>
            </p:cNvSpPr>
            <p:nvPr/>
          </p:nvSpPr>
          <p:spPr bwMode="auto">
            <a:xfrm>
              <a:off x="2937" y="2607"/>
              <a:ext cx="68" cy="54"/>
            </a:xfrm>
            <a:custGeom>
              <a:avLst/>
              <a:gdLst>
                <a:gd name="T0" fmla="*/ 68 w 68"/>
                <a:gd name="T1" fmla="*/ 0 h 54"/>
                <a:gd name="T2" fmla="*/ 68 w 68"/>
                <a:gd name="T3" fmla="*/ 13 h 54"/>
                <a:gd name="T4" fmla="*/ 8 w 68"/>
                <a:gd name="T5" fmla="*/ 54 h 54"/>
                <a:gd name="T6" fmla="*/ 0 w 68"/>
                <a:gd name="T7" fmla="*/ 41 h 54"/>
                <a:gd name="T8" fmla="*/ 61 w 68"/>
                <a:gd name="T9" fmla="*/ 0 h 54"/>
                <a:gd name="T10" fmla="*/ 61 w 68"/>
                <a:gd name="T11" fmla="*/ 13 h 54"/>
                <a:gd name="T12" fmla="*/ 68 w 68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4">
                  <a:moveTo>
                    <a:pt x="68" y="0"/>
                  </a:moveTo>
                  <a:lnTo>
                    <a:pt x="68" y="13"/>
                  </a:lnTo>
                  <a:lnTo>
                    <a:pt x="8" y="54"/>
                  </a:lnTo>
                  <a:lnTo>
                    <a:pt x="0" y="41"/>
                  </a:lnTo>
                  <a:lnTo>
                    <a:pt x="61" y="0"/>
                  </a:lnTo>
                  <a:lnTo>
                    <a:pt x="61" y="1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1" name="Freeform 47"/>
            <p:cNvSpPr>
              <a:spLocks/>
            </p:cNvSpPr>
            <p:nvPr/>
          </p:nvSpPr>
          <p:spPr bwMode="auto">
            <a:xfrm>
              <a:off x="3005" y="2607"/>
              <a:ext cx="11" cy="13"/>
            </a:xfrm>
            <a:custGeom>
              <a:avLst/>
              <a:gdLst>
                <a:gd name="T0" fmla="*/ 0 w 11"/>
                <a:gd name="T1" fmla="*/ 0 h 13"/>
                <a:gd name="T2" fmla="*/ 11 w 11"/>
                <a:gd name="T3" fmla="*/ 8 h 13"/>
                <a:gd name="T4" fmla="*/ 0 w 11"/>
                <a:gd name="T5" fmla="*/ 13 h 13"/>
                <a:gd name="T6" fmla="*/ 0 w 1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11" y="8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2" name="Freeform 48"/>
            <p:cNvSpPr>
              <a:spLocks/>
            </p:cNvSpPr>
            <p:nvPr/>
          </p:nvSpPr>
          <p:spPr bwMode="auto">
            <a:xfrm>
              <a:off x="2937" y="2568"/>
              <a:ext cx="68" cy="52"/>
            </a:xfrm>
            <a:custGeom>
              <a:avLst/>
              <a:gdLst>
                <a:gd name="T0" fmla="*/ 4 w 68"/>
                <a:gd name="T1" fmla="*/ 8 h 52"/>
                <a:gd name="T2" fmla="*/ 8 w 68"/>
                <a:gd name="T3" fmla="*/ 0 h 52"/>
                <a:gd name="T4" fmla="*/ 68 w 68"/>
                <a:gd name="T5" fmla="*/ 39 h 52"/>
                <a:gd name="T6" fmla="*/ 61 w 68"/>
                <a:gd name="T7" fmla="*/ 52 h 52"/>
                <a:gd name="T8" fmla="*/ 0 w 68"/>
                <a:gd name="T9" fmla="*/ 13 h 52"/>
                <a:gd name="T10" fmla="*/ 4 w 68"/>
                <a:gd name="T1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52">
                  <a:moveTo>
                    <a:pt x="4" y="8"/>
                  </a:moveTo>
                  <a:lnTo>
                    <a:pt x="8" y="0"/>
                  </a:lnTo>
                  <a:lnTo>
                    <a:pt x="68" y="39"/>
                  </a:lnTo>
                  <a:lnTo>
                    <a:pt x="61" y="52"/>
                  </a:lnTo>
                  <a:lnTo>
                    <a:pt x="0" y="13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3" name="Rectangle 49"/>
            <p:cNvSpPr>
              <a:spLocks noChangeArrowheads="1"/>
            </p:cNvSpPr>
            <p:nvPr/>
          </p:nvSpPr>
          <p:spPr bwMode="auto">
            <a:xfrm>
              <a:off x="1157" y="2607"/>
              <a:ext cx="1832" cy="15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5" name="Freeform 51"/>
            <p:cNvSpPr>
              <a:spLocks/>
            </p:cNvSpPr>
            <p:nvPr/>
          </p:nvSpPr>
          <p:spPr bwMode="auto">
            <a:xfrm>
              <a:off x="1129" y="2607"/>
              <a:ext cx="11" cy="13"/>
            </a:xfrm>
            <a:custGeom>
              <a:avLst/>
              <a:gdLst>
                <a:gd name="T0" fmla="*/ 11 w 11"/>
                <a:gd name="T1" fmla="*/ 0 h 13"/>
                <a:gd name="T2" fmla="*/ 0 w 11"/>
                <a:gd name="T3" fmla="*/ 8 h 13"/>
                <a:gd name="T4" fmla="*/ 11 w 11"/>
                <a:gd name="T5" fmla="*/ 13 h 13"/>
                <a:gd name="T6" fmla="*/ 11 w 1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lnTo>
                    <a:pt x="0" y="8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Freeform 53"/>
            <p:cNvSpPr>
              <a:spLocks noEditPoints="1"/>
            </p:cNvSpPr>
            <p:nvPr/>
          </p:nvSpPr>
          <p:spPr bwMode="auto">
            <a:xfrm>
              <a:off x="1248" y="2400"/>
              <a:ext cx="847" cy="447"/>
            </a:xfrm>
            <a:custGeom>
              <a:avLst/>
              <a:gdLst>
                <a:gd name="T0" fmla="*/ 2 w 847"/>
                <a:gd name="T1" fmla="*/ 216 h 447"/>
                <a:gd name="T2" fmla="*/ 28 w 847"/>
                <a:gd name="T3" fmla="*/ 231 h 447"/>
                <a:gd name="T4" fmla="*/ 28 w 847"/>
                <a:gd name="T5" fmla="*/ 231 h 447"/>
                <a:gd name="T6" fmla="*/ 2 w 847"/>
                <a:gd name="T7" fmla="*/ 216 h 447"/>
                <a:gd name="T8" fmla="*/ 56 w 847"/>
                <a:gd name="T9" fmla="*/ 179 h 447"/>
                <a:gd name="T10" fmla="*/ 2 w 847"/>
                <a:gd name="T11" fmla="*/ 216 h 447"/>
                <a:gd name="T12" fmla="*/ 59 w 847"/>
                <a:gd name="T13" fmla="*/ 120 h 447"/>
                <a:gd name="T14" fmla="*/ 56 w 847"/>
                <a:gd name="T15" fmla="*/ 179 h 447"/>
                <a:gd name="T16" fmla="*/ 78 w 847"/>
                <a:gd name="T17" fmla="*/ 94 h 447"/>
                <a:gd name="T18" fmla="*/ 137 w 847"/>
                <a:gd name="T19" fmla="*/ 34 h 447"/>
                <a:gd name="T20" fmla="*/ 196 w 847"/>
                <a:gd name="T21" fmla="*/ 4 h 447"/>
                <a:gd name="T22" fmla="*/ 203 w 847"/>
                <a:gd name="T23" fmla="*/ 36 h 447"/>
                <a:gd name="T24" fmla="*/ 151 w 847"/>
                <a:gd name="T25" fmla="*/ 62 h 447"/>
                <a:gd name="T26" fmla="*/ 102 w 847"/>
                <a:gd name="T27" fmla="*/ 114 h 447"/>
                <a:gd name="T28" fmla="*/ 216 w 847"/>
                <a:gd name="T29" fmla="*/ 0 h 447"/>
                <a:gd name="T30" fmla="*/ 216 w 847"/>
                <a:gd name="T31" fmla="*/ 0 h 447"/>
                <a:gd name="T32" fmla="*/ 218 w 847"/>
                <a:gd name="T33" fmla="*/ 32 h 447"/>
                <a:gd name="T34" fmla="*/ 216 w 847"/>
                <a:gd name="T35" fmla="*/ 0 h 447"/>
                <a:gd name="T36" fmla="*/ 216 w 847"/>
                <a:gd name="T37" fmla="*/ 0 h 447"/>
                <a:gd name="T38" fmla="*/ 247 w 847"/>
                <a:gd name="T39" fmla="*/ 4 h 447"/>
                <a:gd name="T40" fmla="*/ 218 w 847"/>
                <a:gd name="T41" fmla="*/ 32 h 447"/>
                <a:gd name="T42" fmla="*/ 262 w 847"/>
                <a:gd name="T43" fmla="*/ 10 h 447"/>
                <a:gd name="T44" fmla="*/ 249 w 847"/>
                <a:gd name="T45" fmla="*/ 38 h 447"/>
                <a:gd name="T46" fmla="*/ 277 w 847"/>
                <a:gd name="T47" fmla="*/ 17 h 447"/>
                <a:gd name="T48" fmla="*/ 337 w 847"/>
                <a:gd name="T49" fmla="*/ 67 h 447"/>
                <a:gd name="T50" fmla="*/ 398 w 847"/>
                <a:gd name="T51" fmla="*/ 147 h 447"/>
                <a:gd name="T52" fmla="*/ 411 w 847"/>
                <a:gd name="T53" fmla="*/ 231 h 447"/>
                <a:gd name="T54" fmla="*/ 354 w 847"/>
                <a:gd name="T55" fmla="*/ 138 h 447"/>
                <a:gd name="T56" fmla="*/ 297 w 847"/>
                <a:gd name="T57" fmla="*/ 71 h 447"/>
                <a:gd name="T58" fmla="*/ 277 w 847"/>
                <a:gd name="T59" fmla="*/ 17 h 447"/>
                <a:gd name="T60" fmla="*/ 426 w 847"/>
                <a:gd name="T61" fmla="*/ 224 h 447"/>
                <a:gd name="T62" fmla="*/ 439 w 847"/>
                <a:gd name="T63" fmla="*/ 216 h 447"/>
                <a:gd name="T64" fmla="*/ 411 w 847"/>
                <a:gd name="T65" fmla="*/ 229 h 447"/>
                <a:gd name="T66" fmla="*/ 439 w 847"/>
                <a:gd name="T67" fmla="*/ 216 h 447"/>
                <a:gd name="T68" fmla="*/ 439 w 847"/>
                <a:gd name="T69" fmla="*/ 216 h 447"/>
                <a:gd name="T70" fmla="*/ 453 w 847"/>
                <a:gd name="T71" fmla="*/ 248 h 447"/>
                <a:gd name="T72" fmla="*/ 444 w 847"/>
                <a:gd name="T73" fmla="*/ 291 h 447"/>
                <a:gd name="T74" fmla="*/ 418 w 847"/>
                <a:gd name="T75" fmla="*/ 246 h 447"/>
                <a:gd name="T76" fmla="*/ 470 w 847"/>
                <a:gd name="T77" fmla="*/ 276 h 447"/>
                <a:gd name="T78" fmla="*/ 477 w 847"/>
                <a:gd name="T79" fmla="*/ 341 h 447"/>
                <a:gd name="T80" fmla="*/ 470 w 847"/>
                <a:gd name="T81" fmla="*/ 276 h 447"/>
                <a:gd name="T82" fmla="*/ 540 w 847"/>
                <a:gd name="T83" fmla="*/ 367 h 447"/>
                <a:gd name="T84" fmla="*/ 590 w 847"/>
                <a:gd name="T85" fmla="*/ 404 h 447"/>
                <a:gd name="T86" fmla="*/ 624 w 847"/>
                <a:gd name="T87" fmla="*/ 415 h 447"/>
                <a:gd name="T88" fmla="*/ 601 w 847"/>
                <a:gd name="T89" fmla="*/ 441 h 447"/>
                <a:gd name="T90" fmla="*/ 543 w 847"/>
                <a:gd name="T91" fmla="*/ 410 h 447"/>
                <a:gd name="T92" fmla="*/ 477 w 847"/>
                <a:gd name="T93" fmla="*/ 341 h 447"/>
                <a:gd name="T94" fmla="*/ 630 w 847"/>
                <a:gd name="T95" fmla="*/ 415 h 447"/>
                <a:gd name="T96" fmla="*/ 630 w 847"/>
                <a:gd name="T97" fmla="*/ 415 h 447"/>
                <a:gd name="T98" fmla="*/ 656 w 847"/>
                <a:gd name="T99" fmla="*/ 412 h 447"/>
                <a:gd name="T100" fmla="*/ 685 w 847"/>
                <a:gd name="T101" fmla="*/ 395 h 447"/>
                <a:gd name="T102" fmla="*/ 729 w 847"/>
                <a:gd name="T103" fmla="*/ 397 h 447"/>
                <a:gd name="T104" fmla="*/ 687 w 847"/>
                <a:gd name="T105" fmla="*/ 430 h 447"/>
                <a:gd name="T106" fmla="*/ 648 w 847"/>
                <a:gd name="T107" fmla="*/ 445 h 447"/>
                <a:gd name="T108" fmla="*/ 630 w 847"/>
                <a:gd name="T109" fmla="*/ 415 h 447"/>
                <a:gd name="T110" fmla="*/ 761 w 847"/>
                <a:gd name="T111" fmla="*/ 311 h 447"/>
                <a:gd name="T112" fmla="*/ 847 w 847"/>
                <a:gd name="T113" fmla="*/ 231 h 447"/>
                <a:gd name="T114" fmla="*/ 755 w 847"/>
                <a:gd name="T115" fmla="*/ 36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7" h="447">
                  <a:moveTo>
                    <a:pt x="0" y="216"/>
                  </a:moveTo>
                  <a:lnTo>
                    <a:pt x="0" y="216"/>
                  </a:lnTo>
                  <a:lnTo>
                    <a:pt x="2" y="216"/>
                  </a:lnTo>
                  <a:lnTo>
                    <a:pt x="28" y="231"/>
                  </a:lnTo>
                  <a:lnTo>
                    <a:pt x="28" y="231"/>
                  </a:lnTo>
                  <a:lnTo>
                    <a:pt x="28" y="231"/>
                  </a:lnTo>
                  <a:lnTo>
                    <a:pt x="0" y="216"/>
                  </a:lnTo>
                  <a:close/>
                  <a:moveTo>
                    <a:pt x="28" y="229"/>
                  </a:moveTo>
                  <a:lnTo>
                    <a:pt x="28" y="231"/>
                  </a:lnTo>
                  <a:lnTo>
                    <a:pt x="15" y="224"/>
                  </a:lnTo>
                  <a:lnTo>
                    <a:pt x="28" y="229"/>
                  </a:lnTo>
                  <a:close/>
                  <a:moveTo>
                    <a:pt x="2" y="216"/>
                  </a:moveTo>
                  <a:lnTo>
                    <a:pt x="15" y="188"/>
                  </a:lnTo>
                  <a:lnTo>
                    <a:pt x="30" y="164"/>
                  </a:lnTo>
                  <a:lnTo>
                    <a:pt x="56" y="179"/>
                  </a:lnTo>
                  <a:lnTo>
                    <a:pt x="43" y="203"/>
                  </a:lnTo>
                  <a:lnTo>
                    <a:pt x="28" y="229"/>
                  </a:lnTo>
                  <a:lnTo>
                    <a:pt x="2" y="216"/>
                  </a:lnTo>
                  <a:close/>
                  <a:moveTo>
                    <a:pt x="30" y="164"/>
                  </a:moveTo>
                  <a:lnTo>
                    <a:pt x="45" y="140"/>
                  </a:lnTo>
                  <a:lnTo>
                    <a:pt x="59" y="120"/>
                  </a:lnTo>
                  <a:lnTo>
                    <a:pt x="83" y="136"/>
                  </a:lnTo>
                  <a:lnTo>
                    <a:pt x="70" y="157"/>
                  </a:lnTo>
                  <a:lnTo>
                    <a:pt x="56" y="179"/>
                  </a:lnTo>
                  <a:lnTo>
                    <a:pt x="30" y="164"/>
                  </a:lnTo>
                  <a:close/>
                  <a:moveTo>
                    <a:pt x="59" y="120"/>
                  </a:moveTo>
                  <a:lnTo>
                    <a:pt x="78" y="94"/>
                  </a:lnTo>
                  <a:lnTo>
                    <a:pt x="98" y="71"/>
                  </a:lnTo>
                  <a:lnTo>
                    <a:pt x="116" y="51"/>
                  </a:lnTo>
                  <a:lnTo>
                    <a:pt x="137" y="34"/>
                  </a:lnTo>
                  <a:lnTo>
                    <a:pt x="157" y="21"/>
                  </a:lnTo>
                  <a:lnTo>
                    <a:pt x="175" y="12"/>
                  </a:lnTo>
                  <a:lnTo>
                    <a:pt x="196" y="4"/>
                  </a:lnTo>
                  <a:lnTo>
                    <a:pt x="216" y="0"/>
                  </a:lnTo>
                  <a:lnTo>
                    <a:pt x="219" y="32"/>
                  </a:lnTo>
                  <a:lnTo>
                    <a:pt x="203" y="36"/>
                  </a:lnTo>
                  <a:lnTo>
                    <a:pt x="186" y="41"/>
                  </a:lnTo>
                  <a:lnTo>
                    <a:pt x="170" y="51"/>
                  </a:lnTo>
                  <a:lnTo>
                    <a:pt x="151" y="62"/>
                  </a:lnTo>
                  <a:lnTo>
                    <a:pt x="135" y="77"/>
                  </a:lnTo>
                  <a:lnTo>
                    <a:pt x="118" y="94"/>
                  </a:lnTo>
                  <a:lnTo>
                    <a:pt x="102" y="114"/>
                  </a:lnTo>
                  <a:lnTo>
                    <a:pt x="83" y="136"/>
                  </a:lnTo>
                  <a:lnTo>
                    <a:pt x="59" y="120"/>
                  </a:lnTo>
                  <a:close/>
                  <a:moveTo>
                    <a:pt x="216" y="0"/>
                  </a:moveTo>
                  <a:lnTo>
                    <a:pt x="216" y="0"/>
                  </a:lnTo>
                  <a:lnTo>
                    <a:pt x="218" y="17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216" y="0"/>
                  </a:lnTo>
                  <a:lnTo>
                    <a:pt x="218" y="32"/>
                  </a:lnTo>
                  <a:lnTo>
                    <a:pt x="218" y="32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216" y="0"/>
                  </a:lnTo>
                  <a:lnTo>
                    <a:pt x="218" y="17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231" y="0"/>
                  </a:lnTo>
                  <a:lnTo>
                    <a:pt x="247" y="4"/>
                  </a:lnTo>
                  <a:lnTo>
                    <a:pt x="238" y="34"/>
                  </a:lnTo>
                  <a:lnTo>
                    <a:pt x="229" y="32"/>
                  </a:lnTo>
                  <a:lnTo>
                    <a:pt x="218" y="32"/>
                  </a:lnTo>
                  <a:lnTo>
                    <a:pt x="216" y="0"/>
                  </a:lnTo>
                  <a:close/>
                  <a:moveTo>
                    <a:pt x="247" y="4"/>
                  </a:moveTo>
                  <a:lnTo>
                    <a:pt x="262" y="10"/>
                  </a:lnTo>
                  <a:lnTo>
                    <a:pt x="277" y="17"/>
                  </a:lnTo>
                  <a:lnTo>
                    <a:pt x="262" y="45"/>
                  </a:lnTo>
                  <a:lnTo>
                    <a:pt x="249" y="38"/>
                  </a:lnTo>
                  <a:lnTo>
                    <a:pt x="238" y="34"/>
                  </a:lnTo>
                  <a:lnTo>
                    <a:pt x="247" y="4"/>
                  </a:lnTo>
                  <a:close/>
                  <a:moveTo>
                    <a:pt x="277" y="17"/>
                  </a:moveTo>
                  <a:lnTo>
                    <a:pt x="297" y="30"/>
                  </a:lnTo>
                  <a:lnTo>
                    <a:pt x="317" y="47"/>
                  </a:lnTo>
                  <a:lnTo>
                    <a:pt x="337" y="67"/>
                  </a:lnTo>
                  <a:lnTo>
                    <a:pt x="358" y="92"/>
                  </a:lnTo>
                  <a:lnTo>
                    <a:pt x="378" y="118"/>
                  </a:lnTo>
                  <a:lnTo>
                    <a:pt x="398" y="147"/>
                  </a:lnTo>
                  <a:lnTo>
                    <a:pt x="418" y="181"/>
                  </a:lnTo>
                  <a:lnTo>
                    <a:pt x="439" y="216"/>
                  </a:lnTo>
                  <a:lnTo>
                    <a:pt x="411" y="231"/>
                  </a:lnTo>
                  <a:lnTo>
                    <a:pt x="393" y="196"/>
                  </a:lnTo>
                  <a:lnTo>
                    <a:pt x="374" y="166"/>
                  </a:lnTo>
                  <a:lnTo>
                    <a:pt x="354" y="138"/>
                  </a:lnTo>
                  <a:lnTo>
                    <a:pt x="335" y="112"/>
                  </a:lnTo>
                  <a:lnTo>
                    <a:pt x="315" y="90"/>
                  </a:lnTo>
                  <a:lnTo>
                    <a:pt x="297" y="71"/>
                  </a:lnTo>
                  <a:lnTo>
                    <a:pt x="278" y="56"/>
                  </a:lnTo>
                  <a:lnTo>
                    <a:pt x="262" y="45"/>
                  </a:lnTo>
                  <a:lnTo>
                    <a:pt x="277" y="17"/>
                  </a:lnTo>
                  <a:close/>
                  <a:moveTo>
                    <a:pt x="439" y="216"/>
                  </a:moveTo>
                  <a:lnTo>
                    <a:pt x="439" y="216"/>
                  </a:lnTo>
                  <a:lnTo>
                    <a:pt x="426" y="224"/>
                  </a:lnTo>
                  <a:lnTo>
                    <a:pt x="439" y="216"/>
                  </a:lnTo>
                  <a:close/>
                  <a:moveTo>
                    <a:pt x="439" y="216"/>
                  </a:moveTo>
                  <a:lnTo>
                    <a:pt x="439" y="216"/>
                  </a:lnTo>
                  <a:lnTo>
                    <a:pt x="439" y="216"/>
                  </a:lnTo>
                  <a:lnTo>
                    <a:pt x="411" y="231"/>
                  </a:lnTo>
                  <a:lnTo>
                    <a:pt x="411" y="229"/>
                  </a:lnTo>
                  <a:lnTo>
                    <a:pt x="411" y="229"/>
                  </a:lnTo>
                  <a:lnTo>
                    <a:pt x="439" y="216"/>
                  </a:lnTo>
                  <a:close/>
                  <a:moveTo>
                    <a:pt x="439" y="216"/>
                  </a:moveTo>
                  <a:lnTo>
                    <a:pt x="439" y="216"/>
                  </a:lnTo>
                  <a:lnTo>
                    <a:pt x="426" y="224"/>
                  </a:lnTo>
                  <a:lnTo>
                    <a:pt x="439" y="216"/>
                  </a:lnTo>
                  <a:close/>
                  <a:moveTo>
                    <a:pt x="439" y="216"/>
                  </a:moveTo>
                  <a:lnTo>
                    <a:pt x="446" y="233"/>
                  </a:lnTo>
                  <a:lnTo>
                    <a:pt x="453" y="248"/>
                  </a:lnTo>
                  <a:lnTo>
                    <a:pt x="462" y="263"/>
                  </a:lnTo>
                  <a:lnTo>
                    <a:pt x="470" y="276"/>
                  </a:lnTo>
                  <a:lnTo>
                    <a:pt x="444" y="291"/>
                  </a:lnTo>
                  <a:lnTo>
                    <a:pt x="435" y="278"/>
                  </a:lnTo>
                  <a:lnTo>
                    <a:pt x="428" y="263"/>
                  </a:lnTo>
                  <a:lnTo>
                    <a:pt x="418" y="246"/>
                  </a:lnTo>
                  <a:lnTo>
                    <a:pt x="411" y="229"/>
                  </a:lnTo>
                  <a:lnTo>
                    <a:pt x="439" y="216"/>
                  </a:lnTo>
                  <a:close/>
                  <a:moveTo>
                    <a:pt x="470" y="276"/>
                  </a:moveTo>
                  <a:lnTo>
                    <a:pt x="485" y="300"/>
                  </a:lnTo>
                  <a:lnTo>
                    <a:pt x="501" y="322"/>
                  </a:lnTo>
                  <a:lnTo>
                    <a:pt x="477" y="341"/>
                  </a:lnTo>
                  <a:lnTo>
                    <a:pt x="461" y="319"/>
                  </a:lnTo>
                  <a:lnTo>
                    <a:pt x="444" y="291"/>
                  </a:lnTo>
                  <a:lnTo>
                    <a:pt x="470" y="276"/>
                  </a:lnTo>
                  <a:close/>
                  <a:moveTo>
                    <a:pt x="501" y="322"/>
                  </a:moveTo>
                  <a:lnTo>
                    <a:pt x="520" y="347"/>
                  </a:lnTo>
                  <a:lnTo>
                    <a:pt x="540" y="367"/>
                  </a:lnTo>
                  <a:lnTo>
                    <a:pt x="556" y="384"/>
                  </a:lnTo>
                  <a:lnTo>
                    <a:pt x="575" y="395"/>
                  </a:lnTo>
                  <a:lnTo>
                    <a:pt x="590" y="404"/>
                  </a:lnTo>
                  <a:lnTo>
                    <a:pt x="604" y="412"/>
                  </a:lnTo>
                  <a:lnTo>
                    <a:pt x="615" y="414"/>
                  </a:lnTo>
                  <a:lnTo>
                    <a:pt x="624" y="415"/>
                  </a:lnTo>
                  <a:lnTo>
                    <a:pt x="628" y="445"/>
                  </a:lnTo>
                  <a:lnTo>
                    <a:pt x="615" y="445"/>
                  </a:lnTo>
                  <a:lnTo>
                    <a:pt x="601" y="441"/>
                  </a:lnTo>
                  <a:lnTo>
                    <a:pt x="582" y="436"/>
                  </a:lnTo>
                  <a:lnTo>
                    <a:pt x="564" y="425"/>
                  </a:lnTo>
                  <a:lnTo>
                    <a:pt x="543" y="410"/>
                  </a:lnTo>
                  <a:lnTo>
                    <a:pt x="521" y="391"/>
                  </a:lnTo>
                  <a:lnTo>
                    <a:pt x="499" y="369"/>
                  </a:lnTo>
                  <a:lnTo>
                    <a:pt x="477" y="341"/>
                  </a:lnTo>
                  <a:lnTo>
                    <a:pt x="501" y="322"/>
                  </a:lnTo>
                  <a:close/>
                  <a:moveTo>
                    <a:pt x="624" y="415"/>
                  </a:moveTo>
                  <a:lnTo>
                    <a:pt x="630" y="415"/>
                  </a:lnTo>
                  <a:lnTo>
                    <a:pt x="626" y="430"/>
                  </a:lnTo>
                  <a:lnTo>
                    <a:pt x="624" y="415"/>
                  </a:lnTo>
                  <a:close/>
                  <a:moveTo>
                    <a:pt x="630" y="415"/>
                  </a:moveTo>
                  <a:lnTo>
                    <a:pt x="637" y="415"/>
                  </a:lnTo>
                  <a:lnTo>
                    <a:pt x="647" y="415"/>
                  </a:lnTo>
                  <a:lnTo>
                    <a:pt x="656" y="412"/>
                  </a:lnTo>
                  <a:lnTo>
                    <a:pt x="665" y="408"/>
                  </a:lnTo>
                  <a:lnTo>
                    <a:pt x="674" y="402"/>
                  </a:lnTo>
                  <a:lnTo>
                    <a:pt x="685" y="395"/>
                  </a:lnTo>
                  <a:lnTo>
                    <a:pt x="696" y="386"/>
                  </a:lnTo>
                  <a:lnTo>
                    <a:pt x="707" y="376"/>
                  </a:lnTo>
                  <a:lnTo>
                    <a:pt x="729" y="397"/>
                  </a:lnTo>
                  <a:lnTo>
                    <a:pt x="715" y="410"/>
                  </a:lnTo>
                  <a:lnTo>
                    <a:pt x="700" y="421"/>
                  </a:lnTo>
                  <a:lnTo>
                    <a:pt x="687" y="430"/>
                  </a:lnTo>
                  <a:lnTo>
                    <a:pt x="674" y="438"/>
                  </a:lnTo>
                  <a:lnTo>
                    <a:pt x="661" y="443"/>
                  </a:lnTo>
                  <a:lnTo>
                    <a:pt x="648" y="445"/>
                  </a:lnTo>
                  <a:lnTo>
                    <a:pt x="636" y="447"/>
                  </a:lnTo>
                  <a:lnTo>
                    <a:pt x="624" y="445"/>
                  </a:lnTo>
                  <a:lnTo>
                    <a:pt x="630" y="415"/>
                  </a:lnTo>
                  <a:close/>
                  <a:moveTo>
                    <a:pt x="707" y="376"/>
                  </a:moveTo>
                  <a:lnTo>
                    <a:pt x="733" y="347"/>
                  </a:lnTo>
                  <a:lnTo>
                    <a:pt x="761" y="311"/>
                  </a:lnTo>
                  <a:lnTo>
                    <a:pt x="790" y="267"/>
                  </a:lnTo>
                  <a:lnTo>
                    <a:pt x="821" y="214"/>
                  </a:lnTo>
                  <a:lnTo>
                    <a:pt x="847" y="231"/>
                  </a:lnTo>
                  <a:lnTo>
                    <a:pt x="816" y="283"/>
                  </a:lnTo>
                  <a:lnTo>
                    <a:pt x="785" y="330"/>
                  </a:lnTo>
                  <a:lnTo>
                    <a:pt x="755" y="367"/>
                  </a:lnTo>
                  <a:lnTo>
                    <a:pt x="729" y="397"/>
                  </a:lnTo>
                  <a:lnTo>
                    <a:pt x="707" y="376"/>
                  </a:lnTo>
                  <a:close/>
                </a:path>
              </a:pathLst>
            </a:custGeom>
            <a:solidFill>
              <a:srgbClr val="0000FF"/>
            </a:solidFill>
            <a:ln w="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8" name="Freeform 54"/>
            <p:cNvSpPr>
              <a:spLocks noEditPoints="1"/>
            </p:cNvSpPr>
            <p:nvPr/>
          </p:nvSpPr>
          <p:spPr bwMode="auto">
            <a:xfrm>
              <a:off x="2068" y="2391"/>
              <a:ext cx="847" cy="447"/>
            </a:xfrm>
            <a:custGeom>
              <a:avLst/>
              <a:gdLst>
                <a:gd name="T0" fmla="*/ 0 w 847"/>
                <a:gd name="T1" fmla="*/ 216 h 447"/>
                <a:gd name="T2" fmla="*/ 28 w 847"/>
                <a:gd name="T3" fmla="*/ 231 h 447"/>
                <a:gd name="T4" fmla="*/ 28 w 847"/>
                <a:gd name="T5" fmla="*/ 231 h 447"/>
                <a:gd name="T6" fmla="*/ 0 w 847"/>
                <a:gd name="T7" fmla="*/ 216 h 447"/>
                <a:gd name="T8" fmla="*/ 56 w 847"/>
                <a:gd name="T9" fmla="*/ 179 h 447"/>
                <a:gd name="T10" fmla="*/ 0 w 847"/>
                <a:gd name="T11" fmla="*/ 216 h 447"/>
                <a:gd name="T12" fmla="*/ 59 w 847"/>
                <a:gd name="T13" fmla="*/ 120 h 447"/>
                <a:gd name="T14" fmla="*/ 56 w 847"/>
                <a:gd name="T15" fmla="*/ 179 h 447"/>
                <a:gd name="T16" fmla="*/ 78 w 847"/>
                <a:gd name="T17" fmla="*/ 94 h 447"/>
                <a:gd name="T18" fmla="*/ 137 w 847"/>
                <a:gd name="T19" fmla="*/ 34 h 447"/>
                <a:gd name="T20" fmla="*/ 195 w 847"/>
                <a:gd name="T21" fmla="*/ 4 h 447"/>
                <a:gd name="T22" fmla="*/ 201 w 847"/>
                <a:gd name="T23" fmla="*/ 36 h 447"/>
                <a:gd name="T24" fmla="*/ 151 w 847"/>
                <a:gd name="T25" fmla="*/ 62 h 447"/>
                <a:gd name="T26" fmla="*/ 100 w 847"/>
                <a:gd name="T27" fmla="*/ 114 h 447"/>
                <a:gd name="T28" fmla="*/ 216 w 847"/>
                <a:gd name="T29" fmla="*/ 0 h 447"/>
                <a:gd name="T30" fmla="*/ 216 w 847"/>
                <a:gd name="T31" fmla="*/ 0 h 447"/>
                <a:gd name="T32" fmla="*/ 218 w 847"/>
                <a:gd name="T33" fmla="*/ 32 h 447"/>
                <a:gd name="T34" fmla="*/ 216 w 847"/>
                <a:gd name="T35" fmla="*/ 0 h 447"/>
                <a:gd name="T36" fmla="*/ 216 w 847"/>
                <a:gd name="T37" fmla="*/ 0 h 447"/>
                <a:gd name="T38" fmla="*/ 245 w 847"/>
                <a:gd name="T39" fmla="*/ 4 h 447"/>
                <a:gd name="T40" fmla="*/ 218 w 847"/>
                <a:gd name="T41" fmla="*/ 32 h 447"/>
                <a:gd name="T42" fmla="*/ 262 w 847"/>
                <a:gd name="T43" fmla="*/ 10 h 447"/>
                <a:gd name="T44" fmla="*/ 249 w 847"/>
                <a:gd name="T45" fmla="*/ 38 h 447"/>
                <a:gd name="T46" fmla="*/ 276 w 847"/>
                <a:gd name="T47" fmla="*/ 17 h 447"/>
                <a:gd name="T48" fmla="*/ 335 w 847"/>
                <a:gd name="T49" fmla="*/ 67 h 447"/>
                <a:gd name="T50" fmla="*/ 398 w 847"/>
                <a:gd name="T51" fmla="*/ 147 h 447"/>
                <a:gd name="T52" fmla="*/ 411 w 847"/>
                <a:gd name="T53" fmla="*/ 231 h 447"/>
                <a:gd name="T54" fmla="*/ 354 w 847"/>
                <a:gd name="T55" fmla="*/ 138 h 447"/>
                <a:gd name="T56" fmla="*/ 297 w 847"/>
                <a:gd name="T57" fmla="*/ 71 h 447"/>
                <a:gd name="T58" fmla="*/ 276 w 847"/>
                <a:gd name="T59" fmla="*/ 17 h 447"/>
                <a:gd name="T60" fmla="*/ 424 w 847"/>
                <a:gd name="T61" fmla="*/ 224 h 447"/>
                <a:gd name="T62" fmla="*/ 438 w 847"/>
                <a:gd name="T63" fmla="*/ 216 h 447"/>
                <a:gd name="T64" fmla="*/ 411 w 847"/>
                <a:gd name="T65" fmla="*/ 229 h 447"/>
                <a:gd name="T66" fmla="*/ 438 w 847"/>
                <a:gd name="T67" fmla="*/ 216 h 447"/>
                <a:gd name="T68" fmla="*/ 438 w 847"/>
                <a:gd name="T69" fmla="*/ 216 h 447"/>
                <a:gd name="T70" fmla="*/ 453 w 847"/>
                <a:gd name="T71" fmla="*/ 248 h 447"/>
                <a:gd name="T72" fmla="*/ 442 w 847"/>
                <a:gd name="T73" fmla="*/ 291 h 447"/>
                <a:gd name="T74" fmla="*/ 418 w 847"/>
                <a:gd name="T75" fmla="*/ 246 h 447"/>
                <a:gd name="T76" fmla="*/ 470 w 847"/>
                <a:gd name="T77" fmla="*/ 276 h 447"/>
                <a:gd name="T78" fmla="*/ 475 w 847"/>
                <a:gd name="T79" fmla="*/ 341 h 447"/>
                <a:gd name="T80" fmla="*/ 470 w 847"/>
                <a:gd name="T81" fmla="*/ 276 h 447"/>
                <a:gd name="T82" fmla="*/ 538 w 847"/>
                <a:gd name="T83" fmla="*/ 367 h 447"/>
                <a:gd name="T84" fmla="*/ 589 w 847"/>
                <a:gd name="T85" fmla="*/ 404 h 447"/>
                <a:gd name="T86" fmla="*/ 624 w 847"/>
                <a:gd name="T87" fmla="*/ 415 h 447"/>
                <a:gd name="T88" fmla="*/ 600 w 847"/>
                <a:gd name="T89" fmla="*/ 441 h 447"/>
                <a:gd name="T90" fmla="*/ 542 w 847"/>
                <a:gd name="T91" fmla="*/ 410 h 447"/>
                <a:gd name="T92" fmla="*/ 475 w 847"/>
                <a:gd name="T93" fmla="*/ 341 h 447"/>
                <a:gd name="T94" fmla="*/ 630 w 847"/>
                <a:gd name="T95" fmla="*/ 415 h 447"/>
                <a:gd name="T96" fmla="*/ 630 w 847"/>
                <a:gd name="T97" fmla="*/ 415 h 447"/>
                <a:gd name="T98" fmla="*/ 656 w 847"/>
                <a:gd name="T99" fmla="*/ 412 h 447"/>
                <a:gd name="T100" fmla="*/ 685 w 847"/>
                <a:gd name="T101" fmla="*/ 395 h 447"/>
                <a:gd name="T102" fmla="*/ 728 w 847"/>
                <a:gd name="T103" fmla="*/ 397 h 447"/>
                <a:gd name="T104" fmla="*/ 687 w 847"/>
                <a:gd name="T105" fmla="*/ 430 h 447"/>
                <a:gd name="T106" fmla="*/ 648 w 847"/>
                <a:gd name="T107" fmla="*/ 445 h 447"/>
                <a:gd name="T108" fmla="*/ 630 w 847"/>
                <a:gd name="T109" fmla="*/ 415 h 447"/>
                <a:gd name="T110" fmla="*/ 761 w 847"/>
                <a:gd name="T111" fmla="*/ 311 h 447"/>
                <a:gd name="T112" fmla="*/ 847 w 847"/>
                <a:gd name="T113" fmla="*/ 231 h 447"/>
                <a:gd name="T114" fmla="*/ 755 w 847"/>
                <a:gd name="T115" fmla="*/ 36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7" h="447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28" y="231"/>
                  </a:lnTo>
                  <a:lnTo>
                    <a:pt x="28" y="231"/>
                  </a:lnTo>
                  <a:lnTo>
                    <a:pt x="28" y="231"/>
                  </a:lnTo>
                  <a:lnTo>
                    <a:pt x="0" y="216"/>
                  </a:lnTo>
                  <a:close/>
                  <a:moveTo>
                    <a:pt x="28" y="229"/>
                  </a:moveTo>
                  <a:lnTo>
                    <a:pt x="28" y="231"/>
                  </a:lnTo>
                  <a:lnTo>
                    <a:pt x="15" y="224"/>
                  </a:lnTo>
                  <a:lnTo>
                    <a:pt x="28" y="229"/>
                  </a:lnTo>
                  <a:close/>
                  <a:moveTo>
                    <a:pt x="0" y="216"/>
                  </a:moveTo>
                  <a:lnTo>
                    <a:pt x="15" y="188"/>
                  </a:lnTo>
                  <a:lnTo>
                    <a:pt x="30" y="164"/>
                  </a:lnTo>
                  <a:lnTo>
                    <a:pt x="56" y="179"/>
                  </a:lnTo>
                  <a:lnTo>
                    <a:pt x="43" y="203"/>
                  </a:lnTo>
                  <a:lnTo>
                    <a:pt x="28" y="229"/>
                  </a:lnTo>
                  <a:lnTo>
                    <a:pt x="0" y="216"/>
                  </a:lnTo>
                  <a:close/>
                  <a:moveTo>
                    <a:pt x="30" y="164"/>
                  </a:moveTo>
                  <a:lnTo>
                    <a:pt x="45" y="140"/>
                  </a:lnTo>
                  <a:lnTo>
                    <a:pt x="59" y="120"/>
                  </a:lnTo>
                  <a:lnTo>
                    <a:pt x="83" y="136"/>
                  </a:lnTo>
                  <a:lnTo>
                    <a:pt x="70" y="157"/>
                  </a:lnTo>
                  <a:lnTo>
                    <a:pt x="56" y="179"/>
                  </a:lnTo>
                  <a:lnTo>
                    <a:pt x="30" y="164"/>
                  </a:lnTo>
                  <a:close/>
                  <a:moveTo>
                    <a:pt x="59" y="120"/>
                  </a:moveTo>
                  <a:lnTo>
                    <a:pt x="78" y="94"/>
                  </a:lnTo>
                  <a:lnTo>
                    <a:pt x="98" y="71"/>
                  </a:lnTo>
                  <a:lnTo>
                    <a:pt x="116" y="51"/>
                  </a:lnTo>
                  <a:lnTo>
                    <a:pt x="137" y="34"/>
                  </a:lnTo>
                  <a:lnTo>
                    <a:pt x="155" y="21"/>
                  </a:lnTo>
                  <a:lnTo>
                    <a:pt x="175" y="12"/>
                  </a:lnTo>
                  <a:lnTo>
                    <a:pt x="195" y="4"/>
                  </a:lnTo>
                  <a:lnTo>
                    <a:pt x="216" y="0"/>
                  </a:lnTo>
                  <a:lnTo>
                    <a:pt x="218" y="32"/>
                  </a:lnTo>
                  <a:lnTo>
                    <a:pt x="201" y="36"/>
                  </a:lnTo>
                  <a:lnTo>
                    <a:pt x="184" y="41"/>
                  </a:lnTo>
                  <a:lnTo>
                    <a:pt x="168" y="51"/>
                  </a:lnTo>
                  <a:lnTo>
                    <a:pt x="151" y="62"/>
                  </a:lnTo>
                  <a:lnTo>
                    <a:pt x="135" y="77"/>
                  </a:lnTo>
                  <a:lnTo>
                    <a:pt x="118" y="94"/>
                  </a:lnTo>
                  <a:lnTo>
                    <a:pt x="100" y="114"/>
                  </a:lnTo>
                  <a:lnTo>
                    <a:pt x="83" y="136"/>
                  </a:lnTo>
                  <a:lnTo>
                    <a:pt x="59" y="120"/>
                  </a:lnTo>
                  <a:close/>
                  <a:moveTo>
                    <a:pt x="216" y="0"/>
                  </a:moveTo>
                  <a:lnTo>
                    <a:pt x="216" y="0"/>
                  </a:lnTo>
                  <a:lnTo>
                    <a:pt x="216" y="17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216" y="0"/>
                  </a:lnTo>
                  <a:lnTo>
                    <a:pt x="218" y="32"/>
                  </a:lnTo>
                  <a:lnTo>
                    <a:pt x="218" y="32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216" y="0"/>
                  </a:lnTo>
                  <a:lnTo>
                    <a:pt x="218" y="17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230" y="0"/>
                  </a:lnTo>
                  <a:lnTo>
                    <a:pt x="245" y="4"/>
                  </a:lnTo>
                  <a:lnTo>
                    <a:pt x="238" y="34"/>
                  </a:lnTo>
                  <a:lnTo>
                    <a:pt x="227" y="32"/>
                  </a:lnTo>
                  <a:lnTo>
                    <a:pt x="218" y="32"/>
                  </a:lnTo>
                  <a:lnTo>
                    <a:pt x="216" y="0"/>
                  </a:lnTo>
                  <a:close/>
                  <a:moveTo>
                    <a:pt x="245" y="4"/>
                  </a:moveTo>
                  <a:lnTo>
                    <a:pt x="262" y="10"/>
                  </a:lnTo>
                  <a:lnTo>
                    <a:pt x="276" y="17"/>
                  </a:lnTo>
                  <a:lnTo>
                    <a:pt x="262" y="45"/>
                  </a:lnTo>
                  <a:lnTo>
                    <a:pt x="249" y="38"/>
                  </a:lnTo>
                  <a:lnTo>
                    <a:pt x="238" y="34"/>
                  </a:lnTo>
                  <a:lnTo>
                    <a:pt x="245" y="4"/>
                  </a:lnTo>
                  <a:close/>
                  <a:moveTo>
                    <a:pt x="276" y="17"/>
                  </a:moveTo>
                  <a:lnTo>
                    <a:pt x="295" y="30"/>
                  </a:lnTo>
                  <a:lnTo>
                    <a:pt x="315" y="47"/>
                  </a:lnTo>
                  <a:lnTo>
                    <a:pt x="335" y="67"/>
                  </a:lnTo>
                  <a:lnTo>
                    <a:pt x="356" y="92"/>
                  </a:lnTo>
                  <a:lnTo>
                    <a:pt x="378" y="118"/>
                  </a:lnTo>
                  <a:lnTo>
                    <a:pt x="398" y="147"/>
                  </a:lnTo>
                  <a:lnTo>
                    <a:pt x="418" y="181"/>
                  </a:lnTo>
                  <a:lnTo>
                    <a:pt x="438" y="216"/>
                  </a:lnTo>
                  <a:lnTo>
                    <a:pt x="411" y="231"/>
                  </a:lnTo>
                  <a:lnTo>
                    <a:pt x="392" y="196"/>
                  </a:lnTo>
                  <a:lnTo>
                    <a:pt x="372" y="166"/>
                  </a:lnTo>
                  <a:lnTo>
                    <a:pt x="354" y="138"/>
                  </a:lnTo>
                  <a:lnTo>
                    <a:pt x="334" y="112"/>
                  </a:lnTo>
                  <a:lnTo>
                    <a:pt x="315" y="90"/>
                  </a:lnTo>
                  <a:lnTo>
                    <a:pt x="297" y="71"/>
                  </a:lnTo>
                  <a:lnTo>
                    <a:pt x="278" y="56"/>
                  </a:lnTo>
                  <a:lnTo>
                    <a:pt x="262" y="45"/>
                  </a:lnTo>
                  <a:lnTo>
                    <a:pt x="276" y="17"/>
                  </a:lnTo>
                  <a:close/>
                  <a:moveTo>
                    <a:pt x="438" y="216"/>
                  </a:moveTo>
                  <a:lnTo>
                    <a:pt x="438" y="216"/>
                  </a:lnTo>
                  <a:lnTo>
                    <a:pt x="424" y="224"/>
                  </a:lnTo>
                  <a:lnTo>
                    <a:pt x="438" y="216"/>
                  </a:lnTo>
                  <a:close/>
                  <a:moveTo>
                    <a:pt x="438" y="216"/>
                  </a:moveTo>
                  <a:lnTo>
                    <a:pt x="438" y="216"/>
                  </a:lnTo>
                  <a:lnTo>
                    <a:pt x="438" y="216"/>
                  </a:lnTo>
                  <a:lnTo>
                    <a:pt x="411" y="231"/>
                  </a:lnTo>
                  <a:lnTo>
                    <a:pt x="411" y="229"/>
                  </a:lnTo>
                  <a:lnTo>
                    <a:pt x="411" y="229"/>
                  </a:lnTo>
                  <a:lnTo>
                    <a:pt x="438" y="216"/>
                  </a:lnTo>
                  <a:close/>
                  <a:moveTo>
                    <a:pt x="438" y="216"/>
                  </a:moveTo>
                  <a:lnTo>
                    <a:pt x="438" y="216"/>
                  </a:lnTo>
                  <a:lnTo>
                    <a:pt x="424" y="224"/>
                  </a:lnTo>
                  <a:lnTo>
                    <a:pt x="438" y="216"/>
                  </a:lnTo>
                  <a:close/>
                  <a:moveTo>
                    <a:pt x="438" y="216"/>
                  </a:moveTo>
                  <a:lnTo>
                    <a:pt x="446" y="233"/>
                  </a:lnTo>
                  <a:lnTo>
                    <a:pt x="453" y="248"/>
                  </a:lnTo>
                  <a:lnTo>
                    <a:pt x="461" y="263"/>
                  </a:lnTo>
                  <a:lnTo>
                    <a:pt x="470" y="276"/>
                  </a:lnTo>
                  <a:lnTo>
                    <a:pt x="442" y="291"/>
                  </a:lnTo>
                  <a:lnTo>
                    <a:pt x="435" y="278"/>
                  </a:lnTo>
                  <a:lnTo>
                    <a:pt x="426" y="263"/>
                  </a:lnTo>
                  <a:lnTo>
                    <a:pt x="418" y="246"/>
                  </a:lnTo>
                  <a:lnTo>
                    <a:pt x="411" y="229"/>
                  </a:lnTo>
                  <a:lnTo>
                    <a:pt x="438" y="216"/>
                  </a:lnTo>
                  <a:close/>
                  <a:moveTo>
                    <a:pt x="470" y="276"/>
                  </a:moveTo>
                  <a:lnTo>
                    <a:pt x="485" y="300"/>
                  </a:lnTo>
                  <a:lnTo>
                    <a:pt x="501" y="322"/>
                  </a:lnTo>
                  <a:lnTo>
                    <a:pt x="475" y="341"/>
                  </a:lnTo>
                  <a:lnTo>
                    <a:pt x="459" y="319"/>
                  </a:lnTo>
                  <a:lnTo>
                    <a:pt x="442" y="291"/>
                  </a:lnTo>
                  <a:lnTo>
                    <a:pt x="470" y="276"/>
                  </a:lnTo>
                  <a:close/>
                  <a:moveTo>
                    <a:pt x="501" y="322"/>
                  </a:moveTo>
                  <a:lnTo>
                    <a:pt x="519" y="347"/>
                  </a:lnTo>
                  <a:lnTo>
                    <a:pt x="538" y="367"/>
                  </a:lnTo>
                  <a:lnTo>
                    <a:pt x="556" y="384"/>
                  </a:lnTo>
                  <a:lnTo>
                    <a:pt x="573" y="395"/>
                  </a:lnTo>
                  <a:lnTo>
                    <a:pt x="589" y="404"/>
                  </a:lnTo>
                  <a:lnTo>
                    <a:pt x="602" y="412"/>
                  </a:lnTo>
                  <a:lnTo>
                    <a:pt x="615" y="414"/>
                  </a:lnTo>
                  <a:lnTo>
                    <a:pt x="624" y="415"/>
                  </a:lnTo>
                  <a:lnTo>
                    <a:pt x="628" y="445"/>
                  </a:lnTo>
                  <a:lnTo>
                    <a:pt x="615" y="445"/>
                  </a:lnTo>
                  <a:lnTo>
                    <a:pt x="600" y="441"/>
                  </a:lnTo>
                  <a:lnTo>
                    <a:pt x="582" y="436"/>
                  </a:lnTo>
                  <a:lnTo>
                    <a:pt x="564" y="425"/>
                  </a:lnTo>
                  <a:lnTo>
                    <a:pt x="542" y="410"/>
                  </a:lnTo>
                  <a:lnTo>
                    <a:pt x="521" y="391"/>
                  </a:lnTo>
                  <a:lnTo>
                    <a:pt x="499" y="369"/>
                  </a:lnTo>
                  <a:lnTo>
                    <a:pt x="475" y="341"/>
                  </a:lnTo>
                  <a:lnTo>
                    <a:pt x="501" y="322"/>
                  </a:lnTo>
                  <a:close/>
                  <a:moveTo>
                    <a:pt x="624" y="415"/>
                  </a:moveTo>
                  <a:lnTo>
                    <a:pt x="630" y="415"/>
                  </a:lnTo>
                  <a:lnTo>
                    <a:pt x="626" y="430"/>
                  </a:lnTo>
                  <a:lnTo>
                    <a:pt x="624" y="415"/>
                  </a:lnTo>
                  <a:close/>
                  <a:moveTo>
                    <a:pt x="630" y="415"/>
                  </a:moveTo>
                  <a:lnTo>
                    <a:pt x="637" y="415"/>
                  </a:lnTo>
                  <a:lnTo>
                    <a:pt x="647" y="415"/>
                  </a:lnTo>
                  <a:lnTo>
                    <a:pt x="656" y="412"/>
                  </a:lnTo>
                  <a:lnTo>
                    <a:pt x="665" y="408"/>
                  </a:lnTo>
                  <a:lnTo>
                    <a:pt x="674" y="402"/>
                  </a:lnTo>
                  <a:lnTo>
                    <a:pt x="685" y="395"/>
                  </a:lnTo>
                  <a:lnTo>
                    <a:pt x="694" y="386"/>
                  </a:lnTo>
                  <a:lnTo>
                    <a:pt x="707" y="376"/>
                  </a:lnTo>
                  <a:lnTo>
                    <a:pt x="728" y="397"/>
                  </a:lnTo>
                  <a:lnTo>
                    <a:pt x="715" y="410"/>
                  </a:lnTo>
                  <a:lnTo>
                    <a:pt x="700" y="421"/>
                  </a:lnTo>
                  <a:lnTo>
                    <a:pt x="687" y="430"/>
                  </a:lnTo>
                  <a:lnTo>
                    <a:pt x="674" y="438"/>
                  </a:lnTo>
                  <a:lnTo>
                    <a:pt x="661" y="443"/>
                  </a:lnTo>
                  <a:lnTo>
                    <a:pt x="648" y="445"/>
                  </a:lnTo>
                  <a:lnTo>
                    <a:pt x="635" y="447"/>
                  </a:lnTo>
                  <a:lnTo>
                    <a:pt x="624" y="445"/>
                  </a:lnTo>
                  <a:lnTo>
                    <a:pt x="630" y="415"/>
                  </a:lnTo>
                  <a:close/>
                  <a:moveTo>
                    <a:pt x="707" y="376"/>
                  </a:moveTo>
                  <a:lnTo>
                    <a:pt x="733" y="347"/>
                  </a:lnTo>
                  <a:lnTo>
                    <a:pt x="761" y="311"/>
                  </a:lnTo>
                  <a:lnTo>
                    <a:pt x="790" y="267"/>
                  </a:lnTo>
                  <a:lnTo>
                    <a:pt x="821" y="214"/>
                  </a:lnTo>
                  <a:lnTo>
                    <a:pt x="847" y="231"/>
                  </a:lnTo>
                  <a:lnTo>
                    <a:pt x="814" y="283"/>
                  </a:lnTo>
                  <a:lnTo>
                    <a:pt x="785" y="330"/>
                  </a:lnTo>
                  <a:lnTo>
                    <a:pt x="755" y="367"/>
                  </a:lnTo>
                  <a:lnTo>
                    <a:pt x="728" y="397"/>
                  </a:lnTo>
                  <a:lnTo>
                    <a:pt x="707" y="376"/>
                  </a:lnTo>
                  <a:close/>
                </a:path>
              </a:pathLst>
            </a:custGeom>
            <a:solidFill>
              <a:srgbClr val="0000FF"/>
            </a:solidFill>
            <a:ln w="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0" name="Rectangle 56"/>
            <p:cNvSpPr>
              <a:spLocks noChangeArrowheads="1"/>
            </p:cNvSpPr>
            <p:nvPr/>
          </p:nvSpPr>
          <p:spPr bwMode="auto">
            <a:xfrm>
              <a:off x="1118" y="1874"/>
              <a:ext cx="2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x(t)</a:t>
              </a:r>
              <a:endParaRPr lang="en-US" sz="2400"/>
            </a:p>
          </p:txBody>
        </p:sp>
        <p:sp>
          <p:nvSpPr>
            <p:cNvPr id="93241" name="Rectangle 57"/>
            <p:cNvSpPr>
              <a:spLocks noChangeArrowheads="1"/>
            </p:cNvSpPr>
            <p:nvPr/>
          </p:nvSpPr>
          <p:spPr bwMode="auto">
            <a:xfrm>
              <a:off x="1392" y="1872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3242" name="Rectangle 58"/>
            <p:cNvSpPr>
              <a:spLocks noChangeArrowheads="1"/>
            </p:cNvSpPr>
            <p:nvPr/>
          </p:nvSpPr>
          <p:spPr bwMode="auto">
            <a:xfrm>
              <a:off x="3106" y="2542"/>
              <a:ext cx="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93243" name="Rectangle 59"/>
            <p:cNvSpPr>
              <a:spLocks noChangeArrowheads="1"/>
            </p:cNvSpPr>
            <p:nvPr/>
          </p:nvSpPr>
          <p:spPr bwMode="auto">
            <a:xfrm>
              <a:off x="3144" y="2542"/>
              <a:ext cx="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3244" name="Freeform 60"/>
            <p:cNvSpPr>
              <a:spLocks noEditPoints="1"/>
            </p:cNvSpPr>
            <p:nvPr/>
          </p:nvSpPr>
          <p:spPr bwMode="auto">
            <a:xfrm>
              <a:off x="1272" y="2392"/>
              <a:ext cx="196" cy="19"/>
            </a:xfrm>
            <a:custGeom>
              <a:avLst/>
              <a:gdLst>
                <a:gd name="T0" fmla="*/ 0 w 196"/>
                <a:gd name="T1" fmla="*/ 4 h 19"/>
                <a:gd name="T2" fmla="*/ 15 w 196"/>
                <a:gd name="T3" fmla="*/ 3 h 19"/>
                <a:gd name="T4" fmla="*/ 15 w 196"/>
                <a:gd name="T5" fmla="*/ 18 h 19"/>
                <a:gd name="T6" fmla="*/ 0 w 196"/>
                <a:gd name="T7" fmla="*/ 19 h 19"/>
                <a:gd name="T8" fmla="*/ 0 w 196"/>
                <a:gd name="T9" fmla="*/ 4 h 19"/>
                <a:gd name="T10" fmla="*/ 30 w 196"/>
                <a:gd name="T11" fmla="*/ 3 h 19"/>
                <a:gd name="T12" fmla="*/ 45 w 196"/>
                <a:gd name="T13" fmla="*/ 3 h 19"/>
                <a:gd name="T14" fmla="*/ 45 w 196"/>
                <a:gd name="T15" fmla="*/ 18 h 19"/>
                <a:gd name="T16" fmla="*/ 30 w 196"/>
                <a:gd name="T17" fmla="*/ 18 h 19"/>
                <a:gd name="T18" fmla="*/ 30 w 196"/>
                <a:gd name="T19" fmla="*/ 3 h 19"/>
                <a:gd name="T20" fmla="*/ 60 w 196"/>
                <a:gd name="T21" fmla="*/ 3 h 19"/>
                <a:gd name="T22" fmla="*/ 75 w 196"/>
                <a:gd name="T23" fmla="*/ 2 h 19"/>
                <a:gd name="T24" fmla="*/ 75 w 196"/>
                <a:gd name="T25" fmla="*/ 17 h 19"/>
                <a:gd name="T26" fmla="*/ 60 w 196"/>
                <a:gd name="T27" fmla="*/ 18 h 19"/>
                <a:gd name="T28" fmla="*/ 60 w 196"/>
                <a:gd name="T29" fmla="*/ 3 h 19"/>
                <a:gd name="T30" fmla="*/ 90 w 196"/>
                <a:gd name="T31" fmla="*/ 2 h 19"/>
                <a:gd name="T32" fmla="*/ 105 w 196"/>
                <a:gd name="T33" fmla="*/ 2 h 19"/>
                <a:gd name="T34" fmla="*/ 105 w 196"/>
                <a:gd name="T35" fmla="*/ 17 h 19"/>
                <a:gd name="T36" fmla="*/ 90 w 196"/>
                <a:gd name="T37" fmla="*/ 17 h 19"/>
                <a:gd name="T38" fmla="*/ 90 w 196"/>
                <a:gd name="T39" fmla="*/ 2 h 19"/>
                <a:gd name="T40" fmla="*/ 120 w 196"/>
                <a:gd name="T41" fmla="*/ 2 h 19"/>
                <a:gd name="T42" fmla="*/ 135 w 196"/>
                <a:gd name="T43" fmla="*/ 1 h 19"/>
                <a:gd name="T44" fmla="*/ 135 w 196"/>
                <a:gd name="T45" fmla="*/ 16 h 19"/>
                <a:gd name="T46" fmla="*/ 120 w 196"/>
                <a:gd name="T47" fmla="*/ 17 h 19"/>
                <a:gd name="T48" fmla="*/ 120 w 196"/>
                <a:gd name="T49" fmla="*/ 2 h 19"/>
                <a:gd name="T50" fmla="*/ 150 w 196"/>
                <a:gd name="T51" fmla="*/ 1 h 19"/>
                <a:gd name="T52" fmla="*/ 165 w 196"/>
                <a:gd name="T53" fmla="*/ 1 h 19"/>
                <a:gd name="T54" fmla="*/ 165 w 196"/>
                <a:gd name="T55" fmla="*/ 16 h 19"/>
                <a:gd name="T56" fmla="*/ 150 w 196"/>
                <a:gd name="T57" fmla="*/ 16 h 19"/>
                <a:gd name="T58" fmla="*/ 150 w 196"/>
                <a:gd name="T59" fmla="*/ 1 h 19"/>
                <a:gd name="T60" fmla="*/ 180 w 196"/>
                <a:gd name="T61" fmla="*/ 1 h 19"/>
                <a:gd name="T62" fmla="*/ 195 w 196"/>
                <a:gd name="T63" fmla="*/ 0 h 19"/>
                <a:gd name="T64" fmla="*/ 196 w 196"/>
                <a:gd name="T65" fmla="*/ 15 h 19"/>
                <a:gd name="T66" fmla="*/ 181 w 196"/>
                <a:gd name="T67" fmla="*/ 16 h 19"/>
                <a:gd name="T68" fmla="*/ 180 w 196"/>
                <a:gd name="T6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6" h="19">
                  <a:moveTo>
                    <a:pt x="0" y="4"/>
                  </a:moveTo>
                  <a:lnTo>
                    <a:pt x="15" y="3"/>
                  </a:lnTo>
                  <a:lnTo>
                    <a:pt x="15" y="18"/>
                  </a:lnTo>
                  <a:lnTo>
                    <a:pt x="0" y="19"/>
                  </a:lnTo>
                  <a:lnTo>
                    <a:pt x="0" y="4"/>
                  </a:lnTo>
                  <a:close/>
                  <a:moveTo>
                    <a:pt x="30" y="3"/>
                  </a:moveTo>
                  <a:lnTo>
                    <a:pt x="45" y="3"/>
                  </a:lnTo>
                  <a:lnTo>
                    <a:pt x="45" y="18"/>
                  </a:lnTo>
                  <a:lnTo>
                    <a:pt x="30" y="18"/>
                  </a:lnTo>
                  <a:lnTo>
                    <a:pt x="30" y="3"/>
                  </a:lnTo>
                  <a:close/>
                  <a:moveTo>
                    <a:pt x="60" y="3"/>
                  </a:moveTo>
                  <a:lnTo>
                    <a:pt x="75" y="2"/>
                  </a:lnTo>
                  <a:lnTo>
                    <a:pt x="75" y="17"/>
                  </a:lnTo>
                  <a:lnTo>
                    <a:pt x="60" y="18"/>
                  </a:lnTo>
                  <a:lnTo>
                    <a:pt x="60" y="3"/>
                  </a:lnTo>
                  <a:close/>
                  <a:moveTo>
                    <a:pt x="90" y="2"/>
                  </a:moveTo>
                  <a:lnTo>
                    <a:pt x="105" y="2"/>
                  </a:lnTo>
                  <a:lnTo>
                    <a:pt x="105" y="17"/>
                  </a:lnTo>
                  <a:lnTo>
                    <a:pt x="90" y="17"/>
                  </a:lnTo>
                  <a:lnTo>
                    <a:pt x="90" y="2"/>
                  </a:lnTo>
                  <a:close/>
                  <a:moveTo>
                    <a:pt x="120" y="2"/>
                  </a:moveTo>
                  <a:lnTo>
                    <a:pt x="135" y="1"/>
                  </a:lnTo>
                  <a:lnTo>
                    <a:pt x="135" y="16"/>
                  </a:lnTo>
                  <a:lnTo>
                    <a:pt x="120" y="17"/>
                  </a:lnTo>
                  <a:lnTo>
                    <a:pt x="120" y="2"/>
                  </a:lnTo>
                  <a:close/>
                  <a:moveTo>
                    <a:pt x="150" y="1"/>
                  </a:moveTo>
                  <a:lnTo>
                    <a:pt x="165" y="1"/>
                  </a:lnTo>
                  <a:lnTo>
                    <a:pt x="165" y="16"/>
                  </a:lnTo>
                  <a:lnTo>
                    <a:pt x="150" y="16"/>
                  </a:lnTo>
                  <a:lnTo>
                    <a:pt x="150" y="1"/>
                  </a:lnTo>
                  <a:close/>
                  <a:moveTo>
                    <a:pt x="180" y="1"/>
                  </a:moveTo>
                  <a:lnTo>
                    <a:pt x="195" y="0"/>
                  </a:lnTo>
                  <a:lnTo>
                    <a:pt x="196" y="15"/>
                  </a:lnTo>
                  <a:lnTo>
                    <a:pt x="181" y="16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0000"/>
            </a:solidFill>
            <a:ln w="3175" cap="rnd">
              <a:solidFill>
                <a:srgbClr val="000000"/>
              </a:solidFill>
              <a:prstDash val="sysDot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5" name="Rectangle 61"/>
            <p:cNvSpPr>
              <a:spLocks noChangeArrowheads="1"/>
            </p:cNvSpPr>
            <p:nvPr/>
          </p:nvSpPr>
          <p:spPr bwMode="auto">
            <a:xfrm>
              <a:off x="1046" y="2330"/>
              <a:ext cx="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93246" name="Rectangle 62"/>
            <p:cNvSpPr>
              <a:spLocks noChangeArrowheads="1"/>
            </p:cNvSpPr>
            <p:nvPr/>
          </p:nvSpPr>
          <p:spPr bwMode="auto">
            <a:xfrm>
              <a:off x="1226" y="2390"/>
              <a:ext cx="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3247" name="Line 63"/>
            <p:cNvSpPr>
              <a:spLocks noChangeShapeType="1"/>
            </p:cNvSpPr>
            <p:nvPr/>
          </p:nvSpPr>
          <p:spPr bwMode="auto">
            <a:xfrm flipV="1">
              <a:off x="1240" y="2104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8" name="Text Box 64"/>
            <p:cNvSpPr txBox="1">
              <a:spLocks noChangeArrowheads="1"/>
            </p:cNvSpPr>
            <p:nvPr/>
          </p:nvSpPr>
          <p:spPr bwMode="auto">
            <a:xfrm>
              <a:off x="2008" y="26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T</a:t>
              </a:r>
              <a:r>
                <a:rPr lang="en-US" sz="2000" baseline="-25000"/>
                <a:t>0</a:t>
              </a:r>
              <a:endParaRPr lang="en-US" sz="2000"/>
            </a:p>
          </p:txBody>
        </p:sp>
      </p:grpSp>
      <p:sp>
        <p:nvSpPr>
          <p:cNvPr id="93251" name="Rectangle 6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250" name="Object 66"/>
          <p:cNvGraphicFramePr>
            <a:graphicFrameLocks noChangeAspect="1"/>
          </p:cNvGraphicFramePr>
          <p:nvPr/>
        </p:nvGraphicFramePr>
        <p:xfrm>
          <a:off x="6654800" y="3670301"/>
          <a:ext cx="21478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2" name="Equation" r:id="rId3" imgW="1079500" imgH="228600" progId="Equation.3">
                  <p:embed/>
                </p:oleObj>
              </mc:Choice>
              <mc:Fallback>
                <p:oleObj name="Equation" r:id="rId3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3670301"/>
                        <a:ext cx="21478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252" name="Object 68"/>
          <p:cNvGraphicFramePr>
            <a:graphicFrameLocks noChangeAspect="1"/>
          </p:cNvGraphicFramePr>
          <p:nvPr/>
        </p:nvGraphicFramePr>
        <p:xfrm>
          <a:off x="4159250" y="5365750"/>
          <a:ext cx="4059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3" name="Equation" r:id="rId5" imgW="2032000" imgH="228600" progId="Equation.3">
                  <p:embed/>
                </p:oleObj>
              </mc:Choice>
              <mc:Fallback>
                <p:oleObj name="Equation" r:id="rId5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365750"/>
                        <a:ext cx="4059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9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AutoNum type="arabicPeriod"/>
              <a:tabLst>
                <a:tab pos="635000" algn="l"/>
              </a:tabLst>
            </a:pPr>
            <a:r>
              <a:rPr lang="sv-SE" sz="2600">
                <a:latin typeface="Times New Roman" panose="02020603050405020304" pitchFamily="18" charset="0"/>
              </a:rPr>
              <a:t>Karakteristik system diperoleh dengan mengamati respon system terhadap sinyal uji</a:t>
            </a:r>
            <a:endParaRPr lang="en-US" sz="2600">
              <a:latin typeface="Times New Roman" panose="02020603050405020304" pitchFamily="18" charset="0"/>
            </a:endParaRPr>
          </a:p>
          <a:p>
            <a:pPr>
              <a:buFontTx/>
              <a:buAutoNum type="arabicPeriod"/>
              <a:tabLst>
                <a:tab pos="635000" algn="l"/>
              </a:tabLst>
            </a:pPr>
            <a:r>
              <a:rPr lang="sv-SE" sz="2600">
                <a:latin typeface="Times New Roman" panose="02020603050405020304" pitchFamily="18" charset="0"/>
              </a:rPr>
              <a:t>Karakteristik sistem dibedakan menjadi karakteristik respon waktu dan karakteristik  respon frekuensi</a:t>
            </a:r>
            <a:endParaRPr lang="en-US" sz="2600">
              <a:latin typeface="Times New Roman" panose="02020603050405020304" pitchFamily="18" charset="0"/>
            </a:endParaRPr>
          </a:p>
          <a:p>
            <a:pPr>
              <a:buFontTx/>
              <a:buAutoNum type="arabicPeriod"/>
              <a:tabLst>
                <a:tab pos="635000" algn="l"/>
              </a:tabLst>
            </a:pPr>
            <a:r>
              <a:rPr lang="sv-SE" sz="2600">
                <a:latin typeface="Times New Roman" panose="02020603050405020304" pitchFamily="18" charset="0"/>
              </a:rPr>
              <a:t>Sinyal uji yang digunakan untuk mendapatkan karakteristik respon waktu adalah sinyal impuls, step atau ramp</a:t>
            </a:r>
            <a:endParaRPr lang="en-US" sz="2600">
              <a:latin typeface="Times New Roman" panose="02020603050405020304" pitchFamily="18" charset="0"/>
            </a:endParaRPr>
          </a:p>
          <a:p>
            <a:pPr>
              <a:buFontTx/>
              <a:buAutoNum type="arabicPeriod"/>
              <a:tabLst>
                <a:tab pos="635000" algn="l"/>
              </a:tabLst>
            </a:pPr>
            <a:r>
              <a:rPr lang="sv-SE" sz="2600">
                <a:latin typeface="Times New Roman" panose="02020603050405020304" pitchFamily="18" charset="0"/>
              </a:rPr>
              <a:t>Sinyal uji yang digunakan untuk mendapatkan karakteristik respon frekuensi adalah sinyal persegi atau sinusoidal</a:t>
            </a:r>
          </a:p>
        </p:txBody>
      </p:sp>
    </p:spTree>
    <p:extLst>
      <p:ext uri="{BB962C8B-B14F-4D97-AF65-F5344CB8AC3E}">
        <p14:creationId xmlns:p14="http://schemas.microsoft.com/office/powerpoint/2010/main" val="4500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K</a:t>
            </a:r>
            <a:r>
              <a:rPr lang="en-US" sz="3600">
                <a:latin typeface="Times New Roman" panose="02020603050405020304" pitchFamily="18" charset="0"/>
              </a:rPr>
              <a:t>ARAKTERISTIK</a:t>
            </a:r>
            <a:r>
              <a:rPr lang="en-US" sz="4400">
                <a:latin typeface="Times New Roman" panose="02020603050405020304" pitchFamily="18" charset="0"/>
              </a:rPr>
              <a:t> S</a:t>
            </a:r>
            <a:r>
              <a:rPr lang="en-US" sz="3600">
                <a:latin typeface="Times New Roman" panose="02020603050405020304" pitchFamily="18" charset="0"/>
              </a:rPr>
              <a:t>ISTEM</a:t>
            </a:r>
            <a:r>
              <a:rPr lang="en-US" sz="4400">
                <a:latin typeface="Times New Roman" panose="02020603050405020304" pitchFamily="18" charset="0"/>
              </a:rPr>
              <a:t> O</a:t>
            </a:r>
            <a:r>
              <a:rPr lang="en-US" sz="3600">
                <a:latin typeface="Times New Roman" panose="02020603050405020304" pitchFamily="18" charset="0"/>
              </a:rPr>
              <a:t>RDE</a:t>
            </a:r>
            <a:r>
              <a:rPr lang="en-US" sz="4400">
                <a:latin typeface="Times New Roman" panose="02020603050405020304" pitchFamily="18" charset="0"/>
              </a:rPr>
              <a:t> P</a:t>
            </a:r>
            <a:r>
              <a:rPr lang="en-US" sz="3600">
                <a:latin typeface="Times New Roman" panose="02020603050405020304" pitchFamily="18" charset="0"/>
              </a:rPr>
              <a:t>ERTAMA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dibahas mengenai karakteristik respon waktu untuk sistem orde pertama baik karakteristik respon transien maupun karakteristik respon pada keadaan tunak.</a:t>
            </a:r>
            <a:r>
              <a:rPr lang="en-US"/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Karakteristik respon waktu untuk sistem orde pertama didapatkan dengan mengamati respon sistem orde pertama terhadap sinyal uji step.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Selain itu akan dibahas pula respon sistem orde pertama terhadap sinyal impuls dan ramp. 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Sistem orde pertama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4038600" cy="609600"/>
          </a:xfrm>
        </p:spPr>
        <p:txBody>
          <a:bodyPr/>
          <a:lstStyle/>
          <a:p>
            <a:pPr marL="350838" indent="-350838"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</a:t>
            </a:r>
            <a:endParaRPr lang="sv-SE" sz="1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3136900" y="2438400"/>
            <a:ext cx="4267200" cy="990600"/>
            <a:chOff x="1016" y="1536"/>
            <a:chExt cx="2688" cy="624"/>
          </a:xfrm>
        </p:grpSpPr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1968" y="1536"/>
              <a:ext cx="816" cy="624"/>
              <a:chOff x="1792" y="1664"/>
              <a:chExt cx="816" cy="624"/>
            </a:xfrm>
          </p:grpSpPr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1792" y="1664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080" name="Object 8"/>
              <p:cNvGraphicFramePr>
                <a:graphicFrameLocks noChangeAspect="1"/>
              </p:cNvGraphicFramePr>
              <p:nvPr/>
            </p:nvGraphicFramePr>
            <p:xfrm>
              <a:off x="1944" y="1713"/>
              <a:ext cx="495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19" name="Equation" r:id="rId3" imgW="393480" imgH="393480" progId="Equation.3">
                      <p:embed/>
                    </p:oleObj>
                  </mc:Choice>
                  <mc:Fallback>
                    <p:oleObj name="Equation" r:id="rId3" imgW="39348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4" y="1713"/>
                            <a:ext cx="495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520" y="1840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2784" y="1848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016" y="1704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C(s)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192" y="1696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R(s)</a:t>
              </a:r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3886200"/>
            <a:ext cx="403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spcBef>
                <a:spcPct val="20000"/>
              </a:spcBef>
              <a:buChar char="•"/>
              <a:tabLst>
                <a:tab pos="635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34963">
              <a:spcBef>
                <a:spcPct val="20000"/>
              </a:spcBef>
              <a:buChar char="–"/>
              <a:tabLst>
                <a:tab pos="635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8638" indent="-457200">
              <a:spcBef>
                <a:spcPct val="20000"/>
              </a:spcBef>
              <a:buChar char="•"/>
              <a:tabLst>
                <a:tab pos="635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93938" indent="-381000">
              <a:spcBef>
                <a:spcPct val="20000"/>
              </a:spcBef>
              <a:buChar char="–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89238" indent="-381000">
              <a:spcBef>
                <a:spcPct val="20000"/>
              </a:spcBef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464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036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608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180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>
                <a:latin typeface="Times New Roman" panose="02020603050405020304" pitchFamily="18" charset="0"/>
              </a:rPr>
              <a:t>CLTF </a:t>
            </a:r>
            <a:endParaRPr lang="sv-SE" sz="1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3273426" y="4495800"/>
          <a:ext cx="17557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0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4495800"/>
                        <a:ext cx="175577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5867400" y="4419600"/>
            <a:ext cx="4038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spcBef>
                <a:spcPct val="20000"/>
              </a:spcBef>
              <a:buChar char="•"/>
              <a:tabLst>
                <a:tab pos="635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34963">
              <a:spcBef>
                <a:spcPct val="20000"/>
              </a:spcBef>
              <a:buChar char="–"/>
              <a:tabLst>
                <a:tab pos="635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8638" indent="-457200">
              <a:spcBef>
                <a:spcPct val="20000"/>
              </a:spcBef>
              <a:buChar char="•"/>
              <a:tabLst>
                <a:tab pos="635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93938" indent="-381000">
              <a:spcBef>
                <a:spcPct val="20000"/>
              </a:spcBef>
              <a:buChar char="–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89238" indent="-381000">
              <a:spcBef>
                <a:spcPct val="20000"/>
              </a:spcBef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464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036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608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180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 : gain overall</a:t>
            </a:r>
          </a:p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: konstanta waktu</a:t>
            </a: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5943601" y="5105400"/>
          <a:ext cx="4302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1" name="Equation" r:id="rId7" imgW="114120" imgH="139680" progId="Equation.3">
                  <p:embed/>
                </p:oleObj>
              </mc:Choice>
              <mc:Fallback>
                <p:oleObj name="Equation" r:id="rId7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5105400"/>
                        <a:ext cx="4302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impuls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505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Masukan unit impuls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981200" y="23622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graphicFrame>
        <p:nvGraphicFramePr>
          <p:cNvPr id="512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2426" y="3087689"/>
          <a:ext cx="32797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3" name="Equation" r:id="rId3" imgW="1815840" imgH="583920" progId="Equation.3">
                  <p:embed/>
                </p:oleObj>
              </mc:Choice>
              <mc:Fallback>
                <p:oleObj name="Equation" r:id="rId3" imgW="1815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6" y="3087689"/>
                        <a:ext cx="32797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981200" y="4205288"/>
            <a:ext cx="824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sehingga,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898776" y="4876800"/>
          <a:ext cx="29384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4" name="Equation" r:id="rId5" imgW="1447560" imgH="482400" progId="Equation.3">
                  <p:embed/>
                </p:oleObj>
              </mc:Choice>
              <mc:Fallback>
                <p:oleObj name="Equation" r:id="rId5" imgW="1447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6" y="4876800"/>
                        <a:ext cx="293846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457825" y="1676400"/>
          <a:ext cx="3087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5" name="Equation" r:id="rId7" imgW="1498320" imgH="203040" progId="Equation.3">
                  <p:embed/>
                </p:oleObj>
              </mc:Choice>
              <mc:Fallback>
                <p:oleObj name="Equation" r:id="rId7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1676400"/>
                        <a:ext cx="3087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4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Kurva respon impuls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63500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Kurva respon impuls sistem orde pertama :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373" name="Group 173"/>
          <p:cNvGrpSpPr>
            <a:grpSpLocks/>
          </p:cNvGrpSpPr>
          <p:nvPr/>
        </p:nvGrpSpPr>
        <p:grpSpPr bwMode="auto">
          <a:xfrm>
            <a:off x="6802439" y="5054600"/>
            <a:ext cx="2720975" cy="730250"/>
            <a:chOff x="3325" y="3184"/>
            <a:chExt cx="1714" cy="460"/>
          </a:xfrm>
        </p:grpSpPr>
        <p:sp>
          <p:nvSpPr>
            <p:cNvPr id="51227" name="Text Box 27"/>
            <p:cNvSpPr txBox="1">
              <a:spLocks noChangeArrowheads="1"/>
            </p:cNvSpPr>
            <p:nvPr/>
          </p:nvSpPr>
          <p:spPr bwMode="auto">
            <a:xfrm>
              <a:off x="3325" y="323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Garis </a:t>
              </a:r>
              <a:r>
                <a:rPr lang="en-US" sz="2400" i="1"/>
                <a:t>l :</a:t>
              </a:r>
            </a:p>
          </p:txBody>
        </p:sp>
        <p:graphicFrame>
          <p:nvGraphicFramePr>
            <p:cNvPr id="51228" name="Object 28"/>
            <p:cNvGraphicFramePr>
              <a:graphicFrameLocks noChangeAspect="1"/>
            </p:cNvGraphicFramePr>
            <p:nvPr/>
          </p:nvGraphicFramePr>
          <p:xfrm>
            <a:off x="4049" y="3184"/>
            <a:ext cx="99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73" name="Equation" r:id="rId3" imgW="901440" imgH="419040" progId="Equation.3">
                    <p:embed/>
                  </p:oleObj>
                </mc:Choice>
                <mc:Fallback>
                  <p:oleObj name="Equation" r:id="rId3" imgW="901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3184"/>
                          <a:ext cx="99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72" name="Group 172"/>
          <p:cNvGrpSpPr>
            <a:grpSpLocks/>
          </p:cNvGrpSpPr>
          <p:nvPr/>
        </p:nvGrpSpPr>
        <p:grpSpPr bwMode="auto">
          <a:xfrm>
            <a:off x="1916114" y="2286000"/>
            <a:ext cx="4986337" cy="3733800"/>
            <a:chOff x="247" y="1440"/>
            <a:chExt cx="3141" cy="2352"/>
          </a:xfrm>
        </p:grpSpPr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1597" y="1476"/>
              <a:ext cx="478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247" y="1704"/>
              <a:ext cx="535" cy="1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807" y="2073"/>
              <a:ext cx="362" cy="14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 noChangeArrowheads="1"/>
            </p:cNvSpPr>
            <p:nvPr/>
          </p:nvSpPr>
          <p:spPr bwMode="auto">
            <a:xfrm>
              <a:off x="759" y="3504"/>
              <a:ext cx="233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Rectangle 21"/>
            <p:cNvSpPr>
              <a:spLocks noChangeArrowheads="1"/>
            </p:cNvSpPr>
            <p:nvPr/>
          </p:nvSpPr>
          <p:spPr bwMode="auto">
            <a:xfrm>
              <a:off x="761" y="3511"/>
              <a:ext cx="2432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223" name="Object 23"/>
            <p:cNvGraphicFramePr>
              <a:graphicFrameLocks noChangeAspect="1"/>
            </p:cNvGraphicFramePr>
            <p:nvPr/>
          </p:nvGraphicFramePr>
          <p:xfrm>
            <a:off x="528" y="1872"/>
            <a:ext cx="18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74" name="Equation" r:id="rId5" imgW="190440" imgH="393480" progId="Equation.3">
                    <p:embed/>
                  </p:oleObj>
                </mc:Choice>
                <mc:Fallback>
                  <p:oleObj name="Equation" r:id="rId5" imgW="1904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72"/>
                          <a:ext cx="18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25"/>
            <p:cNvGraphicFramePr>
              <a:graphicFrameLocks noChangeAspect="1"/>
            </p:cNvGraphicFramePr>
            <p:nvPr/>
          </p:nvGraphicFramePr>
          <p:xfrm>
            <a:off x="1128" y="3536"/>
            <a:ext cx="109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75" name="Equation" r:id="rId7" imgW="114120" imgH="139680" progId="Equation.3">
                    <p:embed/>
                  </p:oleObj>
                </mc:Choice>
                <mc:Fallback>
                  <p:oleObj name="Equation" r:id="rId7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3536"/>
                          <a:ext cx="109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 flipH="1">
              <a:off x="1064" y="304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flipH="1">
              <a:off x="1080" y="2664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1200" y="246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c(t)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1256" y="28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l</a:t>
              </a:r>
            </a:p>
          </p:txBody>
        </p:sp>
        <p:sp>
          <p:nvSpPr>
            <p:cNvPr id="51300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264" y="1451"/>
              <a:ext cx="3096" cy="2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2" name="Rectangle 102"/>
            <p:cNvSpPr>
              <a:spLocks noChangeArrowheads="1"/>
            </p:cNvSpPr>
            <p:nvPr/>
          </p:nvSpPr>
          <p:spPr bwMode="auto">
            <a:xfrm>
              <a:off x="288" y="1440"/>
              <a:ext cx="3100" cy="2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6" name="Rectangle 106"/>
            <p:cNvSpPr>
              <a:spLocks noChangeArrowheads="1"/>
            </p:cNvSpPr>
            <p:nvPr/>
          </p:nvSpPr>
          <p:spPr bwMode="auto">
            <a:xfrm>
              <a:off x="804" y="1693"/>
              <a:ext cx="2258" cy="17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7" name="Rectangle 107"/>
            <p:cNvSpPr>
              <a:spLocks noChangeArrowheads="1"/>
            </p:cNvSpPr>
            <p:nvPr/>
          </p:nvSpPr>
          <p:spPr bwMode="auto">
            <a:xfrm>
              <a:off x="804" y="1693"/>
              <a:ext cx="2258" cy="179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804" y="1693"/>
              <a:ext cx="225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9" name="Line 109"/>
            <p:cNvSpPr>
              <a:spLocks noChangeShapeType="1"/>
            </p:cNvSpPr>
            <p:nvPr/>
          </p:nvSpPr>
          <p:spPr bwMode="auto">
            <a:xfrm>
              <a:off x="804" y="3486"/>
              <a:ext cx="225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0" name="Line 110"/>
            <p:cNvSpPr>
              <a:spLocks noChangeShapeType="1"/>
            </p:cNvSpPr>
            <p:nvPr/>
          </p:nvSpPr>
          <p:spPr bwMode="auto">
            <a:xfrm flipV="1">
              <a:off x="3062" y="1693"/>
              <a:ext cx="1" cy="179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1" name="Line 111"/>
            <p:cNvSpPr>
              <a:spLocks noChangeShapeType="1"/>
            </p:cNvSpPr>
            <p:nvPr/>
          </p:nvSpPr>
          <p:spPr bwMode="auto">
            <a:xfrm flipV="1">
              <a:off x="804" y="1693"/>
              <a:ext cx="1" cy="179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2" name="Line 112"/>
            <p:cNvSpPr>
              <a:spLocks noChangeShapeType="1"/>
            </p:cNvSpPr>
            <p:nvPr/>
          </p:nvSpPr>
          <p:spPr bwMode="auto">
            <a:xfrm>
              <a:off x="804" y="3486"/>
              <a:ext cx="225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 flipV="1">
              <a:off x="804" y="1693"/>
              <a:ext cx="1" cy="179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4" name="Line 114"/>
            <p:cNvSpPr>
              <a:spLocks noChangeShapeType="1"/>
            </p:cNvSpPr>
            <p:nvPr/>
          </p:nvSpPr>
          <p:spPr bwMode="auto">
            <a:xfrm flipV="1">
              <a:off x="804" y="3462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5" name="Line 115"/>
            <p:cNvSpPr>
              <a:spLocks noChangeShapeType="1"/>
            </p:cNvSpPr>
            <p:nvPr/>
          </p:nvSpPr>
          <p:spPr bwMode="auto">
            <a:xfrm>
              <a:off x="804" y="1693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7" name="Line 117"/>
            <p:cNvSpPr>
              <a:spLocks noChangeShapeType="1"/>
            </p:cNvSpPr>
            <p:nvPr/>
          </p:nvSpPr>
          <p:spPr bwMode="auto">
            <a:xfrm flipV="1">
              <a:off x="1179" y="3462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8" name="Line 118"/>
            <p:cNvSpPr>
              <a:spLocks noChangeShapeType="1"/>
            </p:cNvSpPr>
            <p:nvPr/>
          </p:nvSpPr>
          <p:spPr bwMode="auto">
            <a:xfrm>
              <a:off x="1179" y="1693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0" name="Line 120"/>
            <p:cNvSpPr>
              <a:spLocks noChangeShapeType="1"/>
            </p:cNvSpPr>
            <p:nvPr/>
          </p:nvSpPr>
          <p:spPr bwMode="auto">
            <a:xfrm flipV="1">
              <a:off x="1558" y="3462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1" name="Line 121"/>
            <p:cNvSpPr>
              <a:spLocks noChangeShapeType="1"/>
            </p:cNvSpPr>
            <p:nvPr/>
          </p:nvSpPr>
          <p:spPr bwMode="auto">
            <a:xfrm>
              <a:off x="1558" y="1693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3" name="Line 123"/>
            <p:cNvSpPr>
              <a:spLocks noChangeShapeType="1"/>
            </p:cNvSpPr>
            <p:nvPr/>
          </p:nvSpPr>
          <p:spPr bwMode="auto">
            <a:xfrm flipV="1">
              <a:off x="1933" y="3462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4" name="Line 124"/>
            <p:cNvSpPr>
              <a:spLocks noChangeShapeType="1"/>
            </p:cNvSpPr>
            <p:nvPr/>
          </p:nvSpPr>
          <p:spPr bwMode="auto">
            <a:xfrm>
              <a:off x="1933" y="1693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6" name="Line 126"/>
            <p:cNvSpPr>
              <a:spLocks noChangeShapeType="1"/>
            </p:cNvSpPr>
            <p:nvPr/>
          </p:nvSpPr>
          <p:spPr bwMode="auto">
            <a:xfrm flipV="1">
              <a:off x="2308" y="3462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2308" y="1693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9" name="Line 129"/>
            <p:cNvSpPr>
              <a:spLocks noChangeShapeType="1"/>
            </p:cNvSpPr>
            <p:nvPr/>
          </p:nvSpPr>
          <p:spPr bwMode="auto">
            <a:xfrm flipV="1">
              <a:off x="2687" y="3462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0" name="Line 130"/>
            <p:cNvSpPr>
              <a:spLocks noChangeShapeType="1"/>
            </p:cNvSpPr>
            <p:nvPr/>
          </p:nvSpPr>
          <p:spPr bwMode="auto">
            <a:xfrm>
              <a:off x="2687" y="1693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2" name="Line 132"/>
            <p:cNvSpPr>
              <a:spLocks noChangeShapeType="1"/>
            </p:cNvSpPr>
            <p:nvPr/>
          </p:nvSpPr>
          <p:spPr bwMode="auto">
            <a:xfrm flipV="1">
              <a:off x="3062" y="3462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3" name="Line 133"/>
            <p:cNvSpPr>
              <a:spLocks noChangeShapeType="1"/>
            </p:cNvSpPr>
            <p:nvPr/>
          </p:nvSpPr>
          <p:spPr bwMode="auto">
            <a:xfrm>
              <a:off x="3062" y="1693"/>
              <a:ext cx="1" cy="24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5" name="Line 135"/>
            <p:cNvSpPr>
              <a:spLocks noChangeShapeType="1"/>
            </p:cNvSpPr>
            <p:nvPr/>
          </p:nvSpPr>
          <p:spPr bwMode="auto">
            <a:xfrm>
              <a:off x="804" y="3486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6" name="Line 136"/>
            <p:cNvSpPr>
              <a:spLocks noChangeShapeType="1"/>
            </p:cNvSpPr>
            <p:nvPr/>
          </p:nvSpPr>
          <p:spPr bwMode="auto">
            <a:xfrm flipH="1">
              <a:off x="3038" y="3486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8" name="Line 138"/>
            <p:cNvSpPr>
              <a:spLocks noChangeShapeType="1"/>
            </p:cNvSpPr>
            <p:nvPr/>
          </p:nvSpPr>
          <p:spPr bwMode="auto">
            <a:xfrm>
              <a:off x="804" y="3200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9" name="Line 139"/>
            <p:cNvSpPr>
              <a:spLocks noChangeShapeType="1"/>
            </p:cNvSpPr>
            <p:nvPr/>
          </p:nvSpPr>
          <p:spPr bwMode="auto">
            <a:xfrm flipH="1">
              <a:off x="3038" y="3200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1" name="Line 141"/>
            <p:cNvSpPr>
              <a:spLocks noChangeShapeType="1"/>
            </p:cNvSpPr>
            <p:nvPr/>
          </p:nvSpPr>
          <p:spPr bwMode="auto">
            <a:xfrm>
              <a:off x="804" y="2914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2" name="Line 142"/>
            <p:cNvSpPr>
              <a:spLocks noChangeShapeType="1"/>
            </p:cNvSpPr>
            <p:nvPr/>
          </p:nvSpPr>
          <p:spPr bwMode="auto">
            <a:xfrm flipH="1">
              <a:off x="3038" y="2914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4" name="Line 144"/>
            <p:cNvSpPr>
              <a:spLocks noChangeShapeType="1"/>
            </p:cNvSpPr>
            <p:nvPr/>
          </p:nvSpPr>
          <p:spPr bwMode="auto">
            <a:xfrm>
              <a:off x="804" y="2624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5" name="Line 145"/>
            <p:cNvSpPr>
              <a:spLocks noChangeShapeType="1"/>
            </p:cNvSpPr>
            <p:nvPr/>
          </p:nvSpPr>
          <p:spPr bwMode="auto">
            <a:xfrm flipH="1">
              <a:off x="3038" y="2624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7" name="Line 147"/>
            <p:cNvSpPr>
              <a:spLocks noChangeShapeType="1"/>
            </p:cNvSpPr>
            <p:nvPr/>
          </p:nvSpPr>
          <p:spPr bwMode="auto">
            <a:xfrm>
              <a:off x="804" y="2337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8" name="Line 148"/>
            <p:cNvSpPr>
              <a:spLocks noChangeShapeType="1"/>
            </p:cNvSpPr>
            <p:nvPr/>
          </p:nvSpPr>
          <p:spPr bwMode="auto">
            <a:xfrm flipH="1">
              <a:off x="3038" y="2337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0" name="Line 150"/>
            <p:cNvSpPr>
              <a:spLocks noChangeShapeType="1"/>
            </p:cNvSpPr>
            <p:nvPr/>
          </p:nvSpPr>
          <p:spPr bwMode="auto">
            <a:xfrm>
              <a:off x="804" y="2051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1" name="Line 151"/>
            <p:cNvSpPr>
              <a:spLocks noChangeShapeType="1"/>
            </p:cNvSpPr>
            <p:nvPr/>
          </p:nvSpPr>
          <p:spPr bwMode="auto">
            <a:xfrm flipH="1">
              <a:off x="3038" y="2051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3" name="Line 153"/>
            <p:cNvSpPr>
              <a:spLocks noChangeShapeType="1"/>
            </p:cNvSpPr>
            <p:nvPr/>
          </p:nvSpPr>
          <p:spPr bwMode="auto">
            <a:xfrm>
              <a:off x="804" y="1765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4" name="Line 154"/>
            <p:cNvSpPr>
              <a:spLocks noChangeShapeType="1"/>
            </p:cNvSpPr>
            <p:nvPr/>
          </p:nvSpPr>
          <p:spPr bwMode="auto">
            <a:xfrm flipH="1">
              <a:off x="3038" y="1765"/>
              <a:ext cx="24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6" name="Line 156"/>
            <p:cNvSpPr>
              <a:spLocks noChangeShapeType="1"/>
            </p:cNvSpPr>
            <p:nvPr/>
          </p:nvSpPr>
          <p:spPr bwMode="auto">
            <a:xfrm>
              <a:off x="804" y="1693"/>
              <a:ext cx="225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7" name="Line 157"/>
            <p:cNvSpPr>
              <a:spLocks noChangeShapeType="1"/>
            </p:cNvSpPr>
            <p:nvPr/>
          </p:nvSpPr>
          <p:spPr bwMode="auto">
            <a:xfrm>
              <a:off x="804" y="3486"/>
              <a:ext cx="225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8" name="Line 158"/>
            <p:cNvSpPr>
              <a:spLocks noChangeShapeType="1"/>
            </p:cNvSpPr>
            <p:nvPr/>
          </p:nvSpPr>
          <p:spPr bwMode="auto">
            <a:xfrm flipV="1">
              <a:off x="3062" y="1693"/>
              <a:ext cx="1" cy="179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9" name="Line 159"/>
            <p:cNvSpPr>
              <a:spLocks noChangeShapeType="1"/>
            </p:cNvSpPr>
            <p:nvPr/>
          </p:nvSpPr>
          <p:spPr bwMode="auto">
            <a:xfrm flipV="1">
              <a:off x="804" y="1693"/>
              <a:ext cx="1" cy="179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2" name="Freeform 162"/>
            <p:cNvSpPr>
              <a:spLocks/>
            </p:cNvSpPr>
            <p:nvPr/>
          </p:nvSpPr>
          <p:spPr bwMode="auto">
            <a:xfrm>
              <a:off x="804" y="2051"/>
              <a:ext cx="2246" cy="1431"/>
            </a:xfrm>
            <a:custGeom>
              <a:avLst/>
              <a:gdLst>
                <a:gd name="T0" fmla="*/ 20 w 2246"/>
                <a:gd name="T1" fmla="*/ 77 h 1431"/>
                <a:gd name="T2" fmla="*/ 61 w 2246"/>
                <a:gd name="T3" fmla="*/ 218 h 1431"/>
                <a:gd name="T4" fmla="*/ 105 w 2246"/>
                <a:gd name="T5" fmla="*/ 347 h 1431"/>
                <a:gd name="T6" fmla="*/ 145 w 2246"/>
                <a:gd name="T7" fmla="*/ 460 h 1431"/>
                <a:gd name="T8" fmla="*/ 186 w 2246"/>
                <a:gd name="T9" fmla="*/ 560 h 1431"/>
                <a:gd name="T10" fmla="*/ 230 w 2246"/>
                <a:gd name="T11" fmla="*/ 653 h 1431"/>
                <a:gd name="T12" fmla="*/ 270 w 2246"/>
                <a:gd name="T13" fmla="*/ 734 h 1431"/>
                <a:gd name="T14" fmla="*/ 311 w 2246"/>
                <a:gd name="T15" fmla="*/ 806 h 1431"/>
                <a:gd name="T16" fmla="*/ 355 w 2246"/>
                <a:gd name="T17" fmla="*/ 875 h 1431"/>
                <a:gd name="T18" fmla="*/ 395 w 2246"/>
                <a:gd name="T19" fmla="*/ 931 h 1431"/>
                <a:gd name="T20" fmla="*/ 436 w 2246"/>
                <a:gd name="T21" fmla="*/ 984 h 1431"/>
                <a:gd name="T22" fmla="*/ 480 w 2246"/>
                <a:gd name="T23" fmla="*/ 1032 h 1431"/>
                <a:gd name="T24" fmla="*/ 520 w 2246"/>
                <a:gd name="T25" fmla="*/ 1072 h 1431"/>
                <a:gd name="T26" fmla="*/ 561 w 2246"/>
                <a:gd name="T27" fmla="*/ 1113 h 1431"/>
                <a:gd name="T28" fmla="*/ 601 w 2246"/>
                <a:gd name="T29" fmla="*/ 1145 h 1431"/>
                <a:gd name="T30" fmla="*/ 645 w 2246"/>
                <a:gd name="T31" fmla="*/ 1177 h 1431"/>
                <a:gd name="T32" fmla="*/ 686 w 2246"/>
                <a:gd name="T33" fmla="*/ 1201 h 1431"/>
                <a:gd name="T34" fmla="*/ 726 w 2246"/>
                <a:gd name="T35" fmla="*/ 1225 h 1431"/>
                <a:gd name="T36" fmla="*/ 770 w 2246"/>
                <a:gd name="T37" fmla="*/ 1250 h 1431"/>
                <a:gd name="T38" fmla="*/ 810 w 2246"/>
                <a:gd name="T39" fmla="*/ 1270 h 1431"/>
                <a:gd name="T40" fmla="*/ 851 w 2246"/>
                <a:gd name="T41" fmla="*/ 1286 h 1431"/>
                <a:gd name="T42" fmla="*/ 895 w 2246"/>
                <a:gd name="T43" fmla="*/ 1302 h 1431"/>
                <a:gd name="T44" fmla="*/ 935 w 2246"/>
                <a:gd name="T45" fmla="*/ 1314 h 1431"/>
                <a:gd name="T46" fmla="*/ 976 w 2246"/>
                <a:gd name="T47" fmla="*/ 1326 h 1431"/>
                <a:gd name="T48" fmla="*/ 1020 w 2246"/>
                <a:gd name="T49" fmla="*/ 1338 h 1431"/>
                <a:gd name="T50" fmla="*/ 1060 w 2246"/>
                <a:gd name="T51" fmla="*/ 1350 h 1431"/>
                <a:gd name="T52" fmla="*/ 1101 w 2246"/>
                <a:gd name="T53" fmla="*/ 1358 h 1431"/>
                <a:gd name="T54" fmla="*/ 1141 w 2246"/>
                <a:gd name="T55" fmla="*/ 1366 h 1431"/>
                <a:gd name="T56" fmla="*/ 1185 w 2246"/>
                <a:gd name="T57" fmla="*/ 1374 h 1431"/>
                <a:gd name="T58" fmla="*/ 1226 w 2246"/>
                <a:gd name="T59" fmla="*/ 1378 h 1431"/>
                <a:gd name="T60" fmla="*/ 1266 w 2246"/>
                <a:gd name="T61" fmla="*/ 1387 h 1431"/>
                <a:gd name="T62" fmla="*/ 1310 w 2246"/>
                <a:gd name="T63" fmla="*/ 1391 h 1431"/>
                <a:gd name="T64" fmla="*/ 1351 w 2246"/>
                <a:gd name="T65" fmla="*/ 1395 h 1431"/>
                <a:gd name="T66" fmla="*/ 1391 w 2246"/>
                <a:gd name="T67" fmla="*/ 1399 h 1431"/>
                <a:gd name="T68" fmla="*/ 1435 w 2246"/>
                <a:gd name="T69" fmla="*/ 1403 h 1431"/>
                <a:gd name="T70" fmla="*/ 1476 w 2246"/>
                <a:gd name="T71" fmla="*/ 1407 h 1431"/>
                <a:gd name="T72" fmla="*/ 1516 w 2246"/>
                <a:gd name="T73" fmla="*/ 1411 h 1431"/>
                <a:gd name="T74" fmla="*/ 1560 w 2246"/>
                <a:gd name="T75" fmla="*/ 1411 h 1431"/>
                <a:gd name="T76" fmla="*/ 1601 w 2246"/>
                <a:gd name="T77" fmla="*/ 1415 h 1431"/>
                <a:gd name="T78" fmla="*/ 1641 w 2246"/>
                <a:gd name="T79" fmla="*/ 1415 h 1431"/>
                <a:gd name="T80" fmla="*/ 1681 w 2246"/>
                <a:gd name="T81" fmla="*/ 1419 h 1431"/>
                <a:gd name="T82" fmla="*/ 1726 w 2246"/>
                <a:gd name="T83" fmla="*/ 1419 h 1431"/>
                <a:gd name="T84" fmla="*/ 1766 w 2246"/>
                <a:gd name="T85" fmla="*/ 1423 h 1431"/>
                <a:gd name="T86" fmla="*/ 1806 w 2246"/>
                <a:gd name="T87" fmla="*/ 1423 h 1431"/>
                <a:gd name="T88" fmla="*/ 1851 w 2246"/>
                <a:gd name="T89" fmla="*/ 1423 h 1431"/>
                <a:gd name="T90" fmla="*/ 1891 w 2246"/>
                <a:gd name="T91" fmla="*/ 1427 h 1431"/>
                <a:gd name="T92" fmla="*/ 1931 w 2246"/>
                <a:gd name="T93" fmla="*/ 1427 h 1431"/>
                <a:gd name="T94" fmla="*/ 1976 w 2246"/>
                <a:gd name="T95" fmla="*/ 1427 h 1431"/>
                <a:gd name="T96" fmla="*/ 2016 w 2246"/>
                <a:gd name="T97" fmla="*/ 1427 h 1431"/>
                <a:gd name="T98" fmla="*/ 2056 w 2246"/>
                <a:gd name="T99" fmla="*/ 1427 h 1431"/>
                <a:gd name="T100" fmla="*/ 2096 w 2246"/>
                <a:gd name="T101" fmla="*/ 1431 h 1431"/>
                <a:gd name="T102" fmla="*/ 2141 w 2246"/>
                <a:gd name="T103" fmla="*/ 1431 h 1431"/>
                <a:gd name="T104" fmla="*/ 2181 w 2246"/>
                <a:gd name="T105" fmla="*/ 1431 h 1431"/>
                <a:gd name="T106" fmla="*/ 2221 w 2246"/>
                <a:gd name="T107" fmla="*/ 143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6" h="1431">
                  <a:moveTo>
                    <a:pt x="0" y="0"/>
                  </a:moveTo>
                  <a:lnTo>
                    <a:pt x="20" y="77"/>
                  </a:lnTo>
                  <a:lnTo>
                    <a:pt x="41" y="149"/>
                  </a:lnTo>
                  <a:lnTo>
                    <a:pt x="61" y="218"/>
                  </a:lnTo>
                  <a:lnTo>
                    <a:pt x="85" y="286"/>
                  </a:lnTo>
                  <a:lnTo>
                    <a:pt x="105" y="347"/>
                  </a:lnTo>
                  <a:lnTo>
                    <a:pt x="125" y="403"/>
                  </a:lnTo>
                  <a:lnTo>
                    <a:pt x="145" y="460"/>
                  </a:lnTo>
                  <a:lnTo>
                    <a:pt x="165" y="512"/>
                  </a:lnTo>
                  <a:lnTo>
                    <a:pt x="186" y="560"/>
                  </a:lnTo>
                  <a:lnTo>
                    <a:pt x="210" y="609"/>
                  </a:lnTo>
                  <a:lnTo>
                    <a:pt x="230" y="653"/>
                  </a:lnTo>
                  <a:lnTo>
                    <a:pt x="250" y="693"/>
                  </a:lnTo>
                  <a:lnTo>
                    <a:pt x="270" y="734"/>
                  </a:lnTo>
                  <a:lnTo>
                    <a:pt x="290" y="774"/>
                  </a:lnTo>
                  <a:lnTo>
                    <a:pt x="311" y="806"/>
                  </a:lnTo>
                  <a:lnTo>
                    <a:pt x="331" y="843"/>
                  </a:lnTo>
                  <a:lnTo>
                    <a:pt x="355" y="875"/>
                  </a:lnTo>
                  <a:lnTo>
                    <a:pt x="375" y="903"/>
                  </a:lnTo>
                  <a:lnTo>
                    <a:pt x="395" y="931"/>
                  </a:lnTo>
                  <a:lnTo>
                    <a:pt x="415" y="959"/>
                  </a:lnTo>
                  <a:lnTo>
                    <a:pt x="436" y="984"/>
                  </a:lnTo>
                  <a:lnTo>
                    <a:pt x="456" y="1008"/>
                  </a:lnTo>
                  <a:lnTo>
                    <a:pt x="480" y="1032"/>
                  </a:lnTo>
                  <a:lnTo>
                    <a:pt x="500" y="1052"/>
                  </a:lnTo>
                  <a:lnTo>
                    <a:pt x="520" y="1072"/>
                  </a:lnTo>
                  <a:lnTo>
                    <a:pt x="540" y="1092"/>
                  </a:lnTo>
                  <a:lnTo>
                    <a:pt x="561" y="1113"/>
                  </a:lnTo>
                  <a:lnTo>
                    <a:pt x="581" y="1129"/>
                  </a:lnTo>
                  <a:lnTo>
                    <a:pt x="601" y="1145"/>
                  </a:lnTo>
                  <a:lnTo>
                    <a:pt x="625" y="1161"/>
                  </a:lnTo>
                  <a:lnTo>
                    <a:pt x="645" y="1177"/>
                  </a:lnTo>
                  <a:lnTo>
                    <a:pt x="665" y="1189"/>
                  </a:lnTo>
                  <a:lnTo>
                    <a:pt x="686" y="1201"/>
                  </a:lnTo>
                  <a:lnTo>
                    <a:pt x="706" y="1217"/>
                  </a:lnTo>
                  <a:lnTo>
                    <a:pt x="726" y="1225"/>
                  </a:lnTo>
                  <a:lnTo>
                    <a:pt x="750" y="1237"/>
                  </a:lnTo>
                  <a:lnTo>
                    <a:pt x="770" y="1250"/>
                  </a:lnTo>
                  <a:lnTo>
                    <a:pt x="790" y="1258"/>
                  </a:lnTo>
                  <a:lnTo>
                    <a:pt x="810" y="1270"/>
                  </a:lnTo>
                  <a:lnTo>
                    <a:pt x="831" y="1278"/>
                  </a:lnTo>
                  <a:lnTo>
                    <a:pt x="851" y="1286"/>
                  </a:lnTo>
                  <a:lnTo>
                    <a:pt x="871" y="1294"/>
                  </a:lnTo>
                  <a:lnTo>
                    <a:pt x="895" y="1302"/>
                  </a:lnTo>
                  <a:lnTo>
                    <a:pt x="915" y="1310"/>
                  </a:lnTo>
                  <a:lnTo>
                    <a:pt x="935" y="1314"/>
                  </a:lnTo>
                  <a:lnTo>
                    <a:pt x="956" y="1322"/>
                  </a:lnTo>
                  <a:lnTo>
                    <a:pt x="976" y="1326"/>
                  </a:lnTo>
                  <a:lnTo>
                    <a:pt x="996" y="1334"/>
                  </a:lnTo>
                  <a:lnTo>
                    <a:pt x="1020" y="1338"/>
                  </a:lnTo>
                  <a:lnTo>
                    <a:pt x="1040" y="1342"/>
                  </a:lnTo>
                  <a:lnTo>
                    <a:pt x="1060" y="1350"/>
                  </a:lnTo>
                  <a:lnTo>
                    <a:pt x="1081" y="1354"/>
                  </a:lnTo>
                  <a:lnTo>
                    <a:pt x="1101" y="1358"/>
                  </a:lnTo>
                  <a:lnTo>
                    <a:pt x="1121" y="1362"/>
                  </a:lnTo>
                  <a:lnTo>
                    <a:pt x="1141" y="1366"/>
                  </a:lnTo>
                  <a:lnTo>
                    <a:pt x="1165" y="1370"/>
                  </a:lnTo>
                  <a:lnTo>
                    <a:pt x="1185" y="1374"/>
                  </a:lnTo>
                  <a:lnTo>
                    <a:pt x="1206" y="1378"/>
                  </a:lnTo>
                  <a:lnTo>
                    <a:pt x="1226" y="1378"/>
                  </a:lnTo>
                  <a:lnTo>
                    <a:pt x="1246" y="1383"/>
                  </a:lnTo>
                  <a:lnTo>
                    <a:pt x="1266" y="1387"/>
                  </a:lnTo>
                  <a:lnTo>
                    <a:pt x="1290" y="1387"/>
                  </a:lnTo>
                  <a:lnTo>
                    <a:pt x="1310" y="1391"/>
                  </a:lnTo>
                  <a:lnTo>
                    <a:pt x="1331" y="1395"/>
                  </a:lnTo>
                  <a:lnTo>
                    <a:pt x="1351" y="1395"/>
                  </a:lnTo>
                  <a:lnTo>
                    <a:pt x="1371" y="1399"/>
                  </a:lnTo>
                  <a:lnTo>
                    <a:pt x="1391" y="1399"/>
                  </a:lnTo>
                  <a:lnTo>
                    <a:pt x="1411" y="1403"/>
                  </a:lnTo>
                  <a:lnTo>
                    <a:pt x="1435" y="1403"/>
                  </a:lnTo>
                  <a:lnTo>
                    <a:pt x="1455" y="1407"/>
                  </a:lnTo>
                  <a:lnTo>
                    <a:pt x="1476" y="1407"/>
                  </a:lnTo>
                  <a:lnTo>
                    <a:pt x="1496" y="1407"/>
                  </a:lnTo>
                  <a:lnTo>
                    <a:pt x="1516" y="1411"/>
                  </a:lnTo>
                  <a:lnTo>
                    <a:pt x="1536" y="1411"/>
                  </a:lnTo>
                  <a:lnTo>
                    <a:pt x="1560" y="1411"/>
                  </a:lnTo>
                  <a:lnTo>
                    <a:pt x="1580" y="1415"/>
                  </a:lnTo>
                  <a:lnTo>
                    <a:pt x="1601" y="1415"/>
                  </a:lnTo>
                  <a:lnTo>
                    <a:pt x="1621" y="1415"/>
                  </a:lnTo>
                  <a:lnTo>
                    <a:pt x="1641" y="1415"/>
                  </a:lnTo>
                  <a:lnTo>
                    <a:pt x="1661" y="1419"/>
                  </a:lnTo>
                  <a:lnTo>
                    <a:pt x="1681" y="1419"/>
                  </a:lnTo>
                  <a:lnTo>
                    <a:pt x="1705" y="1419"/>
                  </a:lnTo>
                  <a:lnTo>
                    <a:pt x="1726" y="1419"/>
                  </a:lnTo>
                  <a:lnTo>
                    <a:pt x="1746" y="1423"/>
                  </a:lnTo>
                  <a:lnTo>
                    <a:pt x="1766" y="1423"/>
                  </a:lnTo>
                  <a:lnTo>
                    <a:pt x="1786" y="1423"/>
                  </a:lnTo>
                  <a:lnTo>
                    <a:pt x="1806" y="1423"/>
                  </a:lnTo>
                  <a:lnTo>
                    <a:pt x="1826" y="1423"/>
                  </a:lnTo>
                  <a:lnTo>
                    <a:pt x="1851" y="1423"/>
                  </a:lnTo>
                  <a:lnTo>
                    <a:pt x="1871" y="1427"/>
                  </a:lnTo>
                  <a:lnTo>
                    <a:pt x="1891" y="1427"/>
                  </a:lnTo>
                  <a:lnTo>
                    <a:pt x="1911" y="1427"/>
                  </a:lnTo>
                  <a:lnTo>
                    <a:pt x="1931" y="1427"/>
                  </a:lnTo>
                  <a:lnTo>
                    <a:pt x="1951" y="1427"/>
                  </a:lnTo>
                  <a:lnTo>
                    <a:pt x="1976" y="1427"/>
                  </a:lnTo>
                  <a:lnTo>
                    <a:pt x="1996" y="1427"/>
                  </a:lnTo>
                  <a:lnTo>
                    <a:pt x="2016" y="1427"/>
                  </a:lnTo>
                  <a:lnTo>
                    <a:pt x="2036" y="1427"/>
                  </a:lnTo>
                  <a:lnTo>
                    <a:pt x="2056" y="1427"/>
                  </a:lnTo>
                  <a:lnTo>
                    <a:pt x="2076" y="1431"/>
                  </a:lnTo>
                  <a:lnTo>
                    <a:pt x="2096" y="1431"/>
                  </a:lnTo>
                  <a:lnTo>
                    <a:pt x="2121" y="1431"/>
                  </a:lnTo>
                  <a:lnTo>
                    <a:pt x="2141" y="1431"/>
                  </a:lnTo>
                  <a:lnTo>
                    <a:pt x="2161" y="1431"/>
                  </a:lnTo>
                  <a:lnTo>
                    <a:pt x="2181" y="1431"/>
                  </a:lnTo>
                  <a:lnTo>
                    <a:pt x="2201" y="1431"/>
                  </a:lnTo>
                  <a:lnTo>
                    <a:pt x="2221" y="1431"/>
                  </a:lnTo>
                  <a:lnTo>
                    <a:pt x="2246" y="1431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3" name="Line 163"/>
            <p:cNvSpPr>
              <a:spLocks noChangeShapeType="1"/>
            </p:cNvSpPr>
            <p:nvPr/>
          </p:nvSpPr>
          <p:spPr bwMode="auto">
            <a:xfrm>
              <a:off x="804" y="3486"/>
              <a:ext cx="225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4" name="Line 164"/>
            <p:cNvSpPr>
              <a:spLocks noChangeShapeType="1"/>
            </p:cNvSpPr>
            <p:nvPr/>
          </p:nvSpPr>
          <p:spPr bwMode="auto">
            <a:xfrm>
              <a:off x="808" y="2080"/>
              <a:ext cx="368" cy="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365" name="Object 165"/>
            <p:cNvGraphicFramePr>
              <a:graphicFrameLocks noChangeAspect="1"/>
            </p:cNvGraphicFramePr>
            <p:nvPr/>
          </p:nvGraphicFramePr>
          <p:xfrm>
            <a:off x="576" y="1872"/>
            <a:ext cx="18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76" name="Equation" r:id="rId9" imgW="190440" imgH="393480" progId="Equation.3">
                    <p:embed/>
                  </p:oleObj>
                </mc:Choice>
                <mc:Fallback>
                  <p:oleObj name="Equation" r:id="rId9" imgW="1904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72"/>
                          <a:ext cx="18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6" name="Object 166"/>
            <p:cNvGraphicFramePr>
              <a:graphicFrameLocks noChangeAspect="1"/>
            </p:cNvGraphicFramePr>
            <p:nvPr/>
          </p:nvGraphicFramePr>
          <p:xfrm>
            <a:off x="1132" y="3515"/>
            <a:ext cx="10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77"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3515"/>
                          <a:ext cx="10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7" name="Line 167"/>
            <p:cNvSpPr>
              <a:spLocks noChangeShapeType="1"/>
            </p:cNvSpPr>
            <p:nvPr/>
          </p:nvSpPr>
          <p:spPr bwMode="auto">
            <a:xfrm flipH="1">
              <a:off x="1008" y="2633"/>
              <a:ext cx="256" cy="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8" name="Line 168"/>
            <p:cNvSpPr>
              <a:spLocks noChangeShapeType="1"/>
            </p:cNvSpPr>
            <p:nvPr/>
          </p:nvSpPr>
          <p:spPr bwMode="auto">
            <a:xfrm flipH="1">
              <a:off x="1272" y="2857"/>
              <a:ext cx="256" cy="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9" name="Text Box 169"/>
            <p:cNvSpPr txBox="1">
              <a:spLocks noChangeArrowheads="1"/>
            </p:cNvSpPr>
            <p:nvPr/>
          </p:nvSpPr>
          <p:spPr bwMode="auto">
            <a:xfrm>
              <a:off x="1248" y="249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/>
                <a:t>l</a:t>
              </a:r>
            </a:p>
          </p:txBody>
        </p:sp>
        <p:sp>
          <p:nvSpPr>
            <p:cNvPr id="51370" name="Text Box 170"/>
            <p:cNvSpPr txBox="1">
              <a:spLocks noChangeArrowheads="1"/>
            </p:cNvSpPr>
            <p:nvPr/>
          </p:nvSpPr>
          <p:spPr bwMode="auto">
            <a:xfrm>
              <a:off x="1512" y="2704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c(t)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4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step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124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Masukan unit step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014914" y="1500188"/>
          <a:ext cx="33035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1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4" y="1500188"/>
                        <a:ext cx="330358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981200" y="23622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graphicFrame>
        <p:nvGraphicFramePr>
          <p:cNvPr id="5018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1" y="3081339"/>
          <a:ext cx="59150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2" name="Equation" r:id="rId5" imgW="3022560" imgH="545760" progId="Equation.3">
                  <p:embed/>
                </p:oleObj>
              </mc:Choice>
              <mc:Fallback>
                <p:oleObj name="Equation" r:id="rId5" imgW="3022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081339"/>
                        <a:ext cx="59150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981200" y="4205288"/>
            <a:ext cx="824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sehingga,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2614614" y="4749801"/>
          <a:ext cx="35083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3" name="Equation" r:id="rId7" imgW="1726920" imgH="609480" progId="Equation.3">
                  <p:embed/>
                </p:oleObj>
              </mc:Choice>
              <mc:Fallback>
                <p:oleObj name="Equation" r:id="rId7" imgW="17269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4" y="4749801"/>
                        <a:ext cx="350837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8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K</a:t>
            </a:r>
            <a:r>
              <a:rPr lang="en-US" sz="3600">
                <a:latin typeface="Times New Roman" panose="02020603050405020304" pitchFamily="18" charset="0"/>
              </a:rPr>
              <a:t>ARAKTERISTIK</a:t>
            </a:r>
            <a:r>
              <a:rPr lang="en-US" sz="4400">
                <a:latin typeface="Times New Roman" panose="02020603050405020304" pitchFamily="18" charset="0"/>
              </a:rPr>
              <a:t> S</a:t>
            </a:r>
            <a:r>
              <a:rPr lang="en-US" sz="3600">
                <a:latin typeface="Times New Roman" panose="02020603050405020304" pitchFamily="18" charset="0"/>
              </a:rPr>
              <a:t>ISTEM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07" name="AutoShape 59"/>
          <p:cNvSpPr>
            <a:spLocks noChangeAspect="1" noChangeArrowheads="1" noTextEdit="1"/>
          </p:cNvSpPr>
          <p:nvPr/>
        </p:nvSpPr>
        <p:spPr bwMode="auto">
          <a:xfrm>
            <a:off x="1600200" y="2057401"/>
            <a:ext cx="55753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1752600" y="2133600"/>
            <a:ext cx="5583238" cy="418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Kurva respon step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696200" cy="5381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Kurva respon step sistem orde pertama untuk K = 1: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98" name="Object 50"/>
          <p:cNvGraphicFramePr>
            <a:graphicFrameLocks noChangeAspect="1"/>
          </p:cNvGraphicFramePr>
          <p:nvPr/>
        </p:nvGraphicFramePr>
        <p:xfrm>
          <a:off x="7162800" y="4257676"/>
          <a:ext cx="23764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8" name="Equation" r:id="rId3" imgW="1346040" imgH="457200" progId="Equation.3">
                  <p:embed/>
                </p:oleObj>
              </mc:Choice>
              <mc:Fallback>
                <p:oleObj name="Equation" r:id="rId3" imgW="1346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257676"/>
                        <a:ext cx="23764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9" name="Object 51"/>
          <p:cNvGraphicFramePr>
            <a:graphicFrameLocks noChangeAspect="1"/>
          </p:cNvGraphicFramePr>
          <p:nvPr/>
        </p:nvGraphicFramePr>
        <p:xfrm>
          <a:off x="8686800" y="3810000"/>
          <a:ext cx="603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9" name="Equation" r:id="rId5" imgW="342720" imgH="190440" progId="Equation.3">
                  <p:embed/>
                </p:oleObj>
              </mc:Choice>
              <mc:Fallback>
                <p:oleObj name="Equation" r:id="rId5" imgW="342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810000"/>
                        <a:ext cx="603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82" name="Group 134"/>
          <p:cNvGrpSpPr>
            <a:grpSpLocks/>
          </p:cNvGrpSpPr>
          <p:nvPr/>
        </p:nvGrpSpPr>
        <p:grpSpPr bwMode="auto">
          <a:xfrm>
            <a:off x="2020888" y="2492375"/>
            <a:ext cx="4760912" cy="3506788"/>
            <a:chOff x="224" y="1570"/>
            <a:chExt cx="2999" cy="2209"/>
          </a:xfrm>
        </p:grpSpPr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661" y="1570"/>
              <a:ext cx="2561" cy="203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67"/>
            <p:cNvSpPr>
              <a:spLocks noChangeShapeType="1"/>
            </p:cNvSpPr>
            <p:nvPr/>
          </p:nvSpPr>
          <p:spPr bwMode="auto">
            <a:xfrm>
              <a:off x="661" y="1570"/>
              <a:ext cx="2561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Line 68"/>
            <p:cNvSpPr>
              <a:spLocks noChangeShapeType="1"/>
            </p:cNvSpPr>
            <p:nvPr/>
          </p:nvSpPr>
          <p:spPr bwMode="auto">
            <a:xfrm>
              <a:off x="661" y="3603"/>
              <a:ext cx="2561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Line 69"/>
            <p:cNvSpPr>
              <a:spLocks noChangeShapeType="1"/>
            </p:cNvSpPr>
            <p:nvPr/>
          </p:nvSpPr>
          <p:spPr bwMode="auto">
            <a:xfrm flipV="1">
              <a:off x="3222" y="1570"/>
              <a:ext cx="1" cy="20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Line 70"/>
            <p:cNvSpPr>
              <a:spLocks noChangeShapeType="1"/>
            </p:cNvSpPr>
            <p:nvPr/>
          </p:nvSpPr>
          <p:spPr bwMode="auto">
            <a:xfrm flipV="1">
              <a:off x="661" y="1570"/>
              <a:ext cx="1" cy="20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Line 71"/>
            <p:cNvSpPr>
              <a:spLocks noChangeShapeType="1"/>
            </p:cNvSpPr>
            <p:nvPr/>
          </p:nvSpPr>
          <p:spPr bwMode="auto">
            <a:xfrm>
              <a:off x="661" y="3603"/>
              <a:ext cx="2561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Line 73"/>
            <p:cNvSpPr>
              <a:spLocks noChangeShapeType="1"/>
            </p:cNvSpPr>
            <p:nvPr/>
          </p:nvSpPr>
          <p:spPr bwMode="auto">
            <a:xfrm flipV="1">
              <a:off x="661" y="3575"/>
              <a:ext cx="1" cy="2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Line 74"/>
            <p:cNvSpPr>
              <a:spLocks noChangeShapeType="1"/>
            </p:cNvSpPr>
            <p:nvPr/>
          </p:nvSpPr>
          <p:spPr bwMode="auto">
            <a:xfrm>
              <a:off x="661" y="1570"/>
              <a:ext cx="1" cy="27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1" name="Line 103"/>
            <p:cNvSpPr>
              <a:spLocks noChangeShapeType="1"/>
            </p:cNvSpPr>
            <p:nvPr/>
          </p:nvSpPr>
          <p:spPr bwMode="auto">
            <a:xfrm flipV="1">
              <a:off x="3222" y="3575"/>
              <a:ext cx="1" cy="2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2" name="Line 104"/>
            <p:cNvSpPr>
              <a:spLocks noChangeShapeType="1"/>
            </p:cNvSpPr>
            <p:nvPr/>
          </p:nvSpPr>
          <p:spPr bwMode="auto">
            <a:xfrm>
              <a:off x="3222" y="1570"/>
              <a:ext cx="1" cy="27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70" name="Line 122"/>
            <p:cNvSpPr>
              <a:spLocks noChangeShapeType="1"/>
            </p:cNvSpPr>
            <p:nvPr/>
          </p:nvSpPr>
          <p:spPr bwMode="auto">
            <a:xfrm flipH="1">
              <a:off x="3194" y="1977"/>
              <a:ext cx="2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81" name="Freeform 133"/>
            <p:cNvSpPr>
              <a:spLocks/>
            </p:cNvSpPr>
            <p:nvPr/>
          </p:nvSpPr>
          <p:spPr bwMode="auto">
            <a:xfrm>
              <a:off x="661" y="1977"/>
              <a:ext cx="2561" cy="1626"/>
            </a:xfrm>
            <a:custGeom>
              <a:avLst/>
              <a:gdLst>
                <a:gd name="T0" fmla="*/ 27 w 2561"/>
                <a:gd name="T1" fmla="*/ 1470 h 1626"/>
                <a:gd name="T2" fmla="*/ 78 w 2561"/>
                <a:gd name="T3" fmla="*/ 1205 h 1626"/>
                <a:gd name="T4" fmla="*/ 128 w 2561"/>
                <a:gd name="T5" fmla="*/ 986 h 1626"/>
                <a:gd name="T6" fmla="*/ 178 w 2561"/>
                <a:gd name="T7" fmla="*/ 808 h 1626"/>
                <a:gd name="T8" fmla="*/ 228 w 2561"/>
                <a:gd name="T9" fmla="*/ 662 h 1626"/>
                <a:gd name="T10" fmla="*/ 283 w 2561"/>
                <a:gd name="T11" fmla="*/ 543 h 1626"/>
                <a:gd name="T12" fmla="*/ 334 w 2561"/>
                <a:gd name="T13" fmla="*/ 443 h 1626"/>
                <a:gd name="T14" fmla="*/ 384 w 2561"/>
                <a:gd name="T15" fmla="*/ 360 h 1626"/>
                <a:gd name="T16" fmla="*/ 434 w 2561"/>
                <a:gd name="T17" fmla="*/ 296 h 1626"/>
                <a:gd name="T18" fmla="*/ 484 w 2561"/>
                <a:gd name="T19" fmla="*/ 242 h 1626"/>
                <a:gd name="T20" fmla="*/ 539 w 2561"/>
                <a:gd name="T21" fmla="*/ 201 h 1626"/>
                <a:gd name="T22" fmla="*/ 590 w 2561"/>
                <a:gd name="T23" fmla="*/ 164 h 1626"/>
                <a:gd name="T24" fmla="*/ 640 w 2561"/>
                <a:gd name="T25" fmla="*/ 132 h 1626"/>
                <a:gd name="T26" fmla="*/ 690 w 2561"/>
                <a:gd name="T27" fmla="*/ 109 h 1626"/>
                <a:gd name="T28" fmla="*/ 741 w 2561"/>
                <a:gd name="T29" fmla="*/ 91 h 1626"/>
                <a:gd name="T30" fmla="*/ 795 w 2561"/>
                <a:gd name="T31" fmla="*/ 73 h 1626"/>
                <a:gd name="T32" fmla="*/ 846 w 2561"/>
                <a:gd name="T33" fmla="*/ 59 h 1626"/>
                <a:gd name="T34" fmla="*/ 896 w 2561"/>
                <a:gd name="T35" fmla="*/ 50 h 1626"/>
                <a:gd name="T36" fmla="*/ 946 w 2561"/>
                <a:gd name="T37" fmla="*/ 41 h 1626"/>
                <a:gd name="T38" fmla="*/ 997 w 2561"/>
                <a:gd name="T39" fmla="*/ 32 h 1626"/>
                <a:gd name="T40" fmla="*/ 1052 w 2561"/>
                <a:gd name="T41" fmla="*/ 27 h 1626"/>
                <a:gd name="T42" fmla="*/ 1102 w 2561"/>
                <a:gd name="T43" fmla="*/ 22 h 1626"/>
                <a:gd name="T44" fmla="*/ 1152 w 2561"/>
                <a:gd name="T45" fmla="*/ 18 h 1626"/>
                <a:gd name="T46" fmla="*/ 1202 w 2561"/>
                <a:gd name="T47" fmla="*/ 13 h 1626"/>
                <a:gd name="T48" fmla="*/ 1253 w 2561"/>
                <a:gd name="T49" fmla="*/ 13 h 1626"/>
                <a:gd name="T50" fmla="*/ 1308 w 2561"/>
                <a:gd name="T51" fmla="*/ 9 h 1626"/>
                <a:gd name="T52" fmla="*/ 1358 w 2561"/>
                <a:gd name="T53" fmla="*/ 9 h 1626"/>
                <a:gd name="T54" fmla="*/ 1408 w 2561"/>
                <a:gd name="T55" fmla="*/ 4 h 1626"/>
                <a:gd name="T56" fmla="*/ 1459 w 2561"/>
                <a:gd name="T57" fmla="*/ 4 h 1626"/>
                <a:gd name="T58" fmla="*/ 1509 w 2561"/>
                <a:gd name="T59" fmla="*/ 4 h 1626"/>
                <a:gd name="T60" fmla="*/ 1564 w 2561"/>
                <a:gd name="T61" fmla="*/ 4 h 1626"/>
                <a:gd name="T62" fmla="*/ 1614 w 2561"/>
                <a:gd name="T63" fmla="*/ 4 h 1626"/>
                <a:gd name="T64" fmla="*/ 1664 w 2561"/>
                <a:gd name="T65" fmla="*/ 4 h 1626"/>
                <a:gd name="T66" fmla="*/ 1715 w 2561"/>
                <a:gd name="T67" fmla="*/ 0 h 1626"/>
                <a:gd name="T68" fmla="*/ 1765 w 2561"/>
                <a:gd name="T69" fmla="*/ 0 h 1626"/>
                <a:gd name="T70" fmla="*/ 1820 w 2561"/>
                <a:gd name="T71" fmla="*/ 0 h 1626"/>
                <a:gd name="T72" fmla="*/ 1870 w 2561"/>
                <a:gd name="T73" fmla="*/ 0 h 1626"/>
                <a:gd name="T74" fmla="*/ 1920 w 2561"/>
                <a:gd name="T75" fmla="*/ 0 h 1626"/>
                <a:gd name="T76" fmla="*/ 1971 w 2561"/>
                <a:gd name="T77" fmla="*/ 0 h 1626"/>
                <a:gd name="T78" fmla="*/ 2021 w 2561"/>
                <a:gd name="T79" fmla="*/ 0 h 1626"/>
                <a:gd name="T80" fmla="*/ 2076 w 2561"/>
                <a:gd name="T81" fmla="*/ 0 h 1626"/>
                <a:gd name="T82" fmla="*/ 2126 w 2561"/>
                <a:gd name="T83" fmla="*/ 0 h 1626"/>
                <a:gd name="T84" fmla="*/ 2176 w 2561"/>
                <a:gd name="T85" fmla="*/ 0 h 1626"/>
                <a:gd name="T86" fmla="*/ 2227 w 2561"/>
                <a:gd name="T87" fmla="*/ 0 h 1626"/>
                <a:gd name="T88" fmla="*/ 2277 w 2561"/>
                <a:gd name="T89" fmla="*/ 0 h 1626"/>
                <a:gd name="T90" fmla="*/ 2332 w 2561"/>
                <a:gd name="T91" fmla="*/ 0 h 1626"/>
                <a:gd name="T92" fmla="*/ 2382 w 2561"/>
                <a:gd name="T93" fmla="*/ 0 h 1626"/>
                <a:gd name="T94" fmla="*/ 2433 w 2561"/>
                <a:gd name="T95" fmla="*/ 0 h 1626"/>
                <a:gd name="T96" fmla="*/ 2483 w 2561"/>
                <a:gd name="T97" fmla="*/ 0 h 1626"/>
                <a:gd name="T98" fmla="*/ 2533 w 2561"/>
                <a:gd name="T99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1" h="1626">
                  <a:moveTo>
                    <a:pt x="0" y="1626"/>
                  </a:moveTo>
                  <a:lnTo>
                    <a:pt x="27" y="1470"/>
                  </a:lnTo>
                  <a:lnTo>
                    <a:pt x="50" y="1329"/>
                  </a:lnTo>
                  <a:lnTo>
                    <a:pt x="78" y="1205"/>
                  </a:lnTo>
                  <a:lnTo>
                    <a:pt x="100" y="1091"/>
                  </a:lnTo>
                  <a:lnTo>
                    <a:pt x="128" y="986"/>
                  </a:lnTo>
                  <a:lnTo>
                    <a:pt x="155" y="890"/>
                  </a:lnTo>
                  <a:lnTo>
                    <a:pt x="178" y="808"/>
                  </a:lnTo>
                  <a:lnTo>
                    <a:pt x="206" y="730"/>
                  </a:lnTo>
                  <a:lnTo>
                    <a:pt x="228" y="662"/>
                  </a:lnTo>
                  <a:lnTo>
                    <a:pt x="256" y="598"/>
                  </a:lnTo>
                  <a:lnTo>
                    <a:pt x="283" y="543"/>
                  </a:lnTo>
                  <a:lnTo>
                    <a:pt x="306" y="488"/>
                  </a:lnTo>
                  <a:lnTo>
                    <a:pt x="334" y="443"/>
                  </a:lnTo>
                  <a:lnTo>
                    <a:pt x="356" y="402"/>
                  </a:lnTo>
                  <a:lnTo>
                    <a:pt x="384" y="360"/>
                  </a:lnTo>
                  <a:lnTo>
                    <a:pt x="411" y="328"/>
                  </a:lnTo>
                  <a:lnTo>
                    <a:pt x="434" y="296"/>
                  </a:lnTo>
                  <a:lnTo>
                    <a:pt x="462" y="269"/>
                  </a:lnTo>
                  <a:lnTo>
                    <a:pt x="484" y="242"/>
                  </a:lnTo>
                  <a:lnTo>
                    <a:pt x="512" y="219"/>
                  </a:lnTo>
                  <a:lnTo>
                    <a:pt x="539" y="201"/>
                  </a:lnTo>
                  <a:lnTo>
                    <a:pt x="562" y="178"/>
                  </a:lnTo>
                  <a:lnTo>
                    <a:pt x="590" y="164"/>
                  </a:lnTo>
                  <a:lnTo>
                    <a:pt x="613" y="146"/>
                  </a:lnTo>
                  <a:lnTo>
                    <a:pt x="640" y="132"/>
                  </a:lnTo>
                  <a:lnTo>
                    <a:pt x="667" y="118"/>
                  </a:lnTo>
                  <a:lnTo>
                    <a:pt x="690" y="109"/>
                  </a:lnTo>
                  <a:lnTo>
                    <a:pt x="718" y="100"/>
                  </a:lnTo>
                  <a:lnTo>
                    <a:pt x="741" y="91"/>
                  </a:lnTo>
                  <a:lnTo>
                    <a:pt x="768" y="82"/>
                  </a:lnTo>
                  <a:lnTo>
                    <a:pt x="795" y="73"/>
                  </a:lnTo>
                  <a:lnTo>
                    <a:pt x="818" y="68"/>
                  </a:lnTo>
                  <a:lnTo>
                    <a:pt x="846" y="59"/>
                  </a:lnTo>
                  <a:lnTo>
                    <a:pt x="869" y="54"/>
                  </a:lnTo>
                  <a:lnTo>
                    <a:pt x="896" y="50"/>
                  </a:lnTo>
                  <a:lnTo>
                    <a:pt x="923" y="45"/>
                  </a:lnTo>
                  <a:lnTo>
                    <a:pt x="946" y="41"/>
                  </a:lnTo>
                  <a:lnTo>
                    <a:pt x="974" y="36"/>
                  </a:lnTo>
                  <a:lnTo>
                    <a:pt x="997" y="32"/>
                  </a:lnTo>
                  <a:lnTo>
                    <a:pt x="1024" y="32"/>
                  </a:lnTo>
                  <a:lnTo>
                    <a:pt x="1052" y="27"/>
                  </a:lnTo>
                  <a:lnTo>
                    <a:pt x="1074" y="22"/>
                  </a:lnTo>
                  <a:lnTo>
                    <a:pt x="1102" y="22"/>
                  </a:lnTo>
                  <a:lnTo>
                    <a:pt x="1125" y="18"/>
                  </a:lnTo>
                  <a:lnTo>
                    <a:pt x="1152" y="18"/>
                  </a:lnTo>
                  <a:lnTo>
                    <a:pt x="1180" y="18"/>
                  </a:lnTo>
                  <a:lnTo>
                    <a:pt x="1202" y="13"/>
                  </a:lnTo>
                  <a:lnTo>
                    <a:pt x="1230" y="13"/>
                  </a:lnTo>
                  <a:lnTo>
                    <a:pt x="1253" y="13"/>
                  </a:lnTo>
                  <a:lnTo>
                    <a:pt x="1280" y="9"/>
                  </a:lnTo>
                  <a:lnTo>
                    <a:pt x="1308" y="9"/>
                  </a:lnTo>
                  <a:lnTo>
                    <a:pt x="1330" y="9"/>
                  </a:lnTo>
                  <a:lnTo>
                    <a:pt x="1358" y="9"/>
                  </a:lnTo>
                  <a:lnTo>
                    <a:pt x="1381" y="9"/>
                  </a:lnTo>
                  <a:lnTo>
                    <a:pt x="1408" y="4"/>
                  </a:lnTo>
                  <a:lnTo>
                    <a:pt x="1436" y="4"/>
                  </a:lnTo>
                  <a:lnTo>
                    <a:pt x="1459" y="4"/>
                  </a:lnTo>
                  <a:lnTo>
                    <a:pt x="1486" y="4"/>
                  </a:lnTo>
                  <a:lnTo>
                    <a:pt x="1509" y="4"/>
                  </a:lnTo>
                  <a:lnTo>
                    <a:pt x="1536" y="4"/>
                  </a:lnTo>
                  <a:lnTo>
                    <a:pt x="1564" y="4"/>
                  </a:lnTo>
                  <a:lnTo>
                    <a:pt x="1587" y="4"/>
                  </a:lnTo>
                  <a:lnTo>
                    <a:pt x="1614" y="4"/>
                  </a:lnTo>
                  <a:lnTo>
                    <a:pt x="1637" y="4"/>
                  </a:lnTo>
                  <a:lnTo>
                    <a:pt x="1664" y="4"/>
                  </a:lnTo>
                  <a:lnTo>
                    <a:pt x="1692" y="0"/>
                  </a:lnTo>
                  <a:lnTo>
                    <a:pt x="1715" y="0"/>
                  </a:lnTo>
                  <a:lnTo>
                    <a:pt x="1742" y="0"/>
                  </a:lnTo>
                  <a:lnTo>
                    <a:pt x="1765" y="0"/>
                  </a:lnTo>
                  <a:lnTo>
                    <a:pt x="1792" y="0"/>
                  </a:lnTo>
                  <a:lnTo>
                    <a:pt x="1820" y="0"/>
                  </a:lnTo>
                  <a:lnTo>
                    <a:pt x="1843" y="0"/>
                  </a:lnTo>
                  <a:lnTo>
                    <a:pt x="1870" y="0"/>
                  </a:lnTo>
                  <a:lnTo>
                    <a:pt x="1893" y="0"/>
                  </a:lnTo>
                  <a:lnTo>
                    <a:pt x="1920" y="0"/>
                  </a:lnTo>
                  <a:lnTo>
                    <a:pt x="1948" y="0"/>
                  </a:lnTo>
                  <a:lnTo>
                    <a:pt x="1971" y="0"/>
                  </a:lnTo>
                  <a:lnTo>
                    <a:pt x="1998" y="0"/>
                  </a:lnTo>
                  <a:lnTo>
                    <a:pt x="2021" y="0"/>
                  </a:lnTo>
                  <a:lnTo>
                    <a:pt x="2048" y="0"/>
                  </a:lnTo>
                  <a:lnTo>
                    <a:pt x="2076" y="0"/>
                  </a:lnTo>
                  <a:lnTo>
                    <a:pt x="2099" y="0"/>
                  </a:lnTo>
                  <a:lnTo>
                    <a:pt x="2126" y="0"/>
                  </a:lnTo>
                  <a:lnTo>
                    <a:pt x="2149" y="0"/>
                  </a:lnTo>
                  <a:lnTo>
                    <a:pt x="2176" y="0"/>
                  </a:lnTo>
                  <a:lnTo>
                    <a:pt x="2204" y="0"/>
                  </a:lnTo>
                  <a:lnTo>
                    <a:pt x="2227" y="0"/>
                  </a:lnTo>
                  <a:lnTo>
                    <a:pt x="2254" y="0"/>
                  </a:lnTo>
                  <a:lnTo>
                    <a:pt x="2277" y="0"/>
                  </a:lnTo>
                  <a:lnTo>
                    <a:pt x="2305" y="0"/>
                  </a:lnTo>
                  <a:lnTo>
                    <a:pt x="2332" y="0"/>
                  </a:lnTo>
                  <a:lnTo>
                    <a:pt x="2355" y="0"/>
                  </a:lnTo>
                  <a:lnTo>
                    <a:pt x="2382" y="0"/>
                  </a:lnTo>
                  <a:lnTo>
                    <a:pt x="2405" y="0"/>
                  </a:lnTo>
                  <a:lnTo>
                    <a:pt x="2433" y="0"/>
                  </a:lnTo>
                  <a:lnTo>
                    <a:pt x="2460" y="0"/>
                  </a:lnTo>
                  <a:lnTo>
                    <a:pt x="2483" y="0"/>
                  </a:lnTo>
                  <a:lnTo>
                    <a:pt x="2510" y="0"/>
                  </a:lnTo>
                  <a:lnTo>
                    <a:pt x="2533" y="0"/>
                  </a:lnTo>
                  <a:lnTo>
                    <a:pt x="2561" y="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672" y="1976"/>
              <a:ext cx="14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 flipH="1">
              <a:off x="944" y="1768"/>
              <a:ext cx="270" cy="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29"/>
            <p:cNvSpPr>
              <a:spLocks noChangeShapeType="1"/>
            </p:cNvSpPr>
            <p:nvPr/>
          </p:nvSpPr>
          <p:spPr bwMode="auto">
            <a:xfrm>
              <a:off x="920" y="1992"/>
              <a:ext cx="0" cy="1602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>
              <a:off x="664" y="2576"/>
              <a:ext cx="270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 flipV="1">
              <a:off x="656" y="1776"/>
              <a:ext cx="295" cy="1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1208" y="1648"/>
              <a:ext cx="95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Kemiringan =</a:t>
              </a:r>
              <a:r>
                <a:rPr lang="en-US" sz="1400"/>
                <a:t> </a:t>
              </a:r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224" y="2448"/>
              <a:ext cx="45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0,632</a:t>
              </a:r>
            </a:p>
          </p:txBody>
        </p:sp>
        <p:sp>
          <p:nvSpPr>
            <p:cNvPr id="53288" name="Rectangle 40"/>
            <p:cNvSpPr>
              <a:spLocks noChangeArrowheads="1"/>
            </p:cNvSpPr>
            <p:nvPr/>
          </p:nvSpPr>
          <p:spPr bwMode="auto">
            <a:xfrm>
              <a:off x="472" y="1856"/>
              <a:ext cx="2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1</a:t>
              </a:r>
            </a:p>
          </p:txBody>
        </p:sp>
        <p:graphicFrame>
          <p:nvGraphicFramePr>
            <p:cNvPr id="53292" name="Object 44"/>
            <p:cNvGraphicFramePr>
              <a:graphicFrameLocks noChangeAspect="1"/>
            </p:cNvGraphicFramePr>
            <p:nvPr/>
          </p:nvGraphicFramePr>
          <p:xfrm>
            <a:off x="856" y="3624"/>
            <a:ext cx="12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0" name="Equation" r:id="rId7" imgW="114120" imgH="139680" progId="Equation.3">
                    <p:embed/>
                  </p:oleObj>
                </mc:Choice>
                <mc:Fallback>
                  <p:oleObj name="Equation" r:id="rId7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3624"/>
                          <a:ext cx="12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90" name="Object 42"/>
            <p:cNvGraphicFramePr>
              <a:graphicFrameLocks noChangeAspect="1"/>
            </p:cNvGraphicFramePr>
            <p:nvPr/>
          </p:nvGraphicFramePr>
          <p:xfrm>
            <a:off x="2096" y="1576"/>
            <a:ext cx="132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1" name="Equation" r:id="rId9" imgW="139680" imgH="393480" progId="Equation.3">
                    <p:embed/>
                  </p:oleObj>
                </mc:Choice>
                <mc:Fallback>
                  <p:oleObj name="Equation" r:id="rId9" imgW="139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1576"/>
                          <a:ext cx="132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04" name="Line 56"/>
            <p:cNvSpPr>
              <a:spLocks noChangeShapeType="1"/>
            </p:cNvSpPr>
            <p:nvPr/>
          </p:nvSpPr>
          <p:spPr bwMode="auto">
            <a:xfrm flipH="1">
              <a:off x="1024" y="2384"/>
              <a:ext cx="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1328" y="2256"/>
              <a:ext cx="3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/>
                <a:t>c(t)</a:t>
              </a:r>
            </a:p>
          </p:txBody>
        </p:sp>
      </p:grpSp>
      <p:sp>
        <p:nvSpPr>
          <p:cNvPr id="53297" name="Text Box 49"/>
          <p:cNvSpPr txBox="1">
            <a:spLocks noChangeArrowheads="1"/>
          </p:cNvSpPr>
          <p:nvPr/>
        </p:nvSpPr>
        <p:spPr bwMode="auto">
          <a:xfrm>
            <a:off x="6934200" y="36576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400"/>
              <a:t>Pada saat :</a:t>
            </a:r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6934200" y="46482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400"/>
              <a:t>Sistem zero offset</a:t>
            </a:r>
          </a:p>
        </p:txBody>
      </p:sp>
    </p:spTree>
    <p:extLst>
      <p:ext uri="{BB962C8B-B14F-4D97-AF65-F5344CB8AC3E}">
        <p14:creationId xmlns:p14="http://schemas.microsoft.com/office/powerpoint/2010/main" val="979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Kurva respon step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6629400" cy="5334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Kurva respon step sistem orde pertama untuk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7213600" y="4235450"/>
          <a:ext cx="2997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8" name="Equation" r:id="rId3" imgW="1714320" imgH="482400" progId="Equation.3">
                  <p:embed/>
                </p:oleObj>
              </mc:Choice>
              <mc:Fallback>
                <p:oleObj name="Equation" r:id="rId3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4235450"/>
                        <a:ext cx="29972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8651875" y="3814764"/>
          <a:ext cx="603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9" name="Equation" r:id="rId5" imgW="342720" imgH="177480" progId="Equation.3">
                  <p:embed/>
                </p:oleObj>
              </mc:Choice>
              <mc:Fallback>
                <p:oleObj name="Equation" r:id="rId5" imgW="342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3814764"/>
                        <a:ext cx="603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8593138" y="1676400"/>
          <a:ext cx="9318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0" name="Equation" r:id="rId7" imgW="457200" imgH="203040" progId="Equation.3">
                  <p:embed/>
                </p:oleObj>
              </mc:Choice>
              <mc:Fallback>
                <p:oleObj name="Equation" r:id="rId7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138" y="1676400"/>
                        <a:ext cx="9318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6934200" y="36576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400"/>
              <a:t>Pada saat :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934200" y="4724401"/>
            <a:ext cx="337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400"/>
              <a:t>Sistem non zero offset</a:t>
            </a:r>
          </a:p>
        </p:txBody>
      </p:sp>
      <p:grpSp>
        <p:nvGrpSpPr>
          <p:cNvPr id="56467" name="Group 147"/>
          <p:cNvGrpSpPr>
            <a:grpSpLocks/>
          </p:cNvGrpSpPr>
          <p:nvPr/>
        </p:nvGrpSpPr>
        <p:grpSpPr bwMode="auto">
          <a:xfrm>
            <a:off x="1885950" y="2309813"/>
            <a:ext cx="5124450" cy="4006850"/>
            <a:chOff x="108" y="1455"/>
            <a:chExt cx="3228" cy="2524"/>
          </a:xfrm>
        </p:grpSpPr>
        <p:graphicFrame>
          <p:nvGraphicFramePr>
            <p:cNvPr id="56456" name="Object 136"/>
            <p:cNvGraphicFramePr>
              <a:graphicFrameLocks noChangeAspect="1"/>
            </p:cNvGraphicFramePr>
            <p:nvPr/>
          </p:nvGraphicFramePr>
          <p:xfrm>
            <a:off x="2064" y="1760"/>
            <a:ext cx="13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1" name="Equation" r:id="rId9" imgW="139680" imgH="393480" progId="Equation.3">
                    <p:embed/>
                  </p:oleObj>
                </mc:Choice>
                <mc:Fallback>
                  <p:oleObj name="Equation" r:id="rId9" imgW="139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60"/>
                          <a:ext cx="132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>
              <a:off x="967" y="2148"/>
              <a:ext cx="0" cy="1602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>
              <a:off x="644" y="2623"/>
              <a:ext cx="333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323" y="1659"/>
              <a:ext cx="319" cy="2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611" y="3765"/>
              <a:ext cx="2725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Rectangle 38"/>
            <p:cNvSpPr>
              <a:spLocks noChangeArrowheads="1"/>
            </p:cNvSpPr>
            <p:nvPr/>
          </p:nvSpPr>
          <p:spPr bwMode="auto">
            <a:xfrm>
              <a:off x="1549" y="1455"/>
              <a:ext cx="635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flipV="1">
              <a:off x="656" y="1906"/>
              <a:ext cx="356" cy="18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>
              <a:off x="701" y="2130"/>
              <a:ext cx="14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Rectangle 41"/>
            <p:cNvSpPr>
              <a:spLocks noChangeArrowheads="1"/>
            </p:cNvSpPr>
            <p:nvPr/>
          </p:nvSpPr>
          <p:spPr bwMode="auto">
            <a:xfrm>
              <a:off x="1296" y="1784"/>
              <a:ext cx="96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Kemiringan =</a:t>
              </a:r>
              <a:r>
                <a:rPr lang="en-US" sz="1200"/>
                <a:t> </a:t>
              </a:r>
              <a:endParaRPr lang="en-U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flipH="1">
              <a:off x="1025" y="1891"/>
              <a:ext cx="270" cy="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Rectangle 43"/>
            <p:cNvSpPr>
              <a:spLocks noChangeArrowheads="1"/>
            </p:cNvSpPr>
            <p:nvPr/>
          </p:nvSpPr>
          <p:spPr bwMode="auto">
            <a:xfrm>
              <a:off x="108" y="2502"/>
              <a:ext cx="60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0,632K</a:t>
              </a:r>
            </a:p>
          </p:txBody>
        </p:sp>
        <p:sp>
          <p:nvSpPr>
            <p:cNvPr id="56364" name="Rectangle 44"/>
            <p:cNvSpPr>
              <a:spLocks noChangeArrowheads="1"/>
            </p:cNvSpPr>
            <p:nvPr/>
          </p:nvSpPr>
          <p:spPr bwMode="auto">
            <a:xfrm>
              <a:off x="440" y="2015"/>
              <a:ext cx="19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K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H="1">
              <a:off x="1240" y="2293"/>
              <a:ext cx="3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>
              <a:off x="657" y="2454"/>
              <a:ext cx="24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7" name="Rectangle 47"/>
            <p:cNvSpPr>
              <a:spLocks noChangeArrowheads="1"/>
            </p:cNvSpPr>
            <p:nvPr/>
          </p:nvSpPr>
          <p:spPr bwMode="auto">
            <a:xfrm>
              <a:off x="1526" y="2166"/>
              <a:ext cx="32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/>
                <a:t>c(t)</a:t>
              </a:r>
            </a:p>
          </p:txBody>
        </p:sp>
        <p:sp>
          <p:nvSpPr>
            <p:cNvPr id="56368" name="AutoShape 48"/>
            <p:cNvSpPr>
              <a:spLocks/>
            </p:cNvSpPr>
            <p:nvPr/>
          </p:nvSpPr>
          <p:spPr bwMode="auto">
            <a:xfrm>
              <a:off x="2339" y="2136"/>
              <a:ext cx="101" cy="304"/>
            </a:xfrm>
            <a:prstGeom prst="rightBrace">
              <a:avLst>
                <a:gd name="adj1" fmla="val 2508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9" name="Rectangle 49"/>
            <p:cNvSpPr>
              <a:spLocks noChangeArrowheads="1"/>
            </p:cNvSpPr>
            <p:nvPr/>
          </p:nvSpPr>
          <p:spPr bwMode="auto">
            <a:xfrm>
              <a:off x="2425" y="2160"/>
              <a:ext cx="4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i="1"/>
                <a:t>offset</a:t>
              </a:r>
              <a:endParaRPr lang="en-US"/>
            </a:p>
          </p:txBody>
        </p:sp>
        <p:sp>
          <p:nvSpPr>
            <p:cNvPr id="56370" name="Rectangle 50"/>
            <p:cNvSpPr>
              <a:spLocks noChangeArrowheads="1"/>
            </p:cNvSpPr>
            <p:nvPr/>
          </p:nvSpPr>
          <p:spPr bwMode="auto">
            <a:xfrm>
              <a:off x="460" y="2324"/>
              <a:ext cx="23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1</a:t>
              </a:r>
            </a:p>
          </p:txBody>
        </p:sp>
        <p:sp>
          <p:nvSpPr>
            <p:cNvPr id="56380" name="Rectangle 60"/>
            <p:cNvSpPr>
              <a:spLocks noChangeArrowheads="1"/>
            </p:cNvSpPr>
            <p:nvPr/>
          </p:nvSpPr>
          <p:spPr bwMode="auto">
            <a:xfrm>
              <a:off x="661" y="1721"/>
              <a:ext cx="2561" cy="20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1" name="Rectangle 61"/>
            <p:cNvSpPr>
              <a:spLocks noChangeArrowheads="1"/>
            </p:cNvSpPr>
            <p:nvPr/>
          </p:nvSpPr>
          <p:spPr bwMode="auto">
            <a:xfrm>
              <a:off x="661" y="1721"/>
              <a:ext cx="2561" cy="203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>
              <a:off x="661" y="1721"/>
              <a:ext cx="2561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>
              <a:off x="661" y="3754"/>
              <a:ext cx="2561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3222" y="1721"/>
              <a:ext cx="1" cy="20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661" y="1721"/>
              <a:ext cx="1" cy="20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flipV="1">
              <a:off x="661" y="1721"/>
              <a:ext cx="1" cy="20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661" y="3726"/>
              <a:ext cx="1" cy="2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>
              <a:off x="661" y="1721"/>
              <a:ext cx="1" cy="27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flipV="1">
              <a:off x="3222" y="3726"/>
              <a:ext cx="1" cy="2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>
              <a:off x="3222" y="1721"/>
              <a:ext cx="1" cy="27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>
              <a:off x="661" y="3754"/>
              <a:ext cx="27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flipH="1">
              <a:off x="3194" y="3754"/>
              <a:ext cx="2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>
              <a:off x="661" y="2452"/>
              <a:ext cx="27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flipH="1">
              <a:off x="3194" y="2452"/>
              <a:ext cx="2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>
              <a:off x="661" y="2128"/>
              <a:ext cx="27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H="1">
              <a:off x="3194" y="2128"/>
              <a:ext cx="2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48" name="Freeform 128"/>
            <p:cNvSpPr>
              <a:spLocks/>
            </p:cNvSpPr>
            <p:nvPr/>
          </p:nvSpPr>
          <p:spPr bwMode="auto">
            <a:xfrm>
              <a:off x="661" y="2128"/>
              <a:ext cx="2561" cy="1626"/>
            </a:xfrm>
            <a:custGeom>
              <a:avLst/>
              <a:gdLst>
                <a:gd name="T0" fmla="*/ 27 w 2561"/>
                <a:gd name="T1" fmla="*/ 1470 h 1626"/>
                <a:gd name="T2" fmla="*/ 78 w 2561"/>
                <a:gd name="T3" fmla="*/ 1205 h 1626"/>
                <a:gd name="T4" fmla="*/ 128 w 2561"/>
                <a:gd name="T5" fmla="*/ 986 h 1626"/>
                <a:gd name="T6" fmla="*/ 178 w 2561"/>
                <a:gd name="T7" fmla="*/ 808 h 1626"/>
                <a:gd name="T8" fmla="*/ 228 w 2561"/>
                <a:gd name="T9" fmla="*/ 662 h 1626"/>
                <a:gd name="T10" fmla="*/ 283 w 2561"/>
                <a:gd name="T11" fmla="*/ 543 h 1626"/>
                <a:gd name="T12" fmla="*/ 334 w 2561"/>
                <a:gd name="T13" fmla="*/ 443 h 1626"/>
                <a:gd name="T14" fmla="*/ 384 w 2561"/>
                <a:gd name="T15" fmla="*/ 360 h 1626"/>
                <a:gd name="T16" fmla="*/ 434 w 2561"/>
                <a:gd name="T17" fmla="*/ 296 h 1626"/>
                <a:gd name="T18" fmla="*/ 484 w 2561"/>
                <a:gd name="T19" fmla="*/ 242 h 1626"/>
                <a:gd name="T20" fmla="*/ 539 w 2561"/>
                <a:gd name="T21" fmla="*/ 201 h 1626"/>
                <a:gd name="T22" fmla="*/ 590 w 2561"/>
                <a:gd name="T23" fmla="*/ 164 h 1626"/>
                <a:gd name="T24" fmla="*/ 640 w 2561"/>
                <a:gd name="T25" fmla="*/ 132 h 1626"/>
                <a:gd name="T26" fmla="*/ 690 w 2561"/>
                <a:gd name="T27" fmla="*/ 109 h 1626"/>
                <a:gd name="T28" fmla="*/ 741 w 2561"/>
                <a:gd name="T29" fmla="*/ 91 h 1626"/>
                <a:gd name="T30" fmla="*/ 795 w 2561"/>
                <a:gd name="T31" fmla="*/ 73 h 1626"/>
                <a:gd name="T32" fmla="*/ 846 w 2561"/>
                <a:gd name="T33" fmla="*/ 59 h 1626"/>
                <a:gd name="T34" fmla="*/ 896 w 2561"/>
                <a:gd name="T35" fmla="*/ 50 h 1626"/>
                <a:gd name="T36" fmla="*/ 946 w 2561"/>
                <a:gd name="T37" fmla="*/ 41 h 1626"/>
                <a:gd name="T38" fmla="*/ 997 w 2561"/>
                <a:gd name="T39" fmla="*/ 32 h 1626"/>
                <a:gd name="T40" fmla="*/ 1052 w 2561"/>
                <a:gd name="T41" fmla="*/ 27 h 1626"/>
                <a:gd name="T42" fmla="*/ 1102 w 2561"/>
                <a:gd name="T43" fmla="*/ 22 h 1626"/>
                <a:gd name="T44" fmla="*/ 1152 w 2561"/>
                <a:gd name="T45" fmla="*/ 18 h 1626"/>
                <a:gd name="T46" fmla="*/ 1202 w 2561"/>
                <a:gd name="T47" fmla="*/ 13 h 1626"/>
                <a:gd name="T48" fmla="*/ 1253 w 2561"/>
                <a:gd name="T49" fmla="*/ 13 h 1626"/>
                <a:gd name="T50" fmla="*/ 1308 w 2561"/>
                <a:gd name="T51" fmla="*/ 9 h 1626"/>
                <a:gd name="T52" fmla="*/ 1358 w 2561"/>
                <a:gd name="T53" fmla="*/ 9 h 1626"/>
                <a:gd name="T54" fmla="*/ 1408 w 2561"/>
                <a:gd name="T55" fmla="*/ 4 h 1626"/>
                <a:gd name="T56" fmla="*/ 1459 w 2561"/>
                <a:gd name="T57" fmla="*/ 4 h 1626"/>
                <a:gd name="T58" fmla="*/ 1509 w 2561"/>
                <a:gd name="T59" fmla="*/ 4 h 1626"/>
                <a:gd name="T60" fmla="*/ 1564 w 2561"/>
                <a:gd name="T61" fmla="*/ 4 h 1626"/>
                <a:gd name="T62" fmla="*/ 1614 w 2561"/>
                <a:gd name="T63" fmla="*/ 4 h 1626"/>
                <a:gd name="T64" fmla="*/ 1664 w 2561"/>
                <a:gd name="T65" fmla="*/ 4 h 1626"/>
                <a:gd name="T66" fmla="*/ 1715 w 2561"/>
                <a:gd name="T67" fmla="*/ 0 h 1626"/>
                <a:gd name="T68" fmla="*/ 1765 w 2561"/>
                <a:gd name="T69" fmla="*/ 0 h 1626"/>
                <a:gd name="T70" fmla="*/ 1820 w 2561"/>
                <a:gd name="T71" fmla="*/ 0 h 1626"/>
                <a:gd name="T72" fmla="*/ 1870 w 2561"/>
                <a:gd name="T73" fmla="*/ 0 h 1626"/>
                <a:gd name="T74" fmla="*/ 1920 w 2561"/>
                <a:gd name="T75" fmla="*/ 0 h 1626"/>
                <a:gd name="T76" fmla="*/ 1971 w 2561"/>
                <a:gd name="T77" fmla="*/ 0 h 1626"/>
                <a:gd name="T78" fmla="*/ 2021 w 2561"/>
                <a:gd name="T79" fmla="*/ 0 h 1626"/>
                <a:gd name="T80" fmla="*/ 2076 w 2561"/>
                <a:gd name="T81" fmla="*/ 0 h 1626"/>
                <a:gd name="T82" fmla="*/ 2126 w 2561"/>
                <a:gd name="T83" fmla="*/ 0 h 1626"/>
                <a:gd name="T84" fmla="*/ 2176 w 2561"/>
                <a:gd name="T85" fmla="*/ 0 h 1626"/>
                <a:gd name="T86" fmla="*/ 2227 w 2561"/>
                <a:gd name="T87" fmla="*/ 0 h 1626"/>
                <a:gd name="T88" fmla="*/ 2277 w 2561"/>
                <a:gd name="T89" fmla="*/ 0 h 1626"/>
                <a:gd name="T90" fmla="*/ 2332 w 2561"/>
                <a:gd name="T91" fmla="*/ 0 h 1626"/>
                <a:gd name="T92" fmla="*/ 2382 w 2561"/>
                <a:gd name="T93" fmla="*/ 0 h 1626"/>
                <a:gd name="T94" fmla="*/ 2433 w 2561"/>
                <a:gd name="T95" fmla="*/ 0 h 1626"/>
                <a:gd name="T96" fmla="*/ 2483 w 2561"/>
                <a:gd name="T97" fmla="*/ 0 h 1626"/>
                <a:gd name="T98" fmla="*/ 2533 w 2561"/>
                <a:gd name="T99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1" h="1626">
                  <a:moveTo>
                    <a:pt x="0" y="1626"/>
                  </a:moveTo>
                  <a:lnTo>
                    <a:pt x="27" y="1470"/>
                  </a:lnTo>
                  <a:lnTo>
                    <a:pt x="50" y="1329"/>
                  </a:lnTo>
                  <a:lnTo>
                    <a:pt x="78" y="1205"/>
                  </a:lnTo>
                  <a:lnTo>
                    <a:pt x="100" y="1091"/>
                  </a:lnTo>
                  <a:lnTo>
                    <a:pt x="128" y="986"/>
                  </a:lnTo>
                  <a:lnTo>
                    <a:pt x="155" y="890"/>
                  </a:lnTo>
                  <a:lnTo>
                    <a:pt x="178" y="808"/>
                  </a:lnTo>
                  <a:lnTo>
                    <a:pt x="206" y="730"/>
                  </a:lnTo>
                  <a:lnTo>
                    <a:pt x="228" y="662"/>
                  </a:lnTo>
                  <a:lnTo>
                    <a:pt x="256" y="598"/>
                  </a:lnTo>
                  <a:lnTo>
                    <a:pt x="283" y="543"/>
                  </a:lnTo>
                  <a:lnTo>
                    <a:pt x="306" y="488"/>
                  </a:lnTo>
                  <a:lnTo>
                    <a:pt x="334" y="443"/>
                  </a:lnTo>
                  <a:lnTo>
                    <a:pt x="356" y="402"/>
                  </a:lnTo>
                  <a:lnTo>
                    <a:pt x="384" y="360"/>
                  </a:lnTo>
                  <a:lnTo>
                    <a:pt x="411" y="328"/>
                  </a:lnTo>
                  <a:lnTo>
                    <a:pt x="434" y="296"/>
                  </a:lnTo>
                  <a:lnTo>
                    <a:pt x="462" y="269"/>
                  </a:lnTo>
                  <a:lnTo>
                    <a:pt x="484" y="242"/>
                  </a:lnTo>
                  <a:lnTo>
                    <a:pt x="512" y="219"/>
                  </a:lnTo>
                  <a:lnTo>
                    <a:pt x="539" y="201"/>
                  </a:lnTo>
                  <a:lnTo>
                    <a:pt x="562" y="178"/>
                  </a:lnTo>
                  <a:lnTo>
                    <a:pt x="590" y="164"/>
                  </a:lnTo>
                  <a:lnTo>
                    <a:pt x="613" y="146"/>
                  </a:lnTo>
                  <a:lnTo>
                    <a:pt x="640" y="132"/>
                  </a:lnTo>
                  <a:lnTo>
                    <a:pt x="667" y="118"/>
                  </a:lnTo>
                  <a:lnTo>
                    <a:pt x="690" y="109"/>
                  </a:lnTo>
                  <a:lnTo>
                    <a:pt x="718" y="100"/>
                  </a:lnTo>
                  <a:lnTo>
                    <a:pt x="741" y="91"/>
                  </a:lnTo>
                  <a:lnTo>
                    <a:pt x="768" y="82"/>
                  </a:lnTo>
                  <a:lnTo>
                    <a:pt x="795" y="73"/>
                  </a:lnTo>
                  <a:lnTo>
                    <a:pt x="818" y="68"/>
                  </a:lnTo>
                  <a:lnTo>
                    <a:pt x="846" y="59"/>
                  </a:lnTo>
                  <a:lnTo>
                    <a:pt x="869" y="54"/>
                  </a:lnTo>
                  <a:lnTo>
                    <a:pt x="896" y="50"/>
                  </a:lnTo>
                  <a:lnTo>
                    <a:pt x="923" y="45"/>
                  </a:lnTo>
                  <a:lnTo>
                    <a:pt x="946" y="41"/>
                  </a:lnTo>
                  <a:lnTo>
                    <a:pt x="974" y="36"/>
                  </a:lnTo>
                  <a:lnTo>
                    <a:pt x="997" y="32"/>
                  </a:lnTo>
                  <a:lnTo>
                    <a:pt x="1024" y="32"/>
                  </a:lnTo>
                  <a:lnTo>
                    <a:pt x="1052" y="27"/>
                  </a:lnTo>
                  <a:lnTo>
                    <a:pt x="1074" y="22"/>
                  </a:lnTo>
                  <a:lnTo>
                    <a:pt x="1102" y="22"/>
                  </a:lnTo>
                  <a:lnTo>
                    <a:pt x="1125" y="18"/>
                  </a:lnTo>
                  <a:lnTo>
                    <a:pt x="1152" y="18"/>
                  </a:lnTo>
                  <a:lnTo>
                    <a:pt x="1180" y="18"/>
                  </a:lnTo>
                  <a:lnTo>
                    <a:pt x="1202" y="13"/>
                  </a:lnTo>
                  <a:lnTo>
                    <a:pt x="1230" y="13"/>
                  </a:lnTo>
                  <a:lnTo>
                    <a:pt x="1253" y="13"/>
                  </a:lnTo>
                  <a:lnTo>
                    <a:pt x="1280" y="9"/>
                  </a:lnTo>
                  <a:lnTo>
                    <a:pt x="1308" y="9"/>
                  </a:lnTo>
                  <a:lnTo>
                    <a:pt x="1330" y="9"/>
                  </a:lnTo>
                  <a:lnTo>
                    <a:pt x="1358" y="9"/>
                  </a:lnTo>
                  <a:lnTo>
                    <a:pt x="1381" y="9"/>
                  </a:lnTo>
                  <a:lnTo>
                    <a:pt x="1408" y="4"/>
                  </a:lnTo>
                  <a:lnTo>
                    <a:pt x="1436" y="4"/>
                  </a:lnTo>
                  <a:lnTo>
                    <a:pt x="1459" y="4"/>
                  </a:lnTo>
                  <a:lnTo>
                    <a:pt x="1486" y="4"/>
                  </a:lnTo>
                  <a:lnTo>
                    <a:pt x="1509" y="4"/>
                  </a:lnTo>
                  <a:lnTo>
                    <a:pt x="1536" y="4"/>
                  </a:lnTo>
                  <a:lnTo>
                    <a:pt x="1564" y="4"/>
                  </a:lnTo>
                  <a:lnTo>
                    <a:pt x="1587" y="4"/>
                  </a:lnTo>
                  <a:lnTo>
                    <a:pt x="1614" y="4"/>
                  </a:lnTo>
                  <a:lnTo>
                    <a:pt x="1637" y="4"/>
                  </a:lnTo>
                  <a:lnTo>
                    <a:pt x="1664" y="4"/>
                  </a:lnTo>
                  <a:lnTo>
                    <a:pt x="1692" y="0"/>
                  </a:lnTo>
                  <a:lnTo>
                    <a:pt x="1715" y="0"/>
                  </a:lnTo>
                  <a:lnTo>
                    <a:pt x="1742" y="0"/>
                  </a:lnTo>
                  <a:lnTo>
                    <a:pt x="1765" y="0"/>
                  </a:lnTo>
                  <a:lnTo>
                    <a:pt x="1792" y="0"/>
                  </a:lnTo>
                  <a:lnTo>
                    <a:pt x="1820" y="0"/>
                  </a:lnTo>
                  <a:lnTo>
                    <a:pt x="1843" y="0"/>
                  </a:lnTo>
                  <a:lnTo>
                    <a:pt x="1870" y="0"/>
                  </a:lnTo>
                  <a:lnTo>
                    <a:pt x="1893" y="0"/>
                  </a:lnTo>
                  <a:lnTo>
                    <a:pt x="1920" y="0"/>
                  </a:lnTo>
                  <a:lnTo>
                    <a:pt x="1948" y="0"/>
                  </a:lnTo>
                  <a:lnTo>
                    <a:pt x="1971" y="0"/>
                  </a:lnTo>
                  <a:lnTo>
                    <a:pt x="1998" y="0"/>
                  </a:lnTo>
                  <a:lnTo>
                    <a:pt x="2021" y="0"/>
                  </a:lnTo>
                  <a:lnTo>
                    <a:pt x="2048" y="0"/>
                  </a:lnTo>
                  <a:lnTo>
                    <a:pt x="2076" y="0"/>
                  </a:lnTo>
                  <a:lnTo>
                    <a:pt x="2099" y="0"/>
                  </a:lnTo>
                  <a:lnTo>
                    <a:pt x="2126" y="0"/>
                  </a:lnTo>
                  <a:lnTo>
                    <a:pt x="2149" y="0"/>
                  </a:lnTo>
                  <a:lnTo>
                    <a:pt x="2176" y="0"/>
                  </a:lnTo>
                  <a:lnTo>
                    <a:pt x="2204" y="0"/>
                  </a:lnTo>
                  <a:lnTo>
                    <a:pt x="2227" y="0"/>
                  </a:lnTo>
                  <a:lnTo>
                    <a:pt x="2254" y="0"/>
                  </a:lnTo>
                  <a:lnTo>
                    <a:pt x="2277" y="0"/>
                  </a:lnTo>
                  <a:lnTo>
                    <a:pt x="2305" y="0"/>
                  </a:lnTo>
                  <a:lnTo>
                    <a:pt x="2332" y="0"/>
                  </a:lnTo>
                  <a:lnTo>
                    <a:pt x="2355" y="0"/>
                  </a:lnTo>
                  <a:lnTo>
                    <a:pt x="2382" y="0"/>
                  </a:lnTo>
                  <a:lnTo>
                    <a:pt x="2405" y="0"/>
                  </a:lnTo>
                  <a:lnTo>
                    <a:pt x="2433" y="0"/>
                  </a:lnTo>
                  <a:lnTo>
                    <a:pt x="2460" y="0"/>
                  </a:lnTo>
                  <a:lnTo>
                    <a:pt x="2483" y="0"/>
                  </a:lnTo>
                  <a:lnTo>
                    <a:pt x="2510" y="0"/>
                  </a:lnTo>
                  <a:lnTo>
                    <a:pt x="2533" y="0"/>
                  </a:lnTo>
                  <a:lnTo>
                    <a:pt x="2561" y="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49" name="Line 129"/>
            <p:cNvSpPr>
              <a:spLocks noChangeShapeType="1"/>
            </p:cNvSpPr>
            <p:nvPr/>
          </p:nvSpPr>
          <p:spPr bwMode="auto">
            <a:xfrm>
              <a:off x="672" y="212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50" name="Line 130"/>
            <p:cNvSpPr>
              <a:spLocks noChangeShapeType="1"/>
            </p:cNvSpPr>
            <p:nvPr/>
          </p:nvSpPr>
          <p:spPr bwMode="auto">
            <a:xfrm>
              <a:off x="688" y="2448"/>
              <a:ext cx="252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51" name="Line 131"/>
            <p:cNvSpPr>
              <a:spLocks noChangeShapeType="1"/>
            </p:cNvSpPr>
            <p:nvPr/>
          </p:nvSpPr>
          <p:spPr bwMode="auto">
            <a:xfrm flipV="1">
              <a:off x="656" y="1945"/>
              <a:ext cx="329" cy="17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52" name="Line 132"/>
            <p:cNvSpPr>
              <a:spLocks noChangeShapeType="1"/>
            </p:cNvSpPr>
            <p:nvPr/>
          </p:nvSpPr>
          <p:spPr bwMode="auto">
            <a:xfrm>
              <a:off x="960" y="213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53" name="Line 133"/>
            <p:cNvSpPr>
              <a:spLocks noChangeShapeType="1"/>
            </p:cNvSpPr>
            <p:nvPr/>
          </p:nvSpPr>
          <p:spPr bwMode="auto">
            <a:xfrm>
              <a:off x="664" y="261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54" name="Text Box 134"/>
            <p:cNvSpPr txBox="1">
              <a:spLocks noChangeArrowheads="1"/>
            </p:cNvSpPr>
            <p:nvPr/>
          </p:nvSpPr>
          <p:spPr bwMode="auto">
            <a:xfrm>
              <a:off x="1144" y="1816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Kemiringan =</a:t>
              </a:r>
            </a:p>
          </p:txBody>
        </p:sp>
        <p:sp>
          <p:nvSpPr>
            <p:cNvPr id="56455" name="Line 135"/>
            <p:cNvSpPr>
              <a:spLocks noChangeShapeType="1"/>
            </p:cNvSpPr>
            <p:nvPr/>
          </p:nvSpPr>
          <p:spPr bwMode="auto">
            <a:xfrm flipH="1">
              <a:off x="1008" y="1968"/>
              <a:ext cx="144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6461" name="Object 141"/>
            <p:cNvGraphicFramePr>
              <a:graphicFrameLocks noChangeAspect="1"/>
            </p:cNvGraphicFramePr>
            <p:nvPr/>
          </p:nvGraphicFramePr>
          <p:xfrm>
            <a:off x="912" y="3803"/>
            <a:ext cx="10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2"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803"/>
                          <a:ext cx="10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63" name="Object 143"/>
            <p:cNvGraphicFramePr>
              <a:graphicFrameLocks noChangeAspect="1"/>
            </p:cNvGraphicFramePr>
            <p:nvPr/>
          </p:nvGraphicFramePr>
          <p:xfrm>
            <a:off x="2028" y="1741"/>
            <a:ext cx="13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3" name="Equation" r:id="rId13" imgW="139680" imgH="393480" progId="Equation.3">
                    <p:embed/>
                  </p:oleObj>
                </mc:Choice>
                <mc:Fallback>
                  <p:oleObj name="Equation" r:id="rId13" imgW="139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741"/>
                          <a:ext cx="132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65" name="Line 145"/>
            <p:cNvSpPr>
              <a:spLocks noChangeShapeType="1"/>
            </p:cNvSpPr>
            <p:nvPr/>
          </p:nvSpPr>
          <p:spPr bwMode="auto">
            <a:xfrm flipH="1">
              <a:off x="864" y="2856"/>
              <a:ext cx="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66" name="Text Box 146"/>
            <p:cNvSpPr txBox="1">
              <a:spLocks noChangeArrowheads="1"/>
            </p:cNvSpPr>
            <p:nvPr/>
          </p:nvSpPr>
          <p:spPr bwMode="auto">
            <a:xfrm>
              <a:off x="1168" y="27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1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Offset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8542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Error sistem pada keadaan tunak </a:t>
            </a:r>
            <a:r>
              <a:rPr lang="en-US" i="1">
                <a:latin typeface="Times New Roman" panose="02020603050405020304" pitchFamily="18" charset="0"/>
              </a:rPr>
              <a:t>(steady state)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Error steady state (Ess)</a:t>
            </a:r>
            <a:r>
              <a:rPr lang="en-US"/>
              <a:t> </a:t>
            </a:r>
            <a:endParaRPr lang="sv-SE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Offset sistem orde pertama terhadap masukan sinyal step : </a:t>
            </a:r>
            <a:endParaRPr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837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5722938"/>
          <a:ext cx="1316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6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22938"/>
                        <a:ext cx="13160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709864" y="3479800"/>
          <a:ext cx="1798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7" name="Equation" r:id="rId5" imgW="888840" imgH="304560" progId="Equation.3">
                  <p:embed/>
                </p:oleObj>
              </mc:Choice>
              <mc:Fallback>
                <p:oleObj name="Equation" r:id="rId5" imgW="888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4" y="3479800"/>
                        <a:ext cx="17986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967038" y="4114800"/>
          <a:ext cx="30019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8" name="Equation" r:id="rId7" imgW="1485720" imgH="304560" progId="Equation.3">
                  <p:embed/>
                </p:oleObj>
              </mc:Choice>
              <mc:Fallback>
                <p:oleObj name="Equation" r:id="rId7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4114800"/>
                        <a:ext cx="30019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384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63888" y="4738689"/>
          <a:ext cx="29702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9" name="Equation" r:id="rId9" imgW="1536480" imgH="457200" progId="Equation.3">
                  <p:embed/>
                </p:oleObj>
              </mc:Choice>
              <mc:Fallback>
                <p:oleObj name="Equation" r:id="rId9" imgW="153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738689"/>
                        <a:ext cx="29702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6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ramp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149600" cy="5000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Masukan unit ramp : </a:t>
            </a:r>
          </a:p>
        </p:txBody>
      </p:sp>
      <p:graphicFrame>
        <p:nvGraphicFramePr>
          <p:cNvPr id="62479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82863" y="3040064"/>
          <a:ext cx="4735512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7" name="Equation" r:id="rId3" imgW="2361960" imgH="583920" progId="Equation.3">
                  <p:embed/>
                </p:oleObj>
              </mc:Choice>
              <mc:Fallback>
                <p:oleObj name="Equation" r:id="rId3" imgW="23619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040064"/>
                        <a:ext cx="4735512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981200" y="23622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981200" y="4205288"/>
            <a:ext cx="824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sehingga,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5145088" y="1422401"/>
          <a:ext cx="33258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8" name="Equation" r:id="rId5" imgW="1650960" imgH="419040" progId="Equation.3">
                  <p:embed/>
                </p:oleObj>
              </mc:Choice>
              <mc:Fallback>
                <p:oleObj name="Equation" r:id="rId5" imgW="1650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1422401"/>
                        <a:ext cx="3325812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524001" y="29538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83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67038" y="4892675"/>
          <a:ext cx="37211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9" name="Equation" r:id="rId7" imgW="1866600" imgH="609480" progId="Equation.3">
                  <p:embed/>
                </p:oleObj>
              </mc:Choice>
              <mc:Fallback>
                <p:oleObj name="Equation" r:id="rId7" imgW="1866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4892675"/>
                        <a:ext cx="37211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9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Kurva respon ramp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696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Kurva respon ramp sistem orde pertama </a:t>
            </a:r>
            <a:r>
              <a:rPr lang="en-US" i="1">
                <a:latin typeface="Times New Roman" panose="02020603050405020304" pitchFamily="18" charset="0"/>
              </a:rPr>
              <a:t>( K=1</a:t>
            </a:r>
            <a:r>
              <a:rPr lang="en-US">
                <a:latin typeface="Times New Roman" panose="02020603050405020304" pitchFamily="18" charset="0"/>
              </a:rPr>
              <a:t>) 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4644" name="Group 132"/>
          <p:cNvGrpSpPr>
            <a:grpSpLocks/>
          </p:cNvGrpSpPr>
          <p:nvPr/>
        </p:nvGrpSpPr>
        <p:grpSpPr bwMode="auto">
          <a:xfrm>
            <a:off x="3505201" y="2286000"/>
            <a:ext cx="3381375" cy="3692526"/>
            <a:chOff x="1248" y="1440"/>
            <a:chExt cx="2130" cy="2326"/>
          </a:xfrm>
        </p:grpSpPr>
        <p:sp>
          <p:nvSpPr>
            <p:cNvPr id="64541" name="Freeform 29"/>
            <p:cNvSpPr>
              <a:spLocks/>
            </p:cNvSpPr>
            <p:nvPr/>
          </p:nvSpPr>
          <p:spPr bwMode="auto">
            <a:xfrm>
              <a:off x="1473" y="1676"/>
              <a:ext cx="52" cy="75"/>
            </a:xfrm>
            <a:custGeom>
              <a:avLst/>
              <a:gdLst>
                <a:gd name="T0" fmla="*/ 0 w 52"/>
                <a:gd name="T1" fmla="*/ 0 h 75"/>
                <a:gd name="T2" fmla="*/ 15 w 52"/>
                <a:gd name="T3" fmla="*/ 0 h 75"/>
                <a:gd name="T4" fmla="*/ 52 w 52"/>
                <a:gd name="T5" fmla="*/ 68 h 75"/>
                <a:gd name="T6" fmla="*/ 37 w 52"/>
                <a:gd name="T7" fmla="*/ 75 h 75"/>
                <a:gd name="T8" fmla="*/ 0 w 52"/>
                <a:gd name="T9" fmla="*/ 8 h 75"/>
                <a:gd name="T10" fmla="*/ 15 w 52"/>
                <a:gd name="T11" fmla="*/ 8 h 75"/>
                <a:gd name="T12" fmla="*/ 0 w 52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5">
                  <a:moveTo>
                    <a:pt x="0" y="0"/>
                  </a:moveTo>
                  <a:lnTo>
                    <a:pt x="15" y="0"/>
                  </a:lnTo>
                  <a:lnTo>
                    <a:pt x="52" y="68"/>
                  </a:lnTo>
                  <a:lnTo>
                    <a:pt x="37" y="75"/>
                  </a:lnTo>
                  <a:lnTo>
                    <a:pt x="0" y="8"/>
                  </a:lnTo>
                  <a:lnTo>
                    <a:pt x="1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Freeform 30"/>
            <p:cNvSpPr>
              <a:spLocks/>
            </p:cNvSpPr>
            <p:nvPr/>
          </p:nvSpPr>
          <p:spPr bwMode="auto">
            <a:xfrm>
              <a:off x="1473" y="1661"/>
              <a:ext cx="15" cy="15"/>
            </a:xfrm>
            <a:custGeom>
              <a:avLst/>
              <a:gdLst>
                <a:gd name="T0" fmla="*/ 0 w 15"/>
                <a:gd name="T1" fmla="*/ 15 h 15"/>
                <a:gd name="T2" fmla="*/ 7 w 15"/>
                <a:gd name="T3" fmla="*/ 0 h 15"/>
                <a:gd name="T4" fmla="*/ 15 w 15"/>
                <a:gd name="T5" fmla="*/ 15 h 15"/>
                <a:gd name="T6" fmla="*/ 0 w 15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0" y="15"/>
                  </a:moveTo>
                  <a:lnTo>
                    <a:pt x="7" y="0"/>
                  </a:lnTo>
                  <a:lnTo>
                    <a:pt x="1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Freeform 31"/>
            <p:cNvSpPr>
              <a:spLocks/>
            </p:cNvSpPr>
            <p:nvPr/>
          </p:nvSpPr>
          <p:spPr bwMode="auto">
            <a:xfrm>
              <a:off x="1428" y="1676"/>
              <a:ext cx="60" cy="75"/>
            </a:xfrm>
            <a:custGeom>
              <a:avLst/>
              <a:gdLst>
                <a:gd name="T0" fmla="*/ 7 w 60"/>
                <a:gd name="T1" fmla="*/ 68 h 75"/>
                <a:gd name="T2" fmla="*/ 0 w 60"/>
                <a:gd name="T3" fmla="*/ 68 h 75"/>
                <a:gd name="T4" fmla="*/ 45 w 60"/>
                <a:gd name="T5" fmla="*/ 0 h 75"/>
                <a:gd name="T6" fmla="*/ 60 w 60"/>
                <a:gd name="T7" fmla="*/ 8 h 75"/>
                <a:gd name="T8" fmla="*/ 15 w 60"/>
                <a:gd name="T9" fmla="*/ 75 h 75"/>
                <a:gd name="T10" fmla="*/ 7 w 60"/>
                <a:gd name="T1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5">
                  <a:moveTo>
                    <a:pt x="7" y="68"/>
                  </a:moveTo>
                  <a:lnTo>
                    <a:pt x="0" y="68"/>
                  </a:lnTo>
                  <a:lnTo>
                    <a:pt x="45" y="0"/>
                  </a:lnTo>
                  <a:lnTo>
                    <a:pt x="60" y="8"/>
                  </a:lnTo>
                  <a:lnTo>
                    <a:pt x="15" y="75"/>
                  </a:lnTo>
                  <a:lnTo>
                    <a:pt x="7" y="6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Rectangle 32"/>
            <p:cNvSpPr>
              <a:spLocks noChangeArrowheads="1"/>
            </p:cNvSpPr>
            <p:nvPr/>
          </p:nvSpPr>
          <p:spPr bwMode="auto">
            <a:xfrm>
              <a:off x="1465" y="1691"/>
              <a:ext cx="23" cy="1900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Rectangle 33"/>
            <p:cNvSpPr>
              <a:spLocks noChangeArrowheads="1"/>
            </p:cNvSpPr>
            <p:nvPr/>
          </p:nvSpPr>
          <p:spPr bwMode="auto">
            <a:xfrm>
              <a:off x="1480" y="3576"/>
              <a:ext cx="1875" cy="22"/>
            </a:xfrm>
            <a:prstGeom prst="rect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Freeform 34"/>
            <p:cNvSpPr>
              <a:spLocks/>
            </p:cNvSpPr>
            <p:nvPr/>
          </p:nvSpPr>
          <p:spPr bwMode="auto">
            <a:xfrm>
              <a:off x="3295" y="3539"/>
              <a:ext cx="75" cy="59"/>
            </a:xfrm>
            <a:custGeom>
              <a:avLst/>
              <a:gdLst>
                <a:gd name="T0" fmla="*/ 75 w 75"/>
                <a:gd name="T1" fmla="*/ 59 h 59"/>
                <a:gd name="T2" fmla="*/ 75 w 75"/>
                <a:gd name="T3" fmla="*/ 45 h 59"/>
                <a:gd name="T4" fmla="*/ 8 w 75"/>
                <a:gd name="T5" fmla="*/ 0 h 59"/>
                <a:gd name="T6" fmla="*/ 0 w 75"/>
                <a:gd name="T7" fmla="*/ 15 h 59"/>
                <a:gd name="T8" fmla="*/ 68 w 75"/>
                <a:gd name="T9" fmla="*/ 59 h 59"/>
                <a:gd name="T10" fmla="*/ 68 w 75"/>
                <a:gd name="T11" fmla="*/ 45 h 59"/>
                <a:gd name="T12" fmla="*/ 75 w 75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9">
                  <a:moveTo>
                    <a:pt x="75" y="59"/>
                  </a:moveTo>
                  <a:lnTo>
                    <a:pt x="75" y="4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68" y="59"/>
                  </a:lnTo>
                  <a:lnTo>
                    <a:pt x="68" y="45"/>
                  </a:lnTo>
                  <a:lnTo>
                    <a:pt x="75" y="59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Freeform 35"/>
            <p:cNvSpPr>
              <a:spLocks/>
            </p:cNvSpPr>
            <p:nvPr/>
          </p:nvSpPr>
          <p:spPr bwMode="auto">
            <a:xfrm>
              <a:off x="3370" y="3584"/>
              <a:ext cx="8" cy="14"/>
            </a:xfrm>
            <a:custGeom>
              <a:avLst/>
              <a:gdLst>
                <a:gd name="T0" fmla="*/ 0 w 8"/>
                <a:gd name="T1" fmla="*/ 14 h 14"/>
                <a:gd name="T2" fmla="*/ 8 w 8"/>
                <a:gd name="T3" fmla="*/ 7 h 14"/>
                <a:gd name="T4" fmla="*/ 0 w 8"/>
                <a:gd name="T5" fmla="*/ 0 h 14"/>
                <a:gd name="T6" fmla="*/ 0 w 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0" y="14"/>
                  </a:moveTo>
                  <a:lnTo>
                    <a:pt x="8" y="7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Freeform 36"/>
            <p:cNvSpPr>
              <a:spLocks/>
            </p:cNvSpPr>
            <p:nvPr/>
          </p:nvSpPr>
          <p:spPr bwMode="auto">
            <a:xfrm>
              <a:off x="3295" y="3584"/>
              <a:ext cx="75" cy="52"/>
            </a:xfrm>
            <a:custGeom>
              <a:avLst/>
              <a:gdLst>
                <a:gd name="T0" fmla="*/ 0 w 75"/>
                <a:gd name="T1" fmla="*/ 44 h 52"/>
                <a:gd name="T2" fmla="*/ 8 w 75"/>
                <a:gd name="T3" fmla="*/ 52 h 52"/>
                <a:gd name="T4" fmla="*/ 75 w 75"/>
                <a:gd name="T5" fmla="*/ 14 h 52"/>
                <a:gd name="T6" fmla="*/ 68 w 75"/>
                <a:gd name="T7" fmla="*/ 0 h 52"/>
                <a:gd name="T8" fmla="*/ 0 w 75"/>
                <a:gd name="T9" fmla="*/ 37 h 52"/>
                <a:gd name="T10" fmla="*/ 0 w 75"/>
                <a:gd name="T1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2">
                  <a:moveTo>
                    <a:pt x="0" y="44"/>
                  </a:moveTo>
                  <a:lnTo>
                    <a:pt x="8" y="52"/>
                  </a:lnTo>
                  <a:lnTo>
                    <a:pt x="75" y="14"/>
                  </a:lnTo>
                  <a:lnTo>
                    <a:pt x="68" y="0"/>
                  </a:lnTo>
                  <a:lnTo>
                    <a:pt x="0" y="37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Freeform 37"/>
            <p:cNvSpPr>
              <a:spLocks/>
            </p:cNvSpPr>
            <p:nvPr/>
          </p:nvSpPr>
          <p:spPr bwMode="auto">
            <a:xfrm>
              <a:off x="1473" y="2043"/>
              <a:ext cx="1552" cy="1548"/>
            </a:xfrm>
            <a:custGeom>
              <a:avLst/>
              <a:gdLst>
                <a:gd name="T0" fmla="*/ 207 w 207"/>
                <a:gd name="T1" fmla="*/ 1 h 207"/>
                <a:gd name="T2" fmla="*/ 1 w 207"/>
                <a:gd name="T3" fmla="*/ 207 h 207"/>
                <a:gd name="T4" fmla="*/ 0 w 207"/>
                <a:gd name="T5" fmla="*/ 206 h 207"/>
                <a:gd name="T6" fmla="*/ 206 w 207"/>
                <a:gd name="T7" fmla="*/ 0 h 207"/>
                <a:gd name="T8" fmla="*/ 207 w 207"/>
                <a:gd name="T9" fmla="*/ 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1"/>
                  </a:moveTo>
                  <a:lnTo>
                    <a:pt x="1" y="207"/>
                  </a:lnTo>
                  <a:lnTo>
                    <a:pt x="0" y="206"/>
                  </a:lnTo>
                  <a:lnTo>
                    <a:pt x="206" y="0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38"/>
            <p:cNvSpPr>
              <a:spLocks noChangeShapeType="1"/>
            </p:cNvSpPr>
            <p:nvPr/>
          </p:nvSpPr>
          <p:spPr bwMode="auto">
            <a:xfrm flipV="1">
              <a:off x="2995" y="3546"/>
              <a:ext cx="1" cy="4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Line 39"/>
            <p:cNvSpPr>
              <a:spLocks noChangeShapeType="1"/>
            </p:cNvSpPr>
            <p:nvPr/>
          </p:nvSpPr>
          <p:spPr bwMode="auto">
            <a:xfrm flipV="1">
              <a:off x="2493" y="3546"/>
              <a:ext cx="1" cy="4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2" name="Line 40"/>
            <p:cNvSpPr>
              <a:spLocks noChangeShapeType="1"/>
            </p:cNvSpPr>
            <p:nvPr/>
          </p:nvSpPr>
          <p:spPr bwMode="auto">
            <a:xfrm flipV="1">
              <a:off x="1983" y="3546"/>
              <a:ext cx="1" cy="4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3" name="Line 41"/>
            <p:cNvSpPr>
              <a:spLocks noChangeShapeType="1"/>
            </p:cNvSpPr>
            <p:nvPr/>
          </p:nvSpPr>
          <p:spPr bwMode="auto">
            <a:xfrm flipV="1">
              <a:off x="2748" y="3569"/>
              <a:ext cx="1" cy="2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4" name="Line 42"/>
            <p:cNvSpPr>
              <a:spLocks noChangeShapeType="1"/>
            </p:cNvSpPr>
            <p:nvPr/>
          </p:nvSpPr>
          <p:spPr bwMode="auto">
            <a:xfrm flipV="1">
              <a:off x="2238" y="3569"/>
              <a:ext cx="1" cy="2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5" name="Line 43"/>
            <p:cNvSpPr>
              <a:spLocks noChangeShapeType="1"/>
            </p:cNvSpPr>
            <p:nvPr/>
          </p:nvSpPr>
          <p:spPr bwMode="auto">
            <a:xfrm flipV="1">
              <a:off x="1728" y="3569"/>
              <a:ext cx="1" cy="2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Line 44"/>
            <p:cNvSpPr>
              <a:spLocks noChangeShapeType="1"/>
            </p:cNvSpPr>
            <p:nvPr/>
          </p:nvSpPr>
          <p:spPr bwMode="auto">
            <a:xfrm>
              <a:off x="1480" y="3082"/>
              <a:ext cx="4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7" name="Line 45"/>
            <p:cNvSpPr>
              <a:spLocks noChangeShapeType="1"/>
            </p:cNvSpPr>
            <p:nvPr/>
          </p:nvSpPr>
          <p:spPr bwMode="auto">
            <a:xfrm>
              <a:off x="1480" y="2581"/>
              <a:ext cx="4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8" name="Line 46"/>
            <p:cNvSpPr>
              <a:spLocks noChangeShapeType="1"/>
            </p:cNvSpPr>
            <p:nvPr/>
          </p:nvSpPr>
          <p:spPr bwMode="auto">
            <a:xfrm>
              <a:off x="1480" y="2073"/>
              <a:ext cx="4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>
              <a:off x="1480" y="2836"/>
              <a:ext cx="2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48"/>
            <p:cNvSpPr>
              <a:spLocks noChangeShapeType="1"/>
            </p:cNvSpPr>
            <p:nvPr/>
          </p:nvSpPr>
          <p:spPr bwMode="auto">
            <a:xfrm>
              <a:off x="1480" y="2327"/>
              <a:ext cx="2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49"/>
            <p:cNvSpPr>
              <a:spLocks noChangeShapeType="1"/>
            </p:cNvSpPr>
            <p:nvPr/>
          </p:nvSpPr>
          <p:spPr bwMode="auto">
            <a:xfrm>
              <a:off x="1480" y="3337"/>
              <a:ext cx="23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Freeform 50"/>
            <p:cNvSpPr>
              <a:spLocks noEditPoints="1"/>
            </p:cNvSpPr>
            <p:nvPr/>
          </p:nvSpPr>
          <p:spPr bwMode="auto">
            <a:xfrm>
              <a:off x="1473" y="2185"/>
              <a:ext cx="1657" cy="1413"/>
            </a:xfrm>
            <a:custGeom>
              <a:avLst/>
              <a:gdLst>
                <a:gd name="T0" fmla="*/ 221 w 221"/>
                <a:gd name="T1" fmla="*/ 2 h 189"/>
                <a:gd name="T2" fmla="*/ 79 w 221"/>
                <a:gd name="T3" fmla="*/ 145 h 189"/>
                <a:gd name="T4" fmla="*/ 78 w 221"/>
                <a:gd name="T5" fmla="*/ 143 h 189"/>
                <a:gd name="T6" fmla="*/ 220 w 221"/>
                <a:gd name="T7" fmla="*/ 0 h 189"/>
                <a:gd name="T8" fmla="*/ 221 w 221"/>
                <a:gd name="T9" fmla="*/ 2 h 189"/>
                <a:gd name="T10" fmla="*/ 78 w 221"/>
                <a:gd name="T11" fmla="*/ 143 h 189"/>
                <a:gd name="T12" fmla="*/ 78 w 221"/>
                <a:gd name="T13" fmla="*/ 143 h 189"/>
                <a:gd name="T14" fmla="*/ 79 w 221"/>
                <a:gd name="T15" fmla="*/ 144 h 189"/>
                <a:gd name="T16" fmla="*/ 78 w 221"/>
                <a:gd name="T17" fmla="*/ 143 h 189"/>
                <a:gd name="T18" fmla="*/ 79 w 221"/>
                <a:gd name="T19" fmla="*/ 145 h 189"/>
                <a:gd name="T20" fmla="*/ 44 w 221"/>
                <a:gd name="T21" fmla="*/ 172 h 189"/>
                <a:gd name="T22" fmla="*/ 43 w 221"/>
                <a:gd name="T23" fmla="*/ 170 h 189"/>
                <a:gd name="T24" fmla="*/ 78 w 221"/>
                <a:gd name="T25" fmla="*/ 143 h 189"/>
                <a:gd name="T26" fmla="*/ 79 w 221"/>
                <a:gd name="T27" fmla="*/ 145 h 189"/>
                <a:gd name="T28" fmla="*/ 44 w 221"/>
                <a:gd name="T29" fmla="*/ 172 h 189"/>
                <a:gd name="T30" fmla="*/ 1 w 221"/>
                <a:gd name="T31" fmla="*/ 189 h 189"/>
                <a:gd name="T32" fmla="*/ 0 w 221"/>
                <a:gd name="T33" fmla="*/ 186 h 189"/>
                <a:gd name="T34" fmla="*/ 43 w 221"/>
                <a:gd name="T35" fmla="*/ 170 h 189"/>
                <a:gd name="T36" fmla="*/ 44 w 221"/>
                <a:gd name="T37" fmla="*/ 17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1" h="189">
                  <a:moveTo>
                    <a:pt x="221" y="2"/>
                  </a:moveTo>
                  <a:lnTo>
                    <a:pt x="79" y="145"/>
                  </a:lnTo>
                  <a:lnTo>
                    <a:pt x="78" y="143"/>
                  </a:lnTo>
                  <a:lnTo>
                    <a:pt x="220" y="0"/>
                  </a:lnTo>
                  <a:lnTo>
                    <a:pt x="221" y="2"/>
                  </a:lnTo>
                  <a:close/>
                  <a:moveTo>
                    <a:pt x="78" y="143"/>
                  </a:moveTo>
                  <a:lnTo>
                    <a:pt x="78" y="143"/>
                  </a:lnTo>
                  <a:lnTo>
                    <a:pt x="79" y="144"/>
                  </a:lnTo>
                  <a:lnTo>
                    <a:pt x="78" y="143"/>
                  </a:lnTo>
                  <a:close/>
                  <a:moveTo>
                    <a:pt x="79" y="145"/>
                  </a:moveTo>
                  <a:cubicBezTo>
                    <a:pt x="69" y="155"/>
                    <a:pt x="57" y="165"/>
                    <a:pt x="44" y="172"/>
                  </a:cubicBezTo>
                  <a:lnTo>
                    <a:pt x="43" y="170"/>
                  </a:lnTo>
                  <a:cubicBezTo>
                    <a:pt x="56" y="163"/>
                    <a:pt x="67" y="154"/>
                    <a:pt x="78" y="143"/>
                  </a:cubicBezTo>
                  <a:lnTo>
                    <a:pt x="79" y="145"/>
                  </a:lnTo>
                  <a:close/>
                  <a:moveTo>
                    <a:pt x="44" y="172"/>
                  </a:moveTo>
                  <a:cubicBezTo>
                    <a:pt x="31" y="179"/>
                    <a:pt x="16" y="185"/>
                    <a:pt x="1" y="189"/>
                  </a:cubicBezTo>
                  <a:lnTo>
                    <a:pt x="0" y="186"/>
                  </a:lnTo>
                  <a:cubicBezTo>
                    <a:pt x="16" y="183"/>
                    <a:pt x="30" y="177"/>
                    <a:pt x="43" y="170"/>
                  </a:cubicBezTo>
                  <a:lnTo>
                    <a:pt x="44" y="172"/>
                  </a:lnTo>
                  <a:close/>
                </a:path>
              </a:pathLst>
            </a:custGeom>
            <a:solidFill>
              <a:srgbClr val="3366FF"/>
            </a:solidFill>
            <a:ln w="1905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Rectangle 51"/>
            <p:cNvSpPr>
              <a:spLocks noChangeArrowheads="1"/>
            </p:cNvSpPr>
            <p:nvPr/>
          </p:nvSpPr>
          <p:spPr bwMode="auto">
            <a:xfrm>
              <a:off x="1248" y="1440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11D"/>
                  </a:solidFill>
                </a:rPr>
                <a:t>r(t), c(t)</a:t>
              </a:r>
              <a:endParaRPr lang="en-US"/>
            </a:p>
          </p:txBody>
        </p:sp>
        <p:sp>
          <p:nvSpPr>
            <p:cNvPr id="64565" name="Rectangle 53"/>
            <p:cNvSpPr>
              <a:spLocks noChangeArrowheads="1"/>
            </p:cNvSpPr>
            <p:nvPr/>
          </p:nvSpPr>
          <p:spPr bwMode="auto">
            <a:xfrm>
              <a:off x="1274" y="20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6</a:t>
              </a:r>
              <a:endParaRPr lang="en-US"/>
            </a:p>
          </p:txBody>
        </p:sp>
        <p:sp>
          <p:nvSpPr>
            <p:cNvPr id="64566" name="Rectangle 54"/>
            <p:cNvSpPr>
              <a:spLocks noChangeArrowheads="1"/>
            </p:cNvSpPr>
            <p:nvPr/>
          </p:nvSpPr>
          <p:spPr bwMode="auto">
            <a:xfrm>
              <a:off x="1274" y="2509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4</a:t>
              </a:r>
              <a:endParaRPr lang="en-US"/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274" y="3025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2</a:t>
              </a:r>
              <a:endParaRPr lang="en-US"/>
            </a:p>
          </p:txBody>
        </p:sp>
        <p:sp>
          <p:nvSpPr>
            <p:cNvPr id="64568" name="Rectangle 56"/>
            <p:cNvSpPr>
              <a:spLocks noChangeArrowheads="1"/>
            </p:cNvSpPr>
            <p:nvPr/>
          </p:nvSpPr>
          <p:spPr bwMode="auto">
            <a:xfrm>
              <a:off x="1432" y="3640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0</a:t>
              </a:r>
              <a:endParaRPr lang="en-US"/>
            </a:p>
          </p:txBody>
        </p:sp>
        <p:sp>
          <p:nvSpPr>
            <p:cNvPr id="64598" name="Line 86"/>
            <p:cNvSpPr>
              <a:spLocks noChangeShapeType="1"/>
            </p:cNvSpPr>
            <p:nvPr/>
          </p:nvSpPr>
          <p:spPr bwMode="auto">
            <a:xfrm flipH="1">
              <a:off x="1728" y="3576"/>
              <a:ext cx="15" cy="1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87"/>
            <p:cNvSpPr>
              <a:spLocks noChangeShapeType="1"/>
            </p:cNvSpPr>
            <p:nvPr/>
          </p:nvSpPr>
          <p:spPr bwMode="auto">
            <a:xfrm flipH="1">
              <a:off x="1728" y="3576"/>
              <a:ext cx="15" cy="1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Rectangle 88"/>
            <p:cNvSpPr>
              <a:spLocks noChangeArrowheads="1"/>
            </p:cNvSpPr>
            <p:nvPr/>
          </p:nvSpPr>
          <p:spPr bwMode="auto">
            <a:xfrm>
              <a:off x="1893" y="2573"/>
              <a:ext cx="1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11D"/>
                  </a:solidFill>
                </a:rPr>
                <a:t>r(t)</a:t>
              </a:r>
              <a:endParaRPr lang="en-US"/>
            </a:p>
          </p:txBody>
        </p:sp>
        <p:sp>
          <p:nvSpPr>
            <p:cNvPr id="64601" name="Rectangle 89"/>
            <p:cNvSpPr>
              <a:spLocks noChangeArrowheads="1"/>
            </p:cNvSpPr>
            <p:nvPr/>
          </p:nvSpPr>
          <p:spPr bwMode="auto">
            <a:xfrm>
              <a:off x="2392" y="3080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11D"/>
                  </a:solidFill>
                </a:rPr>
                <a:t>c(t)</a:t>
              </a:r>
              <a:endParaRPr lang="en-US"/>
            </a:p>
          </p:txBody>
        </p:sp>
        <p:sp>
          <p:nvSpPr>
            <p:cNvPr id="64621" name="Freeform 109"/>
            <p:cNvSpPr>
              <a:spLocks/>
            </p:cNvSpPr>
            <p:nvPr/>
          </p:nvSpPr>
          <p:spPr bwMode="auto">
            <a:xfrm>
              <a:off x="1338" y="2028"/>
              <a:ext cx="52" cy="22"/>
            </a:xfrm>
            <a:custGeom>
              <a:avLst/>
              <a:gdLst>
                <a:gd name="T0" fmla="*/ 0 w 7"/>
                <a:gd name="T1" fmla="*/ 1 h 3"/>
                <a:gd name="T2" fmla="*/ 7 w 7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3" y="3"/>
                    <a:pt x="3" y="0"/>
                    <a:pt x="7" y="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" name="Freeform 110"/>
            <p:cNvSpPr>
              <a:spLocks/>
            </p:cNvSpPr>
            <p:nvPr/>
          </p:nvSpPr>
          <p:spPr bwMode="auto">
            <a:xfrm>
              <a:off x="1330" y="2043"/>
              <a:ext cx="45" cy="60"/>
            </a:xfrm>
            <a:custGeom>
              <a:avLst/>
              <a:gdLst>
                <a:gd name="T0" fmla="*/ 6 w 6"/>
                <a:gd name="T1" fmla="*/ 6 h 8"/>
                <a:gd name="T2" fmla="*/ 4 w 6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0" y="8"/>
                    <a:pt x="4" y="2"/>
                    <a:pt x="4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Freeform 111"/>
            <p:cNvSpPr>
              <a:spLocks/>
            </p:cNvSpPr>
            <p:nvPr/>
          </p:nvSpPr>
          <p:spPr bwMode="auto">
            <a:xfrm>
              <a:off x="1338" y="2529"/>
              <a:ext cx="52" cy="22"/>
            </a:xfrm>
            <a:custGeom>
              <a:avLst/>
              <a:gdLst>
                <a:gd name="T0" fmla="*/ 0 w 7"/>
                <a:gd name="T1" fmla="*/ 1 h 3"/>
                <a:gd name="T2" fmla="*/ 7 w 7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3" y="3"/>
                    <a:pt x="3" y="0"/>
                    <a:pt x="7" y="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4" name="Freeform 112"/>
            <p:cNvSpPr>
              <a:spLocks/>
            </p:cNvSpPr>
            <p:nvPr/>
          </p:nvSpPr>
          <p:spPr bwMode="auto">
            <a:xfrm>
              <a:off x="1330" y="2537"/>
              <a:ext cx="45" cy="59"/>
            </a:xfrm>
            <a:custGeom>
              <a:avLst/>
              <a:gdLst>
                <a:gd name="T0" fmla="*/ 6 w 6"/>
                <a:gd name="T1" fmla="*/ 7 h 8"/>
                <a:gd name="T2" fmla="*/ 4 w 6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8">
                  <a:moveTo>
                    <a:pt x="6" y="7"/>
                  </a:moveTo>
                  <a:cubicBezTo>
                    <a:pt x="0" y="8"/>
                    <a:pt x="4" y="3"/>
                    <a:pt x="4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5" name="Freeform 113"/>
            <p:cNvSpPr>
              <a:spLocks/>
            </p:cNvSpPr>
            <p:nvPr/>
          </p:nvSpPr>
          <p:spPr bwMode="auto">
            <a:xfrm>
              <a:off x="1338" y="3045"/>
              <a:ext cx="52" cy="15"/>
            </a:xfrm>
            <a:custGeom>
              <a:avLst/>
              <a:gdLst>
                <a:gd name="T0" fmla="*/ 0 w 7"/>
                <a:gd name="T1" fmla="*/ 1 h 2"/>
                <a:gd name="T2" fmla="*/ 7 w 7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2">
                  <a:moveTo>
                    <a:pt x="0" y="1"/>
                  </a:moveTo>
                  <a:cubicBezTo>
                    <a:pt x="3" y="2"/>
                    <a:pt x="3" y="0"/>
                    <a:pt x="7" y="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6" name="Freeform 114"/>
            <p:cNvSpPr>
              <a:spLocks/>
            </p:cNvSpPr>
            <p:nvPr/>
          </p:nvSpPr>
          <p:spPr bwMode="auto">
            <a:xfrm>
              <a:off x="1330" y="3053"/>
              <a:ext cx="45" cy="59"/>
            </a:xfrm>
            <a:custGeom>
              <a:avLst/>
              <a:gdLst>
                <a:gd name="T0" fmla="*/ 6 w 6"/>
                <a:gd name="T1" fmla="*/ 7 h 8"/>
                <a:gd name="T2" fmla="*/ 4 w 6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8">
                  <a:moveTo>
                    <a:pt x="6" y="7"/>
                  </a:moveTo>
                  <a:cubicBezTo>
                    <a:pt x="0" y="8"/>
                    <a:pt x="4" y="3"/>
                    <a:pt x="4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7" name="Rectangle 115"/>
            <p:cNvSpPr>
              <a:spLocks noChangeArrowheads="1"/>
            </p:cNvSpPr>
            <p:nvPr/>
          </p:nvSpPr>
          <p:spPr bwMode="auto">
            <a:xfrm>
              <a:off x="2939" y="3640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6</a:t>
              </a:r>
              <a:endParaRPr lang="en-US"/>
            </a:p>
          </p:txBody>
        </p:sp>
        <p:sp>
          <p:nvSpPr>
            <p:cNvPr id="64628" name="Freeform 116"/>
            <p:cNvSpPr>
              <a:spLocks/>
            </p:cNvSpPr>
            <p:nvPr/>
          </p:nvSpPr>
          <p:spPr bwMode="auto">
            <a:xfrm>
              <a:off x="3003" y="3658"/>
              <a:ext cx="52" cy="23"/>
            </a:xfrm>
            <a:custGeom>
              <a:avLst/>
              <a:gdLst>
                <a:gd name="T0" fmla="*/ 0 w 7"/>
                <a:gd name="T1" fmla="*/ 1 h 3"/>
                <a:gd name="T2" fmla="*/ 7 w 7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3" y="3"/>
                    <a:pt x="3" y="0"/>
                    <a:pt x="7" y="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9" name="Freeform 117"/>
            <p:cNvSpPr>
              <a:spLocks/>
            </p:cNvSpPr>
            <p:nvPr/>
          </p:nvSpPr>
          <p:spPr bwMode="auto">
            <a:xfrm>
              <a:off x="2995" y="3673"/>
              <a:ext cx="45" cy="60"/>
            </a:xfrm>
            <a:custGeom>
              <a:avLst/>
              <a:gdLst>
                <a:gd name="T0" fmla="*/ 6 w 6"/>
                <a:gd name="T1" fmla="*/ 6 h 8"/>
                <a:gd name="T2" fmla="*/ 4 w 6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0" y="8"/>
                    <a:pt x="4" y="2"/>
                    <a:pt x="4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0" name="Rectangle 118"/>
            <p:cNvSpPr>
              <a:spLocks noChangeArrowheads="1"/>
            </p:cNvSpPr>
            <p:nvPr/>
          </p:nvSpPr>
          <p:spPr bwMode="auto">
            <a:xfrm>
              <a:off x="2432" y="3640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4</a:t>
              </a:r>
              <a:endParaRPr lang="en-US"/>
            </a:p>
          </p:txBody>
        </p:sp>
        <p:sp>
          <p:nvSpPr>
            <p:cNvPr id="64631" name="Freeform 119"/>
            <p:cNvSpPr>
              <a:spLocks/>
            </p:cNvSpPr>
            <p:nvPr/>
          </p:nvSpPr>
          <p:spPr bwMode="auto">
            <a:xfrm>
              <a:off x="2493" y="3658"/>
              <a:ext cx="60" cy="23"/>
            </a:xfrm>
            <a:custGeom>
              <a:avLst/>
              <a:gdLst>
                <a:gd name="T0" fmla="*/ 0 w 8"/>
                <a:gd name="T1" fmla="*/ 1 h 3"/>
                <a:gd name="T2" fmla="*/ 8 w 8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3">
                  <a:moveTo>
                    <a:pt x="0" y="1"/>
                  </a:moveTo>
                  <a:cubicBezTo>
                    <a:pt x="3" y="3"/>
                    <a:pt x="4" y="0"/>
                    <a:pt x="8" y="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2" name="Freeform 120"/>
            <p:cNvSpPr>
              <a:spLocks/>
            </p:cNvSpPr>
            <p:nvPr/>
          </p:nvSpPr>
          <p:spPr bwMode="auto">
            <a:xfrm>
              <a:off x="2485" y="3666"/>
              <a:ext cx="45" cy="60"/>
            </a:xfrm>
            <a:custGeom>
              <a:avLst/>
              <a:gdLst>
                <a:gd name="T0" fmla="*/ 6 w 6"/>
                <a:gd name="T1" fmla="*/ 7 h 8"/>
                <a:gd name="T2" fmla="*/ 5 w 6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8">
                  <a:moveTo>
                    <a:pt x="6" y="7"/>
                  </a:moveTo>
                  <a:cubicBezTo>
                    <a:pt x="0" y="8"/>
                    <a:pt x="4" y="3"/>
                    <a:pt x="5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3" name="Rectangle 121"/>
            <p:cNvSpPr>
              <a:spLocks noChangeArrowheads="1"/>
            </p:cNvSpPr>
            <p:nvPr/>
          </p:nvSpPr>
          <p:spPr bwMode="auto">
            <a:xfrm>
              <a:off x="1925" y="3640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2</a:t>
              </a:r>
              <a:endParaRPr lang="en-US"/>
            </a:p>
          </p:txBody>
        </p:sp>
        <p:sp>
          <p:nvSpPr>
            <p:cNvPr id="64634" name="Freeform 122"/>
            <p:cNvSpPr>
              <a:spLocks/>
            </p:cNvSpPr>
            <p:nvPr/>
          </p:nvSpPr>
          <p:spPr bwMode="auto">
            <a:xfrm>
              <a:off x="1990" y="3658"/>
              <a:ext cx="53" cy="23"/>
            </a:xfrm>
            <a:custGeom>
              <a:avLst/>
              <a:gdLst>
                <a:gd name="T0" fmla="*/ 0 w 7"/>
                <a:gd name="T1" fmla="*/ 1 h 3"/>
                <a:gd name="T2" fmla="*/ 7 w 7"/>
                <a:gd name="T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2" y="3"/>
                    <a:pt x="3" y="0"/>
                    <a:pt x="7" y="2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5" name="Freeform 123"/>
            <p:cNvSpPr>
              <a:spLocks/>
            </p:cNvSpPr>
            <p:nvPr/>
          </p:nvSpPr>
          <p:spPr bwMode="auto">
            <a:xfrm>
              <a:off x="1983" y="3666"/>
              <a:ext cx="45" cy="60"/>
            </a:xfrm>
            <a:custGeom>
              <a:avLst/>
              <a:gdLst>
                <a:gd name="T0" fmla="*/ 6 w 6"/>
                <a:gd name="T1" fmla="*/ 7 h 8"/>
                <a:gd name="T2" fmla="*/ 4 w 6"/>
                <a:gd name="T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8">
                  <a:moveTo>
                    <a:pt x="6" y="7"/>
                  </a:moveTo>
                  <a:cubicBezTo>
                    <a:pt x="0" y="8"/>
                    <a:pt x="4" y="3"/>
                    <a:pt x="4" y="0"/>
                  </a:cubicBez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0" name="Rectangle 128"/>
            <p:cNvSpPr>
              <a:spLocks noChangeArrowheads="1"/>
            </p:cNvSpPr>
            <p:nvPr/>
          </p:nvSpPr>
          <p:spPr bwMode="auto">
            <a:xfrm>
              <a:off x="3302" y="3640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24211D"/>
                  </a:solidFill>
                </a:rPr>
                <a:t>t</a:t>
              </a:r>
              <a:endParaRPr lang="en-US"/>
            </a:p>
          </p:txBody>
        </p:sp>
        <p:sp>
          <p:nvSpPr>
            <p:cNvPr id="64641" name="Line 129"/>
            <p:cNvSpPr>
              <a:spLocks noChangeShapeType="1"/>
            </p:cNvSpPr>
            <p:nvPr/>
          </p:nvSpPr>
          <p:spPr bwMode="auto">
            <a:xfrm>
              <a:off x="2168" y="31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3" name="Line 131"/>
            <p:cNvSpPr>
              <a:spLocks noChangeShapeType="1"/>
            </p:cNvSpPr>
            <p:nvPr/>
          </p:nvSpPr>
          <p:spPr bwMode="auto">
            <a:xfrm flipH="1">
              <a:off x="2080" y="26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6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waktu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1021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Berdasarkan respon sistem terhadap masukan sinyal step</a:t>
            </a:r>
            <a:endParaRPr lang="sv-SE" sz="240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Dibedakan menjadi :</a:t>
            </a:r>
          </a:p>
          <a:p>
            <a:pPr marL="1092200" lvl="1" indent="-444500">
              <a:buClr>
                <a:schemeClr val="tx1"/>
              </a:buClr>
              <a:buFontTx/>
              <a:buAutoNum type="arabicPeriod"/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karakteristik respon transien</a:t>
            </a:r>
          </a:p>
          <a:p>
            <a:pPr marL="1092200" lvl="1" indent="-444500">
              <a:buClr>
                <a:schemeClr val="tx1"/>
              </a:buClr>
              <a:buFontTx/>
              <a:buAutoNum type="arabicPeriod"/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karakteristik respon keadaan tunak </a:t>
            </a:r>
            <a:r>
              <a:rPr lang="en-US" i="1">
                <a:latin typeface="Times New Roman" panose="02020603050405020304" pitchFamily="18" charset="0"/>
              </a:rPr>
              <a:t>(steady state)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1" name="Group 101"/>
          <p:cNvGrpSpPr>
            <a:grpSpLocks/>
          </p:cNvGrpSpPr>
          <p:nvPr/>
        </p:nvGrpSpPr>
        <p:grpSpPr bwMode="auto">
          <a:xfrm>
            <a:off x="3924301" y="3962401"/>
            <a:ext cx="3508375" cy="2422525"/>
            <a:chOff x="1512" y="2400"/>
            <a:chExt cx="2210" cy="1526"/>
          </a:xfrm>
        </p:grpSpPr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 flipV="1">
              <a:off x="3721" y="2400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 flipV="1">
              <a:off x="2042" y="2400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660" name="Group 100"/>
            <p:cNvGrpSpPr>
              <a:grpSpLocks/>
            </p:cNvGrpSpPr>
            <p:nvPr/>
          </p:nvGrpSpPr>
          <p:grpSpPr bwMode="auto">
            <a:xfrm>
              <a:off x="1512" y="2400"/>
              <a:ext cx="2210" cy="1526"/>
              <a:chOff x="1512" y="2400"/>
              <a:chExt cx="2210" cy="1526"/>
            </a:xfrm>
          </p:grpSpPr>
          <p:sp>
            <p:nvSpPr>
              <p:cNvPr id="66575" name="Rectangle 15"/>
              <p:cNvSpPr>
                <a:spLocks noChangeArrowheads="1"/>
              </p:cNvSpPr>
              <p:nvPr/>
            </p:nvSpPr>
            <p:spPr bwMode="auto">
              <a:xfrm>
                <a:off x="2584" y="3789"/>
                <a:ext cx="448" cy="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4"/>
              <p:cNvSpPr>
                <a:spLocks noChangeShapeType="1"/>
              </p:cNvSpPr>
              <p:nvPr/>
            </p:nvSpPr>
            <p:spPr bwMode="auto">
              <a:xfrm>
                <a:off x="2042" y="2400"/>
                <a:ext cx="1679" cy="1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5" name="Line 25"/>
              <p:cNvSpPr>
                <a:spLocks noChangeShapeType="1"/>
              </p:cNvSpPr>
              <p:nvPr/>
            </p:nvSpPr>
            <p:spPr bwMode="auto">
              <a:xfrm>
                <a:off x="2042" y="3733"/>
                <a:ext cx="1679" cy="1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88" name="Line 28"/>
              <p:cNvSpPr>
                <a:spLocks noChangeShapeType="1"/>
              </p:cNvSpPr>
              <p:nvPr/>
            </p:nvSpPr>
            <p:spPr bwMode="auto">
              <a:xfrm>
                <a:off x="2042" y="3733"/>
                <a:ext cx="1679" cy="1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90" name="Line 30"/>
              <p:cNvSpPr>
                <a:spLocks noChangeShapeType="1"/>
              </p:cNvSpPr>
              <p:nvPr/>
            </p:nvSpPr>
            <p:spPr bwMode="auto">
              <a:xfrm flipV="1">
                <a:off x="2042" y="3715"/>
                <a:ext cx="1" cy="18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20" name="Line 60"/>
              <p:cNvSpPr>
                <a:spLocks noChangeShapeType="1"/>
              </p:cNvSpPr>
              <p:nvPr/>
            </p:nvSpPr>
            <p:spPr bwMode="auto">
              <a:xfrm flipV="1">
                <a:off x="3721" y="3715"/>
                <a:ext cx="1" cy="18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23" name="Line 63"/>
              <p:cNvSpPr>
                <a:spLocks noChangeShapeType="1"/>
              </p:cNvSpPr>
              <p:nvPr/>
            </p:nvSpPr>
            <p:spPr bwMode="auto">
              <a:xfrm>
                <a:off x="2042" y="3733"/>
                <a:ext cx="18" cy="1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24" name="Line 64"/>
              <p:cNvSpPr>
                <a:spLocks noChangeShapeType="1"/>
              </p:cNvSpPr>
              <p:nvPr/>
            </p:nvSpPr>
            <p:spPr bwMode="auto">
              <a:xfrm flipH="1">
                <a:off x="3703" y="3733"/>
                <a:ext cx="18" cy="1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0" name="Freeform 90"/>
              <p:cNvSpPr>
                <a:spLocks/>
              </p:cNvSpPr>
              <p:nvPr/>
            </p:nvSpPr>
            <p:spPr bwMode="auto">
              <a:xfrm>
                <a:off x="2042" y="2666"/>
                <a:ext cx="1679" cy="1067"/>
              </a:xfrm>
              <a:custGeom>
                <a:avLst/>
                <a:gdLst>
                  <a:gd name="T0" fmla="*/ 18 w 1679"/>
                  <a:gd name="T1" fmla="*/ 965 h 1067"/>
                  <a:gd name="T2" fmla="*/ 51 w 1679"/>
                  <a:gd name="T3" fmla="*/ 792 h 1067"/>
                  <a:gd name="T4" fmla="*/ 84 w 1679"/>
                  <a:gd name="T5" fmla="*/ 648 h 1067"/>
                  <a:gd name="T6" fmla="*/ 117 w 1679"/>
                  <a:gd name="T7" fmla="*/ 531 h 1067"/>
                  <a:gd name="T8" fmla="*/ 150 w 1679"/>
                  <a:gd name="T9" fmla="*/ 435 h 1067"/>
                  <a:gd name="T10" fmla="*/ 186 w 1679"/>
                  <a:gd name="T11" fmla="*/ 357 h 1067"/>
                  <a:gd name="T12" fmla="*/ 219 w 1679"/>
                  <a:gd name="T13" fmla="*/ 291 h 1067"/>
                  <a:gd name="T14" fmla="*/ 252 w 1679"/>
                  <a:gd name="T15" fmla="*/ 237 h 1067"/>
                  <a:gd name="T16" fmla="*/ 285 w 1679"/>
                  <a:gd name="T17" fmla="*/ 195 h 1067"/>
                  <a:gd name="T18" fmla="*/ 318 w 1679"/>
                  <a:gd name="T19" fmla="*/ 159 h 1067"/>
                  <a:gd name="T20" fmla="*/ 354 w 1679"/>
                  <a:gd name="T21" fmla="*/ 132 h 1067"/>
                  <a:gd name="T22" fmla="*/ 387 w 1679"/>
                  <a:gd name="T23" fmla="*/ 108 h 1067"/>
                  <a:gd name="T24" fmla="*/ 420 w 1679"/>
                  <a:gd name="T25" fmla="*/ 87 h 1067"/>
                  <a:gd name="T26" fmla="*/ 453 w 1679"/>
                  <a:gd name="T27" fmla="*/ 72 h 1067"/>
                  <a:gd name="T28" fmla="*/ 486 w 1679"/>
                  <a:gd name="T29" fmla="*/ 60 h 1067"/>
                  <a:gd name="T30" fmla="*/ 522 w 1679"/>
                  <a:gd name="T31" fmla="*/ 48 h 1067"/>
                  <a:gd name="T32" fmla="*/ 555 w 1679"/>
                  <a:gd name="T33" fmla="*/ 39 h 1067"/>
                  <a:gd name="T34" fmla="*/ 588 w 1679"/>
                  <a:gd name="T35" fmla="*/ 33 h 1067"/>
                  <a:gd name="T36" fmla="*/ 621 w 1679"/>
                  <a:gd name="T37" fmla="*/ 27 h 1067"/>
                  <a:gd name="T38" fmla="*/ 654 w 1679"/>
                  <a:gd name="T39" fmla="*/ 21 h 1067"/>
                  <a:gd name="T40" fmla="*/ 690 w 1679"/>
                  <a:gd name="T41" fmla="*/ 18 h 1067"/>
                  <a:gd name="T42" fmla="*/ 723 w 1679"/>
                  <a:gd name="T43" fmla="*/ 15 h 1067"/>
                  <a:gd name="T44" fmla="*/ 755 w 1679"/>
                  <a:gd name="T45" fmla="*/ 12 h 1067"/>
                  <a:gd name="T46" fmla="*/ 788 w 1679"/>
                  <a:gd name="T47" fmla="*/ 9 h 1067"/>
                  <a:gd name="T48" fmla="*/ 821 w 1679"/>
                  <a:gd name="T49" fmla="*/ 9 h 1067"/>
                  <a:gd name="T50" fmla="*/ 857 w 1679"/>
                  <a:gd name="T51" fmla="*/ 6 h 1067"/>
                  <a:gd name="T52" fmla="*/ 890 w 1679"/>
                  <a:gd name="T53" fmla="*/ 6 h 1067"/>
                  <a:gd name="T54" fmla="*/ 923 w 1679"/>
                  <a:gd name="T55" fmla="*/ 3 h 1067"/>
                  <a:gd name="T56" fmla="*/ 956 w 1679"/>
                  <a:gd name="T57" fmla="*/ 3 h 1067"/>
                  <a:gd name="T58" fmla="*/ 989 w 1679"/>
                  <a:gd name="T59" fmla="*/ 3 h 1067"/>
                  <a:gd name="T60" fmla="*/ 1025 w 1679"/>
                  <a:gd name="T61" fmla="*/ 3 h 1067"/>
                  <a:gd name="T62" fmla="*/ 1058 w 1679"/>
                  <a:gd name="T63" fmla="*/ 3 h 1067"/>
                  <a:gd name="T64" fmla="*/ 1091 w 1679"/>
                  <a:gd name="T65" fmla="*/ 3 h 1067"/>
                  <a:gd name="T66" fmla="*/ 1124 w 1679"/>
                  <a:gd name="T67" fmla="*/ 0 h 1067"/>
                  <a:gd name="T68" fmla="*/ 1157 w 1679"/>
                  <a:gd name="T69" fmla="*/ 0 h 1067"/>
                  <a:gd name="T70" fmla="*/ 1193 w 1679"/>
                  <a:gd name="T71" fmla="*/ 0 h 1067"/>
                  <a:gd name="T72" fmla="*/ 1226 w 1679"/>
                  <a:gd name="T73" fmla="*/ 0 h 1067"/>
                  <a:gd name="T74" fmla="*/ 1259 w 1679"/>
                  <a:gd name="T75" fmla="*/ 0 h 1067"/>
                  <a:gd name="T76" fmla="*/ 1292 w 1679"/>
                  <a:gd name="T77" fmla="*/ 0 h 1067"/>
                  <a:gd name="T78" fmla="*/ 1325 w 1679"/>
                  <a:gd name="T79" fmla="*/ 0 h 1067"/>
                  <a:gd name="T80" fmla="*/ 1361 w 1679"/>
                  <a:gd name="T81" fmla="*/ 0 h 1067"/>
                  <a:gd name="T82" fmla="*/ 1394 w 1679"/>
                  <a:gd name="T83" fmla="*/ 0 h 1067"/>
                  <a:gd name="T84" fmla="*/ 1427 w 1679"/>
                  <a:gd name="T85" fmla="*/ 0 h 1067"/>
                  <a:gd name="T86" fmla="*/ 1460 w 1679"/>
                  <a:gd name="T87" fmla="*/ 0 h 1067"/>
                  <a:gd name="T88" fmla="*/ 1493 w 1679"/>
                  <a:gd name="T89" fmla="*/ 0 h 1067"/>
                  <a:gd name="T90" fmla="*/ 1529 w 1679"/>
                  <a:gd name="T91" fmla="*/ 0 h 1067"/>
                  <a:gd name="T92" fmla="*/ 1562 w 1679"/>
                  <a:gd name="T93" fmla="*/ 0 h 1067"/>
                  <a:gd name="T94" fmla="*/ 1595 w 1679"/>
                  <a:gd name="T95" fmla="*/ 0 h 1067"/>
                  <a:gd name="T96" fmla="*/ 1628 w 1679"/>
                  <a:gd name="T97" fmla="*/ 0 h 1067"/>
                  <a:gd name="T98" fmla="*/ 1661 w 1679"/>
                  <a:gd name="T9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79" h="1067">
                    <a:moveTo>
                      <a:pt x="0" y="1067"/>
                    </a:moveTo>
                    <a:lnTo>
                      <a:pt x="18" y="965"/>
                    </a:lnTo>
                    <a:lnTo>
                      <a:pt x="33" y="872"/>
                    </a:lnTo>
                    <a:lnTo>
                      <a:pt x="51" y="792"/>
                    </a:lnTo>
                    <a:lnTo>
                      <a:pt x="66" y="717"/>
                    </a:lnTo>
                    <a:lnTo>
                      <a:pt x="84" y="648"/>
                    </a:lnTo>
                    <a:lnTo>
                      <a:pt x="102" y="585"/>
                    </a:lnTo>
                    <a:lnTo>
                      <a:pt x="117" y="531"/>
                    </a:lnTo>
                    <a:lnTo>
                      <a:pt x="135" y="480"/>
                    </a:lnTo>
                    <a:lnTo>
                      <a:pt x="150" y="435"/>
                    </a:lnTo>
                    <a:lnTo>
                      <a:pt x="168" y="393"/>
                    </a:lnTo>
                    <a:lnTo>
                      <a:pt x="186" y="357"/>
                    </a:lnTo>
                    <a:lnTo>
                      <a:pt x="201" y="321"/>
                    </a:lnTo>
                    <a:lnTo>
                      <a:pt x="219" y="291"/>
                    </a:lnTo>
                    <a:lnTo>
                      <a:pt x="234" y="264"/>
                    </a:lnTo>
                    <a:lnTo>
                      <a:pt x="252" y="237"/>
                    </a:lnTo>
                    <a:lnTo>
                      <a:pt x="270" y="216"/>
                    </a:lnTo>
                    <a:lnTo>
                      <a:pt x="285" y="195"/>
                    </a:lnTo>
                    <a:lnTo>
                      <a:pt x="303" y="177"/>
                    </a:lnTo>
                    <a:lnTo>
                      <a:pt x="318" y="159"/>
                    </a:lnTo>
                    <a:lnTo>
                      <a:pt x="336" y="144"/>
                    </a:lnTo>
                    <a:lnTo>
                      <a:pt x="354" y="132"/>
                    </a:lnTo>
                    <a:lnTo>
                      <a:pt x="369" y="117"/>
                    </a:lnTo>
                    <a:lnTo>
                      <a:pt x="387" y="108"/>
                    </a:lnTo>
                    <a:lnTo>
                      <a:pt x="402" y="96"/>
                    </a:lnTo>
                    <a:lnTo>
                      <a:pt x="420" y="87"/>
                    </a:lnTo>
                    <a:lnTo>
                      <a:pt x="438" y="78"/>
                    </a:lnTo>
                    <a:lnTo>
                      <a:pt x="453" y="72"/>
                    </a:lnTo>
                    <a:lnTo>
                      <a:pt x="471" y="66"/>
                    </a:lnTo>
                    <a:lnTo>
                      <a:pt x="486" y="60"/>
                    </a:lnTo>
                    <a:lnTo>
                      <a:pt x="504" y="54"/>
                    </a:lnTo>
                    <a:lnTo>
                      <a:pt x="522" y="48"/>
                    </a:lnTo>
                    <a:lnTo>
                      <a:pt x="537" y="45"/>
                    </a:lnTo>
                    <a:lnTo>
                      <a:pt x="555" y="39"/>
                    </a:lnTo>
                    <a:lnTo>
                      <a:pt x="570" y="36"/>
                    </a:lnTo>
                    <a:lnTo>
                      <a:pt x="588" y="33"/>
                    </a:lnTo>
                    <a:lnTo>
                      <a:pt x="606" y="30"/>
                    </a:lnTo>
                    <a:lnTo>
                      <a:pt x="621" y="27"/>
                    </a:lnTo>
                    <a:lnTo>
                      <a:pt x="639" y="24"/>
                    </a:lnTo>
                    <a:lnTo>
                      <a:pt x="654" y="21"/>
                    </a:lnTo>
                    <a:lnTo>
                      <a:pt x="672" y="21"/>
                    </a:lnTo>
                    <a:lnTo>
                      <a:pt x="690" y="18"/>
                    </a:lnTo>
                    <a:lnTo>
                      <a:pt x="705" y="15"/>
                    </a:lnTo>
                    <a:lnTo>
                      <a:pt x="723" y="15"/>
                    </a:lnTo>
                    <a:lnTo>
                      <a:pt x="738" y="12"/>
                    </a:lnTo>
                    <a:lnTo>
                      <a:pt x="755" y="12"/>
                    </a:lnTo>
                    <a:lnTo>
                      <a:pt x="773" y="12"/>
                    </a:lnTo>
                    <a:lnTo>
                      <a:pt x="788" y="9"/>
                    </a:lnTo>
                    <a:lnTo>
                      <a:pt x="806" y="9"/>
                    </a:lnTo>
                    <a:lnTo>
                      <a:pt x="821" y="9"/>
                    </a:lnTo>
                    <a:lnTo>
                      <a:pt x="839" y="6"/>
                    </a:lnTo>
                    <a:lnTo>
                      <a:pt x="857" y="6"/>
                    </a:lnTo>
                    <a:lnTo>
                      <a:pt x="872" y="6"/>
                    </a:lnTo>
                    <a:lnTo>
                      <a:pt x="890" y="6"/>
                    </a:lnTo>
                    <a:lnTo>
                      <a:pt x="905" y="6"/>
                    </a:lnTo>
                    <a:lnTo>
                      <a:pt x="923" y="3"/>
                    </a:lnTo>
                    <a:lnTo>
                      <a:pt x="941" y="3"/>
                    </a:lnTo>
                    <a:lnTo>
                      <a:pt x="956" y="3"/>
                    </a:lnTo>
                    <a:lnTo>
                      <a:pt x="974" y="3"/>
                    </a:lnTo>
                    <a:lnTo>
                      <a:pt x="989" y="3"/>
                    </a:lnTo>
                    <a:lnTo>
                      <a:pt x="1007" y="3"/>
                    </a:lnTo>
                    <a:lnTo>
                      <a:pt x="1025" y="3"/>
                    </a:lnTo>
                    <a:lnTo>
                      <a:pt x="1040" y="3"/>
                    </a:lnTo>
                    <a:lnTo>
                      <a:pt x="1058" y="3"/>
                    </a:lnTo>
                    <a:lnTo>
                      <a:pt x="1073" y="3"/>
                    </a:lnTo>
                    <a:lnTo>
                      <a:pt x="1091" y="3"/>
                    </a:lnTo>
                    <a:lnTo>
                      <a:pt x="1109" y="0"/>
                    </a:lnTo>
                    <a:lnTo>
                      <a:pt x="1124" y="0"/>
                    </a:lnTo>
                    <a:lnTo>
                      <a:pt x="1142" y="0"/>
                    </a:lnTo>
                    <a:lnTo>
                      <a:pt x="1157" y="0"/>
                    </a:lnTo>
                    <a:lnTo>
                      <a:pt x="1175" y="0"/>
                    </a:lnTo>
                    <a:lnTo>
                      <a:pt x="1193" y="0"/>
                    </a:lnTo>
                    <a:lnTo>
                      <a:pt x="1208" y="0"/>
                    </a:lnTo>
                    <a:lnTo>
                      <a:pt x="1226" y="0"/>
                    </a:lnTo>
                    <a:lnTo>
                      <a:pt x="1241" y="0"/>
                    </a:lnTo>
                    <a:lnTo>
                      <a:pt x="1259" y="0"/>
                    </a:lnTo>
                    <a:lnTo>
                      <a:pt x="1277" y="0"/>
                    </a:lnTo>
                    <a:lnTo>
                      <a:pt x="1292" y="0"/>
                    </a:lnTo>
                    <a:lnTo>
                      <a:pt x="1310" y="0"/>
                    </a:lnTo>
                    <a:lnTo>
                      <a:pt x="1325" y="0"/>
                    </a:lnTo>
                    <a:lnTo>
                      <a:pt x="1343" y="0"/>
                    </a:lnTo>
                    <a:lnTo>
                      <a:pt x="1361" y="0"/>
                    </a:lnTo>
                    <a:lnTo>
                      <a:pt x="1376" y="0"/>
                    </a:lnTo>
                    <a:lnTo>
                      <a:pt x="1394" y="0"/>
                    </a:lnTo>
                    <a:lnTo>
                      <a:pt x="1409" y="0"/>
                    </a:lnTo>
                    <a:lnTo>
                      <a:pt x="1427" y="0"/>
                    </a:lnTo>
                    <a:lnTo>
                      <a:pt x="1445" y="0"/>
                    </a:lnTo>
                    <a:lnTo>
                      <a:pt x="1460" y="0"/>
                    </a:lnTo>
                    <a:lnTo>
                      <a:pt x="1478" y="0"/>
                    </a:lnTo>
                    <a:lnTo>
                      <a:pt x="1493" y="0"/>
                    </a:lnTo>
                    <a:lnTo>
                      <a:pt x="1511" y="0"/>
                    </a:lnTo>
                    <a:lnTo>
                      <a:pt x="1529" y="0"/>
                    </a:lnTo>
                    <a:lnTo>
                      <a:pt x="1544" y="0"/>
                    </a:lnTo>
                    <a:lnTo>
                      <a:pt x="1562" y="0"/>
                    </a:lnTo>
                    <a:lnTo>
                      <a:pt x="1577" y="0"/>
                    </a:lnTo>
                    <a:lnTo>
                      <a:pt x="1595" y="0"/>
                    </a:lnTo>
                    <a:lnTo>
                      <a:pt x="1613" y="0"/>
                    </a:lnTo>
                    <a:lnTo>
                      <a:pt x="1628" y="0"/>
                    </a:lnTo>
                    <a:lnTo>
                      <a:pt x="1646" y="0"/>
                    </a:lnTo>
                    <a:lnTo>
                      <a:pt x="1661" y="0"/>
                    </a:lnTo>
                    <a:lnTo>
                      <a:pt x="1679" y="0"/>
                    </a:lnTo>
                  </a:path>
                </a:pathLst>
              </a:custGeom>
              <a:noFill/>
              <a:ln w="2540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1" name="Line 91"/>
              <p:cNvSpPr>
                <a:spLocks noChangeShapeType="1"/>
              </p:cNvSpPr>
              <p:nvPr/>
            </p:nvSpPr>
            <p:spPr bwMode="auto">
              <a:xfrm>
                <a:off x="2040" y="2669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2" name="Line 92"/>
              <p:cNvSpPr>
                <a:spLocks noChangeShapeType="1"/>
              </p:cNvSpPr>
              <p:nvPr/>
            </p:nvSpPr>
            <p:spPr bwMode="auto">
              <a:xfrm>
                <a:off x="2032" y="3069"/>
                <a:ext cx="16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3" name="Line 93"/>
              <p:cNvSpPr>
                <a:spLocks noChangeShapeType="1"/>
              </p:cNvSpPr>
              <p:nvPr/>
            </p:nvSpPr>
            <p:spPr bwMode="auto">
              <a:xfrm>
                <a:off x="2200" y="3093"/>
                <a:ext cx="0" cy="64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54" name="Text Box 94"/>
              <p:cNvSpPr txBox="1">
                <a:spLocks noChangeArrowheads="1"/>
              </p:cNvSpPr>
              <p:nvPr/>
            </p:nvSpPr>
            <p:spPr bwMode="auto">
              <a:xfrm>
                <a:off x="1776" y="2557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/>
                  <a:t>K</a:t>
                </a:r>
              </a:p>
            </p:txBody>
          </p:sp>
          <p:sp>
            <p:nvSpPr>
              <p:cNvPr id="66656" name="Text Box 96"/>
              <p:cNvSpPr txBox="1">
                <a:spLocks noChangeArrowheads="1"/>
              </p:cNvSpPr>
              <p:nvPr/>
            </p:nvSpPr>
            <p:spPr bwMode="auto">
              <a:xfrm>
                <a:off x="1512" y="2973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0,632K</a:t>
                </a:r>
              </a:p>
            </p:txBody>
          </p:sp>
          <p:graphicFrame>
            <p:nvGraphicFramePr>
              <p:cNvPr id="66657" name="Object 97"/>
              <p:cNvGraphicFramePr>
                <a:graphicFrameLocks noChangeAspect="1"/>
              </p:cNvGraphicFramePr>
              <p:nvPr/>
            </p:nvGraphicFramePr>
            <p:xfrm>
              <a:off x="2112" y="3749"/>
              <a:ext cx="26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9208" name="Equation" r:id="rId3" imgW="114120" imgH="139680" progId="Equation.3">
                      <p:embed/>
                    </p:oleObj>
                  </mc:Choice>
                  <mc:Fallback>
                    <p:oleObj name="Equation" r:id="rId3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749"/>
                            <a:ext cx="26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transien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21844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Spesifikasi teoritis : 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konstanta waktu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- </a:t>
            </a:r>
            <a:r>
              <a:rPr lang="sv-SE" sz="2400">
                <a:latin typeface="Times New Roman" panose="02020603050405020304" pitchFamily="18" charset="0"/>
              </a:rPr>
              <a:t>waktu yang dibutuhkan respon mulai t = 0 sampai respon 	menapai 63,2% dari respon </a:t>
            </a:r>
            <a:r>
              <a:rPr lang="sv-SE" sz="2400" i="1">
                <a:latin typeface="Times New Roman" panose="02020603050405020304" pitchFamily="18" charset="0"/>
              </a:rPr>
              <a:t>steady state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 sz="2400">
                <a:latin typeface="Times New Roman" panose="02020603050405020304" pitchFamily="18" charset="0"/>
              </a:rPr>
              <a:t>	- menyatakan kecepatan respon sistem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2133601"/>
          <a:ext cx="3571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9" name="Equation" r:id="rId5" imgW="203040" imgH="215640" progId="Equation.3">
                  <p:embed/>
                </p:oleObj>
              </mc:Choice>
              <mc:Fallback>
                <p:oleObj name="Equation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133601"/>
                        <a:ext cx="3571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5588000" y="3632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9050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Spesifikasi praktis : 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1. waktu tunak atau </a:t>
            </a:r>
            <a:r>
              <a:rPr lang="sv-SE" i="1">
                <a:latin typeface="Times New Roman" panose="02020603050405020304" pitchFamily="18" charset="0"/>
              </a:rPr>
              <a:t>settling time</a:t>
            </a:r>
          </a:p>
          <a:p>
            <a:pPr marL="749300" lvl="1" indent="-114300"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- ukuran waktu yang menyatakan bahwa respon sistem 	telah masuk pada daerah stabil 	</a:t>
            </a:r>
            <a:r>
              <a:rPr lang="sv-SE" sz="2000">
                <a:latin typeface="Times New Roman" panose="02020603050405020304" pitchFamily="18" charset="0"/>
              </a:rPr>
              <a:t>	  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7124700" y="2085976"/>
          <a:ext cx="503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1"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2085976"/>
                        <a:ext cx="503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transien</a:t>
            </a:r>
          </a:p>
        </p:txBody>
      </p:sp>
      <p:grpSp>
        <p:nvGrpSpPr>
          <p:cNvPr id="71738" name="Group 58"/>
          <p:cNvGrpSpPr>
            <a:grpSpLocks/>
          </p:cNvGrpSpPr>
          <p:nvPr/>
        </p:nvGrpSpPr>
        <p:grpSpPr bwMode="auto">
          <a:xfrm>
            <a:off x="5826126" y="3581401"/>
            <a:ext cx="3089275" cy="2600325"/>
            <a:chOff x="1776" y="2288"/>
            <a:chExt cx="1946" cy="1638"/>
          </a:xfrm>
        </p:grpSpPr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2560" y="2288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 flipV="1">
              <a:off x="3721" y="2400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 flipV="1">
              <a:off x="2042" y="2400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2584" y="3789"/>
              <a:ext cx="448" cy="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7" name="Line 37"/>
            <p:cNvSpPr>
              <a:spLocks noChangeShapeType="1"/>
            </p:cNvSpPr>
            <p:nvPr/>
          </p:nvSpPr>
          <p:spPr bwMode="auto">
            <a:xfrm>
              <a:off x="2042" y="2400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2042" y="3733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>
              <a:off x="2042" y="3733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0" name="Line 40"/>
            <p:cNvSpPr>
              <a:spLocks noChangeShapeType="1"/>
            </p:cNvSpPr>
            <p:nvPr/>
          </p:nvSpPr>
          <p:spPr bwMode="auto">
            <a:xfrm flipV="1">
              <a:off x="2042" y="3715"/>
              <a:ext cx="1" cy="1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 flipV="1">
              <a:off x="3721" y="3715"/>
              <a:ext cx="1" cy="1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>
              <a:off x="2042" y="3733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 flipH="1">
              <a:off x="3703" y="3733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4" name="Freeform 44"/>
            <p:cNvSpPr>
              <a:spLocks/>
            </p:cNvSpPr>
            <p:nvPr/>
          </p:nvSpPr>
          <p:spPr bwMode="auto">
            <a:xfrm>
              <a:off x="2042" y="2666"/>
              <a:ext cx="1679" cy="1067"/>
            </a:xfrm>
            <a:custGeom>
              <a:avLst/>
              <a:gdLst>
                <a:gd name="T0" fmla="*/ 18 w 1679"/>
                <a:gd name="T1" fmla="*/ 965 h 1067"/>
                <a:gd name="T2" fmla="*/ 51 w 1679"/>
                <a:gd name="T3" fmla="*/ 792 h 1067"/>
                <a:gd name="T4" fmla="*/ 84 w 1679"/>
                <a:gd name="T5" fmla="*/ 648 h 1067"/>
                <a:gd name="T6" fmla="*/ 117 w 1679"/>
                <a:gd name="T7" fmla="*/ 531 h 1067"/>
                <a:gd name="T8" fmla="*/ 150 w 1679"/>
                <a:gd name="T9" fmla="*/ 435 h 1067"/>
                <a:gd name="T10" fmla="*/ 186 w 1679"/>
                <a:gd name="T11" fmla="*/ 357 h 1067"/>
                <a:gd name="T12" fmla="*/ 219 w 1679"/>
                <a:gd name="T13" fmla="*/ 291 h 1067"/>
                <a:gd name="T14" fmla="*/ 252 w 1679"/>
                <a:gd name="T15" fmla="*/ 237 h 1067"/>
                <a:gd name="T16" fmla="*/ 285 w 1679"/>
                <a:gd name="T17" fmla="*/ 195 h 1067"/>
                <a:gd name="T18" fmla="*/ 318 w 1679"/>
                <a:gd name="T19" fmla="*/ 159 h 1067"/>
                <a:gd name="T20" fmla="*/ 354 w 1679"/>
                <a:gd name="T21" fmla="*/ 132 h 1067"/>
                <a:gd name="T22" fmla="*/ 387 w 1679"/>
                <a:gd name="T23" fmla="*/ 108 h 1067"/>
                <a:gd name="T24" fmla="*/ 420 w 1679"/>
                <a:gd name="T25" fmla="*/ 87 h 1067"/>
                <a:gd name="T26" fmla="*/ 453 w 1679"/>
                <a:gd name="T27" fmla="*/ 72 h 1067"/>
                <a:gd name="T28" fmla="*/ 486 w 1679"/>
                <a:gd name="T29" fmla="*/ 60 h 1067"/>
                <a:gd name="T30" fmla="*/ 522 w 1679"/>
                <a:gd name="T31" fmla="*/ 48 h 1067"/>
                <a:gd name="T32" fmla="*/ 555 w 1679"/>
                <a:gd name="T33" fmla="*/ 39 h 1067"/>
                <a:gd name="T34" fmla="*/ 588 w 1679"/>
                <a:gd name="T35" fmla="*/ 33 h 1067"/>
                <a:gd name="T36" fmla="*/ 621 w 1679"/>
                <a:gd name="T37" fmla="*/ 27 h 1067"/>
                <a:gd name="T38" fmla="*/ 654 w 1679"/>
                <a:gd name="T39" fmla="*/ 21 h 1067"/>
                <a:gd name="T40" fmla="*/ 690 w 1679"/>
                <a:gd name="T41" fmla="*/ 18 h 1067"/>
                <a:gd name="T42" fmla="*/ 723 w 1679"/>
                <a:gd name="T43" fmla="*/ 15 h 1067"/>
                <a:gd name="T44" fmla="*/ 755 w 1679"/>
                <a:gd name="T45" fmla="*/ 12 h 1067"/>
                <a:gd name="T46" fmla="*/ 788 w 1679"/>
                <a:gd name="T47" fmla="*/ 9 h 1067"/>
                <a:gd name="T48" fmla="*/ 821 w 1679"/>
                <a:gd name="T49" fmla="*/ 9 h 1067"/>
                <a:gd name="T50" fmla="*/ 857 w 1679"/>
                <a:gd name="T51" fmla="*/ 6 h 1067"/>
                <a:gd name="T52" fmla="*/ 890 w 1679"/>
                <a:gd name="T53" fmla="*/ 6 h 1067"/>
                <a:gd name="T54" fmla="*/ 923 w 1679"/>
                <a:gd name="T55" fmla="*/ 3 h 1067"/>
                <a:gd name="T56" fmla="*/ 956 w 1679"/>
                <a:gd name="T57" fmla="*/ 3 h 1067"/>
                <a:gd name="T58" fmla="*/ 989 w 1679"/>
                <a:gd name="T59" fmla="*/ 3 h 1067"/>
                <a:gd name="T60" fmla="*/ 1025 w 1679"/>
                <a:gd name="T61" fmla="*/ 3 h 1067"/>
                <a:gd name="T62" fmla="*/ 1058 w 1679"/>
                <a:gd name="T63" fmla="*/ 3 h 1067"/>
                <a:gd name="T64" fmla="*/ 1091 w 1679"/>
                <a:gd name="T65" fmla="*/ 3 h 1067"/>
                <a:gd name="T66" fmla="*/ 1124 w 1679"/>
                <a:gd name="T67" fmla="*/ 0 h 1067"/>
                <a:gd name="T68" fmla="*/ 1157 w 1679"/>
                <a:gd name="T69" fmla="*/ 0 h 1067"/>
                <a:gd name="T70" fmla="*/ 1193 w 1679"/>
                <a:gd name="T71" fmla="*/ 0 h 1067"/>
                <a:gd name="T72" fmla="*/ 1226 w 1679"/>
                <a:gd name="T73" fmla="*/ 0 h 1067"/>
                <a:gd name="T74" fmla="*/ 1259 w 1679"/>
                <a:gd name="T75" fmla="*/ 0 h 1067"/>
                <a:gd name="T76" fmla="*/ 1292 w 1679"/>
                <a:gd name="T77" fmla="*/ 0 h 1067"/>
                <a:gd name="T78" fmla="*/ 1325 w 1679"/>
                <a:gd name="T79" fmla="*/ 0 h 1067"/>
                <a:gd name="T80" fmla="*/ 1361 w 1679"/>
                <a:gd name="T81" fmla="*/ 0 h 1067"/>
                <a:gd name="T82" fmla="*/ 1394 w 1679"/>
                <a:gd name="T83" fmla="*/ 0 h 1067"/>
                <a:gd name="T84" fmla="*/ 1427 w 1679"/>
                <a:gd name="T85" fmla="*/ 0 h 1067"/>
                <a:gd name="T86" fmla="*/ 1460 w 1679"/>
                <a:gd name="T87" fmla="*/ 0 h 1067"/>
                <a:gd name="T88" fmla="*/ 1493 w 1679"/>
                <a:gd name="T89" fmla="*/ 0 h 1067"/>
                <a:gd name="T90" fmla="*/ 1529 w 1679"/>
                <a:gd name="T91" fmla="*/ 0 h 1067"/>
                <a:gd name="T92" fmla="*/ 1562 w 1679"/>
                <a:gd name="T93" fmla="*/ 0 h 1067"/>
                <a:gd name="T94" fmla="*/ 1595 w 1679"/>
                <a:gd name="T95" fmla="*/ 0 h 1067"/>
                <a:gd name="T96" fmla="*/ 1628 w 1679"/>
                <a:gd name="T97" fmla="*/ 0 h 1067"/>
                <a:gd name="T98" fmla="*/ 1661 w 1679"/>
                <a:gd name="T99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9" h="1067">
                  <a:moveTo>
                    <a:pt x="0" y="1067"/>
                  </a:moveTo>
                  <a:lnTo>
                    <a:pt x="18" y="965"/>
                  </a:lnTo>
                  <a:lnTo>
                    <a:pt x="33" y="872"/>
                  </a:lnTo>
                  <a:lnTo>
                    <a:pt x="51" y="792"/>
                  </a:lnTo>
                  <a:lnTo>
                    <a:pt x="66" y="717"/>
                  </a:lnTo>
                  <a:lnTo>
                    <a:pt x="84" y="648"/>
                  </a:lnTo>
                  <a:lnTo>
                    <a:pt x="102" y="585"/>
                  </a:lnTo>
                  <a:lnTo>
                    <a:pt x="117" y="531"/>
                  </a:lnTo>
                  <a:lnTo>
                    <a:pt x="135" y="480"/>
                  </a:lnTo>
                  <a:lnTo>
                    <a:pt x="150" y="435"/>
                  </a:lnTo>
                  <a:lnTo>
                    <a:pt x="168" y="393"/>
                  </a:lnTo>
                  <a:lnTo>
                    <a:pt x="186" y="357"/>
                  </a:lnTo>
                  <a:lnTo>
                    <a:pt x="201" y="321"/>
                  </a:lnTo>
                  <a:lnTo>
                    <a:pt x="219" y="291"/>
                  </a:lnTo>
                  <a:lnTo>
                    <a:pt x="234" y="264"/>
                  </a:lnTo>
                  <a:lnTo>
                    <a:pt x="252" y="237"/>
                  </a:lnTo>
                  <a:lnTo>
                    <a:pt x="270" y="216"/>
                  </a:lnTo>
                  <a:lnTo>
                    <a:pt x="285" y="195"/>
                  </a:lnTo>
                  <a:lnTo>
                    <a:pt x="303" y="177"/>
                  </a:lnTo>
                  <a:lnTo>
                    <a:pt x="318" y="159"/>
                  </a:lnTo>
                  <a:lnTo>
                    <a:pt x="336" y="144"/>
                  </a:lnTo>
                  <a:lnTo>
                    <a:pt x="354" y="132"/>
                  </a:lnTo>
                  <a:lnTo>
                    <a:pt x="369" y="117"/>
                  </a:lnTo>
                  <a:lnTo>
                    <a:pt x="387" y="108"/>
                  </a:lnTo>
                  <a:lnTo>
                    <a:pt x="402" y="96"/>
                  </a:lnTo>
                  <a:lnTo>
                    <a:pt x="420" y="87"/>
                  </a:lnTo>
                  <a:lnTo>
                    <a:pt x="438" y="78"/>
                  </a:lnTo>
                  <a:lnTo>
                    <a:pt x="453" y="72"/>
                  </a:lnTo>
                  <a:lnTo>
                    <a:pt x="471" y="66"/>
                  </a:lnTo>
                  <a:lnTo>
                    <a:pt x="486" y="60"/>
                  </a:lnTo>
                  <a:lnTo>
                    <a:pt x="504" y="54"/>
                  </a:lnTo>
                  <a:lnTo>
                    <a:pt x="522" y="48"/>
                  </a:lnTo>
                  <a:lnTo>
                    <a:pt x="537" y="45"/>
                  </a:lnTo>
                  <a:lnTo>
                    <a:pt x="555" y="39"/>
                  </a:lnTo>
                  <a:lnTo>
                    <a:pt x="570" y="36"/>
                  </a:lnTo>
                  <a:lnTo>
                    <a:pt x="588" y="33"/>
                  </a:lnTo>
                  <a:lnTo>
                    <a:pt x="606" y="30"/>
                  </a:lnTo>
                  <a:lnTo>
                    <a:pt x="621" y="27"/>
                  </a:lnTo>
                  <a:lnTo>
                    <a:pt x="639" y="24"/>
                  </a:lnTo>
                  <a:lnTo>
                    <a:pt x="654" y="21"/>
                  </a:lnTo>
                  <a:lnTo>
                    <a:pt x="672" y="21"/>
                  </a:lnTo>
                  <a:lnTo>
                    <a:pt x="690" y="18"/>
                  </a:lnTo>
                  <a:lnTo>
                    <a:pt x="705" y="15"/>
                  </a:lnTo>
                  <a:lnTo>
                    <a:pt x="723" y="15"/>
                  </a:lnTo>
                  <a:lnTo>
                    <a:pt x="738" y="12"/>
                  </a:lnTo>
                  <a:lnTo>
                    <a:pt x="755" y="12"/>
                  </a:lnTo>
                  <a:lnTo>
                    <a:pt x="773" y="12"/>
                  </a:lnTo>
                  <a:lnTo>
                    <a:pt x="788" y="9"/>
                  </a:lnTo>
                  <a:lnTo>
                    <a:pt x="806" y="9"/>
                  </a:lnTo>
                  <a:lnTo>
                    <a:pt x="821" y="9"/>
                  </a:lnTo>
                  <a:lnTo>
                    <a:pt x="839" y="6"/>
                  </a:lnTo>
                  <a:lnTo>
                    <a:pt x="857" y="6"/>
                  </a:lnTo>
                  <a:lnTo>
                    <a:pt x="872" y="6"/>
                  </a:lnTo>
                  <a:lnTo>
                    <a:pt x="890" y="6"/>
                  </a:lnTo>
                  <a:lnTo>
                    <a:pt x="905" y="6"/>
                  </a:lnTo>
                  <a:lnTo>
                    <a:pt x="923" y="3"/>
                  </a:lnTo>
                  <a:lnTo>
                    <a:pt x="941" y="3"/>
                  </a:lnTo>
                  <a:lnTo>
                    <a:pt x="956" y="3"/>
                  </a:lnTo>
                  <a:lnTo>
                    <a:pt x="974" y="3"/>
                  </a:lnTo>
                  <a:lnTo>
                    <a:pt x="989" y="3"/>
                  </a:lnTo>
                  <a:lnTo>
                    <a:pt x="1007" y="3"/>
                  </a:lnTo>
                  <a:lnTo>
                    <a:pt x="1025" y="3"/>
                  </a:lnTo>
                  <a:lnTo>
                    <a:pt x="1040" y="3"/>
                  </a:lnTo>
                  <a:lnTo>
                    <a:pt x="1058" y="3"/>
                  </a:lnTo>
                  <a:lnTo>
                    <a:pt x="1073" y="3"/>
                  </a:lnTo>
                  <a:lnTo>
                    <a:pt x="1091" y="3"/>
                  </a:lnTo>
                  <a:lnTo>
                    <a:pt x="1109" y="0"/>
                  </a:lnTo>
                  <a:lnTo>
                    <a:pt x="1124" y="0"/>
                  </a:lnTo>
                  <a:lnTo>
                    <a:pt x="1142" y="0"/>
                  </a:lnTo>
                  <a:lnTo>
                    <a:pt x="1157" y="0"/>
                  </a:lnTo>
                  <a:lnTo>
                    <a:pt x="1175" y="0"/>
                  </a:lnTo>
                  <a:lnTo>
                    <a:pt x="1193" y="0"/>
                  </a:lnTo>
                  <a:lnTo>
                    <a:pt x="1208" y="0"/>
                  </a:lnTo>
                  <a:lnTo>
                    <a:pt x="1226" y="0"/>
                  </a:lnTo>
                  <a:lnTo>
                    <a:pt x="1241" y="0"/>
                  </a:lnTo>
                  <a:lnTo>
                    <a:pt x="1259" y="0"/>
                  </a:lnTo>
                  <a:lnTo>
                    <a:pt x="1277" y="0"/>
                  </a:lnTo>
                  <a:lnTo>
                    <a:pt x="1292" y="0"/>
                  </a:lnTo>
                  <a:lnTo>
                    <a:pt x="1310" y="0"/>
                  </a:lnTo>
                  <a:lnTo>
                    <a:pt x="1325" y="0"/>
                  </a:lnTo>
                  <a:lnTo>
                    <a:pt x="1343" y="0"/>
                  </a:lnTo>
                  <a:lnTo>
                    <a:pt x="1361" y="0"/>
                  </a:lnTo>
                  <a:lnTo>
                    <a:pt x="1376" y="0"/>
                  </a:lnTo>
                  <a:lnTo>
                    <a:pt x="1394" y="0"/>
                  </a:lnTo>
                  <a:lnTo>
                    <a:pt x="1409" y="0"/>
                  </a:lnTo>
                  <a:lnTo>
                    <a:pt x="1427" y="0"/>
                  </a:lnTo>
                  <a:lnTo>
                    <a:pt x="1445" y="0"/>
                  </a:lnTo>
                  <a:lnTo>
                    <a:pt x="1460" y="0"/>
                  </a:lnTo>
                  <a:lnTo>
                    <a:pt x="1478" y="0"/>
                  </a:lnTo>
                  <a:lnTo>
                    <a:pt x="1493" y="0"/>
                  </a:lnTo>
                  <a:lnTo>
                    <a:pt x="1511" y="0"/>
                  </a:lnTo>
                  <a:lnTo>
                    <a:pt x="1529" y="0"/>
                  </a:lnTo>
                  <a:lnTo>
                    <a:pt x="1544" y="0"/>
                  </a:lnTo>
                  <a:lnTo>
                    <a:pt x="1562" y="0"/>
                  </a:lnTo>
                  <a:lnTo>
                    <a:pt x="1577" y="0"/>
                  </a:lnTo>
                  <a:lnTo>
                    <a:pt x="1595" y="0"/>
                  </a:lnTo>
                  <a:lnTo>
                    <a:pt x="1613" y="0"/>
                  </a:lnTo>
                  <a:lnTo>
                    <a:pt x="1628" y="0"/>
                  </a:lnTo>
                  <a:lnTo>
                    <a:pt x="1646" y="0"/>
                  </a:lnTo>
                  <a:lnTo>
                    <a:pt x="1661" y="0"/>
                  </a:lnTo>
                  <a:lnTo>
                    <a:pt x="1679" y="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2040" y="2669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8" name="Text Box 48"/>
            <p:cNvSpPr txBox="1">
              <a:spLocks noChangeArrowheads="1"/>
            </p:cNvSpPr>
            <p:nvPr/>
          </p:nvSpPr>
          <p:spPr bwMode="auto">
            <a:xfrm>
              <a:off x="1776" y="2557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K</a:t>
              </a:r>
            </a:p>
          </p:txBody>
        </p:sp>
        <p:sp>
          <p:nvSpPr>
            <p:cNvPr id="71731" name="Line 51"/>
            <p:cNvSpPr>
              <a:spLocks noChangeShapeType="1"/>
            </p:cNvSpPr>
            <p:nvPr/>
          </p:nvSpPr>
          <p:spPr bwMode="auto">
            <a:xfrm>
              <a:off x="2608" y="2464"/>
              <a:ext cx="0" cy="125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1732" name="Object 52"/>
            <p:cNvGraphicFramePr>
              <a:graphicFrameLocks noChangeAspect="1"/>
            </p:cNvGraphicFramePr>
            <p:nvPr/>
          </p:nvGraphicFramePr>
          <p:xfrm>
            <a:off x="2512" y="3728"/>
            <a:ext cx="1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42" name="Equation" r:id="rId5" imgW="177480" imgH="177480" progId="Equation.3">
                    <p:embed/>
                  </p:oleObj>
                </mc:Choice>
                <mc:Fallback>
                  <p:oleObj name="Equation" r:id="rId5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3728"/>
                          <a:ext cx="19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5" name="Line 55"/>
            <p:cNvSpPr>
              <a:spLocks noChangeShapeType="1"/>
            </p:cNvSpPr>
            <p:nvPr/>
          </p:nvSpPr>
          <p:spPr bwMode="auto">
            <a:xfrm>
              <a:off x="2048" y="3560"/>
              <a:ext cx="5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7" name="Rectangle 57"/>
            <p:cNvSpPr>
              <a:spLocks noChangeArrowheads="1"/>
            </p:cNvSpPr>
            <p:nvPr/>
          </p:nvSpPr>
          <p:spPr bwMode="auto">
            <a:xfrm>
              <a:off x="2240" y="3424"/>
              <a:ext cx="184" cy="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t</a:t>
              </a:r>
              <a:r>
                <a:rPr lang="en-US" sz="2000" baseline="-25000"/>
                <a:t>s</a:t>
              </a:r>
              <a:endParaRPr lang="en-US" sz="2000"/>
            </a:p>
          </p:txBody>
        </p:sp>
      </p:grpSp>
      <p:sp>
        <p:nvSpPr>
          <p:cNvPr id="71740" name="Rectangle 60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4" name="Rectangle 6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1746" name="Group 66"/>
          <p:cNvGrpSpPr>
            <a:grpSpLocks/>
          </p:cNvGrpSpPr>
          <p:nvPr/>
        </p:nvGrpSpPr>
        <p:grpSpPr bwMode="auto">
          <a:xfrm>
            <a:off x="3236914" y="3810000"/>
            <a:ext cx="2020887" cy="1676400"/>
            <a:chOff x="935" y="2400"/>
            <a:chExt cx="1273" cy="1056"/>
          </a:xfrm>
        </p:grpSpPr>
        <p:graphicFrame>
          <p:nvGraphicFramePr>
            <p:cNvPr id="71739" name="Object 59"/>
            <p:cNvGraphicFramePr>
              <a:graphicFrameLocks noChangeAspect="1"/>
            </p:cNvGraphicFramePr>
            <p:nvPr/>
          </p:nvGraphicFramePr>
          <p:xfrm>
            <a:off x="939" y="2400"/>
            <a:ext cx="11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43" name="Equation" r:id="rId7" imgW="889000" imgH="228600" progId="Equation.3">
                    <p:embed/>
                  </p:oleObj>
                </mc:Choice>
                <mc:Fallback>
                  <p:oleObj name="Equation" r:id="rId7" imgW="889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2400"/>
                          <a:ext cx="111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1" name="Object 61"/>
            <p:cNvGraphicFramePr>
              <a:graphicFrameLocks noChangeAspect="1"/>
            </p:cNvGraphicFramePr>
            <p:nvPr/>
          </p:nvGraphicFramePr>
          <p:xfrm>
            <a:off x="935" y="2808"/>
            <a:ext cx="11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44" name="Equation" r:id="rId9" imgW="901309" imgH="228501" progId="Equation.3">
                    <p:embed/>
                  </p:oleObj>
                </mc:Choice>
                <mc:Fallback>
                  <p:oleObj name="Equation" r:id="rId9" imgW="90130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2808"/>
                          <a:ext cx="11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3" name="Object 63"/>
            <p:cNvGraphicFramePr>
              <a:graphicFrameLocks noChangeAspect="1"/>
            </p:cNvGraphicFramePr>
            <p:nvPr/>
          </p:nvGraphicFramePr>
          <p:xfrm>
            <a:off x="947" y="3168"/>
            <a:ext cx="126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45" name="Equation" r:id="rId11" imgW="1002865" imgH="228501" progId="Equation.3">
                    <p:embed/>
                  </p:oleObj>
                </mc:Choice>
                <mc:Fallback>
                  <p:oleObj name="Equation" r:id="rId11" imgW="100286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3168"/>
                          <a:ext cx="126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08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9050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2. waktu naik atau </a:t>
            </a:r>
            <a:r>
              <a:rPr lang="sv-SE" i="1">
                <a:latin typeface="Times New Roman" panose="02020603050405020304" pitchFamily="18" charset="0"/>
              </a:rPr>
              <a:t>rise time</a:t>
            </a:r>
          </a:p>
          <a:p>
            <a:pPr marL="749300" lvl="1" indent="-114300"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- ukuran waktu yang menyatakan bahwa respon sistem 	telah naik dari 5% ke 95% atau 10% ke 90% dari nilai 	respon pada keadaan tunak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375400" y="1600200"/>
          <a:ext cx="5032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9" name="Equation" r:id="rId3" imgW="253800" imgH="215640" progId="Equation.3">
                  <p:embed/>
                </p:oleObj>
              </mc:Choice>
              <mc:Fallback>
                <p:oleObj name="Equation" r:id="rId3" imgW="253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1600200"/>
                        <a:ext cx="5032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transien</a:t>
            </a: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15240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3770" name="Group 42"/>
          <p:cNvGrpSpPr>
            <a:grpSpLocks/>
          </p:cNvGrpSpPr>
          <p:nvPr/>
        </p:nvGrpSpPr>
        <p:grpSpPr bwMode="auto">
          <a:xfrm>
            <a:off x="2922588" y="3810000"/>
            <a:ext cx="2868612" cy="1092200"/>
            <a:chOff x="881" y="2400"/>
            <a:chExt cx="1807" cy="688"/>
          </a:xfrm>
        </p:grpSpPr>
        <p:graphicFrame>
          <p:nvGraphicFramePr>
            <p:cNvPr id="73759" name="Object 31"/>
            <p:cNvGraphicFramePr>
              <a:graphicFrameLocks noChangeAspect="1"/>
            </p:cNvGraphicFramePr>
            <p:nvPr/>
          </p:nvGraphicFramePr>
          <p:xfrm>
            <a:off x="900" y="2400"/>
            <a:ext cx="17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60" name="Equation" r:id="rId5" imgW="1422360" imgH="215640" progId="Equation.3">
                    <p:embed/>
                  </p:oleObj>
                </mc:Choice>
                <mc:Fallback>
                  <p:oleObj name="Equation" r:id="rId5" imgW="1422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2400"/>
                          <a:ext cx="17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0" name="Object 32"/>
            <p:cNvGraphicFramePr>
              <a:graphicFrameLocks noChangeAspect="1"/>
            </p:cNvGraphicFramePr>
            <p:nvPr/>
          </p:nvGraphicFramePr>
          <p:xfrm>
            <a:off x="881" y="2816"/>
            <a:ext cx="179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61" name="Equation" r:id="rId7" imgW="1422360" imgH="215640" progId="Equation.3">
                    <p:embed/>
                  </p:oleObj>
                </mc:Choice>
                <mc:Fallback>
                  <p:oleObj name="Equation" r:id="rId7" imgW="1422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2816"/>
                          <a:ext cx="179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69" name="Group 41"/>
          <p:cNvGrpSpPr>
            <a:grpSpLocks/>
          </p:cNvGrpSpPr>
          <p:nvPr/>
        </p:nvGrpSpPr>
        <p:grpSpPr bwMode="auto">
          <a:xfrm>
            <a:off x="6194426" y="3505200"/>
            <a:ext cx="3330575" cy="2509838"/>
            <a:chOff x="2392" y="2256"/>
            <a:chExt cx="2098" cy="1581"/>
          </a:xfrm>
        </p:grpSpPr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328" y="2256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 flipV="1">
              <a:off x="4489" y="2368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 flipV="1">
              <a:off x="2810" y="2368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3352" y="3757"/>
              <a:ext cx="448" cy="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2810" y="2368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4"/>
            <p:cNvSpPr>
              <a:spLocks noChangeShapeType="1"/>
            </p:cNvSpPr>
            <p:nvPr/>
          </p:nvSpPr>
          <p:spPr bwMode="auto">
            <a:xfrm>
              <a:off x="2810" y="3701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>
              <a:off x="2810" y="3701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V="1">
              <a:off x="2810" y="3683"/>
              <a:ext cx="1" cy="1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7"/>
            <p:cNvSpPr>
              <a:spLocks noChangeShapeType="1"/>
            </p:cNvSpPr>
            <p:nvPr/>
          </p:nvSpPr>
          <p:spPr bwMode="auto">
            <a:xfrm flipV="1">
              <a:off x="4489" y="3683"/>
              <a:ext cx="1" cy="1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2810" y="3701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 flipH="1">
              <a:off x="4471" y="3701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2810" y="2634"/>
              <a:ext cx="1679" cy="1067"/>
            </a:xfrm>
            <a:custGeom>
              <a:avLst/>
              <a:gdLst>
                <a:gd name="T0" fmla="*/ 18 w 1679"/>
                <a:gd name="T1" fmla="*/ 965 h 1067"/>
                <a:gd name="T2" fmla="*/ 51 w 1679"/>
                <a:gd name="T3" fmla="*/ 792 h 1067"/>
                <a:gd name="T4" fmla="*/ 84 w 1679"/>
                <a:gd name="T5" fmla="*/ 648 h 1067"/>
                <a:gd name="T6" fmla="*/ 117 w 1679"/>
                <a:gd name="T7" fmla="*/ 531 h 1067"/>
                <a:gd name="T8" fmla="*/ 150 w 1679"/>
                <a:gd name="T9" fmla="*/ 435 h 1067"/>
                <a:gd name="T10" fmla="*/ 186 w 1679"/>
                <a:gd name="T11" fmla="*/ 357 h 1067"/>
                <a:gd name="T12" fmla="*/ 219 w 1679"/>
                <a:gd name="T13" fmla="*/ 291 h 1067"/>
                <a:gd name="T14" fmla="*/ 252 w 1679"/>
                <a:gd name="T15" fmla="*/ 237 h 1067"/>
                <a:gd name="T16" fmla="*/ 285 w 1679"/>
                <a:gd name="T17" fmla="*/ 195 h 1067"/>
                <a:gd name="T18" fmla="*/ 318 w 1679"/>
                <a:gd name="T19" fmla="*/ 159 h 1067"/>
                <a:gd name="T20" fmla="*/ 354 w 1679"/>
                <a:gd name="T21" fmla="*/ 132 h 1067"/>
                <a:gd name="T22" fmla="*/ 387 w 1679"/>
                <a:gd name="T23" fmla="*/ 108 h 1067"/>
                <a:gd name="T24" fmla="*/ 420 w 1679"/>
                <a:gd name="T25" fmla="*/ 87 h 1067"/>
                <a:gd name="T26" fmla="*/ 453 w 1679"/>
                <a:gd name="T27" fmla="*/ 72 h 1067"/>
                <a:gd name="T28" fmla="*/ 486 w 1679"/>
                <a:gd name="T29" fmla="*/ 60 h 1067"/>
                <a:gd name="T30" fmla="*/ 522 w 1679"/>
                <a:gd name="T31" fmla="*/ 48 h 1067"/>
                <a:gd name="T32" fmla="*/ 555 w 1679"/>
                <a:gd name="T33" fmla="*/ 39 h 1067"/>
                <a:gd name="T34" fmla="*/ 588 w 1679"/>
                <a:gd name="T35" fmla="*/ 33 h 1067"/>
                <a:gd name="T36" fmla="*/ 621 w 1679"/>
                <a:gd name="T37" fmla="*/ 27 h 1067"/>
                <a:gd name="T38" fmla="*/ 654 w 1679"/>
                <a:gd name="T39" fmla="*/ 21 h 1067"/>
                <a:gd name="T40" fmla="*/ 690 w 1679"/>
                <a:gd name="T41" fmla="*/ 18 h 1067"/>
                <a:gd name="T42" fmla="*/ 723 w 1679"/>
                <a:gd name="T43" fmla="*/ 15 h 1067"/>
                <a:gd name="T44" fmla="*/ 755 w 1679"/>
                <a:gd name="T45" fmla="*/ 12 h 1067"/>
                <a:gd name="T46" fmla="*/ 788 w 1679"/>
                <a:gd name="T47" fmla="*/ 9 h 1067"/>
                <a:gd name="T48" fmla="*/ 821 w 1679"/>
                <a:gd name="T49" fmla="*/ 9 h 1067"/>
                <a:gd name="T50" fmla="*/ 857 w 1679"/>
                <a:gd name="T51" fmla="*/ 6 h 1067"/>
                <a:gd name="T52" fmla="*/ 890 w 1679"/>
                <a:gd name="T53" fmla="*/ 6 h 1067"/>
                <a:gd name="T54" fmla="*/ 923 w 1679"/>
                <a:gd name="T55" fmla="*/ 3 h 1067"/>
                <a:gd name="T56" fmla="*/ 956 w 1679"/>
                <a:gd name="T57" fmla="*/ 3 h 1067"/>
                <a:gd name="T58" fmla="*/ 989 w 1679"/>
                <a:gd name="T59" fmla="*/ 3 h 1067"/>
                <a:gd name="T60" fmla="*/ 1025 w 1679"/>
                <a:gd name="T61" fmla="*/ 3 h 1067"/>
                <a:gd name="T62" fmla="*/ 1058 w 1679"/>
                <a:gd name="T63" fmla="*/ 3 h 1067"/>
                <a:gd name="T64" fmla="*/ 1091 w 1679"/>
                <a:gd name="T65" fmla="*/ 3 h 1067"/>
                <a:gd name="T66" fmla="*/ 1124 w 1679"/>
                <a:gd name="T67" fmla="*/ 0 h 1067"/>
                <a:gd name="T68" fmla="*/ 1157 w 1679"/>
                <a:gd name="T69" fmla="*/ 0 h 1067"/>
                <a:gd name="T70" fmla="*/ 1193 w 1679"/>
                <a:gd name="T71" fmla="*/ 0 h 1067"/>
                <a:gd name="T72" fmla="*/ 1226 w 1679"/>
                <a:gd name="T73" fmla="*/ 0 h 1067"/>
                <a:gd name="T74" fmla="*/ 1259 w 1679"/>
                <a:gd name="T75" fmla="*/ 0 h 1067"/>
                <a:gd name="T76" fmla="*/ 1292 w 1679"/>
                <a:gd name="T77" fmla="*/ 0 h 1067"/>
                <a:gd name="T78" fmla="*/ 1325 w 1679"/>
                <a:gd name="T79" fmla="*/ 0 h 1067"/>
                <a:gd name="T80" fmla="*/ 1361 w 1679"/>
                <a:gd name="T81" fmla="*/ 0 h 1067"/>
                <a:gd name="T82" fmla="*/ 1394 w 1679"/>
                <a:gd name="T83" fmla="*/ 0 h 1067"/>
                <a:gd name="T84" fmla="*/ 1427 w 1679"/>
                <a:gd name="T85" fmla="*/ 0 h 1067"/>
                <a:gd name="T86" fmla="*/ 1460 w 1679"/>
                <a:gd name="T87" fmla="*/ 0 h 1067"/>
                <a:gd name="T88" fmla="*/ 1493 w 1679"/>
                <a:gd name="T89" fmla="*/ 0 h 1067"/>
                <a:gd name="T90" fmla="*/ 1529 w 1679"/>
                <a:gd name="T91" fmla="*/ 0 h 1067"/>
                <a:gd name="T92" fmla="*/ 1562 w 1679"/>
                <a:gd name="T93" fmla="*/ 0 h 1067"/>
                <a:gd name="T94" fmla="*/ 1595 w 1679"/>
                <a:gd name="T95" fmla="*/ 0 h 1067"/>
                <a:gd name="T96" fmla="*/ 1628 w 1679"/>
                <a:gd name="T97" fmla="*/ 0 h 1067"/>
                <a:gd name="T98" fmla="*/ 1661 w 1679"/>
                <a:gd name="T99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9" h="1067">
                  <a:moveTo>
                    <a:pt x="0" y="1067"/>
                  </a:moveTo>
                  <a:lnTo>
                    <a:pt x="18" y="965"/>
                  </a:lnTo>
                  <a:lnTo>
                    <a:pt x="33" y="872"/>
                  </a:lnTo>
                  <a:lnTo>
                    <a:pt x="51" y="792"/>
                  </a:lnTo>
                  <a:lnTo>
                    <a:pt x="66" y="717"/>
                  </a:lnTo>
                  <a:lnTo>
                    <a:pt x="84" y="648"/>
                  </a:lnTo>
                  <a:lnTo>
                    <a:pt x="102" y="585"/>
                  </a:lnTo>
                  <a:lnTo>
                    <a:pt x="117" y="531"/>
                  </a:lnTo>
                  <a:lnTo>
                    <a:pt x="135" y="480"/>
                  </a:lnTo>
                  <a:lnTo>
                    <a:pt x="150" y="435"/>
                  </a:lnTo>
                  <a:lnTo>
                    <a:pt x="168" y="393"/>
                  </a:lnTo>
                  <a:lnTo>
                    <a:pt x="186" y="357"/>
                  </a:lnTo>
                  <a:lnTo>
                    <a:pt x="201" y="321"/>
                  </a:lnTo>
                  <a:lnTo>
                    <a:pt x="219" y="291"/>
                  </a:lnTo>
                  <a:lnTo>
                    <a:pt x="234" y="264"/>
                  </a:lnTo>
                  <a:lnTo>
                    <a:pt x="252" y="237"/>
                  </a:lnTo>
                  <a:lnTo>
                    <a:pt x="270" y="216"/>
                  </a:lnTo>
                  <a:lnTo>
                    <a:pt x="285" y="195"/>
                  </a:lnTo>
                  <a:lnTo>
                    <a:pt x="303" y="177"/>
                  </a:lnTo>
                  <a:lnTo>
                    <a:pt x="318" y="159"/>
                  </a:lnTo>
                  <a:lnTo>
                    <a:pt x="336" y="144"/>
                  </a:lnTo>
                  <a:lnTo>
                    <a:pt x="354" y="132"/>
                  </a:lnTo>
                  <a:lnTo>
                    <a:pt x="369" y="117"/>
                  </a:lnTo>
                  <a:lnTo>
                    <a:pt x="387" y="108"/>
                  </a:lnTo>
                  <a:lnTo>
                    <a:pt x="402" y="96"/>
                  </a:lnTo>
                  <a:lnTo>
                    <a:pt x="420" y="87"/>
                  </a:lnTo>
                  <a:lnTo>
                    <a:pt x="438" y="78"/>
                  </a:lnTo>
                  <a:lnTo>
                    <a:pt x="453" y="72"/>
                  </a:lnTo>
                  <a:lnTo>
                    <a:pt x="471" y="66"/>
                  </a:lnTo>
                  <a:lnTo>
                    <a:pt x="486" y="60"/>
                  </a:lnTo>
                  <a:lnTo>
                    <a:pt x="504" y="54"/>
                  </a:lnTo>
                  <a:lnTo>
                    <a:pt x="522" y="48"/>
                  </a:lnTo>
                  <a:lnTo>
                    <a:pt x="537" y="45"/>
                  </a:lnTo>
                  <a:lnTo>
                    <a:pt x="555" y="39"/>
                  </a:lnTo>
                  <a:lnTo>
                    <a:pt x="570" y="36"/>
                  </a:lnTo>
                  <a:lnTo>
                    <a:pt x="588" y="33"/>
                  </a:lnTo>
                  <a:lnTo>
                    <a:pt x="606" y="30"/>
                  </a:lnTo>
                  <a:lnTo>
                    <a:pt x="621" y="27"/>
                  </a:lnTo>
                  <a:lnTo>
                    <a:pt x="639" y="24"/>
                  </a:lnTo>
                  <a:lnTo>
                    <a:pt x="654" y="21"/>
                  </a:lnTo>
                  <a:lnTo>
                    <a:pt x="672" y="21"/>
                  </a:lnTo>
                  <a:lnTo>
                    <a:pt x="690" y="18"/>
                  </a:lnTo>
                  <a:lnTo>
                    <a:pt x="705" y="15"/>
                  </a:lnTo>
                  <a:lnTo>
                    <a:pt x="723" y="15"/>
                  </a:lnTo>
                  <a:lnTo>
                    <a:pt x="738" y="12"/>
                  </a:lnTo>
                  <a:lnTo>
                    <a:pt x="755" y="12"/>
                  </a:lnTo>
                  <a:lnTo>
                    <a:pt x="773" y="12"/>
                  </a:lnTo>
                  <a:lnTo>
                    <a:pt x="788" y="9"/>
                  </a:lnTo>
                  <a:lnTo>
                    <a:pt x="806" y="9"/>
                  </a:lnTo>
                  <a:lnTo>
                    <a:pt x="821" y="9"/>
                  </a:lnTo>
                  <a:lnTo>
                    <a:pt x="839" y="6"/>
                  </a:lnTo>
                  <a:lnTo>
                    <a:pt x="857" y="6"/>
                  </a:lnTo>
                  <a:lnTo>
                    <a:pt x="872" y="6"/>
                  </a:lnTo>
                  <a:lnTo>
                    <a:pt x="890" y="6"/>
                  </a:lnTo>
                  <a:lnTo>
                    <a:pt x="905" y="6"/>
                  </a:lnTo>
                  <a:lnTo>
                    <a:pt x="923" y="3"/>
                  </a:lnTo>
                  <a:lnTo>
                    <a:pt x="941" y="3"/>
                  </a:lnTo>
                  <a:lnTo>
                    <a:pt x="956" y="3"/>
                  </a:lnTo>
                  <a:lnTo>
                    <a:pt x="974" y="3"/>
                  </a:lnTo>
                  <a:lnTo>
                    <a:pt x="989" y="3"/>
                  </a:lnTo>
                  <a:lnTo>
                    <a:pt x="1007" y="3"/>
                  </a:lnTo>
                  <a:lnTo>
                    <a:pt x="1025" y="3"/>
                  </a:lnTo>
                  <a:lnTo>
                    <a:pt x="1040" y="3"/>
                  </a:lnTo>
                  <a:lnTo>
                    <a:pt x="1058" y="3"/>
                  </a:lnTo>
                  <a:lnTo>
                    <a:pt x="1073" y="3"/>
                  </a:lnTo>
                  <a:lnTo>
                    <a:pt x="1091" y="3"/>
                  </a:lnTo>
                  <a:lnTo>
                    <a:pt x="1109" y="0"/>
                  </a:lnTo>
                  <a:lnTo>
                    <a:pt x="1124" y="0"/>
                  </a:lnTo>
                  <a:lnTo>
                    <a:pt x="1142" y="0"/>
                  </a:lnTo>
                  <a:lnTo>
                    <a:pt x="1157" y="0"/>
                  </a:lnTo>
                  <a:lnTo>
                    <a:pt x="1175" y="0"/>
                  </a:lnTo>
                  <a:lnTo>
                    <a:pt x="1193" y="0"/>
                  </a:lnTo>
                  <a:lnTo>
                    <a:pt x="1208" y="0"/>
                  </a:lnTo>
                  <a:lnTo>
                    <a:pt x="1226" y="0"/>
                  </a:lnTo>
                  <a:lnTo>
                    <a:pt x="1241" y="0"/>
                  </a:lnTo>
                  <a:lnTo>
                    <a:pt x="1259" y="0"/>
                  </a:lnTo>
                  <a:lnTo>
                    <a:pt x="1277" y="0"/>
                  </a:lnTo>
                  <a:lnTo>
                    <a:pt x="1292" y="0"/>
                  </a:lnTo>
                  <a:lnTo>
                    <a:pt x="1310" y="0"/>
                  </a:lnTo>
                  <a:lnTo>
                    <a:pt x="1325" y="0"/>
                  </a:lnTo>
                  <a:lnTo>
                    <a:pt x="1343" y="0"/>
                  </a:lnTo>
                  <a:lnTo>
                    <a:pt x="1361" y="0"/>
                  </a:lnTo>
                  <a:lnTo>
                    <a:pt x="1376" y="0"/>
                  </a:lnTo>
                  <a:lnTo>
                    <a:pt x="1394" y="0"/>
                  </a:lnTo>
                  <a:lnTo>
                    <a:pt x="1409" y="0"/>
                  </a:lnTo>
                  <a:lnTo>
                    <a:pt x="1427" y="0"/>
                  </a:lnTo>
                  <a:lnTo>
                    <a:pt x="1445" y="0"/>
                  </a:lnTo>
                  <a:lnTo>
                    <a:pt x="1460" y="0"/>
                  </a:lnTo>
                  <a:lnTo>
                    <a:pt x="1478" y="0"/>
                  </a:lnTo>
                  <a:lnTo>
                    <a:pt x="1493" y="0"/>
                  </a:lnTo>
                  <a:lnTo>
                    <a:pt x="1511" y="0"/>
                  </a:lnTo>
                  <a:lnTo>
                    <a:pt x="1529" y="0"/>
                  </a:lnTo>
                  <a:lnTo>
                    <a:pt x="1544" y="0"/>
                  </a:lnTo>
                  <a:lnTo>
                    <a:pt x="1562" y="0"/>
                  </a:lnTo>
                  <a:lnTo>
                    <a:pt x="1577" y="0"/>
                  </a:lnTo>
                  <a:lnTo>
                    <a:pt x="1595" y="0"/>
                  </a:lnTo>
                  <a:lnTo>
                    <a:pt x="1613" y="0"/>
                  </a:lnTo>
                  <a:lnTo>
                    <a:pt x="1628" y="0"/>
                  </a:lnTo>
                  <a:lnTo>
                    <a:pt x="1646" y="0"/>
                  </a:lnTo>
                  <a:lnTo>
                    <a:pt x="1661" y="0"/>
                  </a:lnTo>
                  <a:lnTo>
                    <a:pt x="1679" y="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>
              <a:off x="2808" y="2637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Text Box 22"/>
            <p:cNvSpPr txBox="1">
              <a:spLocks noChangeArrowheads="1"/>
            </p:cNvSpPr>
            <p:nvPr/>
          </p:nvSpPr>
          <p:spPr bwMode="auto">
            <a:xfrm>
              <a:off x="2608" y="2533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K</a:t>
              </a:r>
            </a:p>
          </p:txBody>
        </p:sp>
        <p:sp>
          <p:nvSpPr>
            <p:cNvPr id="73751" name="Line 23"/>
            <p:cNvSpPr>
              <a:spLocks noChangeShapeType="1"/>
            </p:cNvSpPr>
            <p:nvPr/>
          </p:nvSpPr>
          <p:spPr bwMode="auto">
            <a:xfrm>
              <a:off x="3288" y="2688"/>
              <a:ext cx="0" cy="101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25"/>
            <p:cNvSpPr>
              <a:spLocks noChangeShapeType="1"/>
            </p:cNvSpPr>
            <p:nvPr/>
          </p:nvSpPr>
          <p:spPr bwMode="auto">
            <a:xfrm>
              <a:off x="2848" y="3552"/>
              <a:ext cx="4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2976" y="3416"/>
              <a:ext cx="184" cy="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t</a:t>
              </a:r>
              <a:r>
                <a:rPr lang="en-US" sz="2000" b="1" baseline="-25000"/>
                <a:t>r</a:t>
              </a:r>
              <a:endParaRPr lang="en-US" sz="2000" b="1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>
              <a:off x="2840" y="3552"/>
              <a:ext cx="0" cy="14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>
              <a:off x="2800" y="3544"/>
              <a:ext cx="4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2824" y="2696"/>
              <a:ext cx="472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Text Box 38"/>
            <p:cNvSpPr txBox="1">
              <a:spLocks noChangeArrowheads="1"/>
            </p:cNvSpPr>
            <p:nvPr/>
          </p:nvSpPr>
          <p:spPr bwMode="auto">
            <a:xfrm>
              <a:off x="2464" y="3464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0,1K</a:t>
              </a:r>
            </a:p>
          </p:txBody>
        </p:sp>
        <p:sp>
          <p:nvSpPr>
            <p:cNvPr id="73767" name="Arc 39"/>
            <p:cNvSpPr>
              <a:spLocks/>
            </p:cNvSpPr>
            <p:nvPr/>
          </p:nvSpPr>
          <p:spPr bwMode="auto">
            <a:xfrm rot="9234343">
              <a:off x="2579" y="2729"/>
              <a:ext cx="230" cy="96"/>
            </a:xfrm>
            <a:custGeom>
              <a:avLst/>
              <a:gdLst>
                <a:gd name="G0" fmla="+- 12910 0 0"/>
                <a:gd name="G1" fmla="+- 0 0 0"/>
                <a:gd name="G2" fmla="+- 21600 0 0"/>
                <a:gd name="T0" fmla="*/ 34443 w 34443"/>
                <a:gd name="T1" fmla="*/ 1700 h 21600"/>
                <a:gd name="T2" fmla="*/ 0 w 34443"/>
                <a:gd name="T3" fmla="*/ 17317 h 21600"/>
                <a:gd name="T4" fmla="*/ 12910 w 3444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443" h="21600" fill="none" extrusionOk="0">
                  <a:moveTo>
                    <a:pt x="34442" y="1699"/>
                  </a:moveTo>
                  <a:cubicBezTo>
                    <a:pt x="33556" y="12935"/>
                    <a:pt x="24180" y="21600"/>
                    <a:pt x="12910" y="21600"/>
                  </a:cubicBezTo>
                  <a:cubicBezTo>
                    <a:pt x="8257" y="21600"/>
                    <a:pt x="3729" y="20097"/>
                    <a:pt x="-1" y="17317"/>
                  </a:cubicBezTo>
                </a:path>
                <a:path w="34443" h="21600" stroke="0" extrusionOk="0">
                  <a:moveTo>
                    <a:pt x="34442" y="1699"/>
                  </a:moveTo>
                  <a:cubicBezTo>
                    <a:pt x="33556" y="12935"/>
                    <a:pt x="24180" y="21600"/>
                    <a:pt x="12910" y="21600"/>
                  </a:cubicBezTo>
                  <a:cubicBezTo>
                    <a:pt x="8257" y="21600"/>
                    <a:pt x="3729" y="20097"/>
                    <a:pt x="-1" y="17317"/>
                  </a:cubicBezTo>
                  <a:lnTo>
                    <a:pt x="1291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8" name="Text Box 40"/>
            <p:cNvSpPr txBox="1">
              <a:spLocks noChangeArrowheads="1"/>
            </p:cNvSpPr>
            <p:nvPr/>
          </p:nvSpPr>
          <p:spPr bwMode="auto">
            <a:xfrm>
              <a:off x="2392" y="2840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0,9K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3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905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3. waktu tunda atau </a:t>
            </a:r>
            <a:r>
              <a:rPr lang="sv-SE" i="1">
                <a:latin typeface="Times New Roman" panose="02020603050405020304" pitchFamily="18" charset="0"/>
              </a:rPr>
              <a:t>delay time</a:t>
            </a:r>
          </a:p>
          <a:p>
            <a:pPr marL="749300" lvl="1" indent="-114300"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- waktu yang dibutuhkan respon mulai t = 0 sampai respon 	mencapai 50% dari respon </a:t>
            </a:r>
            <a:r>
              <a:rPr lang="sv-SE" i="1">
                <a:latin typeface="Times New Roman" panose="02020603050405020304" pitchFamily="18" charset="0"/>
              </a:rPr>
              <a:t>steady state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 marL="749300" lvl="1" indent="-114300"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en-US">
                <a:latin typeface="Times New Roman" panose="02020603050405020304" pitchFamily="18" charset="0"/>
              </a:rPr>
              <a:t>	- </a:t>
            </a:r>
            <a:r>
              <a:rPr lang="sv-SE">
                <a:latin typeface="Times New Roman" panose="02020603050405020304" pitchFamily="18" charset="0"/>
              </a:rPr>
              <a:t>besarnya faktor keterlambatan respon akibat proses 	sampling</a:t>
            </a:r>
            <a:r>
              <a:rPr lang="en-US">
                <a:latin typeface="Times New Roman" panose="02020603050405020304" pitchFamily="18" charset="0"/>
              </a:rPr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5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1646238"/>
          <a:ext cx="5032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0" name="Equation" r:id="rId3" imgW="279360" imgH="228600" progId="Equation.3">
                  <p:embed/>
                </p:oleObj>
              </mc:Choice>
              <mc:Fallback>
                <p:oleObj name="Equation" r:id="rId3" imgW="27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46238"/>
                        <a:ext cx="5032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transien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15240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91" name="Rectangle 3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90" name="Object 38"/>
          <p:cNvGraphicFramePr>
            <a:graphicFrameLocks noChangeAspect="1"/>
          </p:cNvGraphicFramePr>
          <p:nvPr/>
        </p:nvGraphicFramePr>
        <p:xfrm>
          <a:off x="3352800" y="3886200"/>
          <a:ext cx="1352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1" name="Equation" r:id="rId5" imgW="672808" imgH="228501" progId="Equation.3">
                  <p:embed/>
                </p:oleObj>
              </mc:Choice>
              <mc:Fallback>
                <p:oleObj name="Equation" r:id="rId5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1352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3" name="Group 41"/>
          <p:cNvGrpSpPr>
            <a:grpSpLocks/>
          </p:cNvGrpSpPr>
          <p:nvPr/>
        </p:nvGrpSpPr>
        <p:grpSpPr bwMode="auto">
          <a:xfrm>
            <a:off x="5638801" y="3543300"/>
            <a:ext cx="3178175" cy="2705100"/>
            <a:chOff x="2880" y="2016"/>
            <a:chExt cx="2002" cy="1704"/>
          </a:xfrm>
        </p:grpSpPr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3720" y="2016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4881" y="2128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3202" y="2128"/>
              <a:ext cx="1" cy="133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3744" y="3517"/>
              <a:ext cx="448" cy="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>
              <a:off x="3202" y="2128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>
              <a:off x="3202" y="3461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>
              <a:off x="3202" y="3461"/>
              <a:ext cx="167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flipV="1">
              <a:off x="3202" y="3443"/>
              <a:ext cx="1" cy="1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flipV="1">
              <a:off x="4881" y="3443"/>
              <a:ext cx="1" cy="18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3202" y="3461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H="1">
              <a:off x="4863" y="3461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3202" y="2394"/>
              <a:ext cx="1679" cy="1067"/>
            </a:xfrm>
            <a:custGeom>
              <a:avLst/>
              <a:gdLst>
                <a:gd name="T0" fmla="*/ 18 w 1679"/>
                <a:gd name="T1" fmla="*/ 965 h 1067"/>
                <a:gd name="T2" fmla="*/ 51 w 1679"/>
                <a:gd name="T3" fmla="*/ 792 h 1067"/>
                <a:gd name="T4" fmla="*/ 84 w 1679"/>
                <a:gd name="T5" fmla="*/ 648 h 1067"/>
                <a:gd name="T6" fmla="*/ 117 w 1679"/>
                <a:gd name="T7" fmla="*/ 531 h 1067"/>
                <a:gd name="T8" fmla="*/ 150 w 1679"/>
                <a:gd name="T9" fmla="*/ 435 h 1067"/>
                <a:gd name="T10" fmla="*/ 186 w 1679"/>
                <a:gd name="T11" fmla="*/ 357 h 1067"/>
                <a:gd name="T12" fmla="*/ 219 w 1679"/>
                <a:gd name="T13" fmla="*/ 291 h 1067"/>
                <a:gd name="T14" fmla="*/ 252 w 1679"/>
                <a:gd name="T15" fmla="*/ 237 h 1067"/>
                <a:gd name="T16" fmla="*/ 285 w 1679"/>
                <a:gd name="T17" fmla="*/ 195 h 1067"/>
                <a:gd name="T18" fmla="*/ 318 w 1679"/>
                <a:gd name="T19" fmla="*/ 159 h 1067"/>
                <a:gd name="T20" fmla="*/ 354 w 1679"/>
                <a:gd name="T21" fmla="*/ 132 h 1067"/>
                <a:gd name="T22" fmla="*/ 387 w 1679"/>
                <a:gd name="T23" fmla="*/ 108 h 1067"/>
                <a:gd name="T24" fmla="*/ 420 w 1679"/>
                <a:gd name="T25" fmla="*/ 87 h 1067"/>
                <a:gd name="T26" fmla="*/ 453 w 1679"/>
                <a:gd name="T27" fmla="*/ 72 h 1067"/>
                <a:gd name="T28" fmla="*/ 486 w 1679"/>
                <a:gd name="T29" fmla="*/ 60 h 1067"/>
                <a:gd name="T30" fmla="*/ 522 w 1679"/>
                <a:gd name="T31" fmla="*/ 48 h 1067"/>
                <a:gd name="T32" fmla="*/ 555 w 1679"/>
                <a:gd name="T33" fmla="*/ 39 h 1067"/>
                <a:gd name="T34" fmla="*/ 588 w 1679"/>
                <a:gd name="T35" fmla="*/ 33 h 1067"/>
                <a:gd name="T36" fmla="*/ 621 w 1679"/>
                <a:gd name="T37" fmla="*/ 27 h 1067"/>
                <a:gd name="T38" fmla="*/ 654 w 1679"/>
                <a:gd name="T39" fmla="*/ 21 h 1067"/>
                <a:gd name="T40" fmla="*/ 690 w 1679"/>
                <a:gd name="T41" fmla="*/ 18 h 1067"/>
                <a:gd name="T42" fmla="*/ 723 w 1679"/>
                <a:gd name="T43" fmla="*/ 15 h 1067"/>
                <a:gd name="T44" fmla="*/ 755 w 1679"/>
                <a:gd name="T45" fmla="*/ 12 h 1067"/>
                <a:gd name="T46" fmla="*/ 788 w 1679"/>
                <a:gd name="T47" fmla="*/ 9 h 1067"/>
                <a:gd name="T48" fmla="*/ 821 w 1679"/>
                <a:gd name="T49" fmla="*/ 9 h 1067"/>
                <a:gd name="T50" fmla="*/ 857 w 1679"/>
                <a:gd name="T51" fmla="*/ 6 h 1067"/>
                <a:gd name="T52" fmla="*/ 890 w 1679"/>
                <a:gd name="T53" fmla="*/ 6 h 1067"/>
                <a:gd name="T54" fmla="*/ 923 w 1679"/>
                <a:gd name="T55" fmla="*/ 3 h 1067"/>
                <a:gd name="T56" fmla="*/ 956 w 1679"/>
                <a:gd name="T57" fmla="*/ 3 h 1067"/>
                <a:gd name="T58" fmla="*/ 989 w 1679"/>
                <a:gd name="T59" fmla="*/ 3 h 1067"/>
                <a:gd name="T60" fmla="*/ 1025 w 1679"/>
                <a:gd name="T61" fmla="*/ 3 h 1067"/>
                <a:gd name="T62" fmla="*/ 1058 w 1679"/>
                <a:gd name="T63" fmla="*/ 3 h 1067"/>
                <a:gd name="T64" fmla="*/ 1091 w 1679"/>
                <a:gd name="T65" fmla="*/ 3 h 1067"/>
                <a:gd name="T66" fmla="*/ 1124 w 1679"/>
                <a:gd name="T67" fmla="*/ 0 h 1067"/>
                <a:gd name="T68" fmla="*/ 1157 w 1679"/>
                <a:gd name="T69" fmla="*/ 0 h 1067"/>
                <a:gd name="T70" fmla="*/ 1193 w 1679"/>
                <a:gd name="T71" fmla="*/ 0 h 1067"/>
                <a:gd name="T72" fmla="*/ 1226 w 1679"/>
                <a:gd name="T73" fmla="*/ 0 h 1067"/>
                <a:gd name="T74" fmla="*/ 1259 w 1679"/>
                <a:gd name="T75" fmla="*/ 0 h 1067"/>
                <a:gd name="T76" fmla="*/ 1292 w 1679"/>
                <a:gd name="T77" fmla="*/ 0 h 1067"/>
                <a:gd name="T78" fmla="*/ 1325 w 1679"/>
                <a:gd name="T79" fmla="*/ 0 h 1067"/>
                <a:gd name="T80" fmla="*/ 1361 w 1679"/>
                <a:gd name="T81" fmla="*/ 0 h 1067"/>
                <a:gd name="T82" fmla="*/ 1394 w 1679"/>
                <a:gd name="T83" fmla="*/ 0 h 1067"/>
                <a:gd name="T84" fmla="*/ 1427 w 1679"/>
                <a:gd name="T85" fmla="*/ 0 h 1067"/>
                <a:gd name="T86" fmla="*/ 1460 w 1679"/>
                <a:gd name="T87" fmla="*/ 0 h 1067"/>
                <a:gd name="T88" fmla="*/ 1493 w 1679"/>
                <a:gd name="T89" fmla="*/ 0 h 1067"/>
                <a:gd name="T90" fmla="*/ 1529 w 1679"/>
                <a:gd name="T91" fmla="*/ 0 h 1067"/>
                <a:gd name="T92" fmla="*/ 1562 w 1679"/>
                <a:gd name="T93" fmla="*/ 0 h 1067"/>
                <a:gd name="T94" fmla="*/ 1595 w 1679"/>
                <a:gd name="T95" fmla="*/ 0 h 1067"/>
                <a:gd name="T96" fmla="*/ 1628 w 1679"/>
                <a:gd name="T97" fmla="*/ 0 h 1067"/>
                <a:gd name="T98" fmla="*/ 1661 w 1679"/>
                <a:gd name="T99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9" h="1067">
                  <a:moveTo>
                    <a:pt x="0" y="1067"/>
                  </a:moveTo>
                  <a:lnTo>
                    <a:pt x="18" y="965"/>
                  </a:lnTo>
                  <a:lnTo>
                    <a:pt x="33" y="872"/>
                  </a:lnTo>
                  <a:lnTo>
                    <a:pt x="51" y="792"/>
                  </a:lnTo>
                  <a:lnTo>
                    <a:pt x="66" y="717"/>
                  </a:lnTo>
                  <a:lnTo>
                    <a:pt x="84" y="648"/>
                  </a:lnTo>
                  <a:lnTo>
                    <a:pt x="102" y="585"/>
                  </a:lnTo>
                  <a:lnTo>
                    <a:pt x="117" y="531"/>
                  </a:lnTo>
                  <a:lnTo>
                    <a:pt x="135" y="480"/>
                  </a:lnTo>
                  <a:lnTo>
                    <a:pt x="150" y="435"/>
                  </a:lnTo>
                  <a:lnTo>
                    <a:pt x="168" y="393"/>
                  </a:lnTo>
                  <a:lnTo>
                    <a:pt x="186" y="357"/>
                  </a:lnTo>
                  <a:lnTo>
                    <a:pt x="201" y="321"/>
                  </a:lnTo>
                  <a:lnTo>
                    <a:pt x="219" y="291"/>
                  </a:lnTo>
                  <a:lnTo>
                    <a:pt x="234" y="264"/>
                  </a:lnTo>
                  <a:lnTo>
                    <a:pt x="252" y="237"/>
                  </a:lnTo>
                  <a:lnTo>
                    <a:pt x="270" y="216"/>
                  </a:lnTo>
                  <a:lnTo>
                    <a:pt x="285" y="195"/>
                  </a:lnTo>
                  <a:lnTo>
                    <a:pt x="303" y="177"/>
                  </a:lnTo>
                  <a:lnTo>
                    <a:pt x="318" y="159"/>
                  </a:lnTo>
                  <a:lnTo>
                    <a:pt x="336" y="144"/>
                  </a:lnTo>
                  <a:lnTo>
                    <a:pt x="354" y="132"/>
                  </a:lnTo>
                  <a:lnTo>
                    <a:pt x="369" y="117"/>
                  </a:lnTo>
                  <a:lnTo>
                    <a:pt x="387" y="108"/>
                  </a:lnTo>
                  <a:lnTo>
                    <a:pt x="402" y="96"/>
                  </a:lnTo>
                  <a:lnTo>
                    <a:pt x="420" y="87"/>
                  </a:lnTo>
                  <a:lnTo>
                    <a:pt x="438" y="78"/>
                  </a:lnTo>
                  <a:lnTo>
                    <a:pt x="453" y="72"/>
                  </a:lnTo>
                  <a:lnTo>
                    <a:pt x="471" y="66"/>
                  </a:lnTo>
                  <a:lnTo>
                    <a:pt x="486" y="60"/>
                  </a:lnTo>
                  <a:lnTo>
                    <a:pt x="504" y="54"/>
                  </a:lnTo>
                  <a:lnTo>
                    <a:pt x="522" y="48"/>
                  </a:lnTo>
                  <a:lnTo>
                    <a:pt x="537" y="45"/>
                  </a:lnTo>
                  <a:lnTo>
                    <a:pt x="555" y="39"/>
                  </a:lnTo>
                  <a:lnTo>
                    <a:pt x="570" y="36"/>
                  </a:lnTo>
                  <a:lnTo>
                    <a:pt x="588" y="33"/>
                  </a:lnTo>
                  <a:lnTo>
                    <a:pt x="606" y="30"/>
                  </a:lnTo>
                  <a:lnTo>
                    <a:pt x="621" y="27"/>
                  </a:lnTo>
                  <a:lnTo>
                    <a:pt x="639" y="24"/>
                  </a:lnTo>
                  <a:lnTo>
                    <a:pt x="654" y="21"/>
                  </a:lnTo>
                  <a:lnTo>
                    <a:pt x="672" y="21"/>
                  </a:lnTo>
                  <a:lnTo>
                    <a:pt x="690" y="18"/>
                  </a:lnTo>
                  <a:lnTo>
                    <a:pt x="705" y="15"/>
                  </a:lnTo>
                  <a:lnTo>
                    <a:pt x="723" y="15"/>
                  </a:lnTo>
                  <a:lnTo>
                    <a:pt x="738" y="12"/>
                  </a:lnTo>
                  <a:lnTo>
                    <a:pt x="755" y="12"/>
                  </a:lnTo>
                  <a:lnTo>
                    <a:pt x="773" y="12"/>
                  </a:lnTo>
                  <a:lnTo>
                    <a:pt x="788" y="9"/>
                  </a:lnTo>
                  <a:lnTo>
                    <a:pt x="806" y="9"/>
                  </a:lnTo>
                  <a:lnTo>
                    <a:pt x="821" y="9"/>
                  </a:lnTo>
                  <a:lnTo>
                    <a:pt x="839" y="6"/>
                  </a:lnTo>
                  <a:lnTo>
                    <a:pt x="857" y="6"/>
                  </a:lnTo>
                  <a:lnTo>
                    <a:pt x="872" y="6"/>
                  </a:lnTo>
                  <a:lnTo>
                    <a:pt x="890" y="6"/>
                  </a:lnTo>
                  <a:lnTo>
                    <a:pt x="905" y="6"/>
                  </a:lnTo>
                  <a:lnTo>
                    <a:pt x="923" y="3"/>
                  </a:lnTo>
                  <a:lnTo>
                    <a:pt x="941" y="3"/>
                  </a:lnTo>
                  <a:lnTo>
                    <a:pt x="956" y="3"/>
                  </a:lnTo>
                  <a:lnTo>
                    <a:pt x="974" y="3"/>
                  </a:lnTo>
                  <a:lnTo>
                    <a:pt x="989" y="3"/>
                  </a:lnTo>
                  <a:lnTo>
                    <a:pt x="1007" y="3"/>
                  </a:lnTo>
                  <a:lnTo>
                    <a:pt x="1025" y="3"/>
                  </a:lnTo>
                  <a:lnTo>
                    <a:pt x="1040" y="3"/>
                  </a:lnTo>
                  <a:lnTo>
                    <a:pt x="1058" y="3"/>
                  </a:lnTo>
                  <a:lnTo>
                    <a:pt x="1073" y="3"/>
                  </a:lnTo>
                  <a:lnTo>
                    <a:pt x="1091" y="3"/>
                  </a:lnTo>
                  <a:lnTo>
                    <a:pt x="1109" y="0"/>
                  </a:lnTo>
                  <a:lnTo>
                    <a:pt x="1124" y="0"/>
                  </a:lnTo>
                  <a:lnTo>
                    <a:pt x="1142" y="0"/>
                  </a:lnTo>
                  <a:lnTo>
                    <a:pt x="1157" y="0"/>
                  </a:lnTo>
                  <a:lnTo>
                    <a:pt x="1175" y="0"/>
                  </a:lnTo>
                  <a:lnTo>
                    <a:pt x="1193" y="0"/>
                  </a:lnTo>
                  <a:lnTo>
                    <a:pt x="1208" y="0"/>
                  </a:lnTo>
                  <a:lnTo>
                    <a:pt x="1226" y="0"/>
                  </a:lnTo>
                  <a:lnTo>
                    <a:pt x="1241" y="0"/>
                  </a:lnTo>
                  <a:lnTo>
                    <a:pt x="1259" y="0"/>
                  </a:lnTo>
                  <a:lnTo>
                    <a:pt x="1277" y="0"/>
                  </a:lnTo>
                  <a:lnTo>
                    <a:pt x="1292" y="0"/>
                  </a:lnTo>
                  <a:lnTo>
                    <a:pt x="1310" y="0"/>
                  </a:lnTo>
                  <a:lnTo>
                    <a:pt x="1325" y="0"/>
                  </a:lnTo>
                  <a:lnTo>
                    <a:pt x="1343" y="0"/>
                  </a:lnTo>
                  <a:lnTo>
                    <a:pt x="1361" y="0"/>
                  </a:lnTo>
                  <a:lnTo>
                    <a:pt x="1376" y="0"/>
                  </a:lnTo>
                  <a:lnTo>
                    <a:pt x="1394" y="0"/>
                  </a:lnTo>
                  <a:lnTo>
                    <a:pt x="1409" y="0"/>
                  </a:lnTo>
                  <a:lnTo>
                    <a:pt x="1427" y="0"/>
                  </a:lnTo>
                  <a:lnTo>
                    <a:pt x="1445" y="0"/>
                  </a:lnTo>
                  <a:lnTo>
                    <a:pt x="1460" y="0"/>
                  </a:lnTo>
                  <a:lnTo>
                    <a:pt x="1478" y="0"/>
                  </a:lnTo>
                  <a:lnTo>
                    <a:pt x="1493" y="0"/>
                  </a:lnTo>
                  <a:lnTo>
                    <a:pt x="1511" y="0"/>
                  </a:lnTo>
                  <a:lnTo>
                    <a:pt x="1529" y="0"/>
                  </a:lnTo>
                  <a:lnTo>
                    <a:pt x="1544" y="0"/>
                  </a:lnTo>
                  <a:lnTo>
                    <a:pt x="1562" y="0"/>
                  </a:lnTo>
                  <a:lnTo>
                    <a:pt x="1577" y="0"/>
                  </a:lnTo>
                  <a:lnTo>
                    <a:pt x="1595" y="0"/>
                  </a:lnTo>
                  <a:lnTo>
                    <a:pt x="1613" y="0"/>
                  </a:lnTo>
                  <a:lnTo>
                    <a:pt x="1628" y="0"/>
                  </a:lnTo>
                  <a:lnTo>
                    <a:pt x="1646" y="0"/>
                  </a:lnTo>
                  <a:lnTo>
                    <a:pt x="1661" y="0"/>
                  </a:lnTo>
                  <a:lnTo>
                    <a:pt x="1679" y="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>
              <a:off x="3200" y="2397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auto">
            <a:xfrm>
              <a:off x="3000" y="2293"/>
              <a:ext cx="2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K</a:t>
              </a:r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3328" y="2920"/>
              <a:ext cx="0" cy="55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3200" y="3528"/>
              <a:ext cx="1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t</a:t>
              </a:r>
              <a:r>
                <a:rPr lang="en-US" sz="2000" b="1" baseline="-25000"/>
                <a:t>d</a:t>
              </a:r>
              <a:endParaRPr lang="en-US" sz="2000" b="1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3192" y="2912"/>
              <a:ext cx="144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2880" y="2832"/>
              <a:ext cx="3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0,5K</a:t>
              </a:r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>
              <a:off x="3184" y="3520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8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Untuk menganalisa dan mendesain sistem pengaturan, diperlukan pengetahuan mengenai karakteristik sistem.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Karakteristik suatu sistem dapat diketahui dengan mengamati respon sistem tersebut terhadap sinyal-sinyal uji tertentu.</a:t>
            </a:r>
            <a:r>
              <a:rPr lang="en-US"/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dibahas mengenai karakteristik sistem dan macam-macam sinyal uji yang lazim digunakan dalam sistem pengaturan.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keadaan tunak</a:t>
            </a:r>
          </a:p>
        </p:txBody>
      </p:sp>
      <p:sp>
        <p:nvSpPr>
          <p:cNvPr id="75798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588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Error relatif pada keadaan steady state</a:t>
            </a:r>
            <a:r>
              <a:rPr lang="en-US"/>
              <a:t> </a:t>
            </a:r>
            <a:endParaRPr lang="sv-SE" sz="2400">
              <a:latin typeface="Times New Roman" panose="02020603050405020304" pitchFamily="18" charset="0"/>
            </a:endParaRP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02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7937501" y="1600200"/>
          <a:ext cx="658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3" name="Equation" r:id="rId3" imgW="330120" imgH="228600" progId="Equation.3">
                  <p:embed/>
                </p:oleObj>
              </mc:Choice>
              <mc:Fallback>
                <p:oleObj name="Equation" r:id="rId3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1" y="1600200"/>
                        <a:ext cx="658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5588000" y="3632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3044825" y="2273301"/>
          <a:ext cx="2609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4" name="Equation" r:id="rId5" imgW="1320480" imgH="380880" progId="Equation.3">
                  <p:embed/>
                </p:oleObj>
              </mc:Choice>
              <mc:Fallback>
                <p:oleObj name="Equation" r:id="rId5" imgW="13204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273301"/>
                        <a:ext cx="26098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1981200" y="32908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	dengan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11" name="Object 35"/>
          <p:cNvGraphicFramePr>
            <a:graphicFrameLocks noChangeAspect="1"/>
          </p:cNvGraphicFramePr>
          <p:nvPr/>
        </p:nvGraphicFramePr>
        <p:xfrm>
          <a:off x="3810000" y="4084638"/>
          <a:ext cx="58499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5" name="Equation" r:id="rId7" imgW="2882900" imgH="431800" progId="Equation.3">
                  <p:embed/>
                </p:oleObj>
              </mc:Choice>
              <mc:Fallback>
                <p:oleObj name="Equation" r:id="rId7" imgW="288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84638"/>
                        <a:ext cx="5849938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1981200" y="48768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	sehingga,</a:t>
            </a:r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5818" name="Group 42"/>
          <p:cNvGrpSpPr>
            <a:grpSpLocks/>
          </p:cNvGrpSpPr>
          <p:nvPr/>
        </p:nvGrpSpPr>
        <p:grpSpPr bwMode="auto">
          <a:xfrm>
            <a:off x="3651250" y="5562600"/>
            <a:ext cx="3816350" cy="571500"/>
            <a:chOff x="1340" y="3504"/>
            <a:chExt cx="2404" cy="360"/>
          </a:xfrm>
        </p:grpSpPr>
        <p:graphicFrame>
          <p:nvGraphicFramePr>
            <p:cNvPr id="75814" name="Object 38"/>
            <p:cNvGraphicFramePr>
              <a:graphicFrameLocks noChangeAspect="1"/>
            </p:cNvGraphicFramePr>
            <p:nvPr/>
          </p:nvGraphicFramePr>
          <p:xfrm>
            <a:off x="1484" y="3552"/>
            <a:ext cx="22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16" name="Equation" r:id="rId9" imgW="1777680" imgH="228600" progId="Equation.3">
                    <p:embed/>
                  </p:oleObj>
                </mc:Choice>
                <mc:Fallback>
                  <p:oleObj name="Equation" r:id="rId9" imgW="1777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3552"/>
                          <a:ext cx="22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6" name="Rectangle 40"/>
            <p:cNvSpPr>
              <a:spLocks noChangeArrowheads="1"/>
            </p:cNvSpPr>
            <p:nvPr/>
          </p:nvSpPr>
          <p:spPr bwMode="auto">
            <a:xfrm>
              <a:off x="1340" y="3504"/>
              <a:ext cx="1968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820" name="Rectangle 44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19" name="Object 43"/>
          <p:cNvGraphicFramePr>
            <a:graphicFrameLocks noChangeAspect="1"/>
          </p:cNvGraphicFramePr>
          <p:nvPr/>
        </p:nvGraphicFramePr>
        <p:xfrm>
          <a:off x="3867150" y="3124200"/>
          <a:ext cx="63436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7" name="Equation" r:id="rId11" imgW="3213100" imgH="482600" progId="Equation.3">
                  <p:embed/>
                </p:oleObj>
              </mc:Choice>
              <mc:Fallback>
                <p:oleObj name="Equation" r:id="rId11" imgW="3213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124200"/>
                        <a:ext cx="634365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914400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 sz="2400">
                <a:latin typeface="Times New Roman" panose="02020603050405020304" pitchFamily="18" charset="0"/>
              </a:rPr>
              <a:t>Sistem terdiri dari plant motor DC berbeban dilengkapi dengan tachogenerator diuji dengan cara berikut :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9881" name="Group 9"/>
          <p:cNvGrpSpPr>
            <a:grpSpLocks/>
          </p:cNvGrpSpPr>
          <p:nvPr/>
        </p:nvGrpSpPr>
        <p:grpSpPr bwMode="auto">
          <a:xfrm>
            <a:off x="2492376" y="2590800"/>
            <a:ext cx="7185025" cy="2038350"/>
            <a:chOff x="1701" y="3021"/>
            <a:chExt cx="8040" cy="2280"/>
          </a:xfrm>
        </p:grpSpPr>
        <p:grpSp>
          <p:nvGrpSpPr>
            <p:cNvPr id="79882" name="Group 10"/>
            <p:cNvGrpSpPr>
              <a:grpSpLocks/>
            </p:cNvGrpSpPr>
            <p:nvPr/>
          </p:nvGrpSpPr>
          <p:grpSpPr bwMode="auto">
            <a:xfrm>
              <a:off x="1701" y="3021"/>
              <a:ext cx="8040" cy="2280"/>
              <a:chOff x="1701" y="5721"/>
              <a:chExt cx="8040" cy="2280"/>
            </a:xfrm>
          </p:grpSpPr>
          <p:graphicFrame>
            <p:nvGraphicFramePr>
              <p:cNvPr id="79883" name="Object 11"/>
              <p:cNvGraphicFramePr>
                <a:graphicFrameLocks noChangeAspect="1"/>
              </p:cNvGraphicFramePr>
              <p:nvPr/>
            </p:nvGraphicFramePr>
            <p:xfrm>
              <a:off x="1701" y="5721"/>
              <a:ext cx="8040" cy="2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25" r:id="rId3" imgW="5027760" imgH="1381680" progId="">
                      <p:embed/>
                    </p:oleObj>
                  </mc:Choice>
                  <mc:Fallback>
                    <p:oleObj r:id="rId3" imgW="5027760" imgH="13816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5721"/>
                            <a:ext cx="8040" cy="2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84" name="Rectangle 12"/>
              <p:cNvSpPr>
                <a:spLocks noChangeArrowheads="1"/>
              </p:cNvSpPr>
              <p:nvPr/>
            </p:nvSpPr>
            <p:spPr bwMode="auto">
              <a:xfrm>
                <a:off x="8011" y="7300"/>
                <a:ext cx="206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1981200" y="4876800"/>
            <a:ext cx="821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sv-SE" sz="2400">
                <a:latin typeface="Times New Roman" panose="02020603050405020304" pitchFamily="18" charset="0"/>
              </a:rPr>
              <a:t>Jika motor DC diberi sinyal masukan unit step Vi(t) = 12 u(t) Volt, sistem memberikan respon keluaran (keluaran tachogenera tor) menyerupai orde pertama sebagai berikut :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13" name="Group 117"/>
          <p:cNvGrpSpPr>
            <a:grpSpLocks/>
          </p:cNvGrpSpPr>
          <p:nvPr/>
        </p:nvGrpSpPr>
        <p:grpSpPr bwMode="auto">
          <a:xfrm>
            <a:off x="3125789" y="1219201"/>
            <a:ext cx="4937125" cy="3109913"/>
            <a:chOff x="1009" y="1002"/>
            <a:chExt cx="3110" cy="1959"/>
          </a:xfrm>
        </p:grpSpPr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2102" y="1002"/>
              <a:ext cx="504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2100" y="2782"/>
              <a:ext cx="504" cy="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1009" y="1771"/>
              <a:ext cx="302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1813" y="217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0928" name="Rectangle 32"/>
            <p:cNvSpPr>
              <a:spLocks noChangeArrowheads="1"/>
            </p:cNvSpPr>
            <p:nvPr/>
          </p:nvSpPr>
          <p:spPr bwMode="auto">
            <a:xfrm>
              <a:off x="3556" y="258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0929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296" y="1008"/>
              <a:ext cx="2818" cy="1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1296" y="1008"/>
              <a:ext cx="2823" cy="19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Rectangle 39"/>
            <p:cNvSpPr>
              <a:spLocks noChangeArrowheads="1"/>
            </p:cNvSpPr>
            <p:nvPr/>
          </p:nvSpPr>
          <p:spPr bwMode="auto">
            <a:xfrm>
              <a:off x="2016" y="1248"/>
              <a:ext cx="2053" cy="15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1789" y="1212"/>
              <a:ext cx="2053" cy="150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1789" y="1212"/>
              <a:ext cx="205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1789" y="2715"/>
              <a:ext cx="205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43"/>
            <p:cNvSpPr>
              <a:spLocks noChangeShapeType="1"/>
            </p:cNvSpPr>
            <p:nvPr/>
          </p:nvSpPr>
          <p:spPr bwMode="auto">
            <a:xfrm flipV="1">
              <a:off x="3842" y="1212"/>
              <a:ext cx="1" cy="150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 flipV="1">
              <a:off x="1760" y="1212"/>
              <a:ext cx="1" cy="150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1789" y="2715"/>
              <a:ext cx="205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 flipV="1">
              <a:off x="1760" y="1212"/>
              <a:ext cx="1" cy="1503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 flipV="1">
              <a:off x="1760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1760" y="1212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5" name="Rectangle 49"/>
            <p:cNvSpPr>
              <a:spLocks noChangeArrowheads="1"/>
            </p:cNvSpPr>
            <p:nvPr/>
          </p:nvSpPr>
          <p:spPr bwMode="auto">
            <a:xfrm>
              <a:off x="1745" y="273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</a:t>
              </a:r>
              <a:endParaRPr lang="en-US" sz="1000"/>
            </a:p>
          </p:txBody>
        </p:sp>
        <p:sp>
          <p:nvSpPr>
            <p:cNvPr id="80946" name="Line 50"/>
            <p:cNvSpPr>
              <a:spLocks noChangeShapeType="1"/>
            </p:cNvSpPr>
            <p:nvPr/>
          </p:nvSpPr>
          <p:spPr bwMode="auto">
            <a:xfrm flipV="1">
              <a:off x="1995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Rectangle 52"/>
            <p:cNvSpPr>
              <a:spLocks noChangeArrowheads="1"/>
            </p:cNvSpPr>
            <p:nvPr/>
          </p:nvSpPr>
          <p:spPr bwMode="auto">
            <a:xfrm>
              <a:off x="1960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0.2</a:t>
              </a:r>
              <a:endParaRPr lang="en-US" sz="1000"/>
            </a:p>
          </p:txBody>
        </p:sp>
        <p:sp>
          <p:nvSpPr>
            <p:cNvPr id="80949" name="Line 53"/>
            <p:cNvSpPr>
              <a:spLocks noChangeShapeType="1"/>
            </p:cNvSpPr>
            <p:nvPr/>
          </p:nvSpPr>
          <p:spPr bwMode="auto">
            <a:xfrm flipV="1">
              <a:off x="2202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2167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0.4</a:t>
              </a:r>
              <a:endParaRPr lang="en-US" sz="1000"/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 flipV="1">
              <a:off x="2403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2368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0.6</a:t>
              </a:r>
              <a:endParaRPr lang="en-US" sz="1000"/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 flipV="1">
              <a:off x="2609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2574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0.8</a:t>
              </a:r>
              <a:endParaRPr lang="en-US" sz="1000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V="1">
              <a:off x="2816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0" name="Rectangle 64"/>
            <p:cNvSpPr>
              <a:spLocks noChangeArrowheads="1"/>
            </p:cNvSpPr>
            <p:nvPr/>
          </p:nvSpPr>
          <p:spPr bwMode="auto">
            <a:xfrm>
              <a:off x="2801" y="273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</a:t>
              </a:r>
              <a:endParaRPr lang="en-US" sz="1000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 flipV="1">
              <a:off x="3022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Rectangle 67"/>
            <p:cNvSpPr>
              <a:spLocks noChangeArrowheads="1"/>
            </p:cNvSpPr>
            <p:nvPr/>
          </p:nvSpPr>
          <p:spPr bwMode="auto">
            <a:xfrm>
              <a:off x="2987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1.2</a:t>
              </a:r>
              <a:endParaRPr lang="en-US" sz="1000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V="1">
              <a:off x="3228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Rectangle 70"/>
            <p:cNvSpPr>
              <a:spLocks noChangeArrowheads="1"/>
            </p:cNvSpPr>
            <p:nvPr/>
          </p:nvSpPr>
          <p:spPr bwMode="auto">
            <a:xfrm>
              <a:off x="3193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1.4</a:t>
              </a:r>
              <a:endParaRPr lang="en-US" sz="1000"/>
            </a:p>
          </p:txBody>
        </p:sp>
        <p:sp>
          <p:nvSpPr>
            <p:cNvPr id="80967" name="Line 71"/>
            <p:cNvSpPr>
              <a:spLocks noChangeShapeType="1"/>
            </p:cNvSpPr>
            <p:nvPr/>
          </p:nvSpPr>
          <p:spPr bwMode="auto">
            <a:xfrm flipV="1">
              <a:off x="3430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Rectangle 73"/>
            <p:cNvSpPr>
              <a:spLocks noChangeArrowheads="1"/>
            </p:cNvSpPr>
            <p:nvPr/>
          </p:nvSpPr>
          <p:spPr bwMode="auto">
            <a:xfrm>
              <a:off x="3394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1.6</a:t>
              </a:r>
              <a:endParaRPr lang="en-US" sz="1000"/>
            </a:p>
          </p:txBody>
        </p:sp>
        <p:sp>
          <p:nvSpPr>
            <p:cNvPr id="80970" name="Line 74"/>
            <p:cNvSpPr>
              <a:spLocks noChangeShapeType="1"/>
            </p:cNvSpPr>
            <p:nvPr/>
          </p:nvSpPr>
          <p:spPr bwMode="auto">
            <a:xfrm flipV="1">
              <a:off x="3636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3601" y="273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1.8</a:t>
              </a:r>
              <a:endParaRPr lang="en-US" sz="1000"/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 flipV="1">
              <a:off x="3842" y="2696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>
              <a:off x="3842" y="1212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5" name="Rectangle 79"/>
            <p:cNvSpPr>
              <a:spLocks noChangeArrowheads="1"/>
            </p:cNvSpPr>
            <p:nvPr/>
          </p:nvSpPr>
          <p:spPr bwMode="auto">
            <a:xfrm>
              <a:off x="3827" y="273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2</a:t>
              </a:r>
              <a:endParaRPr lang="en-US" sz="1000"/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1760" y="2715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 flipH="1">
              <a:off x="3822" y="2715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78" name="Rectangle 82"/>
            <p:cNvSpPr>
              <a:spLocks noChangeArrowheads="1"/>
            </p:cNvSpPr>
            <p:nvPr/>
          </p:nvSpPr>
          <p:spPr bwMode="auto">
            <a:xfrm>
              <a:off x="1662" y="268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</a:t>
              </a:r>
              <a:endParaRPr lang="en-US" sz="1000"/>
            </a:p>
          </p:txBody>
        </p:sp>
        <p:sp>
          <p:nvSpPr>
            <p:cNvPr id="80979" name="Line 83"/>
            <p:cNvSpPr>
              <a:spLocks noChangeShapeType="1"/>
            </p:cNvSpPr>
            <p:nvPr/>
          </p:nvSpPr>
          <p:spPr bwMode="auto">
            <a:xfrm>
              <a:off x="1760" y="2464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81" name="Rectangle 85"/>
            <p:cNvSpPr>
              <a:spLocks noChangeArrowheads="1"/>
            </p:cNvSpPr>
            <p:nvPr/>
          </p:nvSpPr>
          <p:spPr bwMode="auto">
            <a:xfrm>
              <a:off x="1662" y="243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2</a:t>
              </a:r>
              <a:endParaRPr lang="en-US" sz="1000"/>
            </a:p>
          </p:txBody>
        </p:sp>
        <p:sp>
          <p:nvSpPr>
            <p:cNvPr id="80982" name="Line 86"/>
            <p:cNvSpPr>
              <a:spLocks noChangeShapeType="1"/>
            </p:cNvSpPr>
            <p:nvPr/>
          </p:nvSpPr>
          <p:spPr bwMode="auto">
            <a:xfrm>
              <a:off x="1760" y="2214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84" name="Rectangle 88"/>
            <p:cNvSpPr>
              <a:spLocks noChangeArrowheads="1"/>
            </p:cNvSpPr>
            <p:nvPr/>
          </p:nvSpPr>
          <p:spPr bwMode="auto">
            <a:xfrm>
              <a:off x="1662" y="218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4</a:t>
              </a:r>
              <a:endParaRPr lang="en-US" sz="1000"/>
            </a:p>
          </p:txBody>
        </p:sp>
        <p:sp>
          <p:nvSpPr>
            <p:cNvPr id="80985" name="Line 89"/>
            <p:cNvSpPr>
              <a:spLocks noChangeShapeType="1"/>
            </p:cNvSpPr>
            <p:nvPr/>
          </p:nvSpPr>
          <p:spPr bwMode="auto">
            <a:xfrm>
              <a:off x="1760" y="1963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87" name="Rectangle 91"/>
            <p:cNvSpPr>
              <a:spLocks noChangeArrowheads="1"/>
            </p:cNvSpPr>
            <p:nvPr/>
          </p:nvSpPr>
          <p:spPr bwMode="auto">
            <a:xfrm>
              <a:off x="1662" y="193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6</a:t>
              </a:r>
              <a:endParaRPr lang="en-US" sz="1000"/>
            </a:p>
          </p:txBody>
        </p:sp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>
              <a:off x="1760" y="1713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90" name="Rectangle 94"/>
            <p:cNvSpPr>
              <a:spLocks noChangeArrowheads="1"/>
            </p:cNvSpPr>
            <p:nvPr/>
          </p:nvSpPr>
          <p:spPr bwMode="auto">
            <a:xfrm>
              <a:off x="1662" y="168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8</a:t>
              </a:r>
              <a:endParaRPr lang="en-US" sz="1000"/>
            </a:p>
          </p:txBody>
        </p:sp>
        <p:sp>
          <p:nvSpPr>
            <p:cNvPr id="80991" name="Line 95"/>
            <p:cNvSpPr>
              <a:spLocks noChangeShapeType="1"/>
            </p:cNvSpPr>
            <p:nvPr/>
          </p:nvSpPr>
          <p:spPr bwMode="auto">
            <a:xfrm>
              <a:off x="1760" y="1463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92" name="Line 96"/>
            <p:cNvSpPr>
              <a:spLocks noChangeShapeType="1"/>
            </p:cNvSpPr>
            <p:nvPr/>
          </p:nvSpPr>
          <p:spPr bwMode="auto">
            <a:xfrm flipH="1">
              <a:off x="3822" y="1463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93" name="Rectangle 97"/>
            <p:cNvSpPr>
              <a:spLocks noChangeArrowheads="1"/>
            </p:cNvSpPr>
            <p:nvPr/>
          </p:nvSpPr>
          <p:spPr bwMode="auto">
            <a:xfrm>
              <a:off x="1632" y="1440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10</a:t>
              </a:r>
              <a:endParaRPr lang="en-US" sz="1000"/>
            </a:p>
          </p:txBody>
        </p:sp>
        <p:sp>
          <p:nvSpPr>
            <p:cNvPr id="80994" name="Line 98"/>
            <p:cNvSpPr>
              <a:spLocks noChangeShapeType="1"/>
            </p:cNvSpPr>
            <p:nvPr/>
          </p:nvSpPr>
          <p:spPr bwMode="auto">
            <a:xfrm>
              <a:off x="1760" y="1212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95" name="Line 99"/>
            <p:cNvSpPr>
              <a:spLocks noChangeShapeType="1"/>
            </p:cNvSpPr>
            <p:nvPr/>
          </p:nvSpPr>
          <p:spPr bwMode="auto">
            <a:xfrm flipH="1">
              <a:off x="3822" y="1212"/>
              <a:ext cx="20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96" name="Rectangle 100"/>
            <p:cNvSpPr>
              <a:spLocks noChangeArrowheads="1"/>
            </p:cNvSpPr>
            <p:nvPr/>
          </p:nvSpPr>
          <p:spPr bwMode="auto">
            <a:xfrm>
              <a:off x="1632" y="1180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12</a:t>
              </a:r>
              <a:endParaRPr lang="en-US" sz="1000"/>
            </a:p>
          </p:txBody>
        </p:sp>
        <p:sp>
          <p:nvSpPr>
            <p:cNvPr id="80998" name="Line 102"/>
            <p:cNvSpPr>
              <a:spLocks noChangeShapeType="1"/>
            </p:cNvSpPr>
            <p:nvPr/>
          </p:nvSpPr>
          <p:spPr bwMode="auto">
            <a:xfrm>
              <a:off x="1789" y="2715"/>
              <a:ext cx="205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003" name="Freeform 107"/>
            <p:cNvSpPr>
              <a:spLocks/>
            </p:cNvSpPr>
            <p:nvPr/>
          </p:nvSpPr>
          <p:spPr bwMode="auto">
            <a:xfrm>
              <a:off x="1789" y="1463"/>
              <a:ext cx="2053" cy="1252"/>
            </a:xfrm>
            <a:custGeom>
              <a:avLst/>
              <a:gdLst>
                <a:gd name="T0" fmla="*/ 20 w 2053"/>
                <a:gd name="T1" fmla="*/ 1154 h 1252"/>
                <a:gd name="T2" fmla="*/ 61 w 2053"/>
                <a:gd name="T3" fmla="*/ 983 h 1252"/>
                <a:gd name="T4" fmla="*/ 101 w 2053"/>
                <a:gd name="T5" fmla="*/ 839 h 1252"/>
                <a:gd name="T6" fmla="*/ 146 w 2053"/>
                <a:gd name="T7" fmla="*/ 714 h 1252"/>
                <a:gd name="T8" fmla="*/ 186 w 2053"/>
                <a:gd name="T9" fmla="*/ 607 h 1252"/>
                <a:gd name="T10" fmla="*/ 227 w 2053"/>
                <a:gd name="T11" fmla="*/ 519 h 1252"/>
                <a:gd name="T12" fmla="*/ 267 w 2053"/>
                <a:gd name="T13" fmla="*/ 440 h 1252"/>
                <a:gd name="T14" fmla="*/ 307 w 2053"/>
                <a:gd name="T15" fmla="*/ 375 h 1252"/>
                <a:gd name="T16" fmla="*/ 347 w 2053"/>
                <a:gd name="T17" fmla="*/ 320 h 1252"/>
                <a:gd name="T18" fmla="*/ 393 w 2053"/>
                <a:gd name="T19" fmla="*/ 273 h 1252"/>
                <a:gd name="T20" fmla="*/ 433 w 2053"/>
                <a:gd name="T21" fmla="*/ 231 h 1252"/>
                <a:gd name="T22" fmla="*/ 473 w 2053"/>
                <a:gd name="T23" fmla="*/ 199 h 1252"/>
                <a:gd name="T24" fmla="*/ 513 w 2053"/>
                <a:gd name="T25" fmla="*/ 171 h 1252"/>
                <a:gd name="T26" fmla="*/ 554 w 2053"/>
                <a:gd name="T27" fmla="*/ 143 h 1252"/>
                <a:gd name="T28" fmla="*/ 594 w 2053"/>
                <a:gd name="T29" fmla="*/ 125 h 1252"/>
                <a:gd name="T30" fmla="*/ 634 w 2053"/>
                <a:gd name="T31" fmla="*/ 106 h 1252"/>
                <a:gd name="T32" fmla="*/ 679 w 2053"/>
                <a:gd name="T33" fmla="*/ 88 h 1252"/>
                <a:gd name="T34" fmla="*/ 720 w 2053"/>
                <a:gd name="T35" fmla="*/ 74 h 1252"/>
                <a:gd name="T36" fmla="*/ 760 w 2053"/>
                <a:gd name="T37" fmla="*/ 64 h 1252"/>
                <a:gd name="T38" fmla="*/ 800 w 2053"/>
                <a:gd name="T39" fmla="*/ 55 h 1252"/>
                <a:gd name="T40" fmla="*/ 841 w 2053"/>
                <a:gd name="T41" fmla="*/ 46 h 1252"/>
                <a:gd name="T42" fmla="*/ 881 w 2053"/>
                <a:gd name="T43" fmla="*/ 41 h 1252"/>
                <a:gd name="T44" fmla="*/ 926 w 2053"/>
                <a:gd name="T45" fmla="*/ 32 h 1252"/>
                <a:gd name="T46" fmla="*/ 966 w 2053"/>
                <a:gd name="T47" fmla="*/ 27 h 1252"/>
                <a:gd name="T48" fmla="*/ 1007 w 2053"/>
                <a:gd name="T49" fmla="*/ 23 h 1252"/>
                <a:gd name="T50" fmla="*/ 1047 w 2053"/>
                <a:gd name="T51" fmla="*/ 23 h 1252"/>
                <a:gd name="T52" fmla="*/ 1087 w 2053"/>
                <a:gd name="T53" fmla="*/ 18 h 1252"/>
                <a:gd name="T54" fmla="*/ 1127 w 2053"/>
                <a:gd name="T55" fmla="*/ 13 h 1252"/>
                <a:gd name="T56" fmla="*/ 1173 w 2053"/>
                <a:gd name="T57" fmla="*/ 13 h 1252"/>
                <a:gd name="T58" fmla="*/ 1213 w 2053"/>
                <a:gd name="T59" fmla="*/ 9 h 1252"/>
                <a:gd name="T60" fmla="*/ 1253 w 2053"/>
                <a:gd name="T61" fmla="*/ 9 h 1252"/>
                <a:gd name="T62" fmla="*/ 1293 w 2053"/>
                <a:gd name="T63" fmla="*/ 9 h 1252"/>
                <a:gd name="T64" fmla="*/ 1334 w 2053"/>
                <a:gd name="T65" fmla="*/ 4 h 1252"/>
                <a:gd name="T66" fmla="*/ 1374 w 2053"/>
                <a:gd name="T67" fmla="*/ 4 h 1252"/>
                <a:gd name="T68" fmla="*/ 1419 w 2053"/>
                <a:gd name="T69" fmla="*/ 4 h 1252"/>
                <a:gd name="T70" fmla="*/ 1459 w 2053"/>
                <a:gd name="T71" fmla="*/ 4 h 1252"/>
                <a:gd name="T72" fmla="*/ 1500 w 2053"/>
                <a:gd name="T73" fmla="*/ 4 h 1252"/>
                <a:gd name="T74" fmla="*/ 1540 w 2053"/>
                <a:gd name="T75" fmla="*/ 4 h 1252"/>
                <a:gd name="T76" fmla="*/ 1580 w 2053"/>
                <a:gd name="T77" fmla="*/ 4 h 1252"/>
                <a:gd name="T78" fmla="*/ 1620 w 2053"/>
                <a:gd name="T79" fmla="*/ 0 h 1252"/>
                <a:gd name="T80" fmla="*/ 1661 w 2053"/>
                <a:gd name="T81" fmla="*/ 0 h 1252"/>
                <a:gd name="T82" fmla="*/ 1706 w 2053"/>
                <a:gd name="T83" fmla="*/ 0 h 1252"/>
                <a:gd name="T84" fmla="*/ 1746 w 2053"/>
                <a:gd name="T85" fmla="*/ 0 h 1252"/>
                <a:gd name="T86" fmla="*/ 1787 w 2053"/>
                <a:gd name="T87" fmla="*/ 0 h 1252"/>
                <a:gd name="T88" fmla="*/ 1827 w 2053"/>
                <a:gd name="T89" fmla="*/ 0 h 1252"/>
                <a:gd name="T90" fmla="*/ 1867 w 2053"/>
                <a:gd name="T91" fmla="*/ 0 h 1252"/>
                <a:gd name="T92" fmla="*/ 1907 w 2053"/>
                <a:gd name="T93" fmla="*/ 0 h 1252"/>
                <a:gd name="T94" fmla="*/ 1953 w 2053"/>
                <a:gd name="T95" fmla="*/ 0 h 1252"/>
                <a:gd name="T96" fmla="*/ 1993 w 2053"/>
                <a:gd name="T97" fmla="*/ 0 h 1252"/>
                <a:gd name="T98" fmla="*/ 2033 w 2053"/>
                <a:gd name="T99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53" h="1252">
                  <a:moveTo>
                    <a:pt x="0" y="1252"/>
                  </a:moveTo>
                  <a:lnTo>
                    <a:pt x="20" y="1154"/>
                  </a:lnTo>
                  <a:lnTo>
                    <a:pt x="40" y="1066"/>
                  </a:lnTo>
                  <a:lnTo>
                    <a:pt x="61" y="983"/>
                  </a:lnTo>
                  <a:lnTo>
                    <a:pt x="81" y="909"/>
                  </a:lnTo>
                  <a:lnTo>
                    <a:pt x="101" y="839"/>
                  </a:lnTo>
                  <a:lnTo>
                    <a:pt x="121" y="774"/>
                  </a:lnTo>
                  <a:lnTo>
                    <a:pt x="146" y="714"/>
                  </a:lnTo>
                  <a:lnTo>
                    <a:pt x="166" y="658"/>
                  </a:lnTo>
                  <a:lnTo>
                    <a:pt x="186" y="607"/>
                  </a:lnTo>
                  <a:lnTo>
                    <a:pt x="206" y="561"/>
                  </a:lnTo>
                  <a:lnTo>
                    <a:pt x="227" y="519"/>
                  </a:lnTo>
                  <a:lnTo>
                    <a:pt x="247" y="477"/>
                  </a:lnTo>
                  <a:lnTo>
                    <a:pt x="267" y="440"/>
                  </a:lnTo>
                  <a:lnTo>
                    <a:pt x="287" y="408"/>
                  </a:lnTo>
                  <a:lnTo>
                    <a:pt x="307" y="375"/>
                  </a:lnTo>
                  <a:lnTo>
                    <a:pt x="327" y="347"/>
                  </a:lnTo>
                  <a:lnTo>
                    <a:pt x="347" y="320"/>
                  </a:lnTo>
                  <a:lnTo>
                    <a:pt x="367" y="296"/>
                  </a:lnTo>
                  <a:lnTo>
                    <a:pt x="393" y="273"/>
                  </a:lnTo>
                  <a:lnTo>
                    <a:pt x="413" y="255"/>
                  </a:lnTo>
                  <a:lnTo>
                    <a:pt x="433" y="231"/>
                  </a:lnTo>
                  <a:lnTo>
                    <a:pt x="453" y="213"/>
                  </a:lnTo>
                  <a:lnTo>
                    <a:pt x="473" y="199"/>
                  </a:lnTo>
                  <a:lnTo>
                    <a:pt x="493" y="185"/>
                  </a:lnTo>
                  <a:lnTo>
                    <a:pt x="513" y="171"/>
                  </a:lnTo>
                  <a:lnTo>
                    <a:pt x="534" y="157"/>
                  </a:lnTo>
                  <a:lnTo>
                    <a:pt x="554" y="143"/>
                  </a:lnTo>
                  <a:lnTo>
                    <a:pt x="574" y="134"/>
                  </a:lnTo>
                  <a:lnTo>
                    <a:pt x="594" y="125"/>
                  </a:lnTo>
                  <a:lnTo>
                    <a:pt x="614" y="111"/>
                  </a:lnTo>
                  <a:lnTo>
                    <a:pt x="634" y="106"/>
                  </a:lnTo>
                  <a:lnTo>
                    <a:pt x="659" y="97"/>
                  </a:lnTo>
                  <a:lnTo>
                    <a:pt x="679" y="88"/>
                  </a:lnTo>
                  <a:lnTo>
                    <a:pt x="700" y="83"/>
                  </a:lnTo>
                  <a:lnTo>
                    <a:pt x="720" y="74"/>
                  </a:lnTo>
                  <a:lnTo>
                    <a:pt x="740" y="69"/>
                  </a:lnTo>
                  <a:lnTo>
                    <a:pt x="760" y="64"/>
                  </a:lnTo>
                  <a:lnTo>
                    <a:pt x="780" y="60"/>
                  </a:lnTo>
                  <a:lnTo>
                    <a:pt x="800" y="55"/>
                  </a:lnTo>
                  <a:lnTo>
                    <a:pt x="820" y="51"/>
                  </a:lnTo>
                  <a:lnTo>
                    <a:pt x="841" y="46"/>
                  </a:lnTo>
                  <a:lnTo>
                    <a:pt x="861" y="41"/>
                  </a:lnTo>
                  <a:lnTo>
                    <a:pt x="881" y="41"/>
                  </a:lnTo>
                  <a:lnTo>
                    <a:pt x="906" y="37"/>
                  </a:lnTo>
                  <a:lnTo>
                    <a:pt x="926" y="32"/>
                  </a:lnTo>
                  <a:lnTo>
                    <a:pt x="946" y="32"/>
                  </a:lnTo>
                  <a:lnTo>
                    <a:pt x="966" y="27"/>
                  </a:lnTo>
                  <a:lnTo>
                    <a:pt x="986" y="27"/>
                  </a:lnTo>
                  <a:lnTo>
                    <a:pt x="1007" y="23"/>
                  </a:lnTo>
                  <a:lnTo>
                    <a:pt x="1027" y="23"/>
                  </a:lnTo>
                  <a:lnTo>
                    <a:pt x="1047" y="23"/>
                  </a:lnTo>
                  <a:lnTo>
                    <a:pt x="1067" y="18"/>
                  </a:lnTo>
                  <a:lnTo>
                    <a:pt x="1087" y="18"/>
                  </a:lnTo>
                  <a:lnTo>
                    <a:pt x="1107" y="18"/>
                  </a:lnTo>
                  <a:lnTo>
                    <a:pt x="1127" y="13"/>
                  </a:lnTo>
                  <a:lnTo>
                    <a:pt x="1147" y="13"/>
                  </a:lnTo>
                  <a:lnTo>
                    <a:pt x="1173" y="13"/>
                  </a:lnTo>
                  <a:lnTo>
                    <a:pt x="1193" y="13"/>
                  </a:lnTo>
                  <a:lnTo>
                    <a:pt x="1213" y="9"/>
                  </a:lnTo>
                  <a:lnTo>
                    <a:pt x="1233" y="9"/>
                  </a:lnTo>
                  <a:lnTo>
                    <a:pt x="1253" y="9"/>
                  </a:lnTo>
                  <a:lnTo>
                    <a:pt x="1273" y="9"/>
                  </a:lnTo>
                  <a:lnTo>
                    <a:pt x="1293" y="9"/>
                  </a:lnTo>
                  <a:lnTo>
                    <a:pt x="1314" y="9"/>
                  </a:lnTo>
                  <a:lnTo>
                    <a:pt x="1334" y="4"/>
                  </a:lnTo>
                  <a:lnTo>
                    <a:pt x="1354" y="4"/>
                  </a:lnTo>
                  <a:lnTo>
                    <a:pt x="1374" y="4"/>
                  </a:lnTo>
                  <a:lnTo>
                    <a:pt x="1394" y="4"/>
                  </a:lnTo>
                  <a:lnTo>
                    <a:pt x="1419" y="4"/>
                  </a:lnTo>
                  <a:lnTo>
                    <a:pt x="1439" y="4"/>
                  </a:lnTo>
                  <a:lnTo>
                    <a:pt x="1459" y="4"/>
                  </a:lnTo>
                  <a:lnTo>
                    <a:pt x="1480" y="4"/>
                  </a:lnTo>
                  <a:lnTo>
                    <a:pt x="1500" y="4"/>
                  </a:lnTo>
                  <a:lnTo>
                    <a:pt x="1520" y="4"/>
                  </a:lnTo>
                  <a:lnTo>
                    <a:pt x="1540" y="4"/>
                  </a:lnTo>
                  <a:lnTo>
                    <a:pt x="1560" y="4"/>
                  </a:lnTo>
                  <a:lnTo>
                    <a:pt x="1580" y="4"/>
                  </a:lnTo>
                  <a:lnTo>
                    <a:pt x="1600" y="4"/>
                  </a:lnTo>
                  <a:lnTo>
                    <a:pt x="1620" y="0"/>
                  </a:lnTo>
                  <a:lnTo>
                    <a:pt x="1641" y="0"/>
                  </a:lnTo>
                  <a:lnTo>
                    <a:pt x="1661" y="0"/>
                  </a:lnTo>
                  <a:lnTo>
                    <a:pt x="1686" y="0"/>
                  </a:lnTo>
                  <a:lnTo>
                    <a:pt x="1706" y="0"/>
                  </a:lnTo>
                  <a:lnTo>
                    <a:pt x="1726" y="0"/>
                  </a:lnTo>
                  <a:lnTo>
                    <a:pt x="1746" y="0"/>
                  </a:lnTo>
                  <a:lnTo>
                    <a:pt x="1766" y="0"/>
                  </a:lnTo>
                  <a:lnTo>
                    <a:pt x="1787" y="0"/>
                  </a:lnTo>
                  <a:lnTo>
                    <a:pt x="1807" y="0"/>
                  </a:lnTo>
                  <a:lnTo>
                    <a:pt x="1827" y="0"/>
                  </a:lnTo>
                  <a:lnTo>
                    <a:pt x="1847" y="0"/>
                  </a:lnTo>
                  <a:lnTo>
                    <a:pt x="1867" y="0"/>
                  </a:lnTo>
                  <a:lnTo>
                    <a:pt x="1887" y="0"/>
                  </a:lnTo>
                  <a:lnTo>
                    <a:pt x="1907" y="0"/>
                  </a:lnTo>
                  <a:lnTo>
                    <a:pt x="1932" y="0"/>
                  </a:lnTo>
                  <a:lnTo>
                    <a:pt x="1953" y="0"/>
                  </a:lnTo>
                  <a:lnTo>
                    <a:pt x="1973" y="0"/>
                  </a:lnTo>
                  <a:lnTo>
                    <a:pt x="1993" y="0"/>
                  </a:lnTo>
                  <a:lnTo>
                    <a:pt x="2013" y="0"/>
                  </a:lnTo>
                  <a:lnTo>
                    <a:pt x="2033" y="0"/>
                  </a:lnTo>
                  <a:lnTo>
                    <a:pt x="2053" y="0"/>
                  </a:lnTo>
                </a:path>
              </a:pathLst>
            </a:custGeom>
            <a:noFill/>
            <a:ln w="3175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005" name="Line 109"/>
            <p:cNvSpPr>
              <a:spLocks noChangeShapeType="1"/>
            </p:cNvSpPr>
            <p:nvPr/>
          </p:nvSpPr>
          <p:spPr bwMode="auto">
            <a:xfrm>
              <a:off x="2040" y="1936"/>
              <a:ext cx="0" cy="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006" name="Line 110"/>
            <p:cNvSpPr>
              <a:spLocks noChangeShapeType="1"/>
            </p:cNvSpPr>
            <p:nvPr/>
          </p:nvSpPr>
          <p:spPr bwMode="auto">
            <a:xfrm>
              <a:off x="1768" y="1920"/>
              <a:ext cx="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007" name="Line 111"/>
            <p:cNvSpPr>
              <a:spLocks noChangeShapeType="1"/>
            </p:cNvSpPr>
            <p:nvPr/>
          </p:nvSpPr>
          <p:spPr bwMode="auto">
            <a:xfrm flipH="1">
              <a:off x="2064" y="2296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011" name="Text Box 115"/>
            <p:cNvSpPr txBox="1">
              <a:spLocks noChangeArrowheads="1"/>
            </p:cNvSpPr>
            <p:nvPr/>
          </p:nvSpPr>
          <p:spPr bwMode="auto">
            <a:xfrm>
              <a:off x="2320" y="2176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>
                  <a:cs typeface="Times New Roman" panose="02020603050405020304" pitchFamily="18" charset="0"/>
                </a:rPr>
                <a:t>τ</a:t>
              </a:r>
              <a:r>
                <a:rPr lang="en-US">
                  <a:cs typeface="Times New Roman" panose="02020603050405020304" pitchFamily="18" charset="0"/>
                </a:rPr>
                <a:t> = 0,25 det</a:t>
              </a:r>
              <a:endParaRPr lang="el-GR">
                <a:cs typeface="Times New Roman" panose="02020603050405020304" pitchFamily="18" charset="0"/>
              </a:endParaRPr>
            </a:p>
          </p:txBody>
        </p:sp>
      </p:grpSp>
      <p:sp>
        <p:nvSpPr>
          <p:cNvPr id="81019" name="Rectangle 1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Lanj. contoh</a:t>
            </a:r>
          </a:p>
        </p:txBody>
      </p:sp>
      <p:graphicFrame>
        <p:nvGraphicFramePr>
          <p:cNvPr id="81016" name="Object 120"/>
          <p:cNvGraphicFramePr>
            <a:graphicFrameLocks noGrp="1" noChangeAspect="1"/>
          </p:cNvGraphicFramePr>
          <p:nvPr>
            <p:ph sz="half" idx="1"/>
          </p:nvPr>
        </p:nvGraphicFramePr>
        <p:xfrm>
          <a:off x="3287714" y="2516188"/>
          <a:ext cx="142557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516188"/>
                        <a:ext cx="142557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981200" y="4267200"/>
            <a:ext cx="826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400"/>
              <a:t>Tentukan model matematika dari plant motor DC dalam bentuk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3544888" y="13477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015" name="Rectangle 11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018" name="Object 122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1400" y="4711700"/>
          <a:ext cx="18557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3" name="Equation" r:id="rId5" imgW="1054080" imgH="482400" progId="Equation.3">
                  <p:embed/>
                </p:oleObj>
              </mc:Choice>
              <mc:Fallback>
                <p:oleObj name="Equation" r:id="rId5" imgW="1054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711700"/>
                        <a:ext cx="18557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22" name="Text Box 126"/>
          <p:cNvSpPr txBox="1">
            <a:spLocks noChangeArrowheads="1"/>
          </p:cNvSpPr>
          <p:nvPr/>
        </p:nvSpPr>
        <p:spPr bwMode="auto">
          <a:xfrm>
            <a:off x="1981200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400"/>
              <a:t>fungsi alih :</a:t>
            </a:r>
          </a:p>
        </p:txBody>
      </p:sp>
      <p:sp>
        <p:nvSpPr>
          <p:cNvPr id="81023" name="Text Box 127"/>
          <p:cNvSpPr txBox="1">
            <a:spLocks noChangeArrowheads="1"/>
          </p:cNvSpPr>
          <p:nvPr/>
        </p:nvSpPr>
        <p:spPr bwMode="auto">
          <a:xfrm>
            <a:off x="5410200" y="4876800"/>
            <a:ext cx="485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400"/>
              <a:t>yang diperoleh melalui pendekatan</a:t>
            </a:r>
          </a:p>
        </p:txBody>
      </p:sp>
      <p:sp>
        <p:nvSpPr>
          <p:cNvPr id="81024" name="Text Box 128"/>
          <p:cNvSpPr txBox="1">
            <a:spLocks noChangeArrowheads="1"/>
          </p:cNvSpPr>
          <p:nvPr/>
        </p:nvSpPr>
        <p:spPr bwMode="auto">
          <a:xfrm>
            <a:off x="1981200" y="5410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400"/>
              <a:t>respon.</a:t>
            </a:r>
          </a:p>
        </p:txBody>
      </p:sp>
    </p:spTree>
    <p:extLst>
      <p:ext uri="{BB962C8B-B14F-4D97-AF65-F5344CB8AC3E}">
        <p14:creationId xmlns:p14="http://schemas.microsoft.com/office/powerpoint/2010/main" val="10892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Penyelesaian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457200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 sz="2400">
                <a:latin typeface="Times New Roman" panose="02020603050405020304" pitchFamily="18" charset="0"/>
              </a:rPr>
              <a:t>Penyelesaian :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981200" y="4495801"/>
            <a:ext cx="82677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400"/>
              <a:t>Dari kurva respon diketahui </a:t>
            </a:r>
            <a:r>
              <a:rPr lang="el-GR" sz="2400">
                <a:cs typeface="Times New Roman" panose="02020603050405020304" pitchFamily="18" charset="0"/>
              </a:rPr>
              <a:t>τ</a:t>
            </a:r>
            <a:r>
              <a:rPr lang="en-US" sz="2400">
                <a:cs typeface="Times New Roman" panose="02020603050405020304" pitchFamily="18" charset="0"/>
              </a:rPr>
              <a:t> = 0,25 detik</a:t>
            </a:r>
            <a:r>
              <a:rPr lang="sv-SE" sz="2400"/>
              <a:t> </a:t>
            </a:r>
          </a:p>
          <a:p>
            <a:pPr algn="just">
              <a:spcBef>
                <a:spcPct val="20000"/>
              </a:spcBef>
            </a:pPr>
            <a:r>
              <a:rPr lang="sv-SE" sz="2400"/>
              <a:t>Maka,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2617788" y="2100264"/>
          <a:ext cx="58912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2" name="Equation" r:id="rId3" imgW="3466800" imgH="368280" progId="Equation.3">
                  <p:embed/>
                </p:oleObj>
              </mc:Choice>
              <mc:Fallback>
                <p:oleObj name="Equation" r:id="rId3" imgW="3466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100264"/>
                        <a:ext cx="589121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2057401" y="2819400"/>
          <a:ext cx="38576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3" name="Equation" r:id="rId5" imgW="2260600" imgH="393700" progId="Equation.3">
                  <p:embed/>
                </p:oleObj>
              </mc:Choice>
              <mc:Fallback>
                <p:oleObj name="Equation" r:id="rId5" imgW="226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819400"/>
                        <a:ext cx="385762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1524001" y="2791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13" name="Object 21"/>
          <p:cNvGraphicFramePr>
            <a:graphicFrameLocks noChangeAspect="1"/>
          </p:cNvGraphicFramePr>
          <p:nvPr/>
        </p:nvGraphicFramePr>
        <p:xfrm>
          <a:off x="2487614" y="3560763"/>
          <a:ext cx="29098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" name="Equation" r:id="rId7" imgW="1676160" imgH="380880" progId="Equation.3">
                  <p:embed/>
                </p:oleObj>
              </mc:Choice>
              <mc:Fallback>
                <p:oleObj name="Equation" r:id="rId7" imgW="1676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3560763"/>
                        <a:ext cx="290988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5003800" y="5083176"/>
          <a:ext cx="18923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5" name="Equation" r:id="rId9" imgW="1079032" imgH="622030" progId="Equation.3">
                  <p:embed/>
                </p:oleObj>
              </mc:Choice>
              <mc:Fallback>
                <p:oleObj name="Equation" r:id="rId9" imgW="1079032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083176"/>
                        <a:ext cx="18923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1981200" y="5410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400"/>
              <a:t>fungsi alih motor DC :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6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eriod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Karakteristik respon transien sistem orde pertama untuk spesifikasi teoritis adalah konstanta waktu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sv-SE">
                <a:latin typeface="Times New Roman" panose="02020603050405020304" pitchFamily="18" charset="0"/>
              </a:rPr>
              <a:t> dan untuk spesifikasi praktis terdiri dari waktu tunak t</a:t>
            </a:r>
            <a:r>
              <a:rPr lang="sv-SE" baseline="-25000">
                <a:latin typeface="Times New Roman" panose="02020603050405020304" pitchFamily="18" charset="0"/>
              </a:rPr>
              <a:t>s</a:t>
            </a:r>
            <a:r>
              <a:rPr lang="sv-SE">
                <a:latin typeface="Times New Roman" panose="02020603050405020304" pitchFamily="18" charset="0"/>
              </a:rPr>
              <a:t>, waktu naik t</a:t>
            </a:r>
            <a:r>
              <a:rPr lang="sv-SE" baseline="-25000">
                <a:latin typeface="Times New Roman" panose="02020603050405020304" pitchFamily="18" charset="0"/>
              </a:rPr>
              <a:t>r</a:t>
            </a:r>
            <a:r>
              <a:rPr lang="sv-SE">
                <a:latin typeface="Times New Roman" panose="02020603050405020304" pitchFamily="18" charset="0"/>
              </a:rPr>
              <a:t>, dan waktu tunda t</a:t>
            </a:r>
            <a:r>
              <a:rPr lang="sv-SE" baseline="-25000">
                <a:latin typeface="Times New Roman" panose="02020603050405020304" pitchFamily="18" charset="0"/>
              </a:rPr>
              <a:t>d</a:t>
            </a:r>
            <a:r>
              <a:rPr lang="sv-SE">
                <a:latin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</a:endParaRPr>
          </a:p>
          <a:p>
            <a:pPr marL="609600" indent="-609600" algn="just">
              <a:buFontTx/>
              <a:buAutoNum type="arabicPeriod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Karakteristik respon steady state sistem orde pertama diukur berdasarkan error relatif pada keadaan steady state</a:t>
            </a:r>
            <a:endParaRPr lang="en-US">
              <a:latin typeface="Times New Roman" panose="02020603050405020304" pitchFamily="18" charset="0"/>
            </a:endParaRPr>
          </a:p>
          <a:p>
            <a:pPr marL="609600" indent="-609600" algn="just">
              <a:buFontTx/>
              <a:buAutoNum type="arabicPeriod"/>
              <a:tabLst>
                <a:tab pos="635000" algn="l"/>
              </a:tabLst>
            </a:pPr>
            <a:endParaRPr lang="sv-S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K</a:t>
            </a:r>
            <a:r>
              <a:rPr lang="en-US" sz="3600">
                <a:latin typeface="Times New Roman" panose="02020603050405020304" pitchFamily="18" charset="0"/>
              </a:rPr>
              <a:t>ARAKTERISTIK </a:t>
            </a:r>
            <a:br>
              <a:rPr lang="en-US" sz="3600">
                <a:latin typeface="Times New Roman" panose="02020603050405020304" pitchFamily="18" charset="0"/>
              </a:rPr>
            </a:br>
            <a:r>
              <a:rPr lang="en-US" sz="4400">
                <a:latin typeface="Times New Roman" panose="02020603050405020304" pitchFamily="18" charset="0"/>
              </a:rPr>
              <a:t>S</a:t>
            </a:r>
            <a:r>
              <a:rPr lang="en-US" sz="3600">
                <a:latin typeface="Times New Roman" panose="02020603050405020304" pitchFamily="18" charset="0"/>
              </a:rPr>
              <a:t>ISTEM</a:t>
            </a:r>
            <a:r>
              <a:rPr lang="en-US" sz="4400">
                <a:latin typeface="Times New Roman" panose="02020603050405020304" pitchFamily="18" charset="0"/>
              </a:rPr>
              <a:t> O</a:t>
            </a:r>
            <a:r>
              <a:rPr lang="en-US" sz="3600">
                <a:latin typeface="Times New Roman" panose="02020603050405020304" pitchFamily="18" charset="0"/>
              </a:rPr>
              <a:t>RDE</a:t>
            </a:r>
            <a:r>
              <a:rPr lang="en-US" sz="4400">
                <a:latin typeface="Times New Roman" panose="02020603050405020304" pitchFamily="18" charset="0"/>
              </a:rPr>
              <a:t> K</a:t>
            </a:r>
            <a:r>
              <a:rPr lang="en-US" sz="3600">
                <a:latin typeface="Times New Roman" panose="02020603050405020304" pitchFamily="18" charset="0"/>
              </a:rPr>
              <a:t>EDUA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91000"/>
            <a:ext cx="6400800" cy="1752600"/>
          </a:xfrm>
        </p:spPr>
        <p:txBody>
          <a:bodyPr/>
          <a:lstStyle/>
          <a:p>
            <a:endParaRPr 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dibahas mengenai karakteristik respon waktu untuk sistem orde kedua baik karakteristik respon transien maupun karakteristik respon pada keadaan tunak.</a:t>
            </a:r>
            <a:r>
              <a:rPr lang="sv-SE"/>
              <a:t> 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Karakteristik respon waktu untuk sistem orde kedua didapatkan dengan mengamati respon sistem orde kedua terhadap sinyal uji step.</a:t>
            </a:r>
            <a:r>
              <a:rPr lang="sv-SE"/>
              <a:t> 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Sistem orde kedua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8600" cy="550863"/>
          </a:xfrm>
        </p:spPr>
        <p:txBody>
          <a:bodyPr/>
          <a:lstStyle/>
          <a:p>
            <a:pPr marL="350838" indent="-350838"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</a:t>
            </a:r>
            <a:endParaRPr lang="sv-SE" sz="1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100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1" y="4624388"/>
          <a:ext cx="34004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2" name="Equation" r:id="rId3" imgW="1701720" imgH="507960" progId="Equation.3">
                  <p:embed/>
                </p:oleObj>
              </mc:Choice>
              <mc:Fallback>
                <p:oleObj name="Equation" r:id="rId3" imgW="17017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624388"/>
                        <a:ext cx="34004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3886200"/>
            <a:ext cx="403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spcBef>
                <a:spcPct val="20000"/>
              </a:spcBef>
              <a:buChar char="•"/>
              <a:tabLst>
                <a:tab pos="635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34963">
              <a:spcBef>
                <a:spcPct val="20000"/>
              </a:spcBef>
              <a:buChar char="–"/>
              <a:tabLst>
                <a:tab pos="635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8638" indent="-457200">
              <a:spcBef>
                <a:spcPct val="20000"/>
              </a:spcBef>
              <a:buChar char="•"/>
              <a:tabLst>
                <a:tab pos="635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93938" indent="-381000">
              <a:spcBef>
                <a:spcPct val="20000"/>
              </a:spcBef>
              <a:buChar char="–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89238" indent="-381000">
              <a:spcBef>
                <a:spcPct val="20000"/>
              </a:spcBef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464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036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608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180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>
                <a:latin typeface="Times New Roman" panose="02020603050405020304" pitchFamily="18" charset="0"/>
              </a:rPr>
              <a:t>CLTF </a:t>
            </a:r>
            <a:endParaRPr lang="sv-SE" sz="1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6553200" y="4648200"/>
            <a:ext cx="3810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spcBef>
                <a:spcPct val="20000"/>
              </a:spcBef>
              <a:buChar char="•"/>
              <a:tabLst>
                <a:tab pos="635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34963">
              <a:spcBef>
                <a:spcPct val="20000"/>
              </a:spcBef>
              <a:buChar char="–"/>
              <a:tabLst>
                <a:tab pos="635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8638" indent="-457200">
              <a:spcBef>
                <a:spcPct val="20000"/>
              </a:spcBef>
              <a:buChar char="•"/>
              <a:tabLst>
                <a:tab pos="635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93938" indent="-381000">
              <a:spcBef>
                <a:spcPct val="20000"/>
              </a:spcBef>
              <a:buChar char="–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89238" indent="-381000">
              <a:spcBef>
                <a:spcPct val="20000"/>
              </a:spcBef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464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036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608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180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 sz="2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sv-SE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: </a:t>
            </a:r>
            <a:r>
              <a:rPr lang="sv-SE" sz="22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gain overall</a:t>
            </a:r>
          </a:p>
          <a:p>
            <a:pPr>
              <a:buFontTx/>
              <a:buNone/>
            </a:pPr>
            <a:r>
              <a:rPr lang="sv-SE" sz="22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: rasio peredaman</a:t>
            </a:r>
          </a:p>
          <a:p>
            <a:pPr>
              <a:buFontTx/>
              <a:buNone/>
            </a:pPr>
            <a:r>
              <a:rPr lang="sv-SE" sz="22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: frekuensi alami tak teredam</a:t>
            </a:r>
            <a:r>
              <a:rPr lang="sv-SE" sz="240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1524001" y="2987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3149600" y="2425700"/>
            <a:ext cx="5486400" cy="1092200"/>
            <a:chOff x="1024" y="1528"/>
            <a:chExt cx="3456" cy="688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968" y="1536"/>
              <a:ext cx="1584" cy="6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520" y="1840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3568" y="1848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024" y="1664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C(s)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968" y="1688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R(s)</a:t>
              </a:r>
            </a:p>
          </p:txBody>
        </p:sp>
        <p:graphicFrame>
          <p:nvGraphicFramePr>
            <p:cNvPr id="3097" name="Object 25"/>
            <p:cNvGraphicFramePr>
              <a:graphicFrameLocks noChangeAspect="1"/>
            </p:cNvGraphicFramePr>
            <p:nvPr/>
          </p:nvGraphicFramePr>
          <p:xfrm>
            <a:off x="1976" y="1528"/>
            <a:ext cx="1612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3" name="Equation" r:id="rId5" imgW="1257300" imgH="508000" progId="Equation.3">
                    <p:embed/>
                  </p:oleObj>
                </mc:Choice>
                <mc:Fallback>
                  <p:oleObj name="Equation" r:id="rId5" imgW="1257300" imgH="508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1528"/>
                          <a:ext cx="1612" cy="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2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29400" y="5181600"/>
          <a:ext cx="228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4" name="Equation" r:id="rId7" imgW="126720" imgH="203040" progId="Equation.3">
                  <p:embed/>
                </p:oleObj>
              </mc:Choice>
              <mc:Fallback>
                <p:oleObj name="Equation" r:id="rId7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228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Object 32"/>
          <p:cNvGraphicFramePr>
            <a:graphicFrameLocks noChangeAspect="1"/>
          </p:cNvGraphicFramePr>
          <p:nvPr/>
        </p:nvGraphicFramePr>
        <p:xfrm>
          <a:off x="6553201" y="5537200"/>
          <a:ext cx="384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5" name="Equation" r:id="rId9" imgW="215640" imgH="228600" progId="Equation.3">
                  <p:embed/>
                </p:oleObj>
              </mc:Choice>
              <mc:Fallback>
                <p:oleObj name="Equation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537200"/>
                        <a:ext cx="384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6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Kutub loop tertutup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153400" cy="45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i-FI">
                <a:latin typeface="Times New Roman" panose="02020603050405020304" pitchFamily="18" charset="0"/>
              </a:rPr>
              <a:t>Kutub loop tertutup sistem orde kedua berdasarkan   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057400" y="2133601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1.                , kutub </a:t>
            </a:r>
            <a:r>
              <a:rPr lang="sv-SE" sz="2800"/>
              <a:t>konjugat komplek</a:t>
            </a:r>
            <a:r>
              <a:rPr lang="sv-SE"/>
              <a:t> </a:t>
            </a:r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6400" y="3886201"/>
            <a:ext cx="627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Redaman kurang </a:t>
            </a:r>
            <a:r>
              <a:rPr lang="en-US" sz="2800" i="1"/>
              <a:t>(underdamped)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2566988" y="2265363"/>
          <a:ext cx="12430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0" name="Microsoft Equation 3.0" r:id="rId3" imgW="622080" imgH="203040" progId="Equation.3">
                  <p:embed/>
                </p:oleObj>
              </mc:Choice>
              <mc:Fallback>
                <p:oleObj name="Microsoft Equation 3.0" r:id="rId3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265363"/>
                        <a:ext cx="124301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2986088" y="2667000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1" name="Equation" r:id="rId5" imgW="1574640" imgH="291960" progId="Equation.3">
                  <p:embed/>
                </p:oleObj>
              </mc:Choice>
              <mc:Fallback>
                <p:oleObj name="Equation" r:id="rId5" imgW="15746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667000"/>
                        <a:ext cx="3124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2990850" y="3276600"/>
          <a:ext cx="31051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2" name="Equation" r:id="rId7" imgW="1562040" imgH="291960" progId="Equation.3">
                  <p:embed/>
                </p:oleObj>
              </mc:Choice>
              <mc:Fallback>
                <p:oleObj name="Equation" r:id="rId7" imgW="15620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276600"/>
                        <a:ext cx="310515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1968500" y="4714876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2. </a:t>
            </a:r>
            <a:r>
              <a:rPr lang="en-US" sz="2800" smtClean="0"/>
              <a:t>Damping=1, </a:t>
            </a:r>
            <a:r>
              <a:rPr lang="en-US" sz="2800" dirty="0" err="1"/>
              <a:t>kutub</a:t>
            </a:r>
            <a:r>
              <a:rPr lang="en-US" sz="2800" dirty="0"/>
              <a:t> </a:t>
            </a:r>
            <a:r>
              <a:rPr lang="sv-SE" sz="2800" dirty="0"/>
              <a:t>riel negatif dan kembar </a:t>
            </a:r>
            <a:endParaRPr lang="en-US" sz="2800" dirty="0"/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3048001" y="5105400"/>
          <a:ext cx="2074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3" name="Equation" r:id="rId9" imgW="1040948" imgH="228501" progId="Equation.3">
                  <p:embed/>
                </p:oleObj>
              </mc:Choice>
              <mc:Fallback>
                <p:oleObj name="Equation" r:id="rId9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105400"/>
                        <a:ext cx="20748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2547938" y="4038600"/>
            <a:ext cx="347662" cy="255588"/>
          </a:xfrm>
          <a:prstGeom prst="rightArrow">
            <a:avLst>
              <a:gd name="adj1" fmla="val 50000"/>
              <a:gd name="adj2" fmla="val 340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2946400" y="5562601"/>
            <a:ext cx="627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Redaman kritis </a:t>
            </a:r>
            <a:r>
              <a:rPr lang="en-US" sz="2800" i="1"/>
              <a:t>(criticallydamped)</a:t>
            </a:r>
          </a:p>
        </p:txBody>
      </p:sp>
      <p:graphicFrame>
        <p:nvGraphicFramePr>
          <p:cNvPr id="5163" name="Object 4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417050" y="1600201"/>
          <a:ext cx="228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4" name="Equation" r:id="rId11" imgW="114120" imgH="203040" progId="Equation.3">
                  <p:embed/>
                </p:oleObj>
              </mc:Choice>
              <mc:Fallback>
                <p:oleObj name="Equation" r:id="rId11" imgW="11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050" y="1600201"/>
                        <a:ext cx="228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5" name="AutoShape 45"/>
          <p:cNvSpPr>
            <a:spLocks noChangeArrowheads="1"/>
          </p:cNvSpPr>
          <p:nvPr/>
        </p:nvSpPr>
        <p:spPr bwMode="auto">
          <a:xfrm>
            <a:off x="2590801" y="5688014"/>
            <a:ext cx="347663" cy="255587"/>
          </a:xfrm>
          <a:prstGeom prst="rightArrow">
            <a:avLst>
              <a:gd name="adj1" fmla="val 50000"/>
              <a:gd name="adj2" fmla="val 340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8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Kutub loop tertutup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057400" y="1385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3. Damping&gt;1   </a:t>
            </a:r>
            <a:r>
              <a:rPr lang="en-US" sz="2800" dirty="0"/>
              <a:t>, </a:t>
            </a:r>
            <a:r>
              <a:rPr lang="en-US" sz="2800" dirty="0" err="1"/>
              <a:t>kutub</a:t>
            </a:r>
            <a:r>
              <a:rPr lang="en-US" sz="2800" dirty="0"/>
              <a:t> </a:t>
            </a:r>
            <a:r>
              <a:rPr lang="sv-SE" sz="2800" dirty="0"/>
              <a:t>riel negatif dan berbeda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065463" y="3367088"/>
            <a:ext cx="627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Redaman lebih </a:t>
            </a:r>
            <a:r>
              <a:rPr lang="en-US" sz="2800" i="1"/>
              <a:t>(overdamped)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1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43537"/>
              </p:ext>
            </p:extLst>
          </p:nvPr>
        </p:nvGraphicFramePr>
        <p:xfrm>
          <a:off x="2435226" y="4347983"/>
          <a:ext cx="8112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8" name="Microsoft Equation 3.0" r:id="rId3" imgW="406080" imgH="203040" progId="Equation.3">
                  <p:embed/>
                </p:oleObj>
              </mc:Choice>
              <mc:Fallback>
                <p:oleObj name="Microsoft Equation 3.0" r:id="rId3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6" y="4347983"/>
                        <a:ext cx="81121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8" name="AutoShape 20"/>
          <p:cNvSpPr>
            <a:spLocks noChangeArrowheads="1"/>
          </p:cNvSpPr>
          <p:nvPr/>
        </p:nvSpPr>
        <p:spPr bwMode="auto">
          <a:xfrm>
            <a:off x="2667001" y="3505200"/>
            <a:ext cx="347663" cy="255588"/>
          </a:xfrm>
          <a:prstGeom prst="rightArrow">
            <a:avLst>
              <a:gd name="adj1" fmla="val 50000"/>
              <a:gd name="adj2" fmla="val 340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3124200" y="1981200"/>
          <a:ext cx="3098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9" name="Equation" r:id="rId5" imgW="1562100" imgH="292100" progId="Equation.3">
                  <p:embed/>
                </p:oleObj>
              </mc:Choice>
              <mc:Fallback>
                <p:oleObj name="Equation" r:id="rId5" imgW="1562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30988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7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3179764" y="2690813"/>
          <a:ext cx="30130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0" name="Equation" r:id="rId7" imgW="1511280" imgH="291960" progId="Equation.3">
                  <p:embed/>
                </p:oleObj>
              </mc:Choice>
              <mc:Fallback>
                <p:oleObj name="Equation" r:id="rId7" imgW="1511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4" y="2690813"/>
                        <a:ext cx="30130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1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Konsep karakteristik sistem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1021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Ciri-ciri khusus dari respon output sistem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Disebut pula sebagai spesifikasi performansi sistem.</a:t>
            </a:r>
            <a:r>
              <a:rPr lang="sv-SE"/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Prosedur : pengujian dengan mengamati respons output dari sistem terhadap beberapa macam masukan yang khas.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Sinyal masukan yang khas disebut sebagai sinyal uji</a:t>
            </a:r>
            <a:r>
              <a:rPr lang="sv-SE" b="1">
                <a:latin typeface="Times New Roman" panose="02020603050405020304" pitchFamily="18" charset="0"/>
              </a:rPr>
              <a:t>.</a:t>
            </a:r>
            <a:r>
              <a:rPr lang="sv-SE">
                <a:latin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step </a:t>
            </a:r>
            <a:r>
              <a:rPr lang="en-US" i="1">
                <a:latin typeface="Times New Roman" panose="02020603050405020304" pitchFamily="18" charset="0"/>
              </a:rPr>
              <a:t>(underdamped)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124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Masukan unit step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5029201" y="1524000"/>
          <a:ext cx="2879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6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524000"/>
                        <a:ext cx="2879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981200" y="23622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667000" y="40528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: frekuensi alami teredam,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2246314" y="2895601"/>
          <a:ext cx="77311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" name="Equation" r:id="rId5" imgW="4394160" imgH="507960" progId="Equation.3">
                  <p:embed/>
                </p:oleObj>
              </mc:Choice>
              <mc:Fallback>
                <p:oleObj name="Equation" r:id="rId5" imgW="4394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4" y="2895601"/>
                        <a:ext cx="77311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151" name="Object 15"/>
          <p:cNvGraphicFramePr>
            <a:graphicFrameLocks noChangeAspect="1"/>
          </p:cNvGraphicFramePr>
          <p:nvPr/>
        </p:nvGraphicFramePr>
        <p:xfrm>
          <a:off x="6543675" y="4040188"/>
          <a:ext cx="1809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8" name="Equation" r:id="rId7" imgW="1041120" imgH="291960" progId="Equation.3">
                  <p:embed/>
                </p:oleObj>
              </mc:Choice>
              <mc:Fallback>
                <p:oleObj name="Equation" r:id="rId7" imgW="1041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4040188"/>
                        <a:ext cx="18097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1" y="4129088"/>
          <a:ext cx="384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9" name="Equation" r:id="rId9" imgW="215640" imgH="228600" progId="Equation.3">
                  <p:embed/>
                </p:oleObj>
              </mc:Choice>
              <mc:Fallback>
                <p:oleObj name="Equation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129088"/>
                        <a:ext cx="384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057400" y="46624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sehingga</a:t>
            </a: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3149600" y="5105401"/>
          <a:ext cx="5842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0" name="Equation" r:id="rId11" imgW="3327120" imgH="583920" progId="Equation.3">
                  <p:embed/>
                </p:oleObj>
              </mc:Choice>
              <mc:Fallback>
                <p:oleObj name="Equation" r:id="rId11" imgW="33271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105401"/>
                        <a:ext cx="5842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0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AutoShape 2"/>
          <p:cNvSpPr>
            <a:spLocks noChangeAspect="1" noChangeArrowheads="1" noTextEdit="1"/>
          </p:cNvSpPr>
          <p:nvPr/>
        </p:nvSpPr>
        <p:spPr bwMode="auto">
          <a:xfrm>
            <a:off x="1600200" y="2057401"/>
            <a:ext cx="55753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Kurva respon step </a:t>
            </a:r>
            <a:r>
              <a:rPr lang="en-US" i="1">
                <a:latin typeface="Times New Roman" panose="02020603050405020304" pitchFamily="18" charset="0"/>
              </a:rPr>
              <a:t>(underdamped)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5918201" y="3563938"/>
            <a:ext cx="771525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4038600" y="2047875"/>
            <a:ext cx="4032250" cy="2662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4" name="Rectangle 50"/>
          <p:cNvSpPr>
            <a:spLocks noChangeArrowheads="1"/>
          </p:cNvSpPr>
          <p:nvPr/>
        </p:nvSpPr>
        <p:spPr bwMode="auto">
          <a:xfrm>
            <a:off x="4038600" y="2047875"/>
            <a:ext cx="4032250" cy="266223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5" name="Line 51"/>
          <p:cNvSpPr>
            <a:spLocks noChangeShapeType="1"/>
          </p:cNvSpPr>
          <p:nvPr/>
        </p:nvSpPr>
        <p:spPr bwMode="auto">
          <a:xfrm>
            <a:off x="4038600" y="2047875"/>
            <a:ext cx="4032250" cy="158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6" name="Line 52"/>
          <p:cNvSpPr>
            <a:spLocks noChangeShapeType="1"/>
          </p:cNvSpPr>
          <p:nvPr/>
        </p:nvSpPr>
        <p:spPr bwMode="auto">
          <a:xfrm>
            <a:off x="4038600" y="4710114"/>
            <a:ext cx="4032250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7" name="Line 53"/>
          <p:cNvSpPr>
            <a:spLocks noChangeShapeType="1"/>
          </p:cNvSpPr>
          <p:nvPr/>
        </p:nvSpPr>
        <p:spPr bwMode="auto">
          <a:xfrm flipV="1">
            <a:off x="8070850" y="2047875"/>
            <a:ext cx="1588" cy="266223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8" name="Line 54"/>
          <p:cNvSpPr>
            <a:spLocks noChangeShapeType="1"/>
          </p:cNvSpPr>
          <p:nvPr/>
        </p:nvSpPr>
        <p:spPr bwMode="auto">
          <a:xfrm flipV="1">
            <a:off x="4038600" y="2047875"/>
            <a:ext cx="1588" cy="266223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39" name="Line 55"/>
          <p:cNvSpPr>
            <a:spLocks noChangeShapeType="1"/>
          </p:cNvSpPr>
          <p:nvPr/>
        </p:nvSpPr>
        <p:spPr bwMode="auto">
          <a:xfrm>
            <a:off x="4038600" y="4710114"/>
            <a:ext cx="4032250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0" name="Line 56"/>
          <p:cNvSpPr>
            <a:spLocks noChangeShapeType="1"/>
          </p:cNvSpPr>
          <p:nvPr/>
        </p:nvSpPr>
        <p:spPr bwMode="auto">
          <a:xfrm flipV="1">
            <a:off x="4038600" y="2047875"/>
            <a:ext cx="1588" cy="266223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 flipV="1">
            <a:off x="4038600" y="4668839"/>
            <a:ext cx="1588" cy="412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2" name="Line 58"/>
          <p:cNvSpPr>
            <a:spLocks noChangeShapeType="1"/>
          </p:cNvSpPr>
          <p:nvPr/>
        </p:nvSpPr>
        <p:spPr bwMode="auto">
          <a:xfrm>
            <a:off x="4038600" y="2047875"/>
            <a:ext cx="1588" cy="3333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3" name="Rectangle 59"/>
          <p:cNvSpPr>
            <a:spLocks noChangeArrowheads="1"/>
          </p:cNvSpPr>
          <p:nvPr/>
        </p:nvSpPr>
        <p:spPr bwMode="auto">
          <a:xfrm>
            <a:off x="4010025" y="4735513"/>
            <a:ext cx="496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666666"/>
                </a:solidFill>
                <a:latin typeface="Helvetica" panose="020B0604020202020204" pitchFamily="34" charset="0"/>
              </a:rPr>
              <a:t>0</a:t>
            </a:r>
            <a:endParaRPr lang="en-US"/>
          </a:p>
        </p:txBody>
      </p:sp>
      <p:sp>
        <p:nvSpPr>
          <p:cNvPr id="93244" name="Line 60"/>
          <p:cNvSpPr>
            <a:spLocks noChangeShapeType="1"/>
          </p:cNvSpPr>
          <p:nvPr/>
        </p:nvSpPr>
        <p:spPr bwMode="auto">
          <a:xfrm flipV="1">
            <a:off x="4706939" y="4668839"/>
            <a:ext cx="1587" cy="412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6" name="Rectangle 62"/>
          <p:cNvSpPr>
            <a:spLocks noChangeArrowheads="1"/>
          </p:cNvSpPr>
          <p:nvPr/>
        </p:nvSpPr>
        <p:spPr bwMode="auto">
          <a:xfrm>
            <a:off x="4678363" y="47355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2</a:t>
            </a:r>
            <a:endParaRPr lang="en-US" sz="1000"/>
          </a:p>
        </p:txBody>
      </p:sp>
      <p:sp>
        <p:nvSpPr>
          <p:cNvPr id="93247" name="Line 63"/>
          <p:cNvSpPr>
            <a:spLocks noChangeShapeType="1"/>
          </p:cNvSpPr>
          <p:nvPr/>
        </p:nvSpPr>
        <p:spPr bwMode="auto">
          <a:xfrm flipV="1">
            <a:off x="5375275" y="4668839"/>
            <a:ext cx="1588" cy="412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9" name="Rectangle 65"/>
          <p:cNvSpPr>
            <a:spLocks noChangeArrowheads="1"/>
          </p:cNvSpPr>
          <p:nvPr/>
        </p:nvSpPr>
        <p:spPr bwMode="auto">
          <a:xfrm>
            <a:off x="5346700" y="47355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4</a:t>
            </a:r>
            <a:endParaRPr lang="en-US" sz="1000"/>
          </a:p>
        </p:txBody>
      </p:sp>
      <p:sp>
        <p:nvSpPr>
          <p:cNvPr id="93250" name="Line 66"/>
          <p:cNvSpPr>
            <a:spLocks noChangeShapeType="1"/>
          </p:cNvSpPr>
          <p:nvPr/>
        </p:nvSpPr>
        <p:spPr bwMode="auto">
          <a:xfrm flipV="1">
            <a:off x="6054725" y="4668839"/>
            <a:ext cx="1588" cy="412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2" name="Rectangle 68"/>
          <p:cNvSpPr>
            <a:spLocks noChangeArrowheads="1"/>
          </p:cNvSpPr>
          <p:nvPr/>
        </p:nvSpPr>
        <p:spPr bwMode="auto">
          <a:xfrm>
            <a:off x="6026150" y="47355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6</a:t>
            </a:r>
            <a:endParaRPr lang="en-US" sz="1000"/>
          </a:p>
        </p:txBody>
      </p:sp>
      <p:sp>
        <p:nvSpPr>
          <p:cNvPr id="93253" name="Line 69"/>
          <p:cNvSpPr>
            <a:spLocks noChangeShapeType="1"/>
          </p:cNvSpPr>
          <p:nvPr/>
        </p:nvSpPr>
        <p:spPr bwMode="auto">
          <a:xfrm flipV="1">
            <a:off x="6723064" y="4668839"/>
            <a:ext cx="1587" cy="412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5" name="Rectangle 71"/>
          <p:cNvSpPr>
            <a:spLocks noChangeArrowheads="1"/>
          </p:cNvSpPr>
          <p:nvPr/>
        </p:nvSpPr>
        <p:spPr bwMode="auto">
          <a:xfrm>
            <a:off x="6694488" y="47355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8</a:t>
            </a:r>
            <a:endParaRPr lang="en-US" sz="1000"/>
          </a:p>
        </p:txBody>
      </p:sp>
      <p:sp>
        <p:nvSpPr>
          <p:cNvPr id="93256" name="Line 72"/>
          <p:cNvSpPr>
            <a:spLocks noChangeShapeType="1"/>
          </p:cNvSpPr>
          <p:nvPr/>
        </p:nvSpPr>
        <p:spPr bwMode="auto">
          <a:xfrm flipV="1">
            <a:off x="7392989" y="4668839"/>
            <a:ext cx="1587" cy="412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7334250" y="473551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10</a:t>
            </a:r>
            <a:endParaRPr lang="en-US" sz="1000"/>
          </a:p>
        </p:txBody>
      </p:sp>
      <p:sp>
        <p:nvSpPr>
          <p:cNvPr id="93259" name="Line 75"/>
          <p:cNvSpPr>
            <a:spLocks noChangeShapeType="1"/>
          </p:cNvSpPr>
          <p:nvPr/>
        </p:nvSpPr>
        <p:spPr bwMode="auto">
          <a:xfrm flipV="1">
            <a:off x="8070850" y="4668839"/>
            <a:ext cx="1588" cy="412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0" name="Line 76"/>
          <p:cNvSpPr>
            <a:spLocks noChangeShapeType="1"/>
          </p:cNvSpPr>
          <p:nvPr/>
        </p:nvSpPr>
        <p:spPr bwMode="auto">
          <a:xfrm>
            <a:off x="8070850" y="2047875"/>
            <a:ext cx="1588" cy="3333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1" name="Rectangle 77"/>
          <p:cNvSpPr>
            <a:spLocks noChangeArrowheads="1"/>
          </p:cNvSpPr>
          <p:nvPr/>
        </p:nvSpPr>
        <p:spPr bwMode="auto">
          <a:xfrm>
            <a:off x="8013700" y="4735513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12</a:t>
            </a:r>
            <a:endParaRPr lang="en-US" sz="1000"/>
          </a:p>
        </p:txBody>
      </p:sp>
      <p:sp>
        <p:nvSpPr>
          <p:cNvPr id="93262" name="Line 78"/>
          <p:cNvSpPr>
            <a:spLocks noChangeShapeType="1"/>
          </p:cNvSpPr>
          <p:nvPr/>
        </p:nvSpPr>
        <p:spPr bwMode="auto">
          <a:xfrm>
            <a:off x="4038600" y="4710114"/>
            <a:ext cx="38100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3" name="Line 79"/>
          <p:cNvSpPr>
            <a:spLocks noChangeShapeType="1"/>
          </p:cNvSpPr>
          <p:nvPr/>
        </p:nvSpPr>
        <p:spPr bwMode="auto">
          <a:xfrm flipH="1">
            <a:off x="8023226" y="4710114"/>
            <a:ext cx="47625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4" name="Rectangle 80"/>
          <p:cNvSpPr>
            <a:spLocks noChangeArrowheads="1"/>
          </p:cNvSpPr>
          <p:nvPr/>
        </p:nvSpPr>
        <p:spPr bwMode="auto">
          <a:xfrm>
            <a:off x="3941763" y="46529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0</a:t>
            </a:r>
            <a:endParaRPr lang="en-US" sz="1000"/>
          </a:p>
        </p:txBody>
      </p:sp>
      <p:sp>
        <p:nvSpPr>
          <p:cNvPr id="93265" name="Line 81"/>
          <p:cNvSpPr>
            <a:spLocks noChangeShapeType="1"/>
          </p:cNvSpPr>
          <p:nvPr/>
        </p:nvSpPr>
        <p:spPr bwMode="auto">
          <a:xfrm>
            <a:off x="4038600" y="3817939"/>
            <a:ext cx="38100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8" name="Line 84"/>
          <p:cNvSpPr>
            <a:spLocks noChangeShapeType="1"/>
          </p:cNvSpPr>
          <p:nvPr/>
        </p:nvSpPr>
        <p:spPr bwMode="auto">
          <a:xfrm>
            <a:off x="4038600" y="2932114"/>
            <a:ext cx="38100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9" name="Line 85"/>
          <p:cNvSpPr>
            <a:spLocks noChangeShapeType="1"/>
          </p:cNvSpPr>
          <p:nvPr/>
        </p:nvSpPr>
        <p:spPr bwMode="auto">
          <a:xfrm flipH="1">
            <a:off x="8023226" y="2932114"/>
            <a:ext cx="47625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0" name="Rectangle 86"/>
          <p:cNvSpPr>
            <a:spLocks noChangeArrowheads="1"/>
          </p:cNvSpPr>
          <p:nvPr/>
        </p:nvSpPr>
        <p:spPr bwMode="auto">
          <a:xfrm>
            <a:off x="3941763" y="28749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93271" name="Line 87"/>
          <p:cNvSpPr>
            <a:spLocks noChangeShapeType="1"/>
          </p:cNvSpPr>
          <p:nvPr/>
        </p:nvSpPr>
        <p:spPr bwMode="auto">
          <a:xfrm>
            <a:off x="4038600" y="2047875"/>
            <a:ext cx="38100" cy="158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2" name="Line 88"/>
          <p:cNvSpPr>
            <a:spLocks noChangeShapeType="1"/>
          </p:cNvSpPr>
          <p:nvPr/>
        </p:nvSpPr>
        <p:spPr bwMode="auto">
          <a:xfrm flipH="1">
            <a:off x="8023226" y="2047875"/>
            <a:ext cx="47625" cy="158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5" name="Line 91"/>
          <p:cNvSpPr>
            <a:spLocks noChangeShapeType="1"/>
          </p:cNvSpPr>
          <p:nvPr/>
        </p:nvSpPr>
        <p:spPr bwMode="auto">
          <a:xfrm>
            <a:off x="4038600" y="4710114"/>
            <a:ext cx="4032250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7" name="Line 93"/>
          <p:cNvSpPr>
            <a:spLocks noChangeShapeType="1"/>
          </p:cNvSpPr>
          <p:nvPr/>
        </p:nvSpPr>
        <p:spPr bwMode="auto">
          <a:xfrm flipV="1">
            <a:off x="4038600" y="2047875"/>
            <a:ext cx="1588" cy="266223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8" name="Freeform 94"/>
          <p:cNvSpPr>
            <a:spLocks/>
          </p:cNvSpPr>
          <p:nvPr/>
        </p:nvSpPr>
        <p:spPr bwMode="auto">
          <a:xfrm>
            <a:off x="4038601" y="2932114"/>
            <a:ext cx="4041775" cy="1587"/>
          </a:xfrm>
          <a:custGeom>
            <a:avLst/>
            <a:gdLst>
              <a:gd name="T0" fmla="*/ 0 w 2546"/>
              <a:gd name="T1" fmla="*/ 210 w 2546"/>
              <a:gd name="T2" fmla="*/ 2546 w 254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546">
                <a:moveTo>
                  <a:pt x="0" y="0"/>
                </a:moveTo>
                <a:lnTo>
                  <a:pt x="210" y="0"/>
                </a:lnTo>
                <a:lnTo>
                  <a:pt x="2546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9" name="Freeform 95"/>
          <p:cNvSpPr>
            <a:spLocks/>
          </p:cNvSpPr>
          <p:nvPr/>
        </p:nvSpPr>
        <p:spPr bwMode="auto">
          <a:xfrm>
            <a:off x="4038601" y="2138363"/>
            <a:ext cx="4041775" cy="2571750"/>
          </a:xfrm>
          <a:custGeom>
            <a:avLst/>
            <a:gdLst>
              <a:gd name="T0" fmla="*/ 18 w 2546"/>
              <a:gd name="T1" fmla="*/ 1594 h 1620"/>
              <a:gd name="T2" fmla="*/ 60 w 2546"/>
              <a:gd name="T3" fmla="*/ 1438 h 1620"/>
              <a:gd name="T4" fmla="*/ 102 w 2546"/>
              <a:gd name="T5" fmla="*/ 1178 h 1620"/>
              <a:gd name="T6" fmla="*/ 144 w 2546"/>
              <a:gd name="T7" fmla="*/ 860 h 1620"/>
              <a:gd name="T8" fmla="*/ 186 w 2546"/>
              <a:gd name="T9" fmla="*/ 552 h 1620"/>
              <a:gd name="T10" fmla="*/ 228 w 2546"/>
              <a:gd name="T11" fmla="*/ 292 h 1620"/>
              <a:gd name="T12" fmla="*/ 271 w 2546"/>
              <a:gd name="T13" fmla="*/ 110 h 1620"/>
              <a:gd name="T14" fmla="*/ 313 w 2546"/>
              <a:gd name="T15" fmla="*/ 16 h 1620"/>
              <a:gd name="T16" fmla="*/ 361 w 2546"/>
              <a:gd name="T17" fmla="*/ 11 h 1620"/>
              <a:gd name="T18" fmla="*/ 403 w 2546"/>
              <a:gd name="T19" fmla="*/ 73 h 1620"/>
              <a:gd name="T20" fmla="*/ 445 w 2546"/>
              <a:gd name="T21" fmla="*/ 188 h 1620"/>
              <a:gd name="T22" fmla="*/ 487 w 2546"/>
              <a:gd name="T23" fmla="*/ 328 h 1620"/>
              <a:gd name="T24" fmla="*/ 529 w 2546"/>
              <a:gd name="T25" fmla="*/ 464 h 1620"/>
              <a:gd name="T26" fmla="*/ 572 w 2546"/>
              <a:gd name="T27" fmla="*/ 584 h 1620"/>
              <a:gd name="T28" fmla="*/ 614 w 2546"/>
              <a:gd name="T29" fmla="*/ 667 h 1620"/>
              <a:gd name="T30" fmla="*/ 656 w 2546"/>
              <a:gd name="T31" fmla="*/ 714 h 1620"/>
              <a:gd name="T32" fmla="*/ 698 w 2546"/>
              <a:gd name="T33" fmla="*/ 719 h 1620"/>
              <a:gd name="T34" fmla="*/ 740 w 2546"/>
              <a:gd name="T35" fmla="*/ 693 h 1620"/>
              <a:gd name="T36" fmla="*/ 782 w 2546"/>
              <a:gd name="T37" fmla="*/ 641 h 1620"/>
              <a:gd name="T38" fmla="*/ 824 w 2546"/>
              <a:gd name="T39" fmla="*/ 584 h 1620"/>
              <a:gd name="T40" fmla="*/ 866 w 2546"/>
              <a:gd name="T41" fmla="*/ 521 h 1620"/>
              <a:gd name="T42" fmla="*/ 909 w 2546"/>
              <a:gd name="T43" fmla="*/ 464 h 1620"/>
              <a:gd name="T44" fmla="*/ 951 w 2546"/>
              <a:gd name="T45" fmla="*/ 427 h 1620"/>
              <a:gd name="T46" fmla="*/ 993 w 2546"/>
              <a:gd name="T47" fmla="*/ 407 h 1620"/>
              <a:gd name="T48" fmla="*/ 1035 w 2546"/>
              <a:gd name="T49" fmla="*/ 401 h 1620"/>
              <a:gd name="T50" fmla="*/ 1083 w 2546"/>
              <a:gd name="T51" fmla="*/ 412 h 1620"/>
              <a:gd name="T52" fmla="*/ 1125 w 2546"/>
              <a:gd name="T53" fmla="*/ 433 h 1620"/>
              <a:gd name="T54" fmla="*/ 1167 w 2546"/>
              <a:gd name="T55" fmla="*/ 459 h 1620"/>
              <a:gd name="T56" fmla="*/ 1210 w 2546"/>
              <a:gd name="T57" fmla="*/ 490 h 1620"/>
              <a:gd name="T58" fmla="*/ 1252 w 2546"/>
              <a:gd name="T59" fmla="*/ 511 h 1620"/>
              <a:gd name="T60" fmla="*/ 1294 w 2546"/>
              <a:gd name="T61" fmla="*/ 532 h 1620"/>
              <a:gd name="T62" fmla="*/ 1336 w 2546"/>
              <a:gd name="T63" fmla="*/ 542 h 1620"/>
              <a:gd name="T64" fmla="*/ 1378 w 2546"/>
              <a:gd name="T65" fmla="*/ 542 h 1620"/>
              <a:gd name="T66" fmla="*/ 1420 w 2546"/>
              <a:gd name="T67" fmla="*/ 537 h 1620"/>
              <a:gd name="T68" fmla="*/ 1462 w 2546"/>
              <a:gd name="T69" fmla="*/ 532 h 1620"/>
              <a:gd name="T70" fmla="*/ 1505 w 2546"/>
              <a:gd name="T71" fmla="*/ 516 h 1620"/>
              <a:gd name="T72" fmla="*/ 1547 w 2546"/>
              <a:gd name="T73" fmla="*/ 506 h 1620"/>
              <a:gd name="T74" fmla="*/ 1589 w 2546"/>
              <a:gd name="T75" fmla="*/ 495 h 1620"/>
              <a:gd name="T76" fmla="*/ 1631 w 2546"/>
              <a:gd name="T77" fmla="*/ 485 h 1620"/>
              <a:gd name="T78" fmla="*/ 1673 w 2546"/>
              <a:gd name="T79" fmla="*/ 479 h 1620"/>
              <a:gd name="T80" fmla="*/ 1715 w 2546"/>
              <a:gd name="T81" fmla="*/ 479 h 1620"/>
              <a:gd name="T82" fmla="*/ 1763 w 2546"/>
              <a:gd name="T83" fmla="*/ 479 h 1620"/>
              <a:gd name="T84" fmla="*/ 1806 w 2546"/>
              <a:gd name="T85" fmla="*/ 485 h 1620"/>
              <a:gd name="T86" fmla="*/ 1848 w 2546"/>
              <a:gd name="T87" fmla="*/ 490 h 1620"/>
              <a:gd name="T88" fmla="*/ 1890 w 2546"/>
              <a:gd name="T89" fmla="*/ 495 h 1620"/>
              <a:gd name="T90" fmla="*/ 1932 w 2546"/>
              <a:gd name="T91" fmla="*/ 500 h 1620"/>
              <a:gd name="T92" fmla="*/ 1974 w 2546"/>
              <a:gd name="T93" fmla="*/ 506 h 1620"/>
              <a:gd name="T94" fmla="*/ 2016 w 2546"/>
              <a:gd name="T95" fmla="*/ 506 h 1620"/>
              <a:gd name="T96" fmla="*/ 2058 w 2546"/>
              <a:gd name="T97" fmla="*/ 506 h 1620"/>
              <a:gd name="T98" fmla="*/ 2101 w 2546"/>
              <a:gd name="T99" fmla="*/ 506 h 1620"/>
              <a:gd name="T100" fmla="*/ 2143 w 2546"/>
              <a:gd name="T101" fmla="*/ 506 h 1620"/>
              <a:gd name="T102" fmla="*/ 2185 w 2546"/>
              <a:gd name="T103" fmla="*/ 506 h 1620"/>
              <a:gd name="T104" fmla="*/ 2227 w 2546"/>
              <a:gd name="T105" fmla="*/ 500 h 1620"/>
              <a:gd name="T106" fmla="*/ 2269 w 2546"/>
              <a:gd name="T107" fmla="*/ 500 h 1620"/>
              <a:gd name="T108" fmla="*/ 2311 w 2546"/>
              <a:gd name="T109" fmla="*/ 495 h 1620"/>
              <a:gd name="T110" fmla="*/ 2353 w 2546"/>
              <a:gd name="T111" fmla="*/ 495 h 1620"/>
              <a:gd name="T112" fmla="*/ 2395 w 2546"/>
              <a:gd name="T113" fmla="*/ 495 h 1620"/>
              <a:gd name="T114" fmla="*/ 2438 w 2546"/>
              <a:gd name="T115" fmla="*/ 495 h 1620"/>
              <a:gd name="T116" fmla="*/ 2486 w 2546"/>
              <a:gd name="T117" fmla="*/ 495 h 1620"/>
              <a:gd name="T118" fmla="*/ 2528 w 2546"/>
              <a:gd name="T119" fmla="*/ 495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" h="1620">
                <a:moveTo>
                  <a:pt x="0" y="1620"/>
                </a:moveTo>
                <a:lnTo>
                  <a:pt x="18" y="1594"/>
                </a:lnTo>
                <a:lnTo>
                  <a:pt x="42" y="1537"/>
                </a:lnTo>
                <a:lnTo>
                  <a:pt x="60" y="1438"/>
                </a:lnTo>
                <a:lnTo>
                  <a:pt x="84" y="1318"/>
                </a:lnTo>
                <a:lnTo>
                  <a:pt x="102" y="1178"/>
                </a:lnTo>
                <a:lnTo>
                  <a:pt x="126" y="1021"/>
                </a:lnTo>
                <a:lnTo>
                  <a:pt x="144" y="860"/>
                </a:lnTo>
                <a:lnTo>
                  <a:pt x="168" y="703"/>
                </a:lnTo>
                <a:lnTo>
                  <a:pt x="186" y="552"/>
                </a:lnTo>
                <a:lnTo>
                  <a:pt x="210" y="417"/>
                </a:lnTo>
                <a:lnTo>
                  <a:pt x="228" y="292"/>
                </a:lnTo>
                <a:lnTo>
                  <a:pt x="252" y="193"/>
                </a:lnTo>
                <a:lnTo>
                  <a:pt x="271" y="110"/>
                </a:lnTo>
                <a:lnTo>
                  <a:pt x="295" y="52"/>
                </a:lnTo>
                <a:lnTo>
                  <a:pt x="313" y="16"/>
                </a:lnTo>
                <a:lnTo>
                  <a:pt x="337" y="0"/>
                </a:lnTo>
                <a:lnTo>
                  <a:pt x="361" y="11"/>
                </a:lnTo>
                <a:lnTo>
                  <a:pt x="379" y="37"/>
                </a:lnTo>
                <a:lnTo>
                  <a:pt x="403" y="73"/>
                </a:lnTo>
                <a:lnTo>
                  <a:pt x="421" y="125"/>
                </a:lnTo>
                <a:lnTo>
                  <a:pt x="445" y="188"/>
                </a:lnTo>
                <a:lnTo>
                  <a:pt x="463" y="255"/>
                </a:lnTo>
                <a:lnTo>
                  <a:pt x="487" y="328"/>
                </a:lnTo>
                <a:lnTo>
                  <a:pt x="505" y="396"/>
                </a:lnTo>
                <a:lnTo>
                  <a:pt x="529" y="464"/>
                </a:lnTo>
                <a:lnTo>
                  <a:pt x="547" y="526"/>
                </a:lnTo>
                <a:lnTo>
                  <a:pt x="572" y="584"/>
                </a:lnTo>
                <a:lnTo>
                  <a:pt x="590" y="631"/>
                </a:lnTo>
                <a:lnTo>
                  <a:pt x="614" y="667"/>
                </a:lnTo>
                <a:lnTo>
                  <a:pt x="632" y="693"/>
                </a:lnTo>
                <a:lnTo>
                  <a:pt x="656" y="714"/>
                </a:lnTo>
                <a:lnTo>
                  <a:pt x="674" y="719"/>
                </a:lnTo>
                <a:lnTo>
                  <a:pt x="698" y="719"/>
                </a:lnTo>
                <a:lnTo>
                  <a:pt x="722" y="709"/>
                </a:lnTo>
                <a:lnTo>
                  <a:pt x="740" y="693"/>
                </a:lnTo>
                <a:lnTo>
                  <a:pt x="764" y="667"/>
                </a:lnTo>
                <a:lnTo>
                  <a:pt x="782" y="641"/>
                </a:lnTo>
                <a:lnTo>
                  <a:pt x="806" y="615"/>
                </a:lnTo>
                <a:lnTo>
                  <a:pt x="824" y="584"/>
                </a:lnTo>
                <a:lnTo>
                  <a:pt x="848" y="547"/>
                </a:lnTo>
                <a:lnTo>
                  <a:pt x="866" y="521"/>
                </a:lnTo>
                <a:lnTo>
                  <a:pt x="891" y="490"/>
                </a:lnTo>
                <a:lnTo>
                  <a:pt x="909" y="464"/>
                </a:lnTo>
                <a:lnTo>
                  <a:pt x="933" y="443"/>
                </a:lnTo>
                <a:lnTo>
                  <a:pt x="951" y="427"/>
                </a:lnTo>
                <a:lnTo>
                  <a:pt x="975" y="412"/>
                </a:lnTo>
                <a:lnTo>
                  <a:pt x="993" y="407"/>
                </a:lnTo>
                <a:lnTo>
                  <a:pt x="1017" y="401"/>
                </a:lnTo>
                <a:lnTo>
                  <a:pt x="1035" y="401"/>
                </a:lnTo>
                <a:lnTo>
                  <a:pt x="1059" y="407"/>
                </a:lnTo>
                <a:lnTo>
                  <a:pt x="1083" y="412"/>
                </a:lnTo>
                <a:lnTo>
                  <a:pt x="1101" y="422"/>
                </a:lnTo>
                <a:lnTo>
                  <a:pt x="1125" y="433"/>
                </a:lnTo>
                <a:lnTo>
                  <a:pt x="1143" y="448"/>
                </a:lnTo>
                <a:lnTo>
                  <a:pt x="1167" y="459"/>
                </a:lnTo>
                <a:lnTo>
                  <a:pt x="1186" y="474"/>
                </a:lnTo>
                <a:lnTo>
                  <a:pt x="1210" y="490"/>
                </a:lnTo>
                <a:lnTo>
                  <a:pt x="1228" y="500"/>
                </a:lnTo>
                <a:lnTo>
                  <a:pt x="1252" y="511"/>
                </a:lnTo>
                <a:lnTo>
                  <a:pt x="1270" y="521"/>
                </a:lnTo>
                <a:lnTo>
                  <a:pt x="1294" y="532"/>
                </a:lnTo>
                <a:lnTo>
                  <a:pt x="1312" y="537"/>
                </a:lnTo>
                <a:lnTo>
                  <a:pt x="1336" y="542"/>
                </a:lnTo>
                <a:lnTo>
                  <a:pt x="1354" y="542"/>
                </a:lnTo>
                <a:lnTo>
                  <a:pt x="1378" y="542"/>
                </a:lnTo>
                <a:lnTo>
                  <a:pt x="1402" y="542"/>
                </a:lnTo>
                <a:lnTo>
                  <a:pt x="1420" y="537"/>
                </a:lnTo>
                <a:lnTo>
                  <a:pt x="1444" y="537"/>
                </a:lnTo>
                <a:lnTo>
                  <a:pt x="1462" y="532"/>
                </a:lnTo>
                <a:lnTo>
                  <a:pt x="1487" y="521"/>
                </a:lnTo>
                <a:lnTo>
                  <a:pt x="1505" y="516"/>
                </a:lnTo>
                <a:lnTo>
                  <a:pt x="1529" y="511"/>
                </a:lnTo>
                <a:lnTo>
                  <a:pt x="1547" y="506"/>
                </a:lnTo>
                <a:lnTo>
                  <a:pt x="1571" y="500"/>
                </a:lnTo>
                <a:lnTo>
                  <a:pt x="1589" y="495"/>
                </a:lnTo>
                <a:lnTo>
                  <a:pt x="1613" y="490"/>
                </a:lnTo>
                <a:lnTo>
                  <a:pt x="1631" y="485"/>
                </a:lnTo>
                <a:lnTo>
                  <a:pt x="1655" y="485"/>
                </a:lnTo>
                <a:lnTo>
                  <a:pt x="1673" y="479"/>
                </a:lnTo>
                <a:lnTo>
                  <a:pt x="1697" y="479"/>
                </a:lnTo>
                <a:lnTo>
                  <a:pt x="1715" y="479"/>
                </a:lnTo>
                <a:lnTo>
                  <a:pt x="1739" y="479"/>
                </a:lnTo>
                <a:lnTo>
                  <a:pt x="1763" y="479"/>
                </a:lnTo>
                <a:lnTo>
                  <a:pt x="1781" y="485"/>
                </a:lnTo>
                <a:lnTo>
                  <a:pt x="1806" y="485"/>
                </a:lnTo>
                <a:lnTo>
                  <a:pt x="1824" y="490"/>
                </a:lnTo>
                <a:lnTo>
                  <a:pt x="1848" y="490"/>
                </a:lnTo>
                <a:lnTo>
                  <a:pt x="1866" y="495"/>
                </a:lnTo>
                <a:lnTo>
                  <a:pt x="1890" y="495"/>
                </a:lnTo>
                <a:lnTo>
                  <a:pt x="1908" y="500"/>
                </a:lnTo>
                <a:lnTo>
                  <a:pt x="1932" y="500"/>
                </a:lnTo>
                <a:lnTo>
                  <a:pt x="1950" y="506"/>
                </a:lnTo>
                <a:lnTo>
                  <a:pt x="1974" y="506"/>
                </a:lnTo>
                <a:lnTo>
                  <a:pt x="1992" y="506"/>
                </a:lnTo>
                <a:lnTo>
                  <a:pt x="2016" y="506"/>
                </a:lnTo>
                <a:lnTo>
                  <a:pt x="2034" y="506"/>
                </a:lnTo>
                <a:lnTo>
                  <a:pt x="2058" y="506"/>
                </a:lnTo>
                <a:lnTo>
                  <a:pt x="2076" y="506"/>
                </a:lnTo>
                <a:lnTo>
                  <a:pt x="2101" y="506"/>
                </a:lnTo>
                <a:lnTo>
                  <a:pt x="2125" y="506"/>
                </a:lnTo>
                <a:lnTo>
                  <a:pt x="2143" y="506"/>
                </a:lnTo>
                <a:lnTo>
                  <a:pt x="2167" y="506"/>
                </a:lnTo>
                <a:lnTo>
                  <a:pt x="2185" y="506"/>
                </a:lnTo>
                <a:lnTo>
                  <a:pt x="2209" y="500"/>
                </a:lnTo>
                <a:lnTo>
                  <a:pt x="2227" y="500"/>
                </a:lnTo>
                <a:lnTo>
                  <a:pt x="2251" y="500"/>
                </a:lnTo>
                <a:lnTo>
                  <a:pt x="2269" y="500"/>
                </a:lnTo>
                <a:lnTo>
                  <a:pt x="2293" y="500"/>
                </a:lnTo>
                <a:lnTo>
                  <a:pt x="2311" y="495"/>
                </a:lnTo>
                <a:lnTo>
                  <a:pt x="2335" y="495"/>
                </a:lnTo>
                <a:lnTo>
                  <a:pt x="2353" y="495"/>
                </a:lnTo>
                <a:lnTo>
                  <a:pt x="2377" y="495"/>
                </a:lnTo>
                <a:lnTo>
                  <a:pt x="2395" y="495"/>
                </a:lnTo>
                <a:lnTo>
                  <a:pt x="2420" y="495"/>
                </a:lnTo>
                <a:lnTo>
                  <a:pt x="2438" y="495"/>
                </a:lnTo>
                <a:lnTo>
                  <a:pt x="2462" y="495"/>
                </a:lnTo>
                <a:lnTo>
                  <a:pt x="2486" y="495"/>
                </a:lnTo>
                <a:lnTo>
                  <a:pt x="2504" y="495"/>
                </a:lnTo>
                <a:lnTo>
                  <a:pt x="2528" y="495"/>
                </a:lnTo>
                <a:lnTo>
                  <a:pt x="2546" y="500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85" name="Text Box 101"/>
          <p:cNvSpPr txBox="1">
            <a:spLocks noChangeArrowheads="1"/>
          </p:cNvSpPr>
          <p:nvPr/>
        </p:nvSpPr>
        <p:spPr bwMode="auto">
          <a:xfrm>
            <a:off x="2819400" y="5334001"/>
            <a:ext cx="5791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mengalami osilasi (terdapat overshoot)</a:t>
            </a:r>
          </a:p>
        </p:txBody>
      </p:sp>
      <p:sp>
        <p:nvSpPr>
          <p:cNvPr id="93286" name="AutoShape 102"/>
          <p:cNvSpPr>
            <a:spLocks noChangeArrowheads="1"/>
          </p:cNvSpPr>
          <p:nvPr/>
        </p:nvSpPr>
        <p:spPr bwMode="auto">
          <a:xfrm>
            <a:off x="2362200" y="5486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step </a:t>
            </a:r>
            <a:r>
              <a:rPr lang="en-US" i="1">
                <a:latin typeface="Times New Roman" panose="02020603050405020304" pitchFamily="18" charset="0"/>
              </a:rPr>
              <a:t>(criticallydamped)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124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Masukan unit step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029201" y="1524000"/>
          <a:ext cx="2879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6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524000"/>
                        <a:ext cx="2879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981200" y="23622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2057400" y="38862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sehingga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1524001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3048000" y="2992438"/>
          <a:ext cx="49466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7" name="Equation" r:id="rId5" imgW="2793960" imgH="507960" progId="Equation.3">
                  <p:embed/>
                </p:oleObj>
              </mc:Choice>
              <mc:Fallback>
                <p:oleObj name="Equation" r:id="rId5" imgW="2793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92438"/>
                        <a:ext cx="494665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1" name="Object 21"/>
          <p:cNvGraphicFramePr>
            <a:graphicFrameLocks noChangeAspect="1"/>
          </p:cNvGraphicFramePr>
          <p:nvPr/>
        </p:nvGraphicFramePr>
        <p:xfrm>
          <a:off x="3124200" y="4648200"/>
          <a:ext cx="40338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8" name="Equation" r:id="rId7" imgW="2311200" imgH="266400" progId="Equation.3">
                  <p:embed/>
                </p:oleObj>
              </mc:Choice>
              <mc:Fallback>
                <p:oleObj name="Equation" r:id="rId7" imgW="2311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403383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4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spect="1" noChangeArrowheads="1" noTextEdit="1"/>
          </p:cNvSpPr>
          <p:nvPr/>
        </p:nvSpPr>
        <p:spPr bwMode="auto">
          <a:xfrm>
            <a:off x="1600200" y="2057401"/>
            <a:ext cx="55753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</a:rPr>
              <a:t>Kurva respon step </a:t>
            </a:r>
            <a:r>
              <a:rPr lang="en-US" sz="4000" i="1">
                <a:latin typeface="Times New Roman" panose="02020603050405020304" pitchFamily="18" charset="0"/>
              </a:rPr>
              <a:t>(criticallydamped)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84" name="Text Box 52"/>
          <p:cNvSpPr txBox="1">
            <a:spLocks noChangeArrowheads="1"/>
          </p:cNvSpPr>
          <p:nvPr/>
        </p:nvSpPr>
        <p:spPr bwMode="auto">
          <a:xfrm>
            <a:off x="2819400" y="51816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tidak terdapat overshoot dan menyerupai respon sistem orde pertama</a:t>
            </a:r>
          </a:p>
        </p:txBody>
      </p:sp>
      <p:sp>
        <p:nvSpPr>
          <p:cNvPr id="95285" name="AutoShape 53"/>
          <p:cNvSpPr>
            <a:spLocks noChangeArrowheads="1"/>
          </p:cNvSpPr>
          <p:nvPr/>
        </p:nvSpPr>
        <p:spPr bwMode="auto">
          <a:xfrm>
            <a:off x="2362200" y="5334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94" name="Rectangle 62"/>
          <p:cNvSpPr>
            <a:spLocks noChangeArrowheads="1"/>
          </p:cNvSpPr>
          <p:nvPr/>
        </p:nvSpPr>
        <p:spPr bwMode="auto">
          <a:xfrm>
            <a:off x="4133851" y="2049464"/>
            <a:ext cx="3878263" cy="2365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95" name="Rectangle 63"/>
          <p:cNvSpPr>
            <a:spLocks noChangeArrowheads="1"/>
          </p:cNvSpPr>
          <p:nvPr/>
        </p:nvSpPr>
        <p:spPr bwMode="auto">
          <a:xfrm>
            <a:off x="4133851" y="2049464"/>
            <a:ext cx="3878263" cy="23653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>
            <a:off x="4133851" y="2049464"/>
            <a:ext cx="387826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97" name="Line 65"/>
          <p:cNvSpPr>
            <a:spLocks noChangeShapeType="1"/>
          </p:cNvSpPr>
          <p:nvPr/>
        </p:nvSpPr>
        <p:spPr bwMode="auto">
          <a:xfrm>
            <a:off x="4133851" y="4414839"/>
            <a:ext cx="387826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98" name="Line 66"/>
          <p:cNvSpPr>
            <a:spLocks noChangeShapeType="1"/>
          </p:cNvSpPr>
          <p:nvPr/>
        </p:nvSpPr>
        <p:spPr bwMode="auto">
          <a:xfrm flipV="1">
            <a:off x="8012114" y="2049464"/>
            <a:ext cx="1587" cy="23653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99" name="Line 67"/>
          <p:cNvSpPr>
            <a:spLocks noChangeShapeType="1"/>
          </p:cNvSpPr>
          <p:nvPr/>
        </p:nvSpPr>
        <p:spPr bwMode="auto">
          <a:xfrm flipV="1">
            <a:off x="4133850" y="2049464"/>
            <a:ext cx="1588" cy="23653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0" name="Line 68"/>
          <p:cNvSpPr>
            <a:spLocks noChangeShapeType="1"/>
          </p:cNvSpPr>
          <p:nvPr/>
        </p:nvSpPr>
        <p:spPr bwMode="auto">
          <a:xfrm>
            <a:off x="4133851" y="4414839"/>
            <a:ext cx="387826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1" name="Line 69"/>
          <p:cNvSpPr>
            <a:spLocks noChangeShapeType="1"/>
          </p:cNvSpPr>
          <p:nvPr/>
        </p:nvSpPr>
        <p:spPr bwMode="auto">
          <a:xfrm flipV="1">
            <a:off x="4133850" y="2049464"/>
            <a:ext cx="1588" cy="23653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2" name="Line 70"/>
          <p:cNvSpPr>
            <a:spLocks noChangeShapeType="1"/>
          </p:cNvSpPr>
          <p:nvPr/>
        </p:nvSpPr>
        <p:spPr bwMode="auto">
          <a:xfrm flipV="1">
            <a:off x="4133850" y="4378326"/>
            <a:ext cx="1588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3" name="Line 71"/>
          <p:cNvSpPr>
            <a:spLocks noChangeShapeType="1"/>
          </p:cNvSpPr>
          <p:nvPr/>
        </p:nvSpPr>
        <p:spPr bwMode="auto">
          <a:xfrm>
            <a:off x="4133850" y="2057401"/>
            <a:ext cx="1588" cy="285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4" name="Rectangle 72"/>
          <p:cNvSpPr>
            <a:spLocks noChangeArrowheads="1"/>
          </p:cNvSpPr>
          <p:nvPr/>
        </p:nvSpPr>
        <p:spPr bwMode="auto">
          <a:xfrm>
            <a:off x="4106863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0</a:t>
            </a:r>
            <a:endParaRPr lang="en-US" sz="1000"/>
          </a:p>
        </p:txBody>
      </p:sp>
      <p:sp>
        <p:nvSpPr>
          <p:cNvPr id="95305" name="Line 73"/>
          <p:cNvSpPr>
            <a:spLocks noChangeShapeType="1"/>
          </p:cNvSpPr>
          <p:nvPr/>
        </p:nvSpPr>
        <p:spPr bwMode="auto">
          <a:xfrm flipV="1">
            <a:off x="4684714" y="4378326"/>
            <a:ext cx="1587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07" name="Rectangle 75"/>
          <p:cNvSpPr>
            <a:spLocks noChangeArrowheads="1"/>
          </p:cNvSpPr>
          <p:nvPr/>
        </p:nvSpPr>
        <p:spPr bwMode="auto">
          <a:xfrm>
            <a:off x="4657725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95308" name="Line 76"/>
          <p:cNvSpPr>
            <a:spLocks noChangeShapeType="1"/>
          </p:cNvSpPr>
          <p:nvPr/>
        </p:nvSpPr>
        <p:spPr bwMode="auto">
          <a:xfrm flipV="1">
            <a:off x="5237164" y="4378326"/>
            <a:ext cx="1587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10" name="Rectangle 78"/>
          <p:cNvSpPr>
            <a:spLocks noChangeArrowheads="1"/>
          </p:cNvSpPr>
          <p:nvPr/>
        </p:nvSpPr>
        <p:spPr bwMode="auto">
          <a:xfrm>
            <a:off x="5208588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2</a:t>
            </a:r>
            <a:endParaRPr lang="en-US" sz="1000"/>
          </a:p>
        </p:txBody>
      </p:sp>
      <p:sp>
        <p:nvSpPr>
          <p:cNvPr id="95311" name="Line 79"/>
          <p:cNvSpPr>
            <a:spLocks noChangeShapeType="1"/>
          </p:cNvSpPr>
          <p:nvPr/>
        </p:nvSpPr>
        <p:spPr bwMode="auto">
          <a:xfrm flipV="1">
            <a:off x="5788025" y="4378326"/>
            <a:ext cx="1588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13" name="Rectangle 81"/>
          <p:cNvSpPr>
            <a:spLocks noChangeArrowheads="1"/>
          </p:cNvSpPr>
          <p:nvPr/>
        </p:nvSpPr>
        <p:spPr bwMode="auto">
          <a:xfrm>
            <a:off x="5761038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3</a:t>
            </a:r>
            <a:endParaRPr lang="en-US" sz="1000"/>
          </a:p>
        </p:txBody>
      </p:sp>
      <p:sp>
        <p:nvSpPr>
          <p:cNvPr id="95314" name="Line 82"/>
          <p:cNvSpPr>
            <a:spLocks noChangeShapeType="1"/>
          </p:cNvSpPr>
          <p:nvPr/>
        </p:nvSpPr>
        <p:spPr bwMode="auto">
          <a:xfrm flipV="1">
            <a:off x="6348414" y="4378326"/>
            <a:ext cx="1587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16" name="Rectangle 84"/>
          <p:cNvSpPr>
            <a:spLocks noChangeArrowheads="1"/>
          </p:cNvSpPr>
          <p:nvPr/>
        </p:nvSpPr>
        <p:spPr bwMode="auto">
          <a:xfrm>
            <a:off x="6321425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4</a:t>
            </a:r>
            <a:endParaRPr lang="en-US" sz="1000"/>
          </a:p>
        </p:txBody>
      </p:sp>
      <p:sp>
        <p:nvSpPr>
          <p:cNvPr id="95317" name="Line 85"/>
          <p:cNvSpPr>
            <a:spLocks noChangeShapeType="1"/>
          </p:cNvSpPr>
          <p:nvPr/>
        </p:nvSpPr>
        <p:spPr bwMode="auto">
          <a:xfrm flipV="1">
            <a:off x="6900864" y="4378326"/>
            <a:ext cx="1587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19" name="Rectangle 87"/>
          <p:cNvSpPr>
            <a:spLocks noChangeArrowheads="1"/>
          </p:cNvSpPr>
          <p:nvPr/>
        </p:nvSpPr>
        <p:spPr bwMode="auto">
          <a:xfrm>
            <a:off x="6872288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5</a:t>
            </a:r>
            <a:endParaRPr lang="en-US" sz="1000"/>
          </a:p>
        </p:txBody>
      </p:sp>
      <p:sp>
        <p:nvSpPr>
          <p:cNvPr id="95320" name="Line 88"/>
          <p:cNvSpPr>
            <a:spLocks noChangeShapeType="1"/>
          </p:cNvSpPr>
          <p:nvPr/>
        </p:nvSpPr>
        <p:spPr bwMode="auto">
          <a:xfrm flipV="1">
            <a:off x="7451725" y="4378326"/>
            <a:ext cx="1588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22" name="Rectangle 90"/>
          <p:cNvSpPr>
            <a:spLocks noChangeArrowheads="1"/>
          </p:cNvSpPr>
          <p:nvPr/>
        </p:nvSpPr>
        <p:spPr bwMode="auto">
          <a:xfrm>
            <a:off x="7424738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6</a:t>
            </a:r>
            <a:endParaRPr lang="en-US" sz="1000"/>
          </a:p>
        </p:txBody>
      </p:sp>
      <p:sp>
        <p:nvSpPr>
          <p:cNvPr id="95323" name="Line 91"/>
          <p:cNvSpPr>
            <a:spLocks noChangeShapeType="1"/>
          </p:cNvSpPr>
          <p:nvPr/>
        </p:nvSpPr>
        <p:spPr bwMode="auto">
          <a:xfrm flipV="1">
            <a:off x="8012114" y="4378326"/>
            <a:ext cx="1587" cy="36513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24" name="Line 92"/>
          <p:cNvSpPr>
            <a:spLocks noChangeShapeType="1"/>
          </p:cNvSpPr>
          <p:nvPr/>
        </p:nvSpPr>
        <p:spPr bwMode="auto">
          <a:xfrm>
            <a:off x="8012114" y="2057401"/>
            <a:ext cx="1587" cy="285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25" name="Rectangle 93"/>
          <p:cNvSpPr>
            <a:spLocks noChangeArrowheads="1"/>
          </p:cNvSpPr>
          <p:nvPr/>
        </p:nvSpPr>
        <p:spPr bwMode="auto">
          <a:xfrm>
            <a:off x="7985125" y="4437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7</a:t>
            </a:r>
            <a:endParaRPr lang="en-US" sz="1000"/>
          </a:p>
        </p:txBody>
      </p:sp>
      <p:sp>
        <p:nvSpPr>
          <p:cNvPr id="95326" name="Line 94"/>
          <p:cNvSpPr>
            <a:spLocks noChangeShapeType="1"/>
          </p:cNvSpPr>
          <p:nvPr/>
        </p:nvSpPr>
        <p:spPr bwMode="auto">
          <a:xfrm>
            <a:off x="4133851" y="4414839"/>
            <a:ext cx="3651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27" name="Line 95"/>
          <p:cNvSpPr>
            <a:spLocks noChangeShapeType="1"/>
          </p:cNvSpPr>
          <p:nvPr/>
        </p:nvSpPr>
        <p:spPr bwMode="auto">
          <a:xfrm flipH="1">
            <a:off x="7966075" y="4414839"/>
            <a:ext cx="46038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29" name="Line 97"/>
          <p:cNvSpPr>
            <a:spLocks noChangeShapeType="1"/>
          </p:cNvSpPr>
          <p:nvPr/>
        </p:nvSpPr>
        <p:spPr bwMode="auto">
          <a:xfrm>
            <a:off x="4133851" y="4019550"/>
            <a:ext cx="36513" cy="158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2" name="Line 100"/>
          <p:cNvSpPr>
            <a:spLocks noChangeShapeType="1"/>
          </p:cNvSpPr>
          <p:nvPr/>
        </p:nvSpPr>
        <p:spPr bwMode="auto">
          <a:xfrm>
            <a:off x="4133851" y="3624264"/>
            <a:ext cx="3651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5" name="Line 103"/>
          <p:cNvSpPr>
            <a:spLocks noChangeShapeType="1"/>
          </p:cNvSpPr>
          <p:nvPr/>
        </p:nvSpPr>
        <p:spPr bwMode="auto">
          <a:xfrm>
            <a:off x="4133851" y="3228975"/>
            <a:ext cx="36513" cy="158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38" name="Line 106"/>
          <p:cNvSpPr>
            <a:spLocks noChangeShapeType="1"/>
          </p:cNvSpPr>
          <p:nvPr/>
        </p:nvSpPr>
        <p:spPr bwMode="auto">
          <a:xfrm>
            <a:off x="4133851" y="2840039"/>
            <a:ext cx="3651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1" name="Line 109"/>
          <p:cNvSpPr>
            <a:spLocks noChangeShapeType="1"/>
          </p:cNvSpPr>
          <p:nvPr/>
        </p:nvSpPr>
        <p:spPr bwMode="auto">
          <a:xfrm>
            <a:off x="4133851" y="2444750"/>
            <a:ext cx="36513" cy="158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2" name="Line 110"/>
          <p:cNvSpPr>
            <a:spLocks noChangeShapeType="1"/>
          </p:cNvSpPr>
          <p:nvPr/>
        </p:nvSpPr>
        <p:spPr bwMode="auto">
          <a:xfrm flipH="1">
            <a:off x="7966075" y="2444750"/>
            <a:ext cx="46038" cy="1588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3" name="Rectangle 111"/>
          <p:cNvSpPr>
            <a:spLocks noChangeArrowheads="1"/>
          </p:cNvSpPr>
          <p:nvPr/>
        </p:nvSpPr>
        <p:spPr bwMode="auto">
          <a:xfrm>
            <a:off x="4041775" y="23939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666666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95344" name="Line 112"/>
          <p:cNvSpPr>
            <a:spLocks noChangeShapeType="1"/>
          </p:cNvSpPr>
          <p:nvPr/>
        </p:nvSpPr>
        <p:spPr bwMode="auto">
          <a:xfrm>
            <a:off x="4133851" y="2049464"/>
            <a:ext cx="387826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5" name="Line 113"/>
          <p:cNvSpPr>
            <a:spLocks noChangeShapeType="1"/>
          </p:cNvSpPr>
          <p:nvPr/>
        </p:nvSpPr>
        <p:spPr bwMode="auto">
          <a:xfrm>
            <a:off x="4133851" y="4414839"/>
            <a:ext cx="3878263" cy="1587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6" name="Line 114"/>
          <p:cNvSpPr>
            <a:spLocks noChangeShapeType="1"/>
          </p:cNvSpPr>
          <p:nvPr/>
        </p:nvSpPr>
        <p:spPr bwMode="auto">
          <a:xfrm flipV="1">
            <a:off x="8012114" y="2049464"/>
            <a:ext cx="1587" cy="23653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7" name="Line 115"/>
          <p:cNvSpPr>
            <a:spLocks noChangeShapeType="1"/>
          </p:cNvSpPr>
          <p:nvPr/>
        </p:nvSpPr>
        <p:spPr bwMode="auto">
          <a:xfrm flipV="1">
            <a:off x="4133850" y="2049464"/>
            <a:ext cx="1588" cy="2365375"/>
          </a:xfrm>
          <a:prstGeom prst="line">
            <a:avLst/>
          </a:prstGeom>
          <a:noFill/>
          <a:ln w="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8" name="Freeform 116"/>
          <p:cNvSpPr>
            <a:spLocks/>
          </p:cNvSpPr>
          <p:nvPr/>
        </p:nvSpPr>
        <p:spPr bwMode="auto">
          <a:xfrm>
            <a:off x="4133850" y="2444750"/>
            <a:ext cx="3887788" cy="1588"/>
          </a:xfrm>
          <a:custGeom>
            <a:avLst/>
            <a:gdLst>
              <a:gd name="T0" fmla="*/ 0 w 2449"/>
              <a:gd name="T1" fmla="*/ 347 w 2449"/>
              <a:gd name="T2" fmla="*/ 2449 w 244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449">
                <a:moveTo>
                  <a:pt x="0" y="0"/>
                </a:moveTo>
                <a:lnTo>
                  <a:pt x="347" y="0"/>
                </a:lnTo>
                <a:lnTo>
                  <a:pt x="2449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49" name="Freeform 117"/>
          <p:cNvSpPr>
            <a:spLocks/>
          </p:cNvSpPr>
          <p:nvPr/>
        </p:nvSpPr>
        <p:spPr bwMode="auto">
          <a:xfrm>
            <a:off x="4133850" y="2444750"/>
            <a:ext cx="3887788" cy="1970088"/>
          </a:xfrm>
          <a:custGeom>
            <a:avLst/>
            <a:gdLst>
              <a:gd name="T0" fmla="*/ 17 w 2449"/>
              <a:gd name="T1" fmla="*/ 1227 h 1241"/>
              <a:gd name="T2" fmla="*/ 64 w 2449"/>
              <a:gd name="T3" fmla="*/ 1167 h 1241"/>
              <a:gd name="T4" fmla="*/ 110 w 2449"/>
              <a:gd name="T5" fmla="*/ 1070 h 1241"/>
              <a:gd name="T6" fmla="*/ 156 w 2449"/>
              <a:gd name="T7" fmla="*/ 960 h 1241"/>
              <a:gd name="T8" fmla="*/ 197 w 2449"/>
              <a:gd name="T9" fmla="*/ 844 h 1241"/>
              <a:gd name="T10" fmla="*/ 243 w 2449"/>
              <a:gd name="T11" fmla="*/ 729 h 1241"/>
              <a:gd name="T12" fmla="*/ 290 w 2449"/>
              <a:gd name="T13" fmla="*/ 627 h 1241"/>
              <a:gd name="T14" fmla="*/ 330 w 2449"/>
              <a:gd name="T15" fmla="*/ 531 h 1241"/>
              <a:gd name="T16" fmla="*/ 376 w 2449"/>
              <a:gd name="T17" fmla="*/ 448 h 1241"/>
              <a:gd name="T18" fmla="*/ 423 w 2449"/>
              <a:gd name="T19" fmla="*/ 374 h 1241"/>
              <a:gd name="T20" fmla="*/ 469 w 2449"/>
              <a:gd name="T21" fmla="*/ 309 h 1241"/>
              <a:gd name="T22" fmla="*/ 510 w 2449"/>
              <a:gd name="T23" fmla="*/ 259 h 1241"/>
              <a:gd name="T24" fmla="*/ 556 w 2449"/>
              <a:gd name="T25" fmla="*/ 212 h 1241"/>
              <a:gd name="T26" fmla="*/ 602 w 2449"/>
              <a:gd name="T27" fmla="*/ 175 h 1241"/>
              <a:gd name="T28" fmla="*/ 643 w 2449"/>
              <a:gd name="T29" fmla="*/ 143 h 1241"/>
              <a:gd name="T30" fmla="*/ 689 w 2449"/>
              <a:gd name="T31" fmla="*/ 116 h 1241"/>
              <a:gd name="T32" fmla="*/ 735 w 2449"/>
              <a:gd name="T33" fmla="*/ 97 h 1241"/>
              <a:gd name="T34" fmla="*/ 782 w 2449"/>
              <a:gd name="T35" fmla="*/ 79 h 1241"/>
              <a:gd name="T36" fmla="*/ 822 w 2449"/>
              <a:gd name="T37" fmla="*/ 65 h 1241"/>
              <a:gd name="T38" fmla="*/ 868 w 2449"/>
              <a:gd name="T39" fmla="*/ 51 h 1241"/>
              <a:gd name="T40" fmla="*/ 915 w 2449"/>
              <a:gd name="T41" fmla="*/ 42 h 1241"/>
              <a:gd name="T42" fmla="*/ 955 w 2449"/>
              <a:gd name="T43" fmla="*/ 33 h 1241"/>
              <a:gd name="T44" fmla="*/ 1002 w 2449"/>
              <a:gd name="T45" fmla="*/ 28 h 1241"/>
              <a:gd name="T46" fmla="*/ 1048 w 2449"/>
              <a:gd name="T47" fmla="*/ 23 h 1241"/>
              <a:gd name="T48" fmla="*/ 1094 w 2449"/>
              <a:gd name="T49" fmla="*/ 19 h 1241"/>
              <a:gd name="T50" fmla="*/ 1135 w 2449"/>
              <a:gd name="T51" fmla="*/ 14 h 1241"/>
              <a:gd name="T52" fmla="*/ 1181 w 2449"/>
              <a:gd name="T53" fmla="*/ 14 h 1241"/>
              <a:gd name="T54" fmla="*/ 1227 w 2449"/>
              <a:gd name="T55" fmla="*/ 9 h 1241"/>
              <a:gd name="T56" fmla="*/ 1268 w 2449"/>
              <a:gd name="T57" fmla="*/ 9 h 1241"/>
              <a:gd name="T58" fmla="*/ 1314 w 2449"/>
              <a:gd name="T59" fmla="*/ 5 h 1241"/>
              <a:gd name="T60" fmla="*/ 1361 w 2449"/>
              <a:gd name="T61" fmla="*/ 5 h 1241"/>
              <a:gd name="T62" fmla="*/ 1407 w 2449"/>
              <a:gd name="T63" fmla="*/ 5 h 1241"/>
              <a:gd name="T64" fmla="*/ 1447 w 2449"/>
              <a:gd name="T65" fmla="*/ 5 h 1241"/>
              <a:gd name="T66" fmla="*/ 1494 w 2449"/>
              <a:gd name="T67" fmla="*/ 5 h 1241"/>
              <a:gd name="T68" fmla="*/ 1540 w 2449"/>
              <a:gd name="T69" fmla="*/ 5 h 1241"/>
              <a:gd name="T70" fmla="*/ 1581 w 2449"/>
              <a:gd name="T71" fmla="*/ 0 h 1241"/>
              <a:gd name="T72" fmla="*/ 1627 w 2449"/>
              <a:gd name="T73" fmla="*/ 0 h 1241"/>
              <a:gd name="T74" fmla="*/ 1673 w 2449"/>
              <a:gd name="T75" fmla="*/ 0 h 1241"/>
              <a:gd name="T76" fmla="*/ 1719 w 2449"/>
              <a:gd name="T77" fmla="*/ 0 h 1241"/>
              <a:gd name="T78" fmla="*/ 1760 w 2449"/>
              <a:gd name="T79" fmla="*/ 0 h 1241"/>
              <a:gd name="T80" fmla="*/ 1806 w 2449"/>
              <a:gd name="T81" fmla="*/ 0 h 1241"/>
              <a:gd name="T82" fmla="*/ 1853 w 2449"/>
              <a:gd name="T83" fmla="*/ 0 h 1241"/>
              <a:gd name="T84" fmla="*/ 1893 w 2449"/>
              <a:gd name="T85" fmla="*/ 0 h 1241"/>
              <a:gd name="T86" fmla="*/ 1939 w 2449"/>
              <a:gd name="T87" fmla="*/ 0 h 1241"/>
              <a:gd name="T88" fmla="*/ 1986 w 2449"/>
              <a:gd name="T89" fmla="*/ 0 h 1241"/>
              <a:gd name="T90" fmla="*/ 2032 w 2449"/>
              <a:gd name="T91" fmla="*/ 0 h 1241"/>
              <a:gd name="T92" fmla="*/ 2073 w 2449"/>
              <a:gd name="T93" fmla="*/ 0 h 1241"/>
              <a:gd name="T94" fmla="*/ 2119 w 2449"/>
              <a:gd name="T95" fmla="*/ 0 h 1241"/>
              <a:gd name="T96" fmla="*/ 2165 w 2449"/>
              <a:gd name="T97" fmla="*/ 0 h 1241"/>
              <a:gd name="T98" fmla="*/ 2206 w 2449"/>
              <a:gd name="T99" fmla="*/ 0 h 1241"/>
              <a:gd name="T100" fmla="*/ 2252 w 2449"/>
              <a:gd name="T101" fmla="*/ 0 h 1241"/>
              <a:gd name="T102" fmla="*/ 2298 w 2449"/>
              <a:gd name="T103" fmla="*/ 0 h 1241"/>
              <a:gd name="T104" fmla="*/ 2345 w 2449"/>
              <a:gd name="T105" fmla="*/ 0 h 1241"/>
              <a:gd name="T106" fmla="*/ 2385 w 2449"/>
              <a:gd name="T107" fmla="*/ 0 h 1241"/>
              <a:gd name="T108" fmla="*/ 2432 w 2449"/>
              <a:gd name="T109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49" h="1241">
                <a:moveTo>
                  <a:pt x="0" y="1241"/>
                </a:moveTo>
                <a:lnTo>
                  <a:pt x="17" y="1227"/>
                </a:lnTo>
                <a:lnTo>
                  <a:pt x="41" y="1204"/>
                </a:lnTo>
                <a:lnTo>
                  <a:pt x="64" y="1167"/>
                </a:lnTo>
                <a:lnTo>
                  <a:pt x="87" y="1121"/>
                </a:lnTo>
                <a:lnTo>
                  <a:pt x="110" y="1070"/>
                </a:lnTo>
                <a:lnTo>
                  <a:pt x="133" y="1015"/>
                </a:lnTo>
                <a:lnTo>
                  <a:pt x="156" y="960"/>
                </a:lnTo>
                <a:lnTo>
                  <a:pt x="174" y="900"/>
                </a:lnTo>
                <a:lnTo>
                  <a:pt x="197" y="844"/>
                </a:lnTo>
                <a:lnTo>
                  <a:pt x="220" y="784"/>
                </a:lnTo>
                <a:lnTo>
                  <a:pt x="243" y="729"/>
                </a:lnTo>
                <a:lnTo>
                  <a:pt x="266" y="678"/>
                </a:lnTo>
                <a:lnTo>
                  <a:pt x="290" y="627"/>
                </a:lnTo>
                <a:lnTo>
                  <a:pt x="313" y="577"/>
                </a:lnTo>
                <a:lnTo>
                  <a:pt x="330" y="531"/>
                </a:lnTo>
                <a:lnTo>
                  <a:pt x="353" y="489"/>
                </a:lnTo>
                <a:lnTo>
                  <a:pt x="376" y="448"/>
                </a:lnTo>
                <a:lnTo>
                  <a:pt x="400" y="411"/>
                </a:lnTo>
                <a:lnTo>
                  <a:pt x="423" y="374"/>
                </a:lnTo>
                <a:lnTo>
                  <a:pt x="446" y="342"/>
                </a:lnTo>
                <a:lnTo>
                  <a:pt x="469" y="309"/>
                </a:lnTo>
                <a:lnTo>
                  <a:pt x="486" y="282"/>
                </a:lnTo>
                <a:lnTo>
                  <a:pt x="510" y="259"/>
                </a:lnTo>
                <a:lnTo>
                  <a:pt x="533" y="235"/>
                </a:lnTo>
                <a:lnTo>
                  <a:pt x="556" y="212"/>
                </a:lnTo>
                <a:lnTo>
                  <a:pt x="579" y="194"/>
                </a:lnTo>
                <a:lnTo>
                  <a:pt x="602" y="175"/>
                </a:lnTo>
                <a:lnTo>
                  <a:pt x="625" y="157"/>
                </a:lnTo>
                <a:lnTo>
                  <a:pt x="643" y="143"/>
                </a:lnTo>
                <a:lnTo>
                  <a:pt x="666" y="129"/>
                </a:lnTo>
                <a:lnTo>
                  <a:pt x="689" y="116"/>
                </a:lnTo>
                <a:lnTo>
                  <a:pt x="712" y="106"/>
                </a:lnTo>
                <a:lnTo>
                  <a:pt x="735" y="97"/>
                </a:lnTo>
                <a:lnTo>
                  <a:pt x="758" y="88"/>
                </a:lnTo>
                <a:lnTo>
                  <a:pt x="782" y="79"/>
                </a:lnTo>
                <a:lnTo>
                  <a:pt x="799" y="69"/>
                </a:lnTo>
                <a:lnTo>
                  <a:pt x="822" y="65"/>
                </a:lnTo>
                <a:lnTo>
                  <a:pt x="845" y="56"/>
                </a:lnTo>
                <a:lnTo>
                  <a:pt x="868" y="51"/>
                </a:lnTo>
                <a:lnTo>
                  <a:pt x="892" y="46"/>
                </a:lnTo>
                <a:lnTo>
                  <a:pt x="915" y="42"/>
                </a:lnTo>
                <a:lnTo>
                  <a:pt x="938" y="37"/>
                </a:lnTo>
                <a:lnTo>
                  <a:pt x="955" y="33"/>
                </a:lnTo>
                <a:lnTo>
                  <a:pt x="978" y="33"/>
                </a:lnTo>
                <a:lnTo>
                  <a:pt x="1002" y="28"/>
                </a:lnTo>
                <a:lnTo>
                  <a:pt x="1025" y="23"/>
                </a:lnTo>
                <a:lnTo>
                  <a:pt x="1048" y="23"/>
                </a:lnTo>
                <a:lnTo>
                  <a:pt x="1071" y="19"/>
                </a:lnTo>
                <a:lnTo>
                  <a:pt x="1094" y="19"/>
                </a:lnTo>
                <a:lnTo>
                  <a:pt x="1112" y="14"/>
                </a:lnTo>
                <a:lnTo>
                  <a:pt x="1135" y="14"/>
                </a:lnTo>
                <a:lnTo>
                  <a:pt x="1158" y="14"/>
                </a:lnTo>
                <a:lnTo>
                  <a:pt x="1181" y="14"/>
                </a:lnTo>
                <a:lnTo>
                  <a:pt x="1204" y="9"/>
                </a:lnTo>
                <a:lnTo>
                  <a:pt x="1227" y="9"/>
                </a:lnTo>
                <a:lnTo>
                  <a:pt x="1251" y="9"/>
                </a:lnTo>
                <a:lnTo>
                  <a:pt x="1268" y="9"/>
                </a:lnTo>
                <a:lnTo>
                  <a:pt x="1291" y="9"/>
                </a:lnTo>
                <a:lnTo>
                  <a:pt x="1314" y="5"/>
                </a:lnTo>
                <a:lnTo>
                  <a:pt x="1337" y="5"/>
                </a:lnTo>
                <a:lnTo>
                  <a:pt x="1361" y="5"/>
                </a:lnTo>
                <a:lnTo>
                  <a:pt x="1384" y="5"/>
                </a:lnTo>
                <a:lnTo>
                  <a:pt x="1407" y="5"/>
                </a:lnTo>
                <a:lnTo>
                  <a:pt x="1424" y="5"/>
                </a:lnTo>
                <a:lnTo>
                  <a:pt x="1447" y="5"/>
                </a:lnTo>
                <a:lnTo>
                  <a:pt x="1471" y="5"/>
                </a:lnTo>
                <a:lnTo>
                  <a:pt x="1494" y="5"/>
                </a:lnTo>
                <a:lnTo>
                  <a:pt x="1517" y="5"/>
                </a:lnTo>
                <a:lnTo>
                  <a:pt x="1540" y="5"/>
                </a:lnTo>
                <a:lnTo>
                  <a:pt x="1563" y="5"/>
                </a:lnTo>
                <a:lnTo>
                  <a:pt x="1581" y="0"/>
                </a:lnTo>
                <a:lnTo>
                  <a:pt x="1604" y="0"/>
                </a:lnTo>
                <a:lnTo>
                  <a:pt x="1627" y="0"/>
                </a:lnTo>
                <a:lnTo>
                  <a:pt x="1650" y="0"/>
                </a:lnTo>
                <a:lnTo>
                  <a:pt x="1673" y="0"/>
                </a:lnTo>
                <a:lnTo>
                  <a:pt x="1696" y="0"/>
                </a:lnTo>
                <a:lnTo>
                  <a:pt x="1719" y="0"/>
                </a:lnTo>
                <a:lnTo>
                  <a:pt x="1737" y="0"/>
                </a:lnTo>
                <a:lnTo>
                  <a:pt x="1760" y="0"/>
                </a:lnTo>
                <a:lnTo>
                  <a:pt x="1783" y="0"/>
                </a:lnTo>
                <a:lnTo>
                  <a:pt x="1806" y="0"/>
                </a:lnTo>
                <a:lnTo>
                  <a:pt x="1829" y="0"/>
                </a:lnTo>
                <a:lnTo>
                  <a:pt x="1853" y="0"/>
                </a:lnTo>
                <a:lnTo>
                  <a:pt x="1876" y="0"/>
                </a:lnTo>
                <a:lnTo>
                  <a:pt x="1893" y="0"/>
                </a:lnTo>
                <a:lnTo>
                  <a:pt x="1916" y="0"/>
                </a:lnTo>
                <a:lnTo>
                  <a:pt x="1939" y="0"/>
                </a:lnTo>
                <a:lnTo>
                  <a:pt x="1963" y="0"/>
                </a:lnTo>
                <a:lnTo>
                  <a:pt x="1986" y="0"/>
                </a:lnTo>
                <a:lnTo>
                  <a:pt x="2009" y="0"/>
                </a:lnTo>
                <a:lnTo>
                  <a:pt x="2032" y="0"/>
                </a:lnTo>
                <a:lnTo>
                  <a:pt x="2049" y="0"/>
                </a:lnTo>
                <a:lnTo>
                  <a:pt x="2073" y="0"/>
                </a:lnTo>
                <a:lnTo>
                  <a:pt x="2096" y="0"/>
                </a:lnTo>
                <a:lnTo>
                  <a:pt x="2119" y="0"/>
                </a:lnTo>
                <a:lnTo>
                  <a:pt x="2142" y="0"/>
                </a:lnTo>
                <a:lnTo>
                  <a:pt x="2165" y="0"/>
                </a:lnTo>
                <a:lnTo>
                  <a:pt x="2188" y="0"/>
                </a:lnTo>
                <a:lnTo>
                  <a:pt x="2206" y="0"/>
                </a:lnTo>
                <a:lnTo>
                  <a:pt x="2229" y="0"/>
                </a:lnTo>
                <a:lnTo>
                  <a:pt x="2252" y="0"/>
                </a:lnTo>
                <a:lnTo>
                  <a:pt x="2275" y="0"/>
                </a:lnTo>
                <a:lnTo>
                  <a:pt x="2298" y="0"/>
                </a:lnTo>
                <a:lnTo>
                  <a:pt x="2322" y="0"/>
                </a:lnTo>
                <a:lnTo>
                  <a:pt x="2345" y="0"/>
                </a:lnTo>
                <a:lnTo>
                  <a:pt x="2362" y="0"/>
                </a:lnTo>
                <a:lnTo>
                  <a:pt x="2385" y="0"/>
                </a:lnTo>
                <a:lnTo>
                  <a:pt x="2408" y="0"/>
                </a:lnTo>
                <a:lnTo>
                  <a:pt x="2432" y="0"/>
                </a:lnTo>
                <a:lnTo>
                  <a:pt x="2449" y="0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step </a:t>
            </a:r>
            <a:r>
              <a:rPr lang="en-US" i="1">
                <a:latin typeface="Times New Roman" panose="02020603050405020304" pitchFamily="18" charset="0"/>
              </a:rPr>
              <a:t>(overdamped)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124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Masukan unit step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014914" y="1574800"/>
          <a:ext cx="2879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6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4" y="1574800"/>
                        <a:ext cx="2879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981200" y="22860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3810000" y="2170114"/>
          <a:ext cx="62611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7" name="Equation" r:id="rId5" imgW="3606800" imgH="635000" progId="Equation.3">
                  <p:embed/>
                </p:oleObj>
              </mc:Choice>
              <mc:Fallback>
                <p:oleObj name="Equation" r:id="rId5" imgW="3606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70114"/>
                        <a:ext cx="6261100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93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4418014" y="3276601"/>
          <a:ext cx="53355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8" name="Equation" r:id="rId7" imgW="3060360" imgH="482400" progId="Equation.3">
                  <p:embed/>
                </p:oleObj>
              </mc:Choice>
              <mc:Fallback>
                <p:oleObj name="Equation" r:id="rId7" imgW="3060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4" y="3276601"/>
                        <a:ext cx="53355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981200" y="40386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dengan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3657601" y="4592638"/>
          <a:ext cx="25955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9" name="Equation" r:id="rId9" imgW="1498320" imgH="291960" progId="Equation.3">
                  <p:embed/>
                </p:oleObj>
              </mc:Choice>
              <mc:Fallback>
                <p:oleObj name="Equation" r:id="rId9" imgW="14983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592638"/>
                        <a:ext cx="259556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6350000" y="4594226"/>
          <a:ext cx="2641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0" name="Equation" r:id="rId11" imgW="1524000" imgH="292100" progId="Equation.3">
                  <p:embed/>
                </p:oleObj>
              </mc:Choice>
              <mc:Fallback>
                <p:oleObj name="Equation" r:id="rId11" imgW="1524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594226"/>
                        <a:ext cx="26416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1981200" y="5500688"/>
            <a:ext cx="824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sehingga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1524001" y="2972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3673476" y="5334001"/>
          <a:ext cx="50133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1" name="Equation" r:id="rId13" imgW="2831760" imgH="533160" progId="Equation.3">
                  <p:embed/>
                </p:oleObj>
              </mc:Choice>
              <mc:Fallback>
                <p:oleObj name="Equation" r:id="rId13" imgW="28317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6" y="5334001"/>
                        <a:ext cx="50133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/>
          <p:cNvSpPr>
            <a:spLocks noChangeAspect="1" noChangeArrowheads="1" noTextEdit="1"/>
          </p:cNvSpPr>
          <p:nvPr/>
        </p:nvSpPr>
        <p:spPr bwMode="auto">
          <a:xfrm>
            <a:off x="1600200" y="2057401"/>
            <a:ext cx="55753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Kurva respon step </a:t>
            </a:r>
            <a:r>
              <a:rPr lang="en-US" i="1">
                <a:latin typeface="Times New Roman" panose="02020603050405020304" pitchFamily="18" charset="0"/>
              </a:rPr>
              <a:t>(overdamped)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2819400" y="518160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tidak terdapat overshoot dan menyerupai respon sistem orde pertama</a:t>
            </a:r>
          </a:p>
        </p:txBody>
      </p:sp>
      <p:sp>
        <p:nvSpPr>
          <p:cNvPr id="96265" name="AutoShape 9"/>
          <p:cNvSpPr>
            <a:spLocks noChangeArrowheads="1"/>
          </p:cNvSpPr>
          <p:nvPr/>
        </p:nvSpPr>
        <p:spPr bwMode="auto">
          <a:xfrm>
            <a:off x="2362200" y="5334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1" name="Rectangle 65"/>
          <p:cNvSpPr>
            <a:spLocks noChangeArrowheads="1"/>
          </p:cNvSpPr>
          <p:nvPr/>
        </p:nvSpPr>
        <p:spPr bwMode="auto">
          <a:xfrm>
            <a:off x="3971926" y="1822450"/>
            <a:ext cx="4162425" cy="275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2" name="Rectangle 66"/>
          <p:cNvSpPr>
            <a:spLocks noChangeArrowheads="1"/>
          </p:cNvSpPr>
          <p:nvPr/>
        </p:nvSpPr>
        <p:spPr bwMode="auto">
          <a:xfrm>
            <a:off x="3971926" y="1822450"/>
            <a:ext cx="4162425" cy="275590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3" name="Line 67"/>
          <p:cNvSpPr>
            <a:spLocks noChangeShapeType="1"/>
          </p:cNvSpPr>
          <p:nvPr/>
        </p:nvSpPr>
        <p:spPr bwMode="auto">
          <a:xfrm>
            <a:off x="3971926" y="1822450"/>
            <a:ext cx="416242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4" name="Line 68"/>
          <p:cNvSpPr>
            <a:spLocks noChangeShapeType="1"/>
          </p:cNvSpPr>
          <p:nvPr/>
        </p:nvSpPr>
        <p:spPr bwMode="auto">
          <a:xfrm>
            <a:off x="3971926" y="4578350"/>
            <a:ext cx="416242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5" name="Line 69"/>
          <p:cNvSpPr>
            <a:spLocks noChangeShapeType="1"/>
          </p:cNvSpPr>
          <p:nvPr/>
        </p:nvSpPr>
        <p:spPr bwMode="auto">
          <a:xfrm flipV="1">
            <a:off x="8134350" y="1822450"/>
            <a:ext cx="1588" cy="27559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6" name="Line 70"/>
          <p:cNvSpPr>
            <a:spLocks noChangeShapeType="1"/>
          </p:cNvSpPr>
          <p:nvPr/>
        </p:nvSpPr>
        <p:spPr bwMode="auto">
          <a:xfrm flipV="1">
            <a:off x="3971925" y="1822450"/>
            <a:ext cx="1588" cy="27559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7" name="Line 71"/>
          <p:cNvSpPr>
            <a:spLocks noChangeShapeType="1"/>
          </p:cNvSpPr>
          <p:nvPr/>
        </p:nvSpPr>
        <p:spPr bwMode="auto">
          <a:xfrm>
            <a:off x="3971926" y="4578350"/>
            <a:ext cx="416242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8" name="Line 72"/>
          <p:cNvSpPr>
            <a:spLocks noChangeShapeType="1"/>
          </p:cNvSpPr>
          <p:nvPr/>
        </p:nvSpPr>
        <p:spPr bwMode="auto">
          <a:xfrm flipV="1">
            <a:off x="3971925" y="1822450"/>
            <a:ext cx="1588" cy="27559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29" name="Line 73"/>
          <p:cNvSpPr>
            <a:spLocks noChangeShapeType="1"/>
          </p:cNvSpPr>
          <p:nvPr/>
        </p:nvSpPr>
        <p:spPr bwMode="auto">
          <a:xfrm flipV="1">
            <a:off x="3971925" y="4545014"/>
            <a:ext cx="1588" cy="333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30" name="Line 74"/>
          <p:cNvSpPr>
            <a:spLocks noChangeShapeType="1"/>
          </p:cNvSpPr>
          <p:nvPr/>
        </p:nvSpPr>
        <p:spPr bwMode="auto">
          <a:xfrm>
            <a:off x="3971925" y="1822450"/>
            <a:ext cx="1588" cy="333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31" name="Rectangle 75"/>
          <p:cNvSpPr>
            <a:spLocks noChangeArrowheads="1"/>
          </p:cNvSpPr>
          <p:nvPr/>
        </p:nvSpPr>
        <p:spPr bwMode="auto">
          <a:xfrm>
            <a:off x="3941763" y="4613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0</a:t>
            </a:r>
            <a:endParaRPr lang="en-US" sz="1000"/>
          </a:p>
        </p:txBody>
      </p:sp>
      <p:sp>
        <p:nvSpPr>
          <p:cNvPr id="96332" name="Line 76"/>
          <p:cNvSpPr>
            <a:spLocks noChangeShapeType="1"/>
          </p:cNvSpPr>
          <p:nvPr/>
        </p:nvSpPr>
        <p:spPr bwMode="auto">
          <a:xfrm flipV="1">
            <a:off x="4665664" y="4545014"/>
            <a:ext cx="1587" cy="333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34" name="Rectangle 78"/>
          <p:cNvSpPr>
            <a:spLocks noChangeArrowheads="1"/>
          </p:cNvSpPr>
          <p:nvPr/>
        </p:nvSpPr>
        <p:spPr bwMode="auto">
          <a:xfrm>
            <a:off x="4635500" y="4613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2</a:t>
            </a:r>
            <a:endParaRPr lang="en-US" sz="1000"/>
          </a:p>
        </p:txBody>
      </p:sp>
      <p:sp>
        <p:nvSpPr>
          <p:cNvPr id="96335" name="Line 79"/>
          <p:cNvSpPr>
            <a:spLocks noChangeShapeType="1"/>
          </p:cNvSpPr>
          <p:nvPr/>
        </p:nvSpPr>
        <p:spPr bwMode="auto">
          <a:xfrm flipV="1">
            <a:off x="5359400" y="4545014"/>
            <a:ext cx="1588" cy="333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37" name="Rectangle 81"/>
          <p:cNvSpPr>
            <a:spLocks noChangeArrowheads="1"/>
          </p:cNvSpPr>
          <p:nvPr/>
        </p:nvSpPr>
        <p:spPr bwMode="auto">
          <a:xfrm>
            <a:off x="5329238" y="4613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4</a:t>
            </a:r>
            <a:endParaRPr lang="en-US" sz="1000"/>
          </a:p>
        </p:txBody>
      </p:sp>
      <p:sp>
        <p:nvSpPr>
          <p:cNvPr id="96338" name="Line 82"/>
          <p:cNvSpPr>
            <a:spLocks noChangeShapeType="1"/>
          </p:cNvSpPr>
          <p:nvPr/>
        </p:nvSpPr>
        <p:spPr bwMode="auto">
          <a:xfrm flipV="1">
            <a:off x="6053139" y="4545014"/>
            <a:ext cx="1587" cy="333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40" name="Rectangle 84"/>
          <p:cNvSpPr>
            <a:spLocks noChangeArrowheads="1"/>
          </p:cNvSpPr>
          <p:nvPr/>
        </p:nvSpPr>
        <p:spPr bwMode="auto">
          <a:xfrm>
            <a:off x="6022975" y="4613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6</a:t>
            </a:r>
            <a:endParaRPr lang="en-US" sz="1000"/>
          </a:p>
        </p:txBody>
      </p:sp>
      <p:sp>
        <p:nvSpPr>
          <p:cNvPr id="96341" name="Line 85"/>
          <p:cNvSpPr>
            <a:spLocks noChangeShapeType="1"/>
          </p:cNvSpPr>
          <p:nvPr/>
        </p:nvSpPr>
        <p:spPr bwMode="auto">
          <a:xfrm flipV="1">
            <a:off x="6746875" y="4545014"/>
            <a:ext cx="1588" cy="333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43" name="Rectangle 87"/>
          <p:cNvSpPr>
            <a:spLocks noChangeArrowheads="1"/>
          </p:cNvSpPr>
          <p:nvPr/>
        </p:nvSpPr>
        <p:spPr bwMode="auto">
          <a:xfrm>
            <a:off x="6716713" y="4613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8</a:t>
            </a:r>
            <a:endParaRPr lang="en-US" sz="1000"/>
          </a:p>
        </p:txBody>
      </p:sp>
      <p:sp>
        <p:nvSpPr>
          <p:cNvPr id="96344" name="Line 88"/>
          <p:cNvSpPr>
            <a:spLocks noChangeShapeType="1"/>
          </p:cNvSpPr>
          <p:nvPr/>
        </p:nvSpPr>
        <p:spPr bwMode="auto">
          <a:xfrm flipV="1">
            <a:off x="7440614" y="4545014"/>
            <a:ext cx="1587" cy="333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46" name="Rectangle 90"/>
          <p:cNvSpPr>
            <a:spLocks noChangeArrowheads="1"/>
          </p:cNvSpPr>
          <p:nvPr/>
        </p:nvSpPr>
        <p:spPr bwMode="auto">
          <a:xfrm>
            <a:off x="7378700" y="461327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10</a:t>
            </a:r>
            <a:endParaRPr lang="en-US" sz="1000"/>
          </a:p>
        </p:txBody>
      </p:sp>
      <p:sp>
        <p:nvSpPr>
          <p:cNvPr id="96347" name="Line 91"/>
          <p:cNvSpPr>
            <a:spLocks noChangeShapeType="1"/>
          </p:cNvSpPr>
          <p:nvPr/>
        </p:nvSpPr>
        <p:spPr bwMode="auto">
          <a:xfrm flipV="1">
            <a:off x="8134350" y="4545014"/>
            <a:ext cx="1588" cy="3333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48" name="Line 92"/>
          <p:cNvSpPr>
            <a:spLocks noChangeShapeType="1"/>
          </p:cNvSpPr>
          <p:nvPr/>
        </p:nvSpPr>
        <p:spPr bwMode="auto">
          <a:xfrm>
            <a:off x="8134350" y="1822450"/>
            <a:ext cx="1588" cy="333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49" name="Rectangle 93"/>
          <p:cNvSpPr>
            <a:spLocks noChangeArrowheads="1"/>
          </p:cNvSpPr>
          <p:nvPr/>
        </p:nvSpPr>
        <p:spPr bwMode="auto">
          <a:xfrm>
            <a:off x="8072438" y="4613275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12</a:t>
            </a:r>
            <a:endParaRPr lang="en-US" sz="1000"/>
          </a:p>
        </p:txBody>
      </p:sp>
      <p:sp>
        <p:nvSpPr>
          <p:cNvPr id="96350" name="Line 94"/>
          <p:cNvSpPr>
            <a:spLocks noChangeShapeType="1"/>
          </p:cNvSpPr>
          <p:nvPr/>
        </p:nvSpPr>
        <p:spPr bwMode="auto">
          <a:xfrm>
            <a:off x="3971926" y="4578350"/>
            <a:ext cx="4127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51" name="Line 95"/>
          <p:cNvSpPr>
            <a:spLocks noChangeShapeType="1"/>
          </p:cNvSpPr>
          <p:nvPr/>
        </p:nvSpPr>
        <p:spPr bwMode="auto">
          <a:xfrm flipH="1">
            <a:off x="8093076" y="4578350"/>
            <a:ext cx="4127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53" name="Line 97"/>
          <p:cNvSpPr>
            <a:spLocks noChangeShapeType="1"/>
          </p:cNvSpPr>
          <p:nvPr/>
        </p:nvSpPr>
        <p:spPr bwMode="auto">
          <a:xfrm>
            <a:off x="3971926" y="4119564"/>
            <a:ext cx="41275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56" name="Line 100"/>
          <p:cNvSpPr>
            <a:spLocks noChangeShapeType="1"/>
          </p:cNvSpPr>
          <p:nvPr/>
        </p:nvSpPr>
        <p:spPr bwMode="auto">
          <a:xfrm>
            <a:off x="3971926" y="3659189"/>
            <a:ext cx="41275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59" name="Line 103"/>
          <p:cNvSpPr>
            <a:spLocks noChangeShapeType="1"/>
          </p:cNvSpPr>
          <p:nvPr/>
        </p:nvSpPr>
        <p:spPr bwMode="auto">
          <a:xfrm>
            <a:off x="3971926" y="3200400"/>
            <a:ext cx="4127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62" name="Line 106"/>
          <p:cNvSpPr>
            <a:spLocks noChangeShapeType="1"/>
          </p:cNvSpPr>
          <p:nvPr/>
        </p:nvSpPr>
        <p:spPr bwMode="auto">
          <a:xfrm>
            <a:off x="3971926" y="2741614"/>
            <a:ext cx="41275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65" name="Line 109"/>
          <p:cNvSpPr>
            <a:spLocks noChangeShapeType="1"/>
          </p:cNvSpPr>
          <p:nvPr/>
        </p:nvSpPr>
        <p:spPr bwMode="auto">
          <a:xfrm>
            <a:off x="3971926" y="2281239"/>
            <a:ext cx="41275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66" name="Line 110"/>
          <p:cNvSpPr>
            <a:spLocks noChangeShapeType="1"/>
          </p:cNvSpPr>
          <p:nvPr/>
        </p:nvSpPr>
        <p:spPr bwMode="auto">
          <a:xfrm flipH="1">
            <a:off x="8093076" y="2281239"/>
            <a:ext cx="41275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67" name="Rectangle 111"/>
          <p:cNvSpPr>
            <a:spLocks noChangeArrowheads="1"/>
          </p:cNvSpPr>
          <p:nvPr/>
        </p:nvSpPr>
        <p:spPr bwMode="auto">
          <a:xfrm>
            <a:off x="3870325" y="22225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808080"/>
                </a:solidFill>
                <a:latin typeface="Helvetica" panose="020B0604020202020204" pitchFamily="34" charset="0"/>
              </a:rPr>
              <a:t>1</a:t>
            </a:r>
            <a:endParaRPr lang="en-US" sz="1000" b="1"/>
          </a:p>
        </p:txBody>
      </p:sp>
      <p:sp>
        <p:nvSpPr>
          <p:cNvPr id="96368" name="Line 112"/>
          <p:cNvSpPr>
            <a:spLocks noChangeShapeType="1"/>
          </p:cNvSpPr>
          <p:nvPr/>
        </p:nvSpPr>
        <p:spPr bwMode="auto">
          <a:xfrm>
            <a:off x="3971926" y="1822450"/>
            <a:ext cx="4127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69" name="Line 113"/>
          <p:cNvSpPr>
            <a:spLocks noChangeShapeType="1"/>
          </p:cNvSpPr>
          <p:nvPr/>
        </p:nvSpPr>
        <p:spPr bwMode="auto">
          <a:xfrm flipH="1">
            <a:off x="8093076" y="1822450"/>
            <a:ext cx="4127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71" name="Line 115"/>
          <p:cNvSpPr>
            <a:spLocks noChangeShapeType="1"/>
          </p:cNvSpPr>
          <p:nvPr/>
        </p:nvSpPr>
        <p:spPr bwMode="auto">
          <a:xfrm>
            <a:off x="3971926" y="1822450"/>
            <a:ext cx="416242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72" name="Line 116"/>
          <p:cNvSpPr>
            <a:spLocks noChangeShapeType="1"/>
          </p:cNvSpPr>
          <p:nvPr/>
        </p:nvSpPr>
        <p:spPr bwMode="auto">
          <a:xfrm>
            <a:off x="3971926" y="4578350"/>
            <a:ext cx="4162425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73" name="Line 117"/>
          <p:cNvSpPr>
            <a:spLocks noChangeShapeType="1"/>
          </p:cNvSpPr>
          <p:nvPr/>
        </p:nvSpPr>
        <p:spPr bwMode="auto">
          <a:xfrm flipV="1">
            <a:off x="8134350" y="1822450"/>
            <a:ext cx="1588" cy="27559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74" name="Line 118"/>
          <p:cNvSpPr>
            <a:spLocks noChangeShapeType="1"/>
          </p:cNvSpPr>
          <p:nvPr/>
        </p:nvSpPr>
        <p:spPr bwMode="auto">
          <a:xfrm flipV="1">
            <a:off x="3971925" y="1822450"/>
            <a:ext cx="1588" cy="275590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77" name="Freeform 121"/>
          <p:cNvSpPr>
            <a:spLocks/>
          </p:cNvSpPr>
          <p:nvPr/>
        </p:nvSpPr>
        <p:spPr bwMode="auto">
          <a:xfrm>
            <a:off x="3971925" y="2281238"/>
            <a:ext cx="4141788" cy="2297112"/>
          </a:xfrm>
          <a:custGeom>
            <a:avLst/>
            <a:gdLst>
              <a:gd name="T0" fmla="*/ 26 w 2609"/>
              <a:gd name="T1" fmla="*/ 1426 h 1447"/>
              <a:gd name="T2" fmla="*/ 71 w 2609"/>
              <a:gd name="T3" fmla="*/ 1308 h 1447"/>
              <a:gd name="T4" fmla="*/ 116 w 2609"/>
              <a:gd name="T5" fmla="*/ 1179 h 1447"/>
              <a:gd name="T6" fmla="*/ 160 w 2609"/>
              <a:gd name="T7" fmla="*/ 1061 h 1447"/>
              <a:gd name="T8" fmla="*/ 205 w 2609"/>
              <a:gd name="T9" fmla="*/ 949 h 1447"/>
              <a:gd name="T10" fmla="*/ 250 w 2609"/>
              <a:gd name="T11" fmla="*/ 847 h 1447"/>
              <a:gd name="T12" fmla="*/ 295 w 2609"/>
              <a:gd name="T13" fmla="*/ 761 h 1447"/>
              <a:gd name="T14" fmla="*/ 340 w 2609"/>
              <a:gd name="T15" fmla="*/ 681 h 1447"/>
              <a:gd name="T16" fmla="*/ 385 w 2609"/>
              <a:gd name="T17" fmla="*/ 611 h 1447"/>
              <a:gd name="T18" fmla="*/ 430 w 2609"/>
              <a:gd name="T19" fmla="*/ 547 h 1447"/>
              <a:gd name="T20" fmla="*/ 475 w 2609"/>
              <a:gd name="T21" fmla="*/ 488 h 1447"/>
              <a:gd name="T22" fmla="*/ 520 w 2609"/>
              <a:gd name="T23" fmla="*/ 440 h 1447"/>
              <a:gd name="T24" fmla="*/ 565 w 2609"/>
              <a:gd name="T25" fmla="*/ 391 h 1447"/>
              <a:gd name="T26" fmla="*/ 610 w 2609"/>
              <a:gd name="T27" fmla="*/ 354 h 1447"/>
              <a:gd name="T28" fmla="*/ 655 w 2609"/>
              <a:gd name="T29" fmla="*/ 316 h 1447"/>
              <a:gd name="T30" fmla="*/ 700 w 2609"/>
              <a:gd name="T31" fmla="*/ 284 h 1447"/>
              <a:gd name="T32" fmla="*/ 745 w 2609"/>
              <a:gd name="T33" fmla="*/ 252 h 1447"/>
              <a:gd name="T34" fmla="*/ 790 w 2609"/>
              <a:gd name="T35" fmla="*/ 225 h 1447"/>
              <a:gd name="T36" fmla="*/ 835 w 2609"/>
              <a:gd name="T37" fmla="*/ 204 h 1447"/>
              <a:gd name="T38" fmla="*/ 880 w 2609"/>
              <a:gd name="T39" fmla="*/ 182 h 1447"/>
              <a:gd name="T40" fmla="*/ 925 w 2609"/>
              <a:gd name="T41" fmla="*/ 161 h 1447"/>
              <a:gd name="T42" fmla="*/ 970 w 2609"/>
              <a:gd name="T43" fmla="*/ 145 h 1447"/>
              <a:gd name="T44" fmla="*/ 1015 w 2609"/>
              <a:gd name="T45" fmla="*/ 129 h 1447"/>
              <a:gd name="T46" fmla="*/ 1060 w 2609"/>
              <a:gd name="T47" fmla="*/ 118 h 1447"/>
              <a:gd name="T48" fmla="*/ 1105 w 2609"/>
              <a:gd name="T49" fmla="*/ 102 h 1447"/>
              <a:gd name="T50" fmla="*/ 1150 w 2609"/>
              <a:gd name="T51" fmla="*/ 91 h 1447"/>
              <a:gd name="T52" fmla="*/ 1195 w 2609"/>
              <a:gd name="T53" fmla="*/ 86 h 1447"/>
              <a:gd name="T54" fmla="*/ 1240 w 2609"/>
              <a:gd name="T55" fmla="*/ 75 h 1447"/>
              <a:gd name="T56" fmla="*/ 1285 w 2609"/>
              <a:gd name="T57" fmla="*/ 65 h 1447"/>
              <a:gd name="T58" fmla="*/ 1330 w 2609"/>
              <a:gd name="T59" fmla="*/ 59 h 1447"/>
              <a:gd name="T60" fmla="*/ 1375 w 2609"/>
              <a:gd name="T61" fmla="*/ 54 h 1447"/>
              <a:gd name="T62" fmla="*/ 1420 w 2609"/>
              <a:gd name="T63" fmla="*/ 48 h 1447"/>
              <a:gd name="T64" fmla="*/ 1465 w 2609"/>
              <a:gd name="T65" fmla="*/ 43 h 1447"/>
              <a:gd name="T66" fmla="*/ 1510 w 2609"/>
              <a:gd name="T67" fmla="*/ 38 h 1447"/>
              <a:gd name="T68" fmla="*/ 1555 w 2609"/>
              <a:gd name="T69" fmla="*/ 32 h 1447"/>
              <a:gd name="T70" fmla="*/ 1600 w 2609"/>
              <a:gd name="T71" fmla="*/ 32 h 1447"/>
              <a:gd name="T72" fmla="*/ 1645 w 2609"/>
              <a:gd name="T73" fmla="*/ 27 h 1447"/>
              <a:gd name="T74" fmla="*/ 1690 w 2609"/>
              <a:gd name="T75" fmla="*/ 27 h 1447"/>
              <a:gd name="T76" fmla="*/ 1735 w 2609"/>
              <a:gd name="T77" fmla="*/ 22 h 1447"/>
              <a:gd name="T78" fmla="*/ 1780 w 2609"/>
              <a:gd name="T79" fmla="*/ 22 h 1447"/>
              <a:gd name="T80" fmla="*/ 1825 w 2609"/>
              <a:gd name="T81" fmla="*/ 16 h 1447"/>
              <a:gd name="T82" fmla="*/ 1870 w 2609"/>
              <a:gd name="T83" fmla="*/ 16 h 1447"/>
              <a:gd name="T84" fmla="*/ 1915 w 2609"/>
              <a:gd name="T85" fmla="*/ 16 h 1447"/>
              <a:gd name="T86" fmla="*/ 1960 w 2609"/>
              <a:gd name="T87" fmla="*/ 11 h 1447"/>
              <a:gd name="T88" fmla="*/ 2005 w 2609"/>
              <a:gd name="T89" fmla="*/ 11 h 1447"/>
              <a:gd name="T90" fmla="*/ 2050 w 2609"/>
              <a:gd name="T91" fmla="*/ 11 h 1447"/>
              <a:gd name="T92" fmla="*/ 2095 w 2609"/>
              <a:gd name="T93" fmla="*/ 11 h 1447"/>
              <a:gd name="T94" fmla="*/ 2140 w 2609"/>
              <a:gd name="T95" fmla="*/ 11 h 1447"/>
              <a:gd name="T96" fmla="*/ 2185 w 2609"/>
              <a:gd name="T97" fmla="*/ 6 h 1447"/>
              <a:gd name="T98" fmla="*/ 2230 w 2609"/>
              <a:gd name="T99" fmla="*/ 6 h 1447"/>
              <a:gd name="T100" fmla="*/ 2275 w 2609"/>
              <a:gd name="T101" fmla="*/ 6 h 1447"/>
              <a:gd name="T102" fmla="*/ 2320 w 2609"/>
              <a:gd name="T103" fmla="*/ 6 h 1447"/>
              <a:gd name="T104" fmla="*/ 2365 w 2609"/>
              <a:gd name="T105" fmla="*/ 6 h 1447"/>
              <a:gd name="T106" fmla="*/ 2410 w 2609"/>
              <a:gd name="T107" fmla="*/ 6 h 1447"/>
              <a:gd name="T108" fmla="*/ 2455 w 2609"/>
              <a:gd name="T109" fmla="*/ 6 h 1447"/>
              <a:gd name="T110" fmla="*/ 2500 w 2609"/>
              <a:gd name="T111" fmla="*/ 6 h 1447"/>
              <a:gd name="T112" fmla="*/ 2545 w 2609"/>
              <a:gd name="T113" fmla="*/ 6 h 1447"/>
              <a:gd name="T114" fmla="*/ 2590 w 2609"/>
              <a:gd name="T115" fmla="*/ 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09" h="1447">
                <a:moveTo>
                  <a:pt x="0" y="1447"/>
                </a:moveTo>
                <a:lnTo>
                  <a:pt x="26" y="1426"/>
                </a:lnTo>
                <a:lnTo>
                  <a:pt x="45" y="1372"/>
                </a:lnTo>
                <a:lnTo>
                  <a:pt x="71" y="1308"/>
                </a:lnTo>
                <a:lnTo>
                  <a:pt x="90" y="1244"/>
                </a:lnTo>
                <a:lnTo>
                  <a:pt x="116" y="1179"/>
                </a:lnTo>
                <a:lnTo>
                  <a:pt x="135" y="1120"/>
                </a:lnTo>
                <a:lnTo>
                  <a:pt x="160" y="1061"/>
                </a:lnTo>
                <a:lnTo>
                  <a:pt x="180" y="1002"/>
                </a:lnTo>
                <a:lnTo>
                  <a:pt x="205" y="949"/>
                </a:lnTo>
                <a:lnTo>
                  <a:pt x="225" y="895"/>
                </a:lnTo>
                <a:lnTo>
                  <a:pt x="250" y="847"/>
                </a:lnTo>
                <a:lnTo>
                  <a:pt x="270" y="804"/>
                </a:lnTo>
                <a:lnTo>
                  <a:pt x="295" y="761"/>
                </a:lnTo>
                <a:lnTo>
                  <a:pt x="315" y="718"/>
                </a:lnTo>
                <a:lnTo>
                  <a:pt x="340" y="681"/>
                </a:lnTo>
                <a:lnTo>
                  <a:pt x="360" y="643"/>
                </a:lnTo>
                <a:lnTo>
                  <a:pt x="385" y="611"/>
                </a:lnTo>
                <a:lnTo>
                  <a:pt x="405" y="579"/>
                </a:lnTo>
                <a:lnTo>
                  <a:pt x="430" y="547"/>
                </a:lnTo>
                <a:lnTo>
                  <a:pt x="450" y="515"/>
                </a:lnTo>
                <a:lnTo>
                  <a:pt x="475" y="488"/>
                </a:lnTo>
                <a:lnTo>
                  <a:pt x="495" y="461"/>
                </a:lnTo>
                <a:lnTo>
                  <a:pt x="520" y="440"/>
                </a:lnTo>
                <a:lnTo>
                  <a:pt x="540" y="413"/>
                </a:lnTo>
                <a:lnTo>
                  <a:pt x="565" y="391"/>
                </a:lnTo>
                <a:lnTo>
                  <a:pt x="585" y="370"/>
                </a:lnTo>
                <a:lnTo>
                  <a:pt x="610" y="354"/>
                </a:lnTo>
                <a:lnTo>
                  <a:pt x="630" y="333"/>
                </a:lnTo>
                <a:lnTo>
                  <a:pt x="655" y="316"/>
                </a:lnTo>
                <a:lnTo>
                  <a:pt x="675" y="300"/>
                </a:lnTo>
                <a:lnTo>
                  <a:pt x="700" y="284"/>
                </a:lnTo>
                <a:lnTo>
                  <a:pt x="720" y="268"/>
                </a:lnTo>
                <a:lnTo>
                  <a:pt x="745" y="252"/>
                </a:lnTo>
                <a:lnTo>
                  <a:pt x="765" y="241"/>
                </a:lnTo>
                <a:lnTo>
                  <a:pt x="790" y="225"/>
                </a:lnTo>
                <a:lnTo>
                  <a:pt x="810" y="215"/>
                </a:lnTo>
                <a:lnTo>
                  <a:pt x="835" y="204"/>
                </a:lnTo>
                <a:lnTo>
                  <a:pt x="855" y="193"/>
                </a:lnTo>
                <a:lnTo>
                  <a:pt x="880" y="182"/>
                </a:lnTo>
                <a:lnTo>
                  <a:pt x="900" y="172"/>
                </a:lnTo>
                <a:lnTo>
                  <a:pt x="925" y="161"/>
                </a:lnTo>
                <a:lnTo>
                  <a:pt x="945" y="156"/>
                </a:lnTo>
                <a:lnTo>
                  <a:pt x="970" y="145"/>
                </a:lnTo>
                <a:lnTo>
                  <a:pt x="990" y="140"/>
                </a:lnTo>
                <a:lnTo>
                  <a:pt x="1015" y="129"/>
                </a:lnTo>
                <a:lnTo>
                  <a:pt x="1035" y="124"/>
                </a:lnTo>
                <a:lnTo>
                  <a:pt x="1060" y="118"/>
                </a:lnTo>
                <a:lnTo>
                  <a:pt x="1080" y="113"/>
                </a:lnTo>
                <a:lnTo>
                  <a:pt x="1105" y="102"/>
                </a:lnTo>
                <a:lnTo>
                  <a:pt x="1125" y="97"/>
                </a:lnTo>
                <a:lnTo>
                  <a:pt x="1150" y="91"/>
                </a:lnTo>
                <a:lnTo>
                  <a:pt x="1170" y="86"/>
                </a:lnTo>
                <a:lnTo>
                  <a:pt x="1195" y="86"/>
                </a:lnTo>
                <a:lnTo>
                  <a:pt x="1214" y="81"/>
                </a:lnTo>
                <a:lnTo>
                  <a:pt x="1240" y="75"/>
                </a:lnTo>
                <a:lnTo>
                  <a:pt x="1259" y="70"/>
                </a:lnTo>
                <a:lnTo>
                  <a:pt x="1285" y="65"/>
                </a:lnTo>
                <a:lnTo>
                  <a:pt x="1304" y="65"/>
                </a:lnTo>
                <a:lnTo>
                  <a:pt x="1330" y="59"/>
                </a:lnTo>
                <a:lnTo>
                  <a:pt x="1349" y="59"/>
                </a:lnTo>
                <a:lnTo>
                  <a:pt x="1375" y="54"/>
                </a:lnTo>
                <a:lnTo>
                  <a:pt x="1394" y="48"/>
                </a:lnTo>
                <a:lnTo>
                  <a:pt x="1420" y="48"/>
                </a:lnTo>
                <a:lnTo>
                  <a:pt x="1439" y="43"/>
                </a:lnTo>
                <a:lnTo>
                  <a:pt x="1465" y="43"/>
                </a:lnTo>
                <a:lnTo>
                  <a:pt x="1484" y="43"/>
                </a:lnTo>
                <a:lnTo>
                  <a:pt x="1510" y="38"/>
                </a:lnTo>
                <a:lnTo>
                  <a:pt x="1529" y="38"/>
                </a:lnTo>
                <a:lnTo>
                  <a:pt x="1555" y="32"/>
                </a:lnTo>
                <a:lnTo>
                  <a:pt x="1574" y="32"/>
                </a:lnTo>
                <a:lnTo>
                  <a:pt x="1600" y="32"/>
                </a:lnTo>
                <a:lnTo>
                  <a:pt x="1619" y="27"/>
                </a:lnTo>
                <a:lnTo>
                  <a:pt x="1645" y="27"/>
                </a:lnTo>
                <a:lnTo>
                  <a:pt x="1664" y="27"/>
                </a:lnTo>
                <a:lnTo>
                  <a:pt x="1690" y="27"/>
                </a:lnTo>
                <a:lnTo>
                  <a:pt x="1709" y="22"/>
                </a:lnTo>
                <a:lnTo>
                  <a:pt x="1735" y="22"/>
                </a:lnTo>
                <a:lnTo>
                  <a:pt x="1754" y="22"/>
                </a:lnTo>
                <a:lnTo>
                  <a:pt x="1780" y="22"/>
                </a:lnTo>
                <a:lnTo>
                  <a:pt x="1799" y="22"/>
                </a:lnTo>
                <a:lnTo>
                  <a:pt x="1825" y="16"/>
                </a:lnTo>
                <a:lnTo>
                  <a:pt x="1844" y="16"/>
                </a:lnTo>
                <a:lnTo>
                  <a:pt x="1870" y="16"/>
                </a:lnTo>
                <a:lnTo>
                  <a:pt x="1889" y="16"/>
                </a:lnTo>
                <a:lnTo>
                  <a:pt x="1915" y="16"/>
                </a:lnTo>
                <a:lnTo>
                  <a:pt x="1934" y="16"/>
                </a:lnTo>
                <a:lnTo>
                  <a:pt x="1960" y="11"/>
                </a:lnTo>
                <a:lnTo>
                  <a:pt x="1979" y="11"/>
                </a:lnTo>
                <a:lnTo>
                  <a:pt x="2005" y="11"/>
                </a:lnTo>
                <a:lnTo>
                  <a:pt x="2024" y="11"/>
                </a:lnTo>
                <a:lnTo>
                  <a:pt x="2050" y="11"/>
                </a:lnTo>
                <a:lnTo>
                  <a:pt x="2069" y="11"/>
                </a:lnTo>
                <a:lnTo>
                  <a:pt x="2095" y="11"/>
                </a:lnTo>
                <a:lnTo>
                  <a:pt x="2114" y="11"/>
                </a:lnTo>
                <a:lnTo>
                  <a:pt x="2140" y="11"/>
                </a:lnTo>
                <a:lnTo>
                  <a:pt x="2159" y="6"/>
                </a:lnTo>
                <a:lnTo>
                  <a:pt x="2185" y="6"/>
                </a:lnTo>
                <a:lnTo>
                  <a:pt x="2204" y="6"/>
                </a:lnTo>
                <a:lnTo>
                  <a:pt x="2230" y="6"/>
                </a:lnTo>
                <a:lnTo>
                  <a:pt x="2249" y="6"/>
                </a:lnTo>
                <a:lnTo>
                  <a:pt x="2275" y="6"/>
                </a:lnTo>
                <a:lnTo>
                  <a:pt x="2294" y="6"/>
                </a:lnTo>
                <a:lnTo>
                  <a:pt x="2320" y="6"/>
                </a:lnTo>
                <a:lnTo>
                  <a:pt x="2339" y="6"/>
                </a:lnTo>
                <a:lnTo>
                  <a:pt x="2365" y="6"/>
                </a:lnTo>
                <a:lnTo>
                  <a:pt x="2384" y="6"/>
                </a:lnTo>
                <a:lnTo>
                  <a:pt x="2410" y="6"/>
                </a:lnTo>
                <a:lnTo>
                  <a:pt x="2429" y="6"/>
                </a:lnTo>
                <a:lnTo>
                  <a:pt x="2455" y="6"/>
                </a:lnTo>
                <a:lnTo>
                  <a:pt x="2474" y="6"/>
                </a:lnTo>
                <a:lnTo>
                  <a:pt x="2500" y="6"/>
                </a:lnTo>
                <a:lnTo>
                  <a:pt x="2519" y="6"/>
                </a:lnTo>
                <a:lnTo>
                  <a:pt x="2545" y="6"/>
                </a:lnTo>
                <a:lnTo>
                  <a:pt x="2564" y="6"/>
                </a:lnTo>
                <a:lnTo>
                  <a:pt x="2590" y="6"/>
                </a:lnTo>
                <a:lnTo>
                  <a:pt x="2609" y="0"/>
                </a:lnTo>
              </a:path>
            </a:pathLst>
          </a:custGeom>
          <a:noFill/>
          <a:ln w="20638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78" name="Line 122"/>
          <p:cNvSpPr>
            <a:spLocks noChangeShapeType="1"/>
          </p:cNvSpPr>
          <p:nvPr/>
        </p:nvSpPr>
        <p:spPr bwMode="auto">
          <a:xfrm>
            <a:off x="3971926" y="2281239"/>
            <a:ext cx="4162425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waktu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1021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Berdasarkan respon sistem terhadap masukan sinyal step</a:t>
            </a:r>
            <a:endParaRPr lang="sv-SE" sz="240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Dibedakan menjadi :</a:t>
            </a:r>
          </a:p>
          <a:p>
            <a:pPr marL="1092200" lvl="1" indent="-444500">
              <a:buClr>
                <a:schemeClr val="tx1"/>
              </a:buClr>
              <a:buFontTx/>
              <a:buAutoNum type="arabicPeriod"/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karakteristik respon transien</a:t>
            </a:r>
          </a:p>
          <a:p>
            <a:pPr marL="1092200" lvl="1" indent="-444500">
              <a:buClr>
                <a:schemeClr val="tx1"/>
              </a:buClr>
              <a:buFontTx/>
              <a:buAutoNum type="arabicPeriod"/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karakteristik respon keadaan tunak </a:t>
            </a:r>
            <a:r>
              <a:rPr lang="en-US" i="1">
                <a:latin typeface="Times New Roman" panose="02020603050405020304" pitchFamily="18" charset="0"/>
              </a:rPr>
              <a:t>(steady state)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71" name="Rectangle 111"/>
          <p:cNvSpPr>
            <a:spLocks noChangeArrowheads="1"/>
          </p:cNvSpPr>
          <p:nvPr/>
        </p:nvSpPr>
        <p:spPr bwMode="auto">
          <a:xfrm>
            <a:off x="8315326" y="6532563"/>
            <a:ext cx="557213" cy="2349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transien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077200" cy="4699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Spesifikasi teoritis :      dan </a:t>
            </a:r>
            <a:endParaRPr lang="sv-SE" sz="800">
              <a:latin typeface="Times New Roman" panose="02020603050405020304" pitchFamily="18" charset="0"/>
            </a:endParaRPr>
          </a:p>
        </p:txBody>
      </p:sp>
      <p:graphicFrame>
        <p:nvGraphicFramePr>
          <p:cNvPr id="66662" name="Object 10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38901" y="1587501"/>
          <a:ext cx="4302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2" name="Equation" r:id="rId3" imgW="215640" imgH="228600" progId="Equation.3">
                  <p:embed/>
                </p:oleObj>
              </mc:Choice>
              <mc:Fallback>
                <p:oleObj name="Equation" r:id="rId3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1587501"/>
                        <a:ext cx="4302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665" name="Object 10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1150" y="1612900"/>
          <a:ext cx="228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3" name="Equation" r:id="rId5" imgW="114120" imgH="203040" progId="Equation.3">
                  <p:embed/>
                </p:oleObj>
              </mc:Choice>
              <mc:Fallback>
                <p:oleObj name="Equation" r:id="rId5" imgW="11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612900"/>
                        <a:ext cx="228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7" name="Rectangle 107"/>
          <p:cNvSpPr>
            <a:spLocks noChangeArrowheads="1"/>
          </p:cNvSpPr>
          <p:nvPr/>
        </p:nvSpPr>
        <p:spPr bwMode="auto">
          <a:xfrm>
            <a:off x="1981200" y="2133600"/>
            <a:ext cx="82677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  <a:tab pos="457200" algn="l"/>
                <a:tab pos="7493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57200">
              <a:spcBef>
                <a:spcPct val="20000"/>
              </a:spcBef>
              <a:buChar char="–"/>
              <a:tabLst>
                <a:tab pos="342900" algn="l"/>
                <a:tab pos="457200" algn="l"/>
                <a:tab pos="749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  <a:tab pos="457200" algn="l"/>
                <a:tab pos="749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  <a:tab pos="457200" algn="l"/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  <a:tab pos="457200" algn="l"/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57200" algn="l"/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57200" algn="l"/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57200" algn="l"/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57200" algn="l"/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sv-SE">
                <a:latin typeface="Times New Roman" panose="02020603050405020304" pitchFamily="18" charset="0"/>
              </a:rPr>
              <a:t>Spesifikasi praktis :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	(asumsi : respon sistem orde kedua </a:t>
            </a:r>
            <a:r>
              <a:rPr lang="sv-SE" i="1">
                <a:latin typeface="Times New Roman" panose="02020603050405020304" pitchFamily="18" charset="0"/>
              </a:rPr>
              <a:t>underdamped</a:t>
            </a:r>
            <a:r>
              <a:rPr lang="sv-SE">
                <a:latin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			1. waktu tunda atau </a:t>
            </a:r>
            <a:r>
              <a:rPr lang="sv-SE" i="1">
                <a:latin typeface="Times New Roman" panose="02020603050405020304" pitchFamily="18" charset="0"/>
              </a:rPr>
              <a:t>delay time</a:t>
            </a:r>
            <a:r>
              <a:rPr lang="sv-SE">
                <a:latin typeface="Times New Roman" panose="02020603050405020304" pitchFamily="18" charset="0"/>
              </a:rPr>
              <a:t> (</a:t>
            </a:r>
            <a:r>
              <a:rPr lang="sv-SE" i="1">
                <a:latin typeface="Times New Roman" panose="02020603050405020304" pitchFamily="18" charset="0"/>
              </a:rPr>
              <a:t>t</a:t>
            </a:r>
            <a:r>
              <a:rPr lang="sv-SE" i="1" baseline="-25000">
                <a:latin typeface="Times New Roman" panose="02020603050405020304" pitchFamily="18" charset="0"/>
              </a:rPr>
              <a:t>d</a:t>
            </a:r>
            <a:r>
              <a:rPr lang="sv-SE">
                <a:latin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			2. waktu naik atau </a:t>
            </a:r>
            <a:r>
              <a:rPr lang="sv-SE" i="1">
                <a:latin typeface="Times New Roman" panose="02020603050405020304" pitchFamily="18" charset="0"/>
              </a:rPr>
              <a:t>rise time</a:t>
            </a:r>
            <a:r>
              <a:rPr lang="sv-SE">
                <a:latin typeface="Times New Roman" panose="02020603050405020304" pitchFamily="18" charset="0"/>
              </a:rPr>
              <a:t> (</a:t>
            </a:r>
            <a:r>
              <a:rPr lang="sv-SE" i="1">
                <a:latin typeface="Times New Roman" panose="02020603050405020304" pitchFamily="18" charset="0"/>
              </a:rPr>
              <a:t>t</a:t>
            </a:r>
            <a:r>
              <a:rPr lang="sv-SE" i="1" baseline="-25000">
                <a:latin typeface="Times New Roman" panose="02020603050405020304" pitchFamily="18" charset="0"/>
              </a:rPr>
              <a:t>r</a:t>
            </a:r>
            <a:r>
              <a:rPr lang="sv-SE">
                <a:latin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			3. waktu puncak atau </a:t>
            </a:r>
            <a:r>
              <a:rPr lang="sv-SE" i="1">
                <a:latin typeface="Times New Roman" panose="02020603050405020304" pitchFamily="18" charset="0"/>
              </a:rPr>
              <a:t>peak time</a:t>
            </a:r>
            <a:r>
              <a:rPr lang="sv-SE">
                <a:latin typeface="Times New Roman" panose="02020603050405020304" pitchFamily="18" charset="0"/>
              </a:rPr>
              <a:t> (</a:t>
            </a:r>
            <a:r>
              <a:rPr lang="sv-SE" i="1">
                <a:latin typeface="Times New Roman" panose="02020603050405020304" pitchFamily="18" charset="0"/>
              </a:rPr>
              <a:t>t</a:t>
            </a:r>
            <a:r>
              <a:rPr lang="sv-SE" i="1" baseline="-25000">
                <a:latin typeface="Times New Roman" panose="02020603050405020304" pitchFamily="18" charset="0"/>
              </a:rPr>
              <a:t>p</a:t>
            </a:r>
            <a:r>
              <a:rPr lang="sv-SE">
                <a:latin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			4. overshoot maksimum (</a:t>
            </a:r>
            <a:r>
              <a:rPr lang="sv-SE" i="1">
                <a:latin typeface="Times New Roman" panose="02020603050405020304" pitchFamily="18" charset="0"/>
              </a:rPr>
              <a:t>M</a:t>
            </a:r>
            <a:r>
              <a:rPr lang="sv-SE" i="1" baseline="-25000">
                <a:latin typeface="Times New Roman" panose="02020603050405020304" pitchFamily="18" charset="0"/>
              </a:rPr>
              <a:t>p</a:t>
            </a:r>
            <a:r>
              <a:rPr lang="sv-SE">
                <a:latin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			5. waktu tunak atau </a:t>
            </a:r>
            <a:r>
              <a:rPr lang="sv-SE" i="1">
                <a:latin typeface="Times New Roman" panose="02020603050405020304" pitchFamily="18" charset="0"/>
              </a:rPr>
              <a:t>settling time</a:t>
            </a:r>
            <a:r>
              <a:rPr lang="sv-SE">
                <a:latin typeface="Times New Roman" panose="02020603050405020304" pitchFamily="18" charset="0"/>
              </a:rPr>
              <a:t> (</a:t>
            </a:r>
            <a:r>
              <a:rPr lang="sv-SE" i="1">
                <a:latin typeface="Times New Roman" panose="02020603050405020304" pitchFamily="18" charset="0"/>
              </a:rPr>
              <a:t>t</a:t>
            </a:r>
            <a:r>
              <a:rPr lang="sv-SE" i="1" baseline="-25000">
                <a:latin typeface="Times New Roman" panose="02020603050405020304" pitchFamily="18" charset="0"/>
              </a:rPr>
              <a:t>s</a:t>
            </a:r>
            <a:r>
              <a:rPr lang="sv-SE">
                <a:latin typeface="Times New Roman" panose="02020603050405020304" pitchFamily="18" charset="0"/>
              </a:rPr>
              <a:t>) 	</a:t>
            </a:r>
          </a:p>
        </p:txBody>
      </p:sp>
      <p:sp>
        <p:nvSpPr>
          <p:cNvPr id="66747" name="Line 187"/>
          <p:cNvSpPr>
            <a:spLocks noChangeShapeType="1"/>
          </p:cNvSpPr>
          <p:nvPr/>
        </p:nvSpPr>
        <p:spPr bwMode="auto">
          <a:xfrm>
            <a:off x="-685800" y="346075"/>
            <a:ext cx="647700" cy="1588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4351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Waktu yang diperlukan oleh respon untuk mencapai setengah dari nilainya pada keadaan tunak untuk waktu pertama	</a:t>
            </a:r>
            <a:r>
              <a:rPr lang="sv-SE" sz="24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1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Waktu tunda, t</a:t>
            </a:r>
            <a:r>
              <a:rPr lang="en-US" baseline="-25000"/>
              <a:t>d</a:t>
            </a:r>
            <a:endParaRPr lang="en-US"/>
          </a:p>
        </p:txBody>
      </p:sp>
      <p:sp>
        <p:nvSpPr>
          <p:cNvPr id="71740" name="Rectangle 60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4" name="Rectangle 6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81539" y="3162300"/>
            <a:ext cx="3690937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>
            <a:off x="4681539" y="6094414"/>
            <a:ext cx="3690937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 flipV="1">
            <a:off x="8372475" y="3162301"/>
            <a:ext cx="1588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 flipV="1">
            <a:off x="4681539" y="31623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3" name="Line 73"/>
          <p:cNvSpPr>
            <a:spLocks noChangeShapeType="1"/>
          </p:cNvSpPr>
          <p:nvPr/>
        </p:nvSpPr>
        <p:spPr bwMode="auto">
          <a:xfrm>
            <a:off x="4681539" y="6094414"/>
            <a:ext cx="3690937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4" name="Line 74"/>
          <p:cNvSpPr>
            <a:spLocks noChangeShapeType="1"/>
          </p:cNvSpPr>
          <p:nvPr/>
        </p:nvSpPr>
        <p:spPr bwMode="auto">
          <a:xfrm flipV="1">
            <a:off x="4681539" y="31623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5" name="Line 75"/>
          <p:cNvSpPr>
            <a:spLocks noChangeShapeType="1"/>
          </p:cNvSpPr>
          <p:nvPr/>
        </p:nvSpPr>
        <p:spPr bwMode="auto">
          <a:xfrm flipV="1">
            <a:off x="4681539" y="6059489"/>
            <a:ext cx="3175" cy="349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6" name="Line 76"/>
          <p:cNvSpPr>
            <a:spLocks noChangeShapeType="1"/>
          </p:cNvSpPr>
          <p:nvPr/>
        </p:nvSpPr>
        <p:spPr bwMode="auto">
          <a:xfrm>
            <a:off x="4681539" y="3162301"/>
            <a:ext cx="3175" cy="365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7" name="Line 77"/>
          <p:cNvSpPr>
            <a:spLocks noChangeShapeType="1"/>
          </p:cNvSpPr>
          <p:nvPr/>
        </p:nvSpPr>
        <p:spPr bwMode="auto">
          <a:xfrm>
            <a:off x="4681538" y="6094414"/>
            <a:ext cx="38100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4681538" y="5118100"/>
            <a:ext cx="3810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4418014" y="5053013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0.5</a:t>
            </a:r>
            <a:endParaRPr lang="en-US" sz="1000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4681538" y="4140201"/>
            <a:ext cx="38100" cy="31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1" name="Line 81"/>
          <p:cNvSpPr>
            <a:spLocks noChangeShapeType="1"/>
          </p:cNvSpPr>
          <p:nvPr/>
        </p:nvSpPr>
        <p:spPr bwMode="auto">
          <a:xfrm>
            <a:off x="4681538" y="3162300"/>
            <a:ext cx="3810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2" name="Line 82"/>
          <p:cNvSpPr>
            <a:spLocks noChangeShapeType="1"/>
          </p:cNvSpPr>
          <p:nvPr/>
        </p:nvSpPr>
        <p:spPr bwMode="auto">
          <a:xfrm flipV="1">
            <a:off x="4681539" y="31623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3" name="Freeform 83"/>
          <p:cNvSpPr>
            <a:spLocks/>
          </p:cNvSpPr>
          <p:nvPr/>
        </p:nvSpPr>
        <p:spPr bwMode="auto">
          <a:xfrm>
            <a:off x="4681539" y="3270251"/>
            <a:ext cx="3673475" cy="2824163"/>
          </a:xfrm>
          <a:custGeom>
            <a:avLst/>
            <a:gdLst>
              <a:gd name="T0" fmla="*/ 13 w 1712"/>
              <a:gd name="T1" fmla="*/ 1301 h 1317"/>
              <a:gd name="T2" fmla="*/ 42 w 1712"/>
              <a:gd name="T3" fmla="*/ 1174 h 1317"/>
              <a:gd name="T4" fmla="*/ 72 w 1712"/>
              <a:gd name="T5" fmla="*/ 959 h 1317"/>
              <a:gd name="T6" fmla="*/ 101 w 1712"/>
              <a:gd name="T7" fmla="*/ 701 h 1317"/>
              <a:gd name="T8" fmla="*/ 131 w 1712"/>
              <a:gd name="T9" fmla="*/ 448 h 1317"/>
              <a:gd name="T10" fmla="*/ 160 w 1712"/>
              <a:gd name="T11" fmla="*/ 237 h 1317"/>
              <a:gd name="T12" fmla="*/ 186 w 1712"/>
              <a:gd name="T13" fmla="*/ 89 h 1317"/>
              <a:gd name="T14" fmla="*/ 215 w 1712"/>
              <a:gd name="T15" fmla="*/ 13 h 1317"/>
              <a:gd name="T16" fmla="*/ 245 w 1712"/>
              <a:gd name="T17" fmla="*/ 5 h 1317"/>
              <a:gd name="T18" fmla="*/ 274 w 1712"/>
              <a:gd name="T19" fmla="*/ 59 h 1317"/>
              <a:gd name="T20" fmla="*/ 304 w 1712"/>
              <a:gd name="T21" fmla="*/ 152 h 1317"/>
              <a:gd name="T22" fmla="*/ 333 w 1712"/>
              <a:gd name="T23" fmla="*/ 266 h 1317"/>
              <a:gd name="T24" fmla="*/ 359 w 1712"/>
              <a:gd name="T25" fmla="*/ 376 h 1317"/>
              <a:gd name="T26" fmla="*/ 388 w 1712"/>
              <a:gd name="T27" fmla="*/ 473 h 1317"/>
              <a:gd name="T28" fmla="*/ 418 w 1712"/>
              <a:gd name="T29" fmla="*/ 541 h 1317"/>
              <a:gd name="T30" fmla="*/ 447 w 1712"/>
              <a:gd name="T31" fmla="*/ 579 h 1317"/>
              <a:gd name="T32" fmla="*/ 477 w 1712"/>
              <a:gd name="T33" fmla="*/ 583 h 1317"/>
              <a:gd name="T34" fmla="*/ 502 w 1712"/>
              <a:gd name="T35" fmla="*/ 562 h 1317"/>
              <a:gd name="T36" fmla="*/ 531 w 1712"/>
              <a:gd name="T37" fmla="*/ 524 h 1317"/>
              <a:gd name="T38" fmla="*/ 561 w 1712"/>
              <a:gd name="T39" fmla="*/ 473 h 1317"/>
              <a:gd name="T40" fmla="*/ 590 w 1712"/>
              <a:gd name="T41" fmla="*/ 423 h 1317"/>
              <a:gd name="T42" fmla="*/ 620 w 1712"/>
              <a:gd name="T43" fmla="*/ 380 h 1317"/>
              <a:gd name="T44" fmla="*/ 649 w 1712"/>
              <a:gd name="T45" fmla="*/ 347 h 1317"/>
              <a:gd name="T46" fmla="*/ 675 w 1712"/>
              <a:gd name="T47" fmla="*/ 330 h 1317"/>
              <a:gd name="T48" fmla="*/ 704 w 1712"/>
              <a:gd name="T49" fmla="*/ 325 h 1317"/>
              <a:gd name="T50" fmla="*/ 734 w 1712"/>
              <a:gd name="T51" fmla="*/ 334 h 1317"/>
              <a:gd name="T52" fmla="*/ 763 w 1712"/>
              <a:gd name="T53" fmla="*/ 351 h 1317"/>
              <a:gd name="T54" fmla="*/ 793 w 1712"/>
              <a:gd name="T55" fmla="*/ 376 h 1317"/>
              <a:gd name="T56" fmla="*/ 822 w 1712"/>
              <a:gd name="T57" fmla="*/ 397 h 1317"/>
              <a:gd name="T58" fmla="*/ 848 w 1712"/>
              <a:gd name="T59" fmla="*/ 418 h 1317"/>
              <a:gd name="T60" fmla="*/ 877 w 1712"/>
              <a:gd name="T61" fmla="*/ 431 h 1317"/>
              <a:gd name="T62" fmla="*/ 907 w 1712"/>
              <a:gd name="T63" fmla="*/ 439 h 1317"/>
              <a:gd name="T64" fmla="*/ 936 w 1712"/>
              <a:gd name="T65" fmla="*/ 439 h 1317"/>
              <a:gd name="T66" fmla="*/ 966 w 1712"/>
              <a:gd name="T67" fmla="*/ 439 h 1317"/>
              <a:gd name="T68" fmla="*/ 995 w 1712"/>
              <a:gd name="T69" fmla="*/ 431 h 1317"/>
              <a:gd name="T70" fmla="*/ 1020 w 1712"/>
              <a:gd name="T71" fmla="*/ 423 h 1317"/>
              <a:gd name="T72" fmla="*/ 1050 w 1712"/>
              <a:gd name="T73" fmla="*/ 410 h 1317"/>
              <a:gd name="T74" fmla="*/ 1079 w 1712"/>
              <a:gd name="T75" fmla="*/ 401 h 1317"/>
              <a:gd name="T76" fmla="*/ 1109 w 1712"/>
              <a:gd name="T77" fmla="*/ 393 h 1317"/>
              <a:gd name="T78" fmla="*/ 1139 w 1712"/>
              <a:gd name="T79" fmla="*/ 393 h 1317"/>
              <a:gd name="T80" fmla="*/ 1164 w 1712"/>
              <a:gd name="T81" fmla="*/ 389 h 1317"/>
              <a:gd name="T82" fmla="*/ 1193 w 1712"/>
              <a:gd name="T83" fmla="*/ 393 h 1317"/>
              <a:gd name="T84" fmla="*/ 1223 w 1712"/>
              <a:gd name="T85" fmla="*/ 393 h 1317"/>
              <a:gd name="T86" fmla="*/ 1252 w 1712"/>
              <a:gd name="T87" fmla="*/ 397 h 1317"/>
              <a:gd name="T88" fmla="*/ 1282 w 1712"/>
              <a:gd name="T89" fmla="*/ 401 h 1317"/>
              <a:gd name="T90" fmla="*/ 1311 w 1712"/>
              <a:gd name="T91" fmla="*/ 406 h 1317"/>
              <a:gd name="T92" fmla="*/ 1337 w 1712"/>
              <a:gd name="T93" fmla="*/ 410 h 1317"/>
              <a:gd name="T94" fmla="*/ 1366 w 1712"/>
              <a:gd name="T95" fmla="*/ 414 h 1317"/>
              <a:gd name="T96" fmla="*/ 1396 w 1712"/>
              <a:gd name="T97" fmla="*/ 414 h 1317"/>
              <a:gd name="T98" fmla="*/ 1425 w 1712"/>
              <a:gd name="T99" fmla="*/ 414 h 1317"/>
              <a:gd name="T100" fmla="*/ 1455 w 1712"/>
              <a:gd name="T101" fmla="*/ 410 h 1317"/>
              <a:gd name="T102" fmla="*/ 1484 w 1712"/>
              <a:gd name="T103" fmla="*/ 410 h 1317"/>
              <a:gd name="T104" fmla="*/ 1510 w 1712"/>
              <a:gd name="T105" fmla="*/ 406 h 1317"/>
              <a:gd name="T106" fmla="*/ 1539 w 1712"/>
              <a:gd name="T107" fmla="*/ 406 h 1317"/>
              <a:gd name="T108" fmla="*/ 1569 w 1712"/>
              <a:gd name="T109" fmla="*/ 406 h 1317"/>
              <a:gd name="T110" fmla="*/ 1598 w 1712"/>
              <a:gd name="T111" fmla="*/ 401 h 1317"/>
              <a:gd name="T112" fmla="*/ 1628 w 1712"/>
              <a:gd name="T113" fmla="*/ 401 h 1317"/>
              <a:gd name="T114" fmla="*/ 1657 w 1712"/>
              <a:gd name="T115" fmla="*/ 401 h 1317"/>
              <a:gd name="T116" fmla="*/ 1682 w 1712"/>
              <a:gd name="T117" fmla="*/ 401 h 1317"/>
              <a:gd name="T118" fmla="*/ 1712 w 1712"/>
              <a:gd name="T119" fmla="*/ 40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2" h="1317">
                <a:moveTo>
                  <a:pt x="0" y="1317"/>
                </a:moveTo>
                <a:lnTo>
                  <a:pt x="13" y="1301"/>
                </a:lnTo>
                <a:lnTo>
                  <a:pt x="30" y="1250"/>
                </a:lnTo>
                <a:lnTo>
                  <a:pt x="42" y="1174"/>
                </a:lnTo>
                <a:lnTo>
                  <a:pt x="59" y="1073"/>
                </a:lnTo>
                <a:lnTo>
                  <a:pt x="72" y="959"/>
                </a:lnTo>
                <a:lnTo>
                  <a:pt x="84" y="832"/>
                </a:lnTo>
                <a:lnTo>
                  <a:pt x="101" y="701"/>
                </a:lnTo>
                <a:lnTo>
                  <a:pt x="114" y="575"/>
                </a:lnTo>
                <a:lnTo>
                  <a:pt x="131" y="448"/>
                </a:lnTo>
                <a:lnTo>
                  <a:pt x="144" y="338"/>
                </a:lnTo>
                <a:lnTo>
                  <a:pt x="160" y="237"/>
                </a:lnTo>
                <a:lnTo>
                  <a:pt x="173" y="152"/>
                </a:lnTo>
                <a:lnTo>
                  <a:pt x="186" y="89"/>
                </a:lnTo>
                <a:lnTo>
                  <a:pt x="203" y="43"/>
                </a:lnTo>
                <a:lnTo>
                  <a:pt x="215" y="13"/>
                </a:lnTo>
                <a:lnTo>
                  <a:pt x="232" y="0"/>
                </a:lnTo>
                <a:lnTo>
                  <a:pt x="245" y="5"/>
                </a:lnTo>
                <a:lnTo>
                  <a:pt x="257" y="26"/>
                </a:lnTo>
                <a:lnTo>
                  <a:pt x="274" y="59"/>
                </a:lnTo>
                <a:lnTo>
                  <a:pt x="287" y="102"/>
                </a:lnTo>
                <a:lnTo>
                  <a:pt x="304" y="152"/>
                </a:lnTo>
                <a:lnTo>
                  <a:pt x="316" y="207"/>
                </a:lnTo>
                <a:lnTo>
                  <a:pt x="333" y="266"/>
                </a:lnTo>
                <a:lnTo>
                  <a:pt x="346" y="321"/>
                </a:lnTo>
                <a:lnTo>
                  <a:pt x="359" y="376"/>
                </a:lnTo>
                <a:lnTo>
                  <a:pt x="375" y="427"/>
                </a:lnTo>
                <a:lnTo>
                  <a:pt x="388" y="473"/>
                </a:lnTo>
                <a:lnTo>
                  <a:pt x="405" y="511"/>
                </a:lnTo>
                <a:lnTo>
                  <a:pt x="418" y="541"/>
                </a:lnTo>
                <a:lnTo>
                  <a:pt x="430" y="566"/>
                </a:lnTo>
                <a:lnTo>
                  <a:pt x="447" y="579"/>
                </a:lnTo>
                <a:lnTo>
                  <a:pt x="460" y="587"/>
                </a:lnTo>
                <a:lnTo>
                  <a:pt x="477" y="583"/>
                </a:lnTo>
                <a:lnTo>
                  <a:pt x="489" y="575"/>
                </a:lnTo>
                <a:lnTo>
                  <a:pt x="502" y="562"/>
                </a:lnTo>
                <a:lnTo>
                  <a:pt x="519" y="545"/>
                </a:lnTo>
                <a:lnTo>
                  <a:pt x="531" y="524"/>
                </a:lnTo>
                <a:lnTo>
                  <a:pt x="548" y="499"/>
                </a:lnTo>
                <a:lnTo>
                  <a:pt x="561" y="473"/>
                </a:lnTo>
                <a:lnTo>
                  <a:pt x="578" y="448"/>
                </a:lnTo>
                <a:lnTo>
                  <a:pt x="590" y="423"/>
                </a:lnTo>
                <a:lnTo>
                  <a:pt x="603" y="397"/>
                </a:lnTo>
                <a:lnTo>
                  <a:pt x="620" y="380"/>
                </a:lnTo>
                <a:lnTo>
                  <a:pt x="633" y="359"/>
                </a:lnTo>
                <a:lnTo>
                  <a:pt x="649" y="347"/>
                </a:lnTo>
                <a:lnTo>
                  <a:pt x="662" y="338"/>
                </a:lnTo>
                <a:lnTo>
                  <a:pt x="675" y="330"/>
                </a:lnTo>
                <a:lnTo>
                  <a:pt x="692" y="325"/>
                </a:lnTo>
                <a:lnTo>
                  <a:pt x="704" y="325"/>
                </a:lnTo>
                <a:lnTo>
                  <a:pt x="721" y="330"/>
                </a:lnTo>
                <a:lnTo>
                  <a:pt x="734" y="334"/>
                </a:lnTo>
                <a:lnTo>
                  <a:pt x="746" y="342"/>
                </a:lnTo>
                <a:lnTo>
                  <a:pt x="763" y="351"/>
                </a:lnTo>
                <a:lnTo>
                  <a:pt x="776" y="363"/>
                </a:lnTo>
                <a:lnTo>
                  <a:pt x="793" y="376"/>
                </a:lnTo>
                <a:lnTo>
                  <a:pt x="805" y="385"/>
                </a:lnTo>
                <a:lnTo>
                  <a:pt x="822" y="397"/>
                </a:lnTo>
                <a:lnTo>
                  <a:pt x="835" y="406"/>
                </a:lnTo>
                <a:lnTo>
                  <a:pt x="848" y="418"/>
                </a:lnTo>
                <a:lnTo>
                  <a:pt x="864" y="423"/>
                </a:lnTo>
                <a:lnTo>
                  <a:pt x="877" y="431"/>
                </a:lnTo>
                <a:lnTo>
                  <a:pt x="894" y="435"/>
                </a:lnTo>
                <a:lnTo>
                  <a:pt x="907" y="439"/>
                </a:lnTo>
                <a:lnTo>
                  <a:pt x="919" y="439"/>
                </a:lnTo>
                <a:lnTo>
                  <a:pt x="936" y="439"/>
                </a:lnTo>
                <a:lnTo>
                  <a:pt x="949" y="439"/>
                </a:lnTo>
                <a:lnTo>
                  <a:pt x="966" y="439"/>
                </a:lnTo>
                <a:lnTo>
                  <a:pt x="978" y="435"/>
                </a:lnTo>
                <a:lnTo>
                  <a:pt x="995" y="431"/>
                </a:lnTo>
                <a:lnTo>
                  <a:pt x="1008" y="427"/>
                </a:lnTo>
                <a:lnTo>
                  <a:pt x="1020" y="423"/>
                </a:lnTo>
                <a:lnTo>
                  <a:pt x="1037" y="414"/>
                </a:lnTo>
                <a:lnTo>
                  <a:pt x="1050" y="410"/>
                </a:lnTo>
                <a:lnTo>
                  <a:pt x="1067" y="406"/>
                </a:lnTo>
                <a:lnTo>
                  <a:pt x="1079" y="401"/>
                </a:lnTo>
                <a:lnTo>
                  <a:pt x="1092" y="397"/>
                </a:lnTo>
                <a:lnTo>
                  <a:pt x="1109" y="393"/>
                </a:lnTo>
                <a:lnTo>
                  <a:pt x="1122" y="393"/>
                </a:lnTo>
                <a:lnTo>
                  <a:pt x="1139" y="393"/>
                </a:lnTo>
                <a:lnTo>
                  <a:pt x="1151" y="389"/>
                </a:lnTo>
                <a:lnTo>
                  <a:pt x="1164" y="389"/>
                </a:lnTo>
                <a:lnTo>
                  <a:pt x="1181" y="389"/>
                </a:lnTo>
                <a:lnTo>
                  <a:pt x="1193" y="393"/>
                </a:lnTo>
                <a:lnTo>
                  <a:pt x="1210" y="393"/>
                </a:lnTo>
                <a:lnTo>
                  <a:pt x="1223" y="393"/>
                </a:lnTo>
                <a:lnTo>
                  <a:pt x="1240" y="397"/>
                </a:lnTo>
                <a:lnTo>
                  <a:pt x="1252" y="397"/>
                </a:lnTo>
                <a:lnTo>
                  <a:pt x="1265" y="401"/>
                </a:lnTo>
                <a:lnTo>
                  <a:pt x="1282" y="401"/>
                </a:lnTo>
                <a:lnTo>
                  <a:pt x="1295" y="406"/>
                </a:lnTo>
                <a:lnTo>
                  <a:pt x="1311" y="406"/>
                </a:lnTo>
                <a:lnTo>
                  <a:pt x="1324" y="410"/>
                </a:lnTo>
                <a:lnTo>
                  <a:pt x="1337" y="410"/>
                </a:lnTo>
                <a:lnTo>
                  <a:pt x="1354" y="410"/>
                </a:lnTo>
                <a:lnTo>
                  <a:pt x="1366" y="414"/>
                </a:lnTo>
                <a:lnTo>
                  <a:pt x="1383" y="414"/>
                </a:lnTo>
                <a:lnTo>
                  <a:pt x="1396" y="414"/>
                </a:lnTo>
                <a:lnTo>
                  <a:pt x="1413" y="414"/>
                </a:lnTo>
                <a:lnTo>
                  <a:pt x="1425" y="414"/>
                </a:lnTo>
                <a:lnTo>
                  <a:pt x="1438" y="410"/>
                </a:lnTo>
                <a:lnTo>
                  <a:pt x="1455" y="410"/>
                </a:lnTo>
                <a:lnTo>
                  <a:pt x="1467" y="410"/>
                </a:lnTo>
                <a:lnTo>
                  <a:pt x="1484" y="410"/>
                </a:lnTo>
                <a:lnTo>
                  <a:pt x="1497" y="410"/>
                </a:lnTo>
                <a:lnTo>
                  <a:pt x="1510" y="406"/>
                </a:lnTo>
                <a:lnTo>
                  <a:pt x="1526" y="406"/>
                </a:lnTo>
                <a:lnTo>
                  <a:pt x="1539" y="406"/>
                </a:lnTo>
                <a:lnTo>
                  <a:pt x="1556" y="406"/>
                </a:lnTo>
                <a:lnTo>
                  <a:pt x="1569" y="406"/>
                </a:lnTo>
                <a:lnTo>
                  <a:pt x="1581" y="401"/>
                </a:lnTo>
                <a:lnTo>
                  <a:pt x="1598" y="401"/>
                </a:lnTo>
                <a:lnTo>
                  <a:pt x="1611" y="401"/>
                </a:lnTo>
                <a:lnTo>
                  <a:pt x="1628" y="401"/>
                </a:lnTo>
                <a:lnTo>
                  <a:pt x="1640" y="401"/>
                </a:lnTo>
                <a:lnTo>
                  <a:pt x="1657" y="401"/>
                </a:lnTo>
                <a:lnTo>
                  <a:pt x="1670" y="401"/>
                </a:lnTo>
                <a:lnTo>
                  <a:pt x="1682" y="401"/>
                </a:lnTo>
                <a:lnTo>
                  <a:pt x="1699" y="406"/>
                </a:lnTo>
                <a:lnTo>
                  <a:pt x="1712" y="406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4" name="Line 84"/>
          <p:cNvSpPr>
            <a:spLocks noChangeShapeType="1"/>
          </p:cNvSpPr>
          <p:nvPr/>
        </p:nvSpPr>
        <p:spPr bwMode="auto">
          <a:xfrm>
            <a:off x="4670425" y="5103813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5" name="Line 85"/>
          <p:cNvSpPr>
            <a:spLocks noChangeShapeType="1"/>
          </p:cNvSpPr>
          <p:nvPr/>
        </p:nvSpPr>
        <p:spPr bwMode="auto">
          <a:xfrm>
            <a:off x="4705350" y="4135439"/>
            <a:ext cx="3627438" cy="349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6" name="Arc 86"/>
          <p:cNvSpPr>
            <a:spLocks/>
          </p:cNvSpPr>
          <p:nvPr/>
        </p:nvSpPr>
        <p:spPr bwMode="auto">
          <a:xfrm>
            <a:off x="4779964" y="4738689"/>
            <a:ext cx="619125" cy="307975"/>
          </a:xfrm>
          <a:custGeom>
            <a:avLst/>
            <a:gdLst>
              <a:gd name="G0" fmla="+- 21541 0 0"/>
              <a:gd name="G1" fmla="+- 21600 0 0"/>
              <a:gd name="G2" fmla="+- 21600 0 0"/>
              <a:gd name="T0" fmla="*/ 0 w 43141"/>
              <a:gd name="T1" fmla="*/ 20004 h 21600"/>
              <a:gd name="T2" fmla="*/ 43141 w 43141"/>
              <a:gd name="T3" fmla="*/ 21600 h 21600"/>
              <a:gd name="T4" fmla="*/ 21541 w 431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1" h="21600" fill="none" extrusionOk="0">
                <a:moveTo>
                  <a:pt x="0" y="20004"/>
                </a:moveTo>
                <a:cubicBezTo>
                  <a:pt x="835" y="8724"/>
                  <a:pt x="10230" y="0"/>
                  <a:pt x="21541" y="0"/>
                </a:cubicBezTo>
                <a:cubicBezTo>
                  <a:pt x="33470" y="0"/>
                  <a:pt x="43141" y="9670"/>
                  <a:pt x="43141" y="21600"/>
                </a:cubicBezTo>
              </a:path>
              <a:path w="43141" h="21600" stroke="0" extrusionOk="0">
                <a:moveTo>
                  <a:pt x="0" y="20004"/>
                </a:moveTo>
                <a:cubicBezTo>
                  <a:pt x="835" y="8724"/>
                  <a:pt x="10230" y="0"/>
                  <a:pt x="21541" y="0"/>
                </a:cubicBezTo>
                <a:cubicBezTo>
                  <a:pt x="33470" y="0"/>
                  <a:pt x="43141" y="9670"/>
                  <a:pt x="43141" y="21600"/>
                </a:cubicBezTo>
                <a:lnTo>
                  <a:pt x="21541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8" name="Rectangle 88"/>
          <p:cNvSpPr>
            <a:spLocks noChangeArrowheads="1"/>
          </p:cNvSpPr>
          <p:nvPr/>
        </p:nvSpPr>
        <p:spPr bwMode="auto">
          <a:xfrm>
            <a:off x="4406900" y="40703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71770" name="Text Box 90"/>
          <p:cNvSpPr txBox="1">
            <a:spLocks noChangeArrowheads="1"/>
          </p:cNvSpPr>
          <p:nvPr/>
        </p:nvSpPr>
        <p:spPr bwMode="auto">
          <a:xfrm>
            <a:off x="52324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i="1" baseline="-25000"/>
              <a:t>d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335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541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Waktu yang dibutuhkan oleh respon untuk naik dari 5% ke 95% atau 10% ke 90% dari nilai steady state.</a:t>
            </a:r>
            <a:r>
              <a:rPr lang="sv-SE" sz="24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Waktu naik, t</a:t>
            </a:r>
            <a:r>
              <a:rPr lang="en-US" baseline="-25000"/>
              <a:t>r</a:t>
            </a:r>
            <a:endParaRPr 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4389439" y="2971800"/>
            <a:ext cx="3690937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4389439" y="5903914"/>
            <a:ext cx="3690937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 flipV="1">
            <a:off x="8080375" y="2971801"/>
            <a:ext cx="1588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V="1">
            <a:off x="4389439" y="29718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4389439" y="5903914"/>
            <a:ext cx="3690937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V="1">
            <a:off x="4389439" y="29718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V="1">
            <a:off x="4389439" y="5868989"/>
            <a:ext cx="3175" cy="349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4389439" y="2971801"/>
            <a:ext cx="3175" cy="365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4389438" y="5903914"/>
            <a:ext cx="38100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4389438" y="4927600"/>
            <a:ext cx="3810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4125914" y="4862513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0.5</a:t>
            </a:r>
            <a:endParaRPr lang="en-US" sz="1000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4389438" y="3949701"/>
            <a:ext cx="38100" cy="31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4389438" y="2971800"/>
            <a:ext cx="3810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 flipV="1">
            <a:off x="4389439" y="29718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1" name="Freeform 27"/>
          <p:cNvSpPr>
            <a:spLocks/>
          </p:cNvSpPr>
          <p:nvPr/>
        </p:nvSpPr>
        <p:spPr bwMode="auto">
          <a:xfrm>
            <a:off x="4389439" y="3079751"/>
            <a:ext cx="3673475" cy="2824163"/>
          </a:xfrm>
          <a:custGeom>
            <a:avLst/>
            <a:gdLst>
              <a:gd name="T0" fmla="*/ 13 w 1712"/>
              <a:gd name="T1" fmla="*/ 1301 h 1317"/>
              <a:gd name="T2" fmla="*/ 42 w 1712"/>
              <a:gd name="T3" fmla="*/ 1174 h 1317"/>
              <a:gd name="T4" fmla="*/ 72 w 1712"/>
              <a:gd name="T5" fmla="*/ 959 h 1317"/>
              <a:gd name="T6" fmla="*/ 101 w 1712"/>
              <a:gd name="T7" fmla="*/ 701 h 1317"/>
              <a:gd name="T8" fmla="*/ 131 w 1712"/>
              <a:gd name="T9" fmla="*/ 448 h 1317"/>
              <a:gd name="T10" fmla="*/ 160 w 1712"/>
              <a:gd name="T11" fmla="*/ 237 h 1317"/>
              <a:gd name="T12" fmla="*/ 186 w 1712"/>
              <a:gd name="T13" fmla="*/ 89 h 1317"/>
              <a:gd name="T14" fmla="*/ 215 w 1712"/>
              <a:gd name="T15" fmla="*/ 13 h 1317"/>
              <a:gd name="T16" fmla="*/ 245 w 1712"/>
              <a:gd name="T17" fmla="*/ 5 h 1317"/>
              <a:gd name="T18" fmla="*/ 274 w 1712"/>
              <a:gd name="T19" fmla="*/ 59 h 1317"/>
              <a:gd name="T20" fmla="*/ 304 w 1712"/>
              <a:gd name="T21" fmla="*/ 152 h 1317"/>
              <a:gd name="T22" fmla="*/ 333 w 1712"/>
              <a:gd name="T23" fmla="*/ 266 h 1317"/>
              <a:gd name="T24" fmla="*/ 359 w 1712"/>
              <a:gd name="T25" fmla="*/ 376 h 1317"/>
              <a:gd name="T26" fmla="*/ 388 w 1712"/>
              <a:gd name="T27" fmla="*/ 473 h 1317"/>
              <a:gd name="T28" fmla="*/ 418 w 1712"/>
              <a:gd name="T29" fmla="*/ 541 h 1317"/>
              <a:gd name="T30" fmla="*/ 447 w 1712"/>
              <a:gd name="T31" fmla="*/ 579 h 1317"/>
              <a:gd name="T32" fmla="*/ 477 w 1712"/>
              <a:gd name="T33" fmla="*/ 583 h 1317"/>
              <a:gd name="T34" fmla="*/ 502 w 1712"/>
              <a:gd name="T35" fmla="*/ 562 h 1317"/>
              <a:gd name="T36" fmla="*/ 531 w 1712"/>
              <a:gd name="T37" fmla="*/ 524 h 1317"/>
              <a:gd name="T38" fmla="*/ 561 w 1712"/>
              <a:gd name="T39" fmla="*/ 473 h 1317"/>
              <a:gd name="T40" fmla="*/ 590 w 1712"/>
              <a:gd name="T41" fmla="*/ 423 h 1317"/>
              <a:gd name="T42" fmla="*/ 620 w 1712"/>
              <a:gd name="T43" fmla="*/ 380 h 1317"/>
              <a:gd name="T44" fmla="*/ 649 w 1712"/>
              <a:gd name="T45" fmla="*/ 347 h 1317"/>
              <a:gd name="T46" fmla="*/ 675 w 1712"/>
              <a:gd name="T47" fmla="*/ 330 h 1317"/>
              <a:gd name="T48" fmla="*/ 704 w 1712"/>
              <a:gd name="T49" fmla="*/ 325 h 1317"/>
              <a:gd name="T50" fmla="*/ 734 w 1712"/>
              <a:gd name="T51" fmla="*/ 334 h 1317"/>
              <a:gd name="T52" fmla="*/ 763 w 1712"/>
              <a:gd name="T53" fmla="*/ 351 h 1317"/>
              <a:gd name="T54" fmla="*/ 793 w 1712"/>
              <a:gd name="T55" fmla="*/ 376 h 1317"/>
              <a:gd name="T56" fmla="*/ 822 w 1712"/>
              <a:gd name="T57" fmla="*/ 397 h 1317"/>
              <a:gd name="T58" fmla="*/ 848 w 1712"/>
              <a:gd name="T59" fmla="*/ 418 h 1317"/>
              <a:gd name="T60" fmla="*/ 877 w 1712"/>
              <a:gd name="T61" fmla="*/ 431 h 1317"/>
              <a:gd name="T62" fmla="*/ 907 w 1712"/>
              <a:gd name="T63" fmla="*/ 439 h 1317"/>
              <a:gd name="T64" fmla="*/ 936 w 1712"/>
              <a:gd name="T65" fmla="*/ 439 h 1317"/>
              <a:gd name="T66" fmla="*/ 966 w 1712"/>
              <a:gd name="T67" fmla="*/ 439 h 1317"/>
              <a:gd name="T68" fmla="*/ 995 w 1712"/>
              <a:gd name="T69" fmla="*/ 431 h 1317"/>
              <a:gd name="T70" fmla="*/ 1020 w 1712"/>
              <a:gd name="T71" fmla="*/ 423 h 1317"/>
              <a:gd name="T72" fmla="*/ 1050 w 1712"/>
              <a:gd name="T73" fmla="*/ 410 h 1317"/>
              <a:gd name="T74" fmla="*/ 1079 w 1712"/>
              <a:gd name="T75" fmla="*/ 401 h 1317"/>
              <a:gd name="T76" fmla="*/ 1109 w 1712"/>
              <a:gd name="T77" fmla="*/ 393 h 1317"/>
              <a:gd name="T78" fmla="*/ 1139 w 1712"/>
              <a:gd name="T79" fmla="*/ 393 h 1317"/>
              <a:gd name="T80" fmla="*/ 1164 w 1712"/>
              <a:gd name="T81" fmla="*/ 389 h 1317"/>
              <a:gd name="T82" fmla="*/ 1193 w 1712"/>
              <a:gd name="T83" fmla="*/ 393 h 1317"/>
              <a:gd name="T84" fmla="*/ 1223 w 1712"/>
              <a:gd name="T85" fmla="*/ 393 h 1317"/>
              <a:gd name="T86" fmla="*/ 1252 w 1712"/>
              <a:gd name="T87" fmla="*/ 397 h 1317"/>
              <a:gd name="T88" fmla="*/ 1282 w 1712"/>
              <a:gd name="T89" fmla="*/ 401 h 1317"/>
              <a:gd name="T90" fmla="*/ 1311 w 1712"/>
              <a:gd name="T91" fmla="*/ 406 h 1317"/>
              <a:gd name="T92" fmla="*/ 1337 w 1712"/>
              <a:gd name="T93" fmla="*/ 410 h 1317"/>
              <a:gd name="T94" fmla="*/ 1366 w 1712"/>
              <a:gd name="T95" fmla="*/ 414 h 1317"/>
              <a:gd name="T96" fmla="*/ 1396 w 1712"/>
              <a:gd name="T97" fmla="*/ 414 h 1317"/>
              <a:gd name="T98" fmla="*/ 1425 w 1712"/>
              <a:gd name="T99" fmla="*/ 414 h 1317"/>
              <a:gd name="T100" fmla="*/ 1455 w 1712"/>
              <a:gd name="T101" fmla="*/ 410 h 1317"/>
              <a:gd name="T102" fmla="*/ 1484 w 1712"/>
              <a:gd name="T103" fmla="*/ 410 h 1317"/>
              <a:gd name="T104" fmla="*/ 1510 w 1712"/>
              <a:gd name="T105" fmla="*/ 406 h 1317"/>
              <a:gd name="T106" fmla="*/ 1539 w 1712"/>
              <a:gd name="T107" fmla="*/ 406 h 1317"/>
              <a:gd name="T108" fmla="*/ 1569 w 1712"/>
              <a:gd name="T109" fmla="*/ 406 h 1317"/>
              <a:gd name="T110" fmla="*/ 1598 w 1712"/>
              <a:gd name="T111" fmla="*/ 401 h 1317"/>
              <a:gd name="T112" fmla="*/ 1628 w 1712"/>
              <a:gd name="T113" fmla="*/ 401 h 1317"/>
              <a:gd name="T114" fmla="*/ 1657 w 1712"/>
              <a:gd name="T115" fmla="*/ 401 h 1317"/>
              <a:gd name="T116" fmla="*/ 1682 w 1712"/>
              <a:gd name="T117" fmla="*/ 401 h 1317"/>
              <a:gd name="T118" fmla="*/ 1712 w 1712"/>
              <a:gd name="T119" fmla="*/ 40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2" h="1317">
                <a:moveTo>
                  <a:pt x="0" y="1317"/>
                </a:moveTo>
                <a:lnTo>
                  <a:pt x="13" y="1301"/>
                </a:lnTo>
                <a:lnTo>
                  <a:pt x="30" y="1250"/>
                </a:lnTo>
                <a:lnTo>
                  <a:pt x="42" y="1174"/>
                </a:lnTo>
                <a:lnTo>
                  <a:pt x="59" y="1073"/>
                </a:lnTo>
                <a:lnTo>
                  <a:pt x="72" y="959"/>
                </a:lnTo>
                <a:lnTo>
                  <a:pt x="84" y="832"/>
                </a:lnTo>
                <a:lnTo>
                  <a:pt x="101" y="701"/>
                </a:lnTo>
                <a:lnTo>
                  <a:pt x="114" y="575"/>
                </a:lnTo>
                <a:lnTo>
                  <a:pt x="131" y="448"/>
                </a:lnTo>
                <a:lnTo>
                  <a:pt x="144" y="338"/>
                </a:lnTo>
                <a:lnTo>
                  <a:pt x="160" y="237"/>
                </a:lnTo>
                <a:lnTo>
                  <a:pt x="173" y="152"/>
                </a:lnTo>
                <a:lnTo>
                  <a:pt x="186" y="89"/>
                </a:lnTo>
                <a:lnTo>
                  <a:pt x="203" y="43"/>
                </a:lnTo>
                <a:lnTo>
                  <a:pt x="215" y="13"/>
                </a:lnTo>
                <a:lnTo>
                  <a:pt x="232" y="0"/>
                </a:lnTo>
                <a:lnTo>
                  <a:pt x="245" y="5"/>
                </a:lnTo>
                <a:lnTo>
                  <a:pt x="257" y="26"/>
                </a:lnTo>
                <a:lnTo>
                  <a:pt x="274" y="59"/>
                </a:lnTo>
                <a:lnTo>
                  <a:pt x="287" y="102"/>
                </a:lnTo>
                <a:lnTo>
                  <a:pt x="304" y="152"/>
                </a:lnTo>
                <a:lnTo>
                  <a:pt x="316" y="207"/>
                </a:lnTo>
                <a:lnTo>
                  <a:pt x="333" y="266"/>
                </a:lnTo>
                <a:lnTo>
                  <a:pt x="346" y="321"/>
                </a:lnTo>
                <a:lnTo>
                  <a:pt x="359" y="376"/>
                </a:lnTo>
                <a:lnTo>
                  <a:pt x="375" y="427"/>
                </a:lnTo>
                <a:lnTo>
                  <a:pt x="388" y="473"/>
                </a:lnTo>
                <a:lnTo>
                  <a:pt x="405" y="511"/>
                </a:lnTo>
                <a:lnTo>
                  <a:pt x="418" y="541"/>
                </a:lnTo>
                <a:lnTo>
                  <a:pt x="430" y="566"/>
                </a:lnTo>
                <a:lnTo>
                  <a:pt x="447" y="579"/>
                </a:lnTo>
                <a:lnTo>
                  <a:pt x="460" y="587"/>
                </a:lnTo>
                <a:lnTo>
                  <a:pt x="477" y="583"/>
                </a:lnTo>
                <a:lnTo>
                  <a:pt x="489" y="575"/>
                </a:lnTo>
                <a:lnTo>
                  <a:pt x="502" y="562"/>
                </a:lnTo>
                <a:lnTo>
                  <a:pt x="519" y="545"/>
                </a:lnTo>
                <a:lnTo>
                  <a:pt x="531" y="524"/>
                </a:lnTo>
                <a:lnTo>
                  <a:pt x="548" y="499"/>
                </a:lnTo>
                <a:lnTo>
                  <a:pt x="561" y="473"/>
                </a:lnTo>
                <a:lnTo>
                  <a:pt x="578" y="448"/>
                </a:lnTo>
                <a:lnTo>
                  <a:pt x="590" y="423"/>
                </a:lnTo>
                <a:lnTo>
                  <a:pt x="603" y="397"/>
                </a:lnTo>
                <a:lnTo>
                  <a:pt x="620" y="380"/>
                </a:lnTo>
                <a:lnTo>
                  <a:pt x="633" y="359"/>
                </a:lnTo>
                <a:lnTo>
                  <a:pt x="649" y="347"/>
                </a:lnTo>
                <a:lnTo>
                  <a:pt x="662" y="338"/>
                </a:lnTo>
                <a:lnTo>
                  <a:pt x="675" y="330"/>
                </a:lnTo>
                <a:lnTo>
                  <a:pt x="692" y="325"/>
                </a:lnTo>
                <a:lnTo>
                  <a:pt x="704" y="325"/>
                </a:lnTo>
                <a:lnTo>
                  <a:pt x="721" y="330"/>
                </a:lnTo>
                <a:lnTo>
                  <a:pt x="734" y="334"/>
                </a:lnTo>
                <a:lnTo>
                  <a:pt x="746" y="342"/>
                </a:lnTo>
                <a:lnTo>
                  <a:pt x="763" y="351"/>
                </a:lnTo>
                <a:lnTo>
                  <a:pt x="776" y="363"/>
                </a:lnTo>
                <a:lnTo>
                  <a:pt x="793" y="376"/>
                </a:lnTo>
                <a:lnTo>
                  <a:pt x="805" y="385"/>
                </a:lnTo>
                <a:lnTo>
                  <a:pt x="822" y="397"/>
                </a:lnTo>
                <a:lnTo>
                  <a:pt x="835" y="406"/>
                </a:lnTo>
                <a:lnTo>
                  <a:pt x="848" y="418"/>
                </a:lnTo>
                <a:lnTo>
                  <a:pt x="864" y="423"/>
                </a:lnTo>
                <a:lnTo>
                  <a:pt x="877" y="431"/>
                </a:lnTo>
                <a:lnTo>
                  <a:pt x="894" y="435"/>
                </a:lnTo>
                <a:lnTo>
                  <a:pt x="907" y="439"/>
                </a:lnTo>
                <a:lnTo>
                  <a:pt x="919" y="439"/>
                </a:lnTo>
                <a:lnTo>
                  <a:pt x="936" y="439"/>
                </a:lnTo>
                <a:lnTo>
                  <a:pt x="949" y="439"/>
                </a:lnTo>
                <a:lnTo>
                  <a:pt x="966" y="439"/>
                </a:lnTo>
                <a:lnTo>
                  <a:pt x="978" y="435"/>
                </a:lnTo>
                <a:lnTo>
                  <a:pt x="995" y="431"/>
                </a:lnTo>
                <a:lnTo>
                  <a:pt x="1008" y="427"/>
                </a:lnTo>
                <a:lnTo>
                  <a:pt x="1020" y="423"/>
                </a:lnTo>
                <a:lnTo>
                  <a:pt x="1037" y="414"/>
                </a:lnTo>
                <a:lnTo>
                  <a:pt x="1050" y="410"/>
                </a:lnTo>
                <a:lnTo>
                  <a:pt x="1067" y="406"/>
                </a:lnTo>
                <a:lnTo>
                  <a:pt x="1079" y="401"/>
                </a:lnTo>
                <a:lnTo>
                  <a:pt x="1092" y="397"/>
                </a:lnTo>
                <a:lnTo>
                  <a:pt x="1109" y="393"/>
                </a:lnTo>
                <a:lnTo>
                  <a:pt x="1122" y="393"/>
                </a:lnTo>
                <a:lnTo>
                  <a:pt x="1139" y="393"/>
                </a:lnTo>
                <a:lnTo>
                  <a:pt x="1151" y="389"/>
                </a:lnTo>
                <a:lnTo>
                  <a:pt x="1164" y="389"/>
                </a:lnTo>
                <a:lnTo>
                  <a:pt x="1181" y="389"/>
                </a:lnTo>
                <a:lnTo>
                  <a:pt x="1193" y="393"/>
                </a:lnTo>
                <a:lnTo>
                  <a:pt x="1210" y="393"/>
                </a:lnTo>
                <a:lnTo>
                  <a:pt x="1223" y="393"/>
                </a:lnTo>
                <a:lnTo>
                  <a:pt x="1240" y="397"/>
                </a:lnTo>
                <a:lnTo>
                  <a:pt x="1252" y="397"/>
                </a:lnTo>
                <a:lnTo>
                  <a:pt x="1265" y="401"/>
                </a:lnTo>
                <a:lnTo>
                  <a:pt x="1282" y="401"/>
                </a:lnTo>
                <a:lnTo>
                  <a:pt x="1295" y="406"/>
                </a:lnTo>
                <a:lnTo>
                  <a:pt x="1311" y="406"/>
                </a:lnTo>
                <a:lnTo>
                  <a:pt x="1324" y="410"/>
                </a:lnTo>
                <a:lnTo>
                  <a:pt x="1337" y="410"/>
                </a:lnTo>
                <a:lnTo>
                  <a:pt x="1354" y="410"/>
                </a:lnTo>
                <a:lnTo>
                  <a:pt x="1366" y="414"/>
                </a:lnTo>
                <a:lnTo>
                  <a:pt x="1383" y="414"/>
                </a:lnTo>
                <a:lnTo>
                  <a:pt x="1396" y="414"/>
                </a:lnTo>
                <a:lnTo>
                  <a:pt x="1413" y="414"/>
                </a:lnTo>
                <a:lnTo>
                  <a:pt x="1425" y="414"/>
                </a:lnTo>
                <a:lnTo>
                  <a:pt x="1438" y="410"/>
                </a:lnTo>
                <a:lnTo>
                  <a:pt x="1455" y="410"/>
                </a:lnTo>
                <a:lnTo>
                  <a:pt x="1467" y="410"/>
                </a:lnTo>
                <a:lnTo>
                  <a:pt x="1484" y="410"/>
                </a:lnTo>
                <a:lnTo>
                  <a:pt x="1497" y="410"/>
                </a:lnTo>
                <a:lnTo>
                  <a:pt x="1510" y="406"/>
                </a:lnTo>
                <a:lnTo>
                  <a:pt x="1526" y="406"/>
                </a:lnTo>
                <a:lnTo>
                  <a:pt x="1539" y="406"/>
                </a:lnTo>
                <a:lnTo>
                  <a:pt x="1556" y="406"/>
                </a:lnTo>
                <a:lnTo>
                  <a:pt x="1569" y="406"/>
                </a:lnTo>
                <a:lnTo>
                  <a:pt x="1581" y="401"/>
                </a:lnTo>
                <a:lnTo>
                  <a:pt x="1598" y="401"/>
                </a:lnTo>
                <a:lnTo>
                  <a:pt x="1611" y="401"/>
                </a:lnTo>
                <a:lnTo>
                  <a:pt x="1628" y="401"/>
                </a:lnTo>
                <a:lnTo>
                  <a:pt x="1640" y="401"/>
                </a:lnTo>
                <a:lnTo>
                  <a:pt x="1657" y="401"/>
                </a:lnTo>
                <a:lnTo>
                  <a:pt x="1670" y="401"/>
                </a:lnTo>
                <a:lnTo>
                  <a:pt x="1682" y="401"/>
                </a:lnTo>
                <a:lnTo>
                  <a:pt x="1699" y="406"/>
                </a:lnTo>
                <a:lnTo>
                  <a:pt x="1712" y="406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4403725" y="5141913"/>
            <a:ext cx="280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4413250" y="3944939"/>
            <a:ext cx="3627438" cy="349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4" name="Arc 30"/>
          <p:cNvSpPr>
            <a:spLocks/>
          </p:cNvSpPr>
          <p:nvPr/>
        </p:nvSpPr>
        <p:spPr bwMode="auto">
          <a:xfrm>
            <a:off x="4546601" y="4762501"/>
            <a:ext cx="619125" cy="307975"/>
          </a:xfrm>
          <a:custGeom>
            <a:avLst/>
            <a:gdLst>
              <a:gd name="G0" fmla="+- 21541 0 0"/>
              <a:gd name="G1" fmla="+- 21600 0 0"/>
              <a:gd name="G2" fmla="+- 21600 0 0"/>
              <a:gd name="T0" fmla="*/ 0 w 43141"/>
              <a:gd name="T1" fmla="*/ 20004 h 21600"/>
              <a:gd name="T2" fmla="*/ 43141 w 43141"/>
              <a:gd name="T3" fmla="*/ 21600 h 21600"/>
              <a:gd name="T4" fmla="*/ 21541 w 431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1" h="21600" fill="none" extrusionOk="0">
                <a:moveTo>
                  <a:pt x="0" y="20004"/>
                </a:moveTo>
                <a:cubicBezTo>
                  <a:pt x="835" y="8724"/>
                  <a:pt x="10230" y="0"/>
                  <a:pt x="21541" y="0"/>
                </a:cubicBezTo>
                <a:cubicBezTo>
                  <a:pt x="33470" y="0"/>
                  <a:pt x="43141" y="9670"/>
                  <a:pt x="43141" y="21600"/>
                </a:cubicBezTo>
              </a:path>
              <a:path w="43141" h="21600" stroke="0" extrusionOk="0">
                <a:moveTo>
                  <a:pt x="0" y="20004"/>
                </a:moveTo>
                <a:cubicBezTo>
                  <a:pt x="835" y="8724"/>
                  <a:pt x="10230" y="0"/>
                  <a:pt x="21541" y="0"/>
                </a:cubicBezTo>
                <a:cubicBezTo>
                  <a:pt x="33470" y="0"/>
                  <a:pt x="43141" y="9670"/>
                  <a:pt x="43141" y="21600"/>
                </a:cubicBezTo>
                <a:lnTo>
                  <a:pt x="21541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5" name="Rectangle 31"/>
          <p:cNvSpPr>
            <a:spLocks noChangeArrowheads="1"/>
          </p:cNvSpPr>
          <p:nvPr/>
        </p:nvSpPr>
        <p:spPr bwMode="auto">
          <a:xfrm>
            <a:off x="4114800" y="38798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5003800" y="49911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i="1" baseline="-25000"/>
              <a:t>r</a:t>
            </a:r>
            <a:endParaRPr lang="en-US" sz="2400" i="1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4673600" y="3581400"/>
            <a:ext cx="0" cy="2324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Kegunaan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102100"/>
          </a:xfrm>
        </p:spPr>
        <p:txBody>
          <a:bodyPr/>
          <a:lstStyle/>
          <a:p>
            <a:pPr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Kegunaan karakteristik sistem :</a:t>
            </a:r>
          </a:p>
          <a:p>
            <a:pPr marL="914400" lvl="1" indent="-279400">
              <a:buClr>
                <a:schemeClr val="tx1"/>
              </a:buClr>
              <a:buFontTx/>
              <a:buChar char="•"/>
              <a:tabLst>
                <a:tab pos="342900" algn="l"/>
              </a:tabLst>
            </a:pPr>
            <a:r>
              <a:rPr lang="fi-FI">
                <a:latin typeface="Times New Roman" panose="02020603050405020304" pitchFamily="18" charset="0"/>
              </a:rPr>
              <a:t>Menentukan ukuran kualitas sistem</a:t>
            </a:r>
            <a:r>
              <a:rPr lang="en-US"/>
              <a:t> </a:t>
            </a:r>
          </a:p>
          <a:p>
            <a:pPr marL="914400" lvl="1" indent="-279400">
              <a:buClr>
                <a:schemeClr val="tx1"/>
              </a:buClr>
              <a:buFontTx/>
              <a:buChar char="•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Tujuan desain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 marL="914400" lvl="1" indent="-279400">
              <a:buClr>
                <a:schemeClr val="tx1"/>
              </a:buClr>
              <a:buFontTx/>
              <a:buChar char="•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Identifikasi sistem</a:t>
            </a:r>
          </a:p>
          <a:p>
            <a:pPr marL="914400" lvl="1" indent="-279400">
              <a:buClr>
                <a:schemeClr val="tx1"/>
              </a:buClr>
              <a:buFontTx/>
              <a:buChar char="•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Mendapatkan model reduksi</a:t>
            </a:r>
            <a:r>
              <a:rPr lang="sv-SE"/>
              <a:t>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Waktu naik, t</a:t>
            </a:r>
            <a:r>
              <a:rPr lang="en-US" baseline="-25000"/>
              <a:t>r</a:t>
            </a:r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2743200" cy="508000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fi-FI">
                <a:latin typeface="Times New Roman" panose="02020603050405020304" pitchFamily="18" charset="0"/>
              </a:rPr>
              <a:t>t</a:t>
            </a:r>
            <a:r>
              <a:rPr lang="fi-FI" baseline="-25000">
                <a:latin typeface="Times New Roman" panose="02020603050405020304" pitchFamily="18" charset="0"/>
              </a:rPr>
              <a:t>r</a:t>
            </a:r>
            <a:r>
              <a:rPr lang="fi-FI">
                <a:latin typeface="Times New Roman" panose="02020603050405020304" pitchFamily="18" charset="0"/>
              </a:rPr>
              <a:t> terjadi bila   : </a:t>
            </a:r>
            <a:r>
              <a:rPr lang="sv-SE">
                <a:latin typeface="Times New Roman" panose="02020603050405020304" pitchFamily="18" charset="0"/>
              </a:rPr>
              <a:t>	   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62" name="Rectangle 34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61" name="Object 33"/>
          <p:cNvGraphicFramePr>
            <a:graphicFrameLocks noChangeAspect="1"/>
          </p:cNvGraphicFramePr>
          <p:nvPr/>
        </p:nvGraphicFramePr>
        <p:xfrm>
          <a:off x="4800600" y="1701800"/>
          <a:ext cx="1041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4" name="Equation" r:id="rId3" imgW="609336" imgH="215806" progId="Equation.3">
                  <p:embed/>
                </p:oleObj>
              </mc:Choice>
              <mc:Fallback>
                <p:oleObj name="Equation" r:id="rId3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01800"/>
                        <a:ext cx="10414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3" name="Object 3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63800" y="2236788"/>
          <a:ext cx="43688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5" name="Equation" r:id="rId5" imgW="2692080" imgH="609480" progId="Equation.3">
                  <p:embed/>
                </p:oleObj>
              </mc:Choice>
              <mc:Fallback>
                <p:oleObj name="Equation" r:id="rId5" imgW="2692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236788"/>
                        <a:ext cx="43688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6" name="Rectangle 3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65" name="Object 37"/>
          <p:cNvGraphicFramePr>
            <a:graphicFrameLocks noChangeAspect="1"/>
          </p:cNvGraphicFramePr>
          <p:nvPr/>
        </p:nvGraphicFramePr>
        <p:xfrm>
          <a:off x="2466975" y="3330575"/>
          <a:ext cx="1250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6" name="Equation" r:id="rId7" imgW="711000" imgH="253800" progId="Equation.3">
                  <p:embed/>
                </p:oleObj>
              </mc:Choice>
              <mc:Fallback>
                <p:oleObj name="Equation" r:id="rId7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330575"/>
                        <a:ext cx="12509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3657600" y="3276600"/>
            <a:ext cx="1524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1143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fi-FI">
                <a:latin typeface="Times New Roman" panose="02020603050405020304" pitchFamily="18" charset="0"/>
              </a:rPr>
              <a:t>, maka :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99369" name="Rectangle 41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68" name="Object 40"/>
          <p:cNvGraphicFramePr>
            <a:graphicFrameLocks noChangeAspect="1"/>
          </p:cNvGraphicFramePr>
          <p:nvPr/>
        </p:nvGraphicFramePr>
        <p:xfrm>
          <a:off x="4965700" y="3216276"/>
          <a:ext cx="3492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7" name="Equation" r:id="rId9" imgW="1981200" imgH="469900" progId="Equation.3">
                  <p:embed/>
                </p:oleObj>
              </mc:Choice>
              <mc:Fallback>
                <p:oleObj name="Equation" r:id="rId9" imgW="1981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3216276"/>
                        <a:ext cx="34925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71" name="Rectangle 43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70" name="Object 42"/>
          <p:cNvGraphicFramePr>
            <a:graphicFrameLocks noChangeAspect="1"/>
          </p:cNvGraphicFramePr>
          <p:nvPr/>
        </p:nvGraphicFramePr>
        <p:xfrm>
          <a:off x="4991101" y="4114801"/>
          <a:ext cx="32813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8" name="Equation" r:id="rId11" imgW="1892300" imgH="482600" progId="Equation.3">
                  <p:embed/>
                </p:oleObj>
              </mc:Choice>
              <mc:Fallback>
                <p:oleObj name="Equation" r:id="rId11" imgW="189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114801"/>
                        <a:ext cx="328136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1981200" y="5308600"/>
            <a:ext cx="2514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1143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fi-FI">
                <a:latin typeface="Times New Roman" panose="02020603050405020304" pitchFamily="18" charset="0"/>
              </a:rPr>
              <a:t>Waktu naik :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99374" name="Rectangle 4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9376" name="Group 48"/>
          <p:cNvGrpSpPr>
            <a:grpSpLocks/>
          </p:cNvGrpSpPr>
          <p:nvPr/>
        </p:nvGrpSpPr>
        <p:grpSpPr bwMode="auto">
          <a:xfrm>
            <a:off x="4495800" y="5130800"/>
            <a:ext cx="3733800" cy="889000"/>
            <a:chOff x="1752" y="3328"/>
            <a:chExt cx="2352" cy="560"/>
          </a:xfrm>
        </p:grpSpPr>
        <p:graphicFrame>
          <p:nvGraphicFramePr>
            <p:cNvPr id="99373" name="Object 45"/>
            <p:cNvGraphicFramePr>
              <a:graphicFrameLocks noChangeAspect="1"/>
            </p:cNvGraphicFramePr>
            <p:nvPr/>
          </p:nvGraphicFramePr>
          <p:xfrm>
            <a:off x="1872" y="3360"/>
            <a:ext cx="2154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79" name="Equation" r:id="rId13" imgW="1943100" imgH="457200" progId="Equation.3">
                    <p:embed/>
                  </p:oleObj>
                </mc:Choice>
                <mc:Fallback>
                  <p:oleObj name="Equation" r:id="rId13" imgW="19431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0"/>
                          <a:ext cx="2154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75" name="Rectangle 47"/>
            <p:cNvSpPr>
              <a:spLocks noChangeArrowheads="1"/>
            </p:cNvSpPr>
            <p:nvPr/>
          </p:nvSpPr>
          <p:spPr bwMode="auto">
            <a:xfrm>
              <a:off x="1752" y="3328"/>
              <a:ext cx="2352" cy="5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1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414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Waktu yang diperlukan respon untuk mencapai puncak pertama overshoot.	</a:t>
            </a:r>
            <a:r>
              <a:rPr lang="sv-SE" sz="24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Waktu puncak, t</a:t>
            </a:r>
            <a:r>
              <a:rPr lang="en-US" baseline="-25000"/>
              <a:t>p</a:t>
            </a:r>
            <a:endParaRPr 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4389439" y="2971800"/>
            <a:ext cx="3690937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389439" y="5903914"/>
            <a:ext cx="3690937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V="1">
            <a:off x="8080375" y="2971801"/>
            <a:ext cx="1588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 flipV="1">
            <a:off x="4389439" y="29718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4389439" y="5903914"/>
            <a:ext cx="3690937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V="1">
            <a:off x="4389439" y="29718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V="1">
            <a:off x="4389439" y="5868989"/>
            <a:ext cx="3175" cy="3492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4389439" y="2971801"/>
            <a:ext cx="3175" cy="365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4389438" y="5903914"/>
            <a:ext cx="38100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4389438" y="4927600"/>
            <a:ext cx="3810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125914" y="4862513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0.5</a:t>
            </a:r>
            <a:endParaRPr lang="en-US" sz="1000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4389438" y="3949701"/>
            <a:ext cx="38100" cy="31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4389438" y="2971800"/>
            <a:ext cx="3810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 flipV="1">
            <a:off x="4389439" y="2971801"/>
            <a:ext cx="3175" cy="2932113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Freeform 26"/>
          <p:cNvSpPr>
            <a:spLocks/>
          </p:cNvSpPr>
          <p:nvPr/>
        </p:nvSpPr>
        <p:spPr bwMode="auto">
          <a:xfrm>
            <a:off x="4389439" y="3079751"/>
            <a:ext cx="3673475" cy="2824163"/>
          </a:xfrm>
          <a:custGeom>
            <a:avLst/>
            <a:gdLst>
              <a:gd name="T0" fmla="*/ 13 w 1712"/>
              <a:gd name="T1" fmla="*/ 1301 h 1317"/>
              <a:gd name="T2" fmla="*/ 42 w 1712"/>
              <a:gd name="T3" fmla="*/ 1174 h 1317"/>
              <a:gd name="T4" fmla="*/ 72 w 1712"/>
              <a:gd name="T5" fmla="*/ 959 h 1317"/>
              <a:gd name="T6" fmla="*/ 101 w 1712"/>
              <a:gd name="T7" fmla="*/ 701 h 1317"/>
              <a:gd name="T8" fmla="*/ 131 w 1712"/>
              <a:gd name="T9" fmla="*/ 448 h 1317"/>
              <a:gd name="T10" fmla="*/ 160 w 1712"/>
              <a:gd name="T11" fmla="*/ 237 h 1317"/>
              <a:gd name="T12" fmla="*/ 186 w 1712"/>
              <a:gd name="T13" fmla="*/ 89 h 1317"/>
              <a:gd name="T14" fmla="*/ 215 w 1712"/>
              <a:gd name="T15" fmla="*/ 13 h 1317"/>
              <a:gd name="T16" fmla="*/ 245 w 1712"/>
              <a:gd name="T17" fmla="*/ 5 h 1317"/>
              <a:gd name="T18" fmla="*/ 274 w 1712"/>
              <a:gd name="T19" fmla="*/ 59 h 1317"/>
              <a:gd name="T20" fmla="*/ 304 w 1712"/>
              <a:gd name="T21" fmla="*/ 152 h 1317"/>
              <a:gd name="T22" fmla="*/ 333 w 1712"/>
              <a:gd name="T23" fmla="*/ 266 h 1317"/>
              <a:gd name="T24" fmla="*/ 359 w 1712"/>
              <a:gd name="T25" fmla="*/ 376 h 1317"/>
              <a:gd name="T26" fmla="*/ 388 w 1712"/>
              <a:gd name="T27" fmla="*/ 473 h 1317"/>
              <a:gd name="T28" fmla="*/ 418 w 1712"/>
              <a:gd name="T29" fmla="*/ 541 h 1317"/>
              <a:gd name="T30" fmla="*/ 447 w 1712"/>
              <a:gd name="T31" fmla="*/ 579 h 1317"/>
              <a:gd name="T32" fmla="*/ 477 w 1712"/>
              <a:gd name="T33" fmla="*/ 583 h 1317"/>
              <a:gd name="T34" fmla="*/ 502 w 1712"/>
              <a:gd name="T35" fmla="*/ 562 h 1317"/>
              <a:gd name="T36" fmla="*/ 531 w 1712"/>
              <a:gd name="T37" fmla="*/ 524 h 1317"/>
              <a:gd name="T38" fmla="*/ 561 w 1712"/>
              <a:gd name="T39" fmla="*/ 473 h 1317"/>
              <a:gd name="T40" fmla="*/ 590 w 1712"/>
              <a:gd name="T41" fmla="*/ 423 h 1317"/>
              <a:gd name="T42" fmla="*/ 620 w 1712"/>
              <a:gd name="T43" fmla="*/ 380 h 1317"/>
              <a:gd name="T44" fmla="*/ 649 w 1712"/>
              <a:gd name="T45" fmla="*/ 347 h 1317"/>
              <a:gd name="T46" fmla="*/ 675 w 1712"/>
              <a:gd name="T47" fmla="*/ 330 h 1317"/>
              <a:gd name="T48" fmla="*/ 704 w 1712"/>
              <a:gd name="T49" fmla="*/ 325 h 1317"/>
              <a:gd name="T50" fmla="*/ 734 w 1712"/>
              <a:gd name="T51" fmla="*/ 334 h 1317"/>
              <a:gd name="T52" fmla="*/ 763 w 1712"/>
              <a:gd name="T53" fmla="*/ 351 h 1317"/>
              <a:gd name="T54" fmla="*/ 793 w 1712"/>
              <a:gd name="T55" fmla="*/ 376 h 1317"/>
              <a:gd name="T56" fmla="*/ 822 w 1712"/>
              <a:gd name="T57" fmla="*/ 397 h 1317"/>
              <a:gd name="T58" fmla="*/ 848 w 1712"/>
              <a:gd name="T59" fmla="*/ 418 h 1317"/>
              <a:gd name="T60" fmla="*/ 877 w 1712"/>
              <a:gd name="T61" fmla="*/ 431 h 1317"/>
              <a:gd name="T62" fmla="*/ 907 w 1712"/>
              <a:gd name="T63" fmla="*/ 439 h 1317"/>
              <a:gd name="T64" fmla="*/ 936 w 1712"/>
              <a:gd name="T65" fmla="*/ 439 h 1317"/>
              <a:gd name="T66" fmla="*/ 966 w 1712"/>
              <a:gd name="T67" fmla="*/ 439 h 1317"/>
              <a:gd name="T68" fmla="*/ 995 w 1712"/>
              <a:gd name="T69" fmla="*/ 431 h 1317"/>
              <a:gd name="T70" fmla="*/ 1020 w 1712"/>
              <a:gd name="T71" fmla="*/ 423 h 1317"/>
              <a:gd name="T72" fmla="*/ 1050 w 1712"/>
              <a:gd name="T73" fmla="*/ 410 h 1317"/>
              <a:gd name="T74" fmla="*/ 1079 w 1712"/>
              <a:gd name="T75" fmla="*/ 401 h 1317"/>
              <a:gd name="T76" fmla="*/ 1109 w 1712"/>
              <a:gd name="T77" fmla="*/ 393 h 1317"/>
              <a:gd name="T78" fmla="*/ 1139 w 1712"/>
              <a:gd name="T79" fmla="*/ 393 h 1317"/>
              <a:gd name="T80" fmla="*/ 1164 w 1712"/>
              <a:gd name="T81" fmla="*/ 389 h 1317"/>
              <a:gd name="T82" fmla="*/ 1193 w 1712"/>
              <a:gd name="T83" fmla="*/ 393 h 1317"/>
              <a:gd name="T84" fmla="*/ 1223 w 1712"/>
              <a:gd name="T85" fmla="*/ 393 h 1317"/>
              <a:gd name="T86" fmla="*/ 1252 w 1712"/>
              <a:gd name="T87" fmla="*/ 397 h 1317"/>
              <a:gd name="T88" fmla="*/ 1282 w 1712"/>
              <a:gd name="T89" fmla="*/ 401 h 1317"/>
              <a:gd name="T90" fmla="*/ 1311 w 1712"/>
              <a:gd name="T91" fmla="*/ 406 h 1317"/>
              <a:gd name="T92" fmla="*/ 1337 w 1712"/>
              <a:gd name="T93" fmla="*/ 410 h 1317"/>
              <a:gd name="T94" fmla="*/ 1366 w 1712"/>
              <a:gd name="T95" fmla="*/ 414 h 1317"/>
              <a:gd name="T96" fmla="*/ 1396 w 1712"/>
              <a:gd name="T97" fmla="*/ 414 h 1317"/>
              <a:gd name="T98" fmla="*/ 1425 w 1712"/>
              <a:gd name="T99" fmla="*/ 414 h 1317"/>
              <a:gd name="T100" fmla="*/ 1455 w 1712"/>
              <a:gd name="T101" fmla="*/ 410 h 1317"/>
              <a:gd name="T102" fmla="*/ 1484 w 1712"/>
              <a:gd name="T103" fmla="*/ 410 h 1317"/>
              <a:gd name="T104" fmla="*/ 1510 w 1712"/>
              <a:gd name="T105" fmla="*/ 406 h 1317"/>
              <a:gd name="T106" fmla="*/ 1539 w 1712"/>
              <a:gd name="T107" fmla="*/ 406 h 1317"/>
              <a:gd name="T108" fmla="*/ 1569 w 1712"/>
              <a:gd name="T109" fmla="*/ 406 h 1317"/>
              <a:gd name="T110" fmla="*/ 1598 w 1712"/>
              <a:gd name="T111" fmla="*/ 401 h 1317"/>
              <a:gd name="T112" fmla="*/ 1628 w 1712"/>
              <a:gd name="T113" fmla="*/ 401 h 1317"/>
              <a:gd name="T114" fmla="*/ 1657 w 1712"/>
              <a:gd name="T115" fmla="*/ 401 h 1317"/>
              <a:gd name="T116" fmla="*/ 1682 w 1712"/>
              <a:gd name="T117" fmla="*/ 401 h 1317"/>
              <a:gd name="T118" fmla="*/ 1712 w 1712"/>
              <a:gd name="T119" fmla="*/ 40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2" h="1317">
                <a:moveTo>
                  <a:pt x="0" y="1317"/>
                </a:moveTo>
                <a:lnTo>
                  <a:pt x="13" y="1301"/>
                </a:lnTo>
                <a:lnTo>
                  <a:pt x="30" y="1250"/>
                </a:lnTo>
                <a:lnTo>
                  <a:pt x="42" y="1174"/>
                </a:lnTo>
                <a:lnTo>
                  <a:pt x="59" y="1073"/>
                </a:lnTo>
                <a:lnTo>
                  <a:pt x="72" y="959"/>
                </a:lnTo>
                <a:lnTo>
                  <a:pt x="84" y="832"/>
                </a:lnTo>
                <a:lnTo>
                  <a:pt x="101" y="701"/>
                </a:lnTo>
                <a:lnTo>
                  <a:pt x="114" y="575"/>
                </a:lnTo>
                <a:lnTo>
                  <a:pt x="131" y="448"/>
                </a:lnTo>
                <a:lnTo>
                  <a:pt x="144" y="338"/>
                </a:lnTo>
                <a:lnTo>
                  <a:pt x="160" y="237"/>
                </a:lnTo>
                <a:lnTo>
                  <a:pt x="173" y="152"/>
                </a:lnTo>
                <a:lnTo>
                  <a:pt x="186" y="89"/>
                </a:lnTo>
                <a:lnTo>
                  <a:pt x="203" y="43"/>
                </a:lnTo>
                <a:lnTo>
                  <a:pt x="215" y="13"/>
                </a:lnTo>
                <a:lnTo>
                  <a:pt x="232" y="0"/>
                </a:lnTo>
                <a:lnTo>
                  <a:pt x="245" y="5"/>
                </a:lnTo>
                <a:lnTo>
                  <a:pt x="257" y="26"/>
                </a:lnTo>
                <a:lnTo>
                  <a:pt x="274" y="59"/>
                </a:lnTo>
                <a:lnTo>
                  <a:pt x="287" y="102"/>
                </a:lnTo>
                <a:lnTo>
                  <a:pt x="304" y="152"/>
                </a:lnTo>
                <a:lnTo>
                  <a:pt x="316" y="207"/>
                </a:lnTo>
                <a:lnTo>
                  <a:pt x="333" y="266"/>
                </a:lnTo>
                <a:lnTo>
                  <a:pt x="346" y="321"/>
                </a:lnTo>
                <a:lnTo>
                  <a:pt x="359" y="376"/>
                </a:lnTo>
                <a:lnTo>
                  <a:pt x="375" y="427"/>
                </a:lnTo>
                <a:lnTo>
                  <a:pt x="388" y="473"/>
                </a:lnTo>
                <a:lnTo>
                  <a:pt x="405" y="511"/>
                </a:lnTo>
                <a:lnTo>
                  <a:pt x="418" y="541"/>
                </a:lnTo>
                <a:lnTo>
                  <a:pt x="430" y="566"/>
                </a:lnTo>
                <a:lnTo>
                  <a:pt x="447" y="579"/>
                </a:lnTo>
                <a:lnTo>
                  <a:pt x="460" y="587"/>
                </a:lnTo>
                <a:lnTo>
                  <a:pt x="477" y="583"/>
                </a:lnTo>
                <a:lnTo>
                  <a:pt x="489" y="575"/>
                </a:lnTo>
                <a:lnTo>
                  <a:pt x="502" y="562"/>
                </a:lnTo>
                <a:lnTo>
                  <a:pt x="519" y="545"/>
                </a:lnTo>
                <a:lnTo>
                  <a:pt x="531" y="524"/>
                </a:lnTo>
                <a:lnTo>
                  <a:pt x="548" y="499"/>
                </a:lnTo>
                <a:lnTo>
                  <a:pt x="561" y="473"/>
                </a:lnTo>
                <a:lnTo>
                  <a:pt x="578" y="448"/>
                </a:lnTo>
                <a:lnTo>
                  <a:pt x="590" y="423"/>
                </a:lnTo>
                <a:lnTo>
                  <a:pt x="603" y="397"/>
                </a:lnTo>
                <a:lnTo>
                  <a:pt x="620" y="380"/>
                </a:lnTo>
                <a:lnTo>
                  <a:pt x="633" y="359"/>
                </a:lnTo>
                <a:lnTo>
                  <a:pt x="649" y="347"/>
                </a:lnTo>
                <a:lnTo>
                  <a:pt x="662" y="338"/>
                </a:lnTo>
                <a:lnTo>
                  <a:pt x="675" y="330"/>
                </a:lnTo>
                <a:lnTo>
                  <a:pt x="692" y="325"/>
                </a:lnTo>
                <a:lnTo>
                  <a:pt x="704" y="325"/>
                </a:lnTo>
                <a:lnTo>
                  <a:pt x="721" y="330"/>
                </a:lnTo>
                <a:lnTo>
                  <a:pt x="734" y="334"/>
                </a:lnTo>
                <a:lnTo>
                  <a:pt x="746" y="342"/>
                </a:lnTo>
                <a:lnTo>
                  <a:pt x="763" y="351"/>
                </a:lnTo>
                <a:lnTo>
                  <a:pt x="776" y="363"/>
                </a:lnTo>
                <a:lnTo>
                  <a:pt x="793" y="376"/>
                </a:lnTo>
                <a:lnTo>
                  <a:pt x="805" y="385"/>
                </a:lnTo>
                <a:lnTo>
                  <a:pt x="822" y="397"/>
                </a:lnTo>
                <a:lnTo>
                  <a:pt x="835" y="406"/>
                </a:lnTo>
                <a:lnTo>
                  <a:pt x="848" y="418"/>
                </a:lnTo>
                <a:lnTo>
                  <a:pt x="864" y="423"/>
                </a:lnTo>
                <a:lnTo>
                  <a:pt x="877" y="431"/>
                </a:lnTo>
                <a:lnTo>
                  <a:pt x="894" y="435"/>
                </a:lnTo>
                <a:lnTo>
                  <a:pt x="907" y="439"/>
                </a:lnTo>
                <a:lnTo>
                  <a:pt x="919" y="439"/>
                </a:lnTo>
                <a:lnTo>
                  <a:pt x="936" y="439"/>
                </a:lnTo>
                <a:lnTo>
                  <a:pt x="949" y="439"/>
                </a:lnTo>
                <a:lnTo>
                  <a:pt x="966" y="439"/>
                </a:lnTo>
                <a:lnTo>
                  <a:pt x="978" y="435"/>
                </a:lnTo>
                <a:lnTo>
                  <a:pt x="995" y="431"/>
                </a:lnTo>
                <a:lnTo>
                  <a:pt x="1008" y="427"/>
                </a:lnTo>
                <a:lnTo>
                  <a:pt x="1020" y="423"/>
                </a:lnTo>
                <a:lnTo>
                  <a:pt x="1037" y="414"/>
                </a:lnTo>
                <a:lnTo>
                  <a:pt x="1050" y="410"/>
                </a:lnTo>
                <a:lnTo>
                  <a:pt x="1067" y="406"/>
                </a:lnTo>
                <a:lnTo>
                  <a:pt x="1079" y="401"/>
                </a:lnTo>
                <a:lnTo>
                  <a:pt x="1092" y="397"/>
                </a:lnTo>
                <a:lnTo>
                  <a:pt x="1109" y="393"/>
                </a:lnTo>
                <a:lnTo>
                  <a:pt x="1122" y="393"/>
                </a:lnTo>
                <a:lnTo>
                  <a:pt x="1139" y="393"/>
                </a:lnTo>
                <a:lnTo>
                  <a:pt x="1151" y="389"/>
                </a:lnTo>
                <a:lnTo>
                  <a:pt x="1164" y="389"/>
                </a:lnTo>
                <a:lnTo>
                  <a:pt x="1181" y="389"/>
                </a:lnTo>
                <a:lnTo>
                  <a:pt x="1193" y="393"/>
                </a:lnTo>
                <a:lnTo>
                  <a:pt x="1210" y="393"/>
                </a:lnTo>
                <a:lnTo>
                  <a:pt x="1223" y="393"/>
                </a:lnTo>
                <a:lnTo>
                  <a:pt x="1240" y="397"/>
                </a:lnTo>
                <a:lnTo>
                  <a:pt x="1252" y="397"/>
                </a:lnTo>
                <a:lnTo>
                  <a:pt x="1265" y="401"/>
                </a:lnTo>
                <a:lnTo>
                  <a:pt x="1282" y="401"/>
                </a:lnTo>
                <a:lnTo>
                  <a:pt x="1295" y="406"/>
                </a:lnTo>
                <a:lnTo>
                  <a:pt x="1311" y="406"/>
                </a:lnTo>
                <a:lnTo>
                  <a:pt x="1324" y="410"/>
                </a:lnTo>
                <a:lnTo>
                  <a:pt x="1337" y="410"/>
                </a:lnTo>
                <a:lnTo>
                  <a:pt x="1354" y="410"/>
                </a:lnTo>
                <a:lnTo>
                  <a:pt x="1366" y="414"/>
                </a:lnTo>
                <a:lnTo>
                  <a:pt x="1383" y="414"/>
                </a:lnTo>
                <a:lnTo>
                  <a:pt x="1396" y="414"/>
                </a:lnTo>
                <a:lnTo>
                  <a:pt x="1413" y="414"/>
                </a:lnTo>
                <a:lnTo>
                  <a:pt x="1425" y="414"/>
                </a:lnTo>
                <a:lnTo>
                  <a:pt x="1438" y="410"/>
                </a:lnTo>
                <a:lnTo>
                  <a:pt x="1455" y="410"/>
                </a:lnTo>
                <a:lnTo>
                  <a:pt x="1467" y="410"/>
                </a:lnTo>
                <a:lnTo>
                  <a:pt x="1484" y="410"/>
                </a:lnTo>
                <a:lnTo>
                  <a:pt x="1497" y="410"/>
                </a:lnTo>
                <a:lnTo>
                  <a:pt x="1510" y="406"/>
                </a:lnTo>
                <a:lnTo>
                  <a:pt x="1526" y="406"/>
                </a:lnTo>
                <a:lnTo>
                  <a:pt x="1539" y="406"/>
                </a:lnTo>
                <a:lnTo>
                  <a:pt x="1556" y="406"/>
                </a:lnTo>
                <a:lnTo>
                  <a:pt x="1569" y="406"/>
                </a:lnTo>
                <a:lnTo>
                  <a:pt x="1581" y="401"/>
                </a:lnTo>
                <a:lnTo>
                  <a:pt x="1598" y="401"/>
                </a:lnTo>
                <a:lnTo>
                  <a:pt x="1611" y="401"/>
                </a:lnTo>
                <a:lnTo>
                  <a:pt x="1628" y="401"/>
                </a:lnTo>
                <a:lnTo>
                  <a:pt x="1640" y="401"/>
                </a:lnTo>
                <a:lnTo>
                  <a:pt x="1657" y="401"/>
                </a:lnTo>
                <a:lnTo>
                  <a:pt x="1670" y="401"/>
                </a:lnTo>
                <a:lnTo>
                  <a:pt x="1682" y="401"/>
                </a:lnTo>
                <a:lnTo>
                  <a:pt x="1699" y="406"/>
                </a:lnTo>
                <a:lnTo>
                  <a:pt x="1712" y="406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4403725" y="5141913"/>
            <a:ext cx="484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4413250" y="3944939"/>
            <a:ext cx="3627438" cy="349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1" name="Arc 29"/>
          <p:cNvSpPr>
            <a:spLocks/>
          </p:cNvSpPr>
          <p:nvPr/>
        </p:nvSpPr>
        <p:spPr bwMode="auto">
          <a:xfrm>
            <a:off x="4635501" y="4775201"/>
            <a:ext cx="619125" cy="307975"/>
          </a:xfrm>
          <a:custGeom>
            <a:avLst/>
            <a:gdLst>
              <a:gd name="G0" fmla="+- 21541 0 0"/>
              <a:gd name="G1" fmla="+- 21600 0 0"/>
              <a:gd name="G2" fmla="+- 21600 0 0"/>
              <a:gd name="T0" fmla="*/ 0 w 43141"/>
              <a:gd name="T1" fmla="*/ 20004 h 21600"/>
              <a:gd name="T2" fmla="*/ 43141 w 43141"/>
              <a:gd name="T3" fmla="*/ 21600 h 21600"/>
              <a:gd name="T4" fmla="*/ 21541 w 431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41" h="21600" fill="none" extrusionOk="0">
                <a:moveTo>
                  <a:pt x="0" y="20004"/>
                </a:moveTo>
                <a:cubicBezTo>
                  <a:pt x="835" y="8724"/>
                  <a:pt x="10230" y="0"/>
                  <a:pt x="21541" y="0"/>
                </a:cubicBezTo>
                <a:cubicBezTo>
                  <a:pt x="33470" y="0"/>
                  <a:pt x="43141" y="9670"/>
                  <a:pt x="43141" y="21600"/>
                </a:cubicBezTo>
              </a:path>
              <a:path w="43141" h="21600" stroke="0" extrusionOk="0">
                <a:moveTo>
                  <a:pt x="0" y="20004"/>
                </a:moveTo>
                <a:cubicBezTo>
                  <a:pt x="835" y="8724"/>
                  <a:pt x="10230" y="0"/>
                  <a:pt x="21541" y="0"/>
                </a:cubicBezTo>
                <a:cubicBezTo>
                  <a:pt x="33470" y="0"/>
                  <a:pt x="43141" y="9670"/>
                  <a:pt x="43141" y="21600"/>
                </a:cubicBezTo>
                <a:lnTo>
                  <a:pt x="21541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4114800" y="38798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5130800" y="49911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i="1" baseline="-25000"/>
              <a:t>p</a:t>
            </a:r>
            <a:endParaRPr lang="en-US" sz="2400" i="1"/>
          </a:p>
        </p:txBody>
      </p:sp>
      <p:sp>
        <p:nvSpPr>
          <p:cNvPr id="100384" name="Line 32"/>
          <p:cNvSpPr>
            <a:spLocks noChangeShapeType="1"/>
          </p:cNvSpPr>
          <p:nvPr/>
        </p:nvSpPr>
        <p:spPr bwMode="auto">
          <a:xfrm>
            <a:off x="4889500" y="3073400"/>
            <a:ext cx="0" cy="2870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Waktu puncak, t</a:t>
            </a:r>
            <a:r>
              <a:rPr lang="en-US" baseline="-25000"/>
              <a:t>p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3429000" cy="5969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fi-FI">
                <a:latin typeface="Times New Roman" panose="02020603050405020304" pitchFamily="18" charset="0"/>
              </a:rPr>
              <a:t>t</a:t>
            </a:r>
            <a:r>
              <a:rPr lang="fi-FI" baseline="-25000">
                <a:latin typeface="Times New Roman" panose="02020603050405020304" pitchFamily="18" charset="0"/>
              </a:rPr>
              <a:t>p</a:t>
            </a:r>
            <a:r>
              <a:rPr lang="fi-FI">
                <a:latin typeface="Times New Roman" panose="02020603050405020304" pitchFamily="18" charset="0"/>
              </a:rPr>
              <a:t> terjadi pada saat  :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3797300" y="3543300"/>
            <a:ext cx="14605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1143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fi-FI">
                <a:latin typeface="Times New Roman" panose="02020603050405020304" pitchFamily="18" charset="0"/>
              </a:rPr>
              <a:t>, maka :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4" name="Rectangle 18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1981200" y="483870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1143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fi-FI">
                <a:latin typeface="Times New Roman" panose="02020603050405020304" pitchFamily="18" charset="0"/>
              </a:rPr>
              <a:t>Waktu puncak :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3" name="Rectangle 27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402" name="Object 26"/>
          <p:cNvGraphicFramePr>
            <a:graphicFrameLocks noChangeAspect="1"/>
          </p:cNvGraphicFramePr>
          <p:nvPr/>
        </p:nvGraphicFramePr>
        <p:xfrm>
          <a:off x="5502275" y="1500188"/>
          <a:ext cx="13414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8" name="Equation" r:id="rId3" imgW="774360" imgH="495000" progId="Equation.3">
                  <p:embed/>
                </p:oleObj>
              </mc:Choice>
              <mc:Fallback>
                <p:oleObj name="Equation" r:id="rId3" imgW="774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500188"/>
                        <a:ext cx="1341438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4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2320926" y="2543176"/>
          <a:ext cx="35464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9" name="Equation" r:id="rId5" imgW="2031840" imgH="507960" progId="Equation.3">
                  <p:embed/>
                </p:oleObj>
              </mc:Choice>
              <mc:Fallback>
                <p:oleObj name="Equation" r:id="rId5" imgW="2031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6" y="2543176"/>
                        <a:ext cx="35464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7" name="Rectangle 31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406" name="Object 30"/>
          <p:cNvGraphicFramePr>
            <a:graphicFrameLocks noChangeAspect="1"/>
          </p:cNvGraphicFramePr>
          <p:nvPr/>
        </p:nvGraphicFramePr>
        <p:xfrm>
          <a:off x="5181601" y="3644900"/>
          <a:ext cx="1527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0" name="Equation" r:id="rId7" imgW="863225" imgH="241195" progId="Equation.3">
                  <p:embed/>
                </p:oleObj>
              </mc:Choice>
              <mc:Fallback>
                <p:oleObj name="Equation" r:id="rId7" imgW="8632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3644900"/>
                        <a:ext cx="15271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9" name="Rectangle 33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408" name="Object 32"/>
          <p:cNvGraphicFramePr>
            <a:graphicFrameLocks noChangeAspect="1"/>
          </p:cNvGraphicFramePr>
          <p:nvPr/>
        </p:nvGraphicFramePr>
        <p:xfrm>
          <a:off x="2438400" y="3594101"/>
          <a:ext cx="1316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1" name="Equation" r:id="rId9" imgW="748975" imgH="266584" progId="Equation.3">
                  <p:embed/>
                </p:oleObj>
              </mc:Choice>
              <mc:Fallback>
                <p:oleObj name="Equation" r:id="rId9" imgW="74897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94101"/>
                        <a:ext cx="13160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410" name="Object 34"/>
          <p:cNvGraphicFramePr>
            <a:graphicFrameLocks noChangeAspect="1"/>
          </p:cNvGraphicFramePr>
          <p:nvPr/>
        </p:nvGraphicFramePr>
        <p:xfrm>
          <a:off x="5180014" y="4151314"/>
          <a:ext cx="28971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2" name="Equation" r:id="rId11" imgW="1638300" imgH="241300" progId="Equation.3">
                  <p:embed/>
                </p:oleObj>
              </mc:Choice>
              <mc:Fallback>
                <p:oleObj name="Equation" r:id="rId11" imgW="1638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4" y="4151314"/>
                        <a:ext cx="28971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3" name="Rectangle 3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1415" name="Group 39"/>
          <p:cNvGrpSpPr>
            <a:grpSpLocks/>
          </p:cNvGrpSpPr>
          <p:nvPr/>
        </p:nvGrpSpPr>
        <p:grpSpPr bwMode="auto">
          <a:xfrm>
            <a:off x="4927600" y="4787900"/>
            <a:ext cx="1320800" cy="850900"/>
            <a:chOff x="2144" y="3312"/>
            <a:chExt cx="832" cy="536"/>
          </a:xfrm>
        </p:grpSpPr>
        <p:graphicFrame>
          <p:nvGraphicFramePr>
            <p:cNvPr id="101412" name="Object 36"/>
            <p:cNvGraphicFramePr>
              <a:graphicFrameLocks noChangeAspect="1"/>
            </p:cNvGraphicFramePr>
            <p:nvPr/>
          </p:nvGraphicFramePr>
          <p:xfrm>
            <a:off x="2216" y="3320"/>
            <a:ext cx="691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03" name="Equation" r:id="rId13" imgW="622030" imgH="431613" progId="Equation.3">
                    <p:embed/>
                  </p:oleObj>
                </mc:Choice>
                <mc:Fallback>
                  <p:oleObj name="Equation" r:id="rId13" imgW="622030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3320"/>
                          <a:ext cx="691" cy="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4" name="Rectangle 38"/>
            <p:cNvSpPr>
              <a:spLocks noChangeArrowheads="1"/>
            </p:cNvSpPr>
            <p:nvPr/>
          </p:nvSpPr>
          <p:spPr bwMode="auto">
            <a:xfrm>
              <a:off x="2144" y="3312"/>
              <a:ext cx="832" cy="5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6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414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Nilai puncak kurva respon diukur dari satuan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en-US">
                <a:latin typeface="Times New Roman" panose="02020603050405020304" pitchFamily="18" charset="0"/>
              </a:rPr>
              <a:t>Persen overshoot maksimum :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Maksimum overshoot, M</a:t>
            </a:r>
            <a:r>
              <a:rPr lang="en-US" baseline="-25000"/>
              <a:t>p</a:t>
            </a:r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33" name="Object 33"/>
          <p:cNvGraphicFramePr>
            <a:graphicFrameLocks noChangeAspect="1"/>
          </p:cNvGraphicFramePr>
          <p:nvPr/>
        </p:nvGraphicFramePr>
        <p:xfrm>
          <a:off x="3140076" y="2717801"/>
          <a:ext cx="32861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2" name="Equation" r:id="rId3" imgW="1866600" imgH="457200" progId="Equation.3">
                  <p:embed/>
                </p:oleObj>
              </mc:Choice>
              <mc:Fallback>
                <p:oleObj name="Equation" r:id="rId3" imgW="186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2717801"/>
                        <a:ext cx="328612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4591051" y="3886200"/>
            <a:ext cx="2951163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4591051" y="6230938"/>
            <a:ext cx="2951163" cy="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V="1">
            <a:off x="7542214" y="3886200"/>
            <a:ext cx="1587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 flipV="1">
            <a:off x="4591051" y="3886200"/>
            <a:ext cx="3175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4591051" y="6230938"/>
            <a:ext cx="2951163" cy="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 flipV="1">
            <a:off x="4591051" y="3886200"/>
            <a:ext cx="3175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V="1">
            <a:off x="4591051" y="6202364"/>
            <a:ext cx="3175" cy="285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4591051" y="3886201"/>
            <a:ext cx="3175" cy="285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4591050" y="6230938"/>
            <a:ext cx="31750" cy="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4591050" y="5449889"/>
            <a:ext cx="31750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4381501" y="5397500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0.5</a:t>
            </a:r>
            <a:endParaRPr lang="en-US" sz="1000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4591050" y="4667251"/>
            <a:ext cx="31750" cy="31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4591050" y="3886200"/>
            <a:ext cx="3175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 flipV="1">
            <a:off x="4591051" y="3886200"/>
            <a:ext cx="3175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6" name="Freeform 26"/>
          <p:cNvSpPr>
            <a:spLocks/>
          </p:cNvSpPr>
          <p:nvPr/>
        </p:nvSpPr>
        <p:spPr bwMode="auto">
          <a:xfrm>
            <a:off x="4591051" y="3971926"/>
            <a:ext cx="2936875" cy="2259013"/>
          </a:xfrm>
          <a:custGeom>
            <a:avLst/>
            <a:gdLst>
              <a:gd name="T0" fmla="*/ 13 w 1712"/>
              <a:gd name="T1" fmla="*/ 1301 h 1317"/>
              <a:gd name="T2" fmla="*/ 42 w 1712"/>
              <a:gd name="T3" fmla="*/ 1174 h 1317"/>
              <a:gd name="T4" fmla="*/ 72 w 1712"/>
              <a:gd name="T5" fmla="*/ 959 h 1317"/>
              <a:gd name="T6" fmla="*/ 101 w 1712"/>
              <a:gd name="T7" fmla="*/ 701 h 1317"/>
              <a:gd name="T8" fmla="*/ 131 w 1712"/>
              <a:gd name="T9" fmla="*/ 448 h 1317"/>
              <a:gd name="T10" fmla="*/ 160 w 1712"/>
              <a:gd name="T11" fmla="*/ 237 h 1317"/>
              <a:gd name="T12" fmla="*/ 186 w 1712"/>
              <a:gd name="T13" fmla="*/ 89 h 1317"/>
              <a:gd name="T14" fmla="*/ 215 w 1712"/>
              <a:gd name="T15" fmla="*/ 13 h 1317"/>
              <a:gd name="T16" fmla="*/ 245 w 1712"/>
              <a:gd name="T17" fmla="*/ 5 h 1317"/>
              <a:gd name="T18" fmla="*/ 274 w 1712"/>
              <a:gd name="T19" fmla="*/ 59 h 1317"/>
              <a:gd name="T20" fmla="*/ 304 w 1712"/>
              <a:gd name="T21" fmla="*/ 152 h 1317"/>
              <a:gd name="T22" fmla="*/ 333 w 1712"/>
              <a:gd name="T23" fmla="*/ 266 h 1317"/>
              <a:gd name="T24" fmla="*/ 359 w 1712"/>
              <a:gd name="T25" fmla="*/ 376 h 1317"/>
              <a:gd name="T26" fmla="*/ 388 w 1712"/>
              <a:gd name="T27" fmla="*/ 473 h 1317"/>
              <a:gd name="T28" fmla="*/ 418 w 1712"/>
              <a:gd name="T29" fmla="*/ 541 h 1317"/>
              <a:gd name="T30" fmla="*/ 447 w 1712"/>
              <a:gd name="T31" fmla="*/ 579 h 1317"/>
              <a:gd name="T32" fmla="*/ 477 w 1712"/>
              <a:gd name="T33" fmla="*/ 583 h 1317"/>
              <a:gd name="T34" fmla="*/ 502 w 1712"/>
              <a:gd name="T35" fmla="*/ 562 h 1317"/>
              <a:gd name="T36" fmla="*/ 531 w 1712"/>
              <a:gd name="T37" fmla="*/ 524 h 1317"/>
              <a:gd name="T38" fmla="*/ 561 w 1712"/>
              <a:gd name="T39" fmla="*/ 473 h 1317"/>
              <a:gd name="T40" fmla="*/ 590 w 1712"/>
              <a:gd name="T41" fmla="*/ 423 h 1317"/>
              <a:gd name="T42" fmla="*/ 620 w 1712"/>
              <a:gd name="T43" fmla="*/ 380 h 1317"/>
              <a:gd name="T44" fmla="*/ 649 w 1712"/>
              <a:gd name="T45" fmla="*/ 347 h 1317"/>
              <a:gd name="T46" fmla="*/ 675 w 1712"/>
              <a:gd name="T47" fmla="*/ 330 h 1317"/>
              <a:gd name="T48" fmla="*/ 704 w 1712"/>
              <a:gd name="T49" fmla="*/ 325 h 1317"/>
              <a:gd name="T50" fmla="*/ 734 w 1712"/>
              <a:gd name="T51" fmla="*/ 334 h 1317"/>
              <a:gd name="T52" fmla="*/ 763 w 1712"/>
              <a:gd name="T53" fmla="*/ 351 h 1317"/>
              <a:gd name="T54" fmla="*/ 793 w 1712"/>
              <a:gd name="T55" fmla="*/ 376 h 1317"/>
              <a:gd name="T56" fmla="*/ 822 w 1712"/>
              <a:gd name="T57" fmla="*/ 397 h 1317"/>
              <a:gd name="T58" fmla="*/ 848 w 1712"/>
              <a:gd name="T59" fmla="*/ 418 h 1317"/>
              <a:gd name="T60" fmla="*/ 877 w 1712"/>
              <a:gd name="T61" fmla="*/ 431 h 1317"/>
              <a:gd name="T62" fmla="*/ 907 w 1712"/>
              <a:gd name="T63" fmla="*/ 439 h 1317"/>
              <a:gd name="T64" fmla="*/ 936 w 1712"/>
              <a:gd name="T65" fmla="*/ 439 h 1317"/>
              <a:gd name="T66" fmla="*/ 966 w 1712"/>
              <a:gd name="T67" fmla="*/ 439 h 1317"/>
              <a:gd name="T68" fmla="*/ 995 w 1712"/>
              <a:gd name="T69" fmla="*/ 431 h 1317"/>
              <a:gd name="T70" fmla="*/ 1020 w 1712"/>
              <a:gd name="T71" fmla="*/ 423 h 1317"/>
              <a:gd name="T72" fmla="*/ 1050 w 1712"/>
              <a:gd name="T73" fmla="*/ 410 h 1317"/>
              <a:gd name="T74" fmla="*/ 1079 w 1712"/>
              <a:gd name="T75" fmla="*/ 401 h 1317"/>
              <a:gd name="T76" fmla="*/ 1109 w 1712"/>
              <a:gd name="T77" fmla="*/ 393 h 1317"/>
              <a:gd name="T78" fmla="*/ 1139 w 1712"/>
              <a:gd name="T79" fmla="*/ 393 h 1317"/>
              <a:gd name="T80" fmla="*/ 1164 w 1712"/>
              <a:gd name="T81" fmla="*/ 389 h 1317"/>
              <a:gd name="T82" fmla="*/ 1193 w 1712"/>
              <a:gd name="T83" fmla="*/ 393 h 1317"/>
              <a:gd name="T84" fmla="*/ 1223 w 1712"/>
              <a:gd name="T85" fmla="*/ 393 h 1317"/>
              <a:gd name="T86" fmla="*/ 1252 w 1712"/>
              <a:gd name="T87" fmla="*/ 397 h 1317"/>
              <a:gd name="T88" fmla="*/ 1282 w 1712"/>
              <a:gd name="T89" fmla="*/ 401 h 1317"/>
              <a:gd name="T90" fmla="*/ 1311 w 1712"/>
              <a:gd name="T91" fmla="*/ 406 h 1317"/>
              <a:gd name="T92" fmla="*/ 1337 w 1712"/>
              <a:gd name="T93" fmla="*/ 410 h 1317"/>
              <a:gd name="T94" fmla="*/ 1366 w 1712"/>
              <a:gd name="T95" fmla="*/ 414 h 1317"/>
              <a:gd name="T96" fmla="*/ 1396 w 1712"/>
              <a:gd name="T97" fmla="*/ 414 h 1317"/>
              <a:gd name="T98" fmla="*/ 1425 w 1712"/>
              <a:gd name="T99" fmla="*/ 414 h 1317"/>
              <a:gd name="T100" fmla="*/ 1455 w 1712"/>
              <a:gd name="T101" fmla="*/ 410 h 1317"/>
              <a:gd name="T102" fmla="*/ 1484 w 1712"/>
              <a:gd name="T103" fmla="*/ 410 h 1317"/>
              <a:gd name="T104" fmla="*/ 1510 w 1712"/>
              <a:gd name="T105" fmla="*/ 406 h 1317"/>
              <a:gd name="T106" fmla="*/ 1539 w 1712"/>
              <a:gd name="T107" fmla="*/ 406 h 1317"/>
              <a:gd name="T108" fmla="*/ 1569 w 1712"/>
              <a:gd name="T109" fmla="*/ 406 h 1317"/>
              <a:gd name="T110" fmla="*/ 1598 w 1712"/>
              <a:gd name="T111" fmla="*/ 401 h 1317"/>
              <a:gd name="T112" fmla="*/ 1628 w 1712"/>
              <a:gd name="T113" fmla="*/ 401 h 1317"/>
              <a:gd name="T114" fmla="*/ 1657 w 1712"/>
              <a:gd name="T115" fmla="*/ 401 h 1317"/>
              <a:gd name="T116" fmla="*/ 1682 w 1712"/>
              <a:gd name="T117" fmla="*/ 401 h 1317"/>
              <a:gd name="T118" fmla="*/ 1712 w 1712"/>
              <a:gd name="T119" fmla="*/ 40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2" h="1317">
                <a:moveTo>
                  <a:pt x="0" y="1317"/>
                </a:moveTo>
                <a:lnTo>
                  <a:pt x="13" y="1301"/>
                </a:lnTo>
                <a:lnTo>
                  <a:pt x="30" y="1250"/>
                </a:lnTo>
                <a:lnTo>
                  <a:pt x="42" y="1174"/>
                </a:lnTo>
                <a:lnTo>
                  <a:pt x="59" y="1073"/>
                </a:lnTo>
                <a:lnTo>
                  <a:pt x="72" y="959"/>
                </a:lnTo>
                <a:lnTo>
                  <a:pt x="84" y="832"/>
                </a:lnTo>
                <a:lnTo>
                  <a:pt x="101" y="701"/>
                </a:lnTo>
                <a:lnTo>
                  <a:pt x="114" y="575"/>
                </a:lnTo>
                <a:lnTo>
                  <a:pt x="131" y="448"/>
                </a:lnTo>
                <a:lnTo>
                  <a:pt x="144" y="338"/>
                </a:lnTo>
                <a:lnTo>
                  <a:pt x="160" y="237"/>
                </a:lnTo>
                <a:lnTo>
                  <a:pt x="173" y="152"/>
                </a:lnTo>
                <a:lnTo>
                  <a:pt x="186" y="89"/>
                </a:lnTo>
                <a:lnTo>
                  <a:pt x="203" y="43"/>
                </a:lnTo>
                <a:lnTo>
                  <a:pt x="215" y="13"/>
                </a:lnTo>
                <a:lnTo>
                  <a:pt x="232" y="0"/>
                </a:lnTo>
                <a:lnTo>
                  <a:pt x="245" y="5"/>
                </a:lnTo>
                <a:lnTo>
                  <a:pt x="257" y="26"/>
                </a:lnTo>
                <a:lnTo>
                  <a:pt x="274" y="59"/>
                </a:lnTo>
                <a:lnTo>
                  <a:pt x="287" y="102"/>
                </a:lnTo>
                <a:lnTo>
                  <a:pt x="304" y="152"/>
                </a:lnTo>
                <a:lnTo>
                  <a:pt x="316" y="207"/>
                </a:lnTo>
                <a:lnTo>
                  <a:pt x="333" y="266"/>
                </a:lnTo>
                <a:lnTo>
                  <a:pt x="346" y="321"/>
                </a:lnTo>
                <a:lnTo>
                  <a:pt x="359" y="376"/>
                </a:lnTo>
                <a:lnTo>
                  <a:pt x="375" y="427"/>
                </a:lnTo>
                <a:lnTo>
                  <a:pt x="388" y="473"/>
                </a:lnTo>
                <a:lnTo>
                  <a:pt x="405" y="511"/>
                </a:lnTo>
                <a:lnTo>
                  <a:pt x="418" y="541"/>
                </a:lnTo>
                <a:lnTo>
                  <a:pt x="430" y="566"/>
                </a:lnTo>
                <a:lnTo>
                  <a:pt x="447" y="579"/>
                </a:lnTo>
                <a:lnTo>
                  <a:pt x="460" y="587"/>
                </a:lnTo>
                <a:lnTo>
                  <a:pt x="477" y="583"/>
                </a:lnTo>
                <a:lnTo>
                  <a:pt x="489" y="575"/>
                </a:lnTo>
                <a:lnTo>
                  <a:pt x="502" y="562"/>
                </a:lnTo>
                <a:lnTo>
                  <a:pt x="519" y="545"/>
                </a:lnTo>
                <a:lnTo>
                  <a:pt x="531" y="524"/>
                </a:lnTo>
                <a:lnTo>
                  <a:pt x="548" y="499"/>
                </a:lnTo>
                <a:lnTo>
                  <a:pt x="561" y="473"/>
                </a:lnTo>
                <a:lnTo>
                  <a:pt x="578" y="448"/>
                </a:lnTo>
                <a:lnTo>
                  <a:pt x="590" y="423"/>
                </a:lnTo>
                <a:lnTo>
                  <a:pt x="603" y="397"/>
                </a:lnTo>
                <a:lnTo>
                  <a:pt x="620" y="380"/>
                </a:lnTo>
                <a:lnTo>
                  <a:pt x="633" y="359"/>
                </a:lnTo>
                <a:lnTo>
                  <a:pt x="649" y="347"/>
                </a:lnTo>
                <a:lnTo>
                  <a:pt x="662" y="338"/>
                </a:lnTo>
                <a:lnTo>
                  <a:pt x="675" y="330"/>
                </a:lnTo>
                <a:lnTo>
                  <a:pt x="692" y="325"/>
                </a:lnTo>
                <a:lnTo>
                  <a:pt x="704" y="325"/>
                </a:lnTo>
                <a:lnTo>
                  <a:pt x="721" y="330"/>
                </a:lnTo>
                <a:lnTo>
                  <a:pt x="734" y="334"/>
                </a:lnTo>
                <a:lnTo>
                  <a:pt x="746" y="342"/>
                </a:lnTo>
                <a:lnTo>
                  <a:pt x="763" y="351"/>
                </a:lnTo>
                <a:lnTo>
                  <a:pt x="776" y="363"/>
                </a:lnTo>
                <a:lnTo>
                  <a:pt x="793" y="376"/>
                </a:lnTo>
                <a:lnTo>
                  <a:pt x="805" y="385"/>
                </a:lnTo>
                <a:lnTo>
                  <a:pt x="822" y="397"/>
                </a:lnTo>
                <a:lnTo>
                  <a:pt x="835" y="406"/>
                </a:lnTo>
                <a:lnTo>
                  <a:pt x="848" y="418"/>
                </a:lnTo>
                <a:lnTo>
                  <a:pt x="864" y="423"/>
                </a:lnTo>
                <a:lnTo>
                  <a:pt x="877" y="431"/>
                </a:lnTo>
                <a:lnTo>
                  <a:pt x="894" y="435"/>
                </a:lnTo>
                <a:lnTo>
                  <a:pt x="907" y="439"/>
                </a:lnTo>
                <a:lnTo>
                  <a:pt x="919" y="439"/>
                </a:lnTo>
                <a:lnTo>
                  <a:pt x="936" y="439"/>
                </a:lnTo>
                <a:lnTo>
                  <a:pt x="949" y="439"/>
                </a:lnTo>
                <a:lnTo>
                  <a:pt x="966" y="439"/>
                </a:lnTo>
                <a:lnTo>
                  <a:pt x="978" y="435"/>
                </a:lnTo>
                <a:lnTo>
                  <a:pt x="995" y="431"/>
                </a:lnTo>
                <a:lnTo>
                  <a:pt x="1008" y="427"/>
                </a:lnTo>
                <a:lnTo>
                  <a:pt x="1020" y="423"/>
                </a:lnTo>
                <a:lnTo>
                  <a:pt x="1037" y="414"/>
                </a:lnTo>
                <a:lnTo>
                  <a:pt x="1050" y="410"/>
                </a:lnTo>
                <a:lnTo>
                  <a:pt x="1067" y="406"/>
                </a:lnTo>
                <a:lnTo>
                  <a:pt x="1079" y="401"/>
                </a:lnTo>
                <a:lnTo>
                  <a:pt x="1092" y="397"/>
                </a:lnTo>
                <a:lnTo>
                  <a:pt x="1109" y="393"/>
                </a:lnTo>
                <a:lnTo>
                  <a:pt x="1122" y="393"/>
                </a:lnTo>
                <a:lnTo>
                  <a:pt x="1139" y="393"/>
                </a:lnTo>
                <a:lnTo>
                  <a:pt x="1151" y="389"/>
                </a:lnTo>
                <a:lnTo>
                  <a:pt x="1164" y="389"/>
                </a:lnTo>
                <a:lnTo>
                  <a:pt x="1181" y="389"/>
                </a:lnTo>
                <a:lnTo>
                  <a:pt x="1193" y="393"/>
                </a:lnTo>
                <a:lnTo>
                  <a:pt x="1210" y="393"/>
                </a:lnTo>
                <a:lnTo>
                  <a:pt x="1223" y="393"/>
                </a:lnTo>
                <a:lnTo>
                  <a:pt x="1240" y="397"/>
                </a:lnTo>
                <a:lnTo>
                  <a:pt x="1252" y="397"/>
                </a:lnTo>
                <a:lnTo>
                  <a:pt x="1265" y="401"/>
                </a:lnTo>
                <a:lnTo>
                  <a:pt x="1282" y="401"/>
                </a:lnTo>
                <a:lnTo>
                  <a:pt x="1295" y="406"/>
                </a:lnTo>
                <a:lnTo>
                  <a:pt x="1311" y="406"/>
                </a:lnTo>
                <a:lnTo>
                  <a:pt x="1324" y="410"/>
                </a:lnTo>
                <a:lnTo>
                  <a:pt x="1337" y="410"/>
                </a:lnTo>
                <a:lnTo>
                  <a:pt x="1354" y="410"/>
                </a:lnTo>
                <a:lnTo>
                  <a:pt x="1366" y="414"/>
                </a:lnTo>
                <a:lnTo>
                  <a:pt x="1383" y="414"/>
                </a:lnTo>
                <a:lnTo>
                  <a:pt x="1396" y="414"/>
                </a:lnTo>
                <a:lnTo>
                  <a:pt x="1413" y="414"/>
                </a:lnTo>
                <a:lnTo>
                  <a:pt x="1425" y="414"/>
                </a:lnTo>
                <a:lnTo>
                  <a:pt x="1438" y="410"/>
                </a:lnTo>
                <a:lnTo>
                  <a:pt x="1455" y="410"/>
                </a:lnTo>
                <a:lnTo>
                  <a:pt x="1467" y="410"/>
                </a:lnTo>
                <a:lnTo>
                  <a:pt x="1484" y="410"/>
                </a:lnTo>
                <a:lnTo>
                  <a:pt x="1497" y="410"/>
                </a:lnTo>
                <a:lnTo>
                  <a:pt x="1510" y="406"/>
                </a:lnTo>
                <a:lnTo>
                  <a:pt x="1526" y="406"/>
                </a:lnTo>
                <a:lnTo>
                  <a:pt x="1539" y="406"/>
                </a:lnTo>
                <a:lnTo>
                  <a:pt x="1556" y="406"/>
                </a:lnTo>
                <a:lnTo>
                  <a:pt x="1569" y="406"/>
                </a:lnTo>
                <a:lnTo>
                  <a:pt x="1581" y="401"/>
                </a:lnTo>
                <a:lnTo>
                  <a:pt x="1598" y="401"/>
                </a:lnTo>
                <a:lnTo>
                  <a:pt x="1611" y="401"/>
                </a:lnTo>
                <a:lnTo>
                  <a:pt x="1628" y="401"/>
                </a:lnTo>
                <a:lnTo>
                  <a:pt x="1640" y="401"/>
                </a:lnTo>
                <a:lnTo>
                  <a:pt x="1657" y="401"/>
                </a:lnTo>
                <a:lnTo>
                  <a:pt x="1670" y="401"/>
                </a:lnTo>
                <a:lnTo>
                  <a:pt x="1682" y="401"/>
                </a:lnTo>
                <a:lnTo>
                  <a:pt x="1699" y="406"/>
                </a:lnTo>
                <a:lnTo>
                  <a:pt x="1712" y="406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4610101" y="4664076"/>
            <a:ext cx="2900363" cy="285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4371975" y="46116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5295900" y="4114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</a:t>
            </a:r>
            <a:r>
              <a:rPr lang="en-US" sz="2000" b="1" i="1" baseline="-25000"/>
              <a:t>p</a:t>
            </a:r>
            <a:endParaRPr lang="en-US" sz="2000" b="1" i="1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4991100" y="3967164"/>
            <a:ext cx="0" cy="2295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>
            <a:off x="4978400" y="3962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>
            <a:off x="5321300" y="3987800"/>
            <a:ext cx="0" cy="67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Maksimum overshoot, M</a:t>
            </a:r>
            <a:r>
              <a:rPr lang="en-US" baseline="-25000"/>
              <a:t>p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3048000" cy="5969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fi-FI">
                <a:latin typeface="Times New Roman" panose="02020603050405020304" pitchFamily="18" charset="0"/>
              </a:rPr>
              <a:t>M</a:t>
            </a:r>
            <a:r>
              <a:rPr lang="fi-FI" baseline="-25000">
                <a:latin typeface="Times New Roman" panose="02020603050405020304" pitchFamily="18" charset="0"/>
              </a:rPr>
              <a:t>p</a:t>
            </a:r>
            <a:r>
              <a:rPr lang="fi-FI">
                <a:latin typeface="Times New Roman" panose="02020603050405020304" pitchFamily="18" charset="0"/>
              </a:rPr>
              <a:t> terjadi pada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1981200" y="2463800"/>
            <a:ext cx="3962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1143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fi-FI">
                <a:latin typeface="Times New Roman" panose="02020603050405020304" pitchFamily="18" charset="0"/>
              </a:rPr>
              <a:t>Maksimum overshoot :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56" name="Rectangle 3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55" name="Object 31"/>
          <p:cNvGraphicFramePr>
            <a:graphicFrameLocks noChangeAspect="1"/>
          </p:cNvGraphicFramePr>
          <p:nvPr/>
        </p:nvGraphicFramePr>
        <p:xfrm>
          <a:off x="4800600" y="1536701"/>
          <a:ext cx="1600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0" name="Equation" r:id="rId3" imgW="901309" imgH="431613" progId="Equation.3">
                  <p:embed/>
                </p:oleObj>
              </mc:Choice>
              <mc:Fallback>
                <p:oleObj name="Equation" r:id="rId3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36701"/>
                        <a:ext cx="16002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57" name="Object 33"/>
          <p:cNvGraphicFramePr>
            <a:graphicFrameLocks noChangeAspect="1"/>
          </p:cNvGraphicFramePr>
          <p:nvPr/>
        </p:nvGraphicFramePr>
        <p:xfrm>
          <a:off x="3175001" y="3136900"/>
          <a:ext cx="18192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1" name="Equation" r:id="rId5" imgW="1028254" imgH="241195" progId="Equation.3">
                  <p:embed/>
                </p:oleObj>
              </mc:Choice>
              <mc:Fallback>
                <p:oleObj name="Equation" r:id="rId5" imgW="102825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1" y="3136900"/>
                        <a:ext cx="181927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62" name="Rectangle 3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3464" name="Group 40"/>
          <p:cNvGrpSpPr>
            <a:grpSpLocks/>
          </p:cNvGrpSpPr>
          <p:nvPr/>
        </p:nvGrpSpPr>
        <p:grpSpPr bwMode="auto">
          <a:xfrm>
            <a:off x="2971800" y="3733800"/>
            <a:ext cx="3962400" cy="1066800"/>
            <a:chOff x="1152" y="2720"/>
            <a:chExt cx="2496" cy="672"/>
          </a:xfrm>
        </p:grpSpPr>
        <p:graphicFrame>
          <p:nvGraphicFramePr>
            <p:cNvPr id="103461" name="Object 37"/>
            <p:cNvGraphicFramePr>
              <a:graphicFrameLocks noChangeAspect="1"/>
            </p:cNvGraphicFramePr>
            <p:nvPr/>
          </p:nvGraphicFramePr>
          <p:xfrm>
            <a:off x="1296" y="2736"/>
            <a:ext cx="227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42" name="Equation" r:id="rId7" imgW="2057400" imgH="571320" progId="Equation.3">
                    <p:embed/>
                  </p:oleObj>
                </mc:Choice>
                <mc:Fallback>
                  <p:oleObj name="Equation" r:id="rId7" imgW="2057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736"/>
                          <a:ext cx="2277" cy="6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63" name="Rectangle 39"/>
            <p:cNvSpPr>
              <a:spLocks noChangeArrowheads="1"/>
            </p:cNvSpPr>
            <p:nvPr/>
          </p:nvSpPr>
          <p:spPr bwMode="auto">
            <a:xfrm>
              <a:off x="1152" y="2720"/>
              <a:ext cx="2496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414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Waktu yang dibutuhkan respon untuk mencapai keadaan stabil (keadaan tunak) atau dianggap stabil.</a:t>
            </a:r>
            <a:r>
              <a:rPr lang="sv-SE" sz="2400"/>
              <a:t> 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Waktu tunak, t</a:t>
            </a:r>
            <a:r>
              <a:rPr lang="en-US" baseline="-25000"/>
              <a:t>s</a:t>
            </a:r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4591051" y="3124200"/>
            <a:ext cx="2951163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4591051" y="5468938"/>
            <a:ext cx="2951163" cy="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V="1">
            <a:off x="7542214" y="3124200"/>
            <a:ext cx="1587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 flipV="1">
            <a:off x="4591051" y="3124200"/>
            <a:ext cx="3175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4591051" y="5468938"/>
            <a:ext cx="2951163" cy="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4591051" y="3124200"/>
            <a:ext cx="3175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4591051" y="5440364"/>
            <a:ext cx="3175" cy="285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591051" y="3124201"/>
            <a:ext cx="3175" cy="285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>
            <a:off x="4591050" y="5468938"/>
            <a:ext cx="31750" cy="0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4591050" y="4687889"/>
            <a:ext cx="31750" cy="1587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4381501" y="4635500"/>
            <a:ext cx="174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0.5</a:t>
            </a:r>
            <a:endParaRPr lang="en-US" sz="1000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>
            <a:off x="4591050" y="3905251"/>
            <a:ext cx="31750" cy="3175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4591050" y="3124200"/>
            <a:ext cx="31750" cy="158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 flipV="1">
            <a:off x="4591051" y="3124200"/>
            <a:ext cx="3175" cy="2344738"/>
          </a:xfrm>
          <a:prstGeom prst="line">
            <a:avLst/>
          </a:prstGeom>
          <a:noFill/>
          <a:ln w="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6" name="Freeform 28"/>
          <p:cNvSpPr>
            <a:spLocks/>
          </p:cNvSpPr>
          <p:nvPr/>
        </p:nvSpPr>
        <p:spPr bwMode="auto">
          <a:xfrm>
            <a:off x="4591051" y="3209926"/>
            <a:ext cx="2936875" cy="2259013"/>
          </a:xfrm>
          <a:custGeom>
            <a:avLst/>
            <a:gdLst>
              <a:gd name="T0" fmla="*/ 13 w 1712"/>
              <a:gd name="T1" fmla="*/ 1301 h 1317"/>
              <a:gd name="T2" fmla="*/ 42 w 1712"/>
              <a:gd name="T3" fmla="*/ 1174 h 1317"/>
              <a:gd name="T4" fmla="*/ 72 w 1712"/>
              <a:gd name="T5" fmla="*/ 959 h 1317"/>
              <a:gd name="T6" fmla="*/ 101 w 1712"/>
              <a:gd name="T7" fmla="*/ 701 h 1317"/>
              <a:gd name="T8" fmla="*/ 131 w 1712"/>
              <a:gd name="T9" fmla="*/ 448 h 1317"/>
              <a:gd name="T10" fmla="*/ 160 w 1712"/>
              <a:gd name="T11" fmla="*/ 237 h 1317"/>
              <a:gd name="T12" fmla="*/ 186 w 1712"/>
              <a:gd name="T13" fmla="*/ 89 h 1317"/>
              <a:gd name="T14" fmla="*/ 215 w 1712"/>
              <a:gd name="T15" fmla="*/ 13 h 1317"/>
              <a:gd name="T16" fmla="*/ 245 w 1712"/>
              <a:gd name="T17" fmla="*/ 5 h 1317"/>
              <a:gd name="T18" fmla="*/ 274 w 1712"/>
              <a:gd name="T19" fmla="*/ 59 h 1317"/>
              <a:gd name="T20" fmla="*/ 304 w 1712"/>
              <a:gd name="T21" fmla="*/ 152 h 1317"/>
              <a:gd name="T22" fmla="*/ 333 w 1712"/>
              <a:gd name="T23" fmla="*/ 266 h 1317"/>
              <a:gd name="T24" fmla="*/ 359 w 1712"/>
              <a:gd name="T25" fmla="*/ 376 h 1317"/>
              <a:gd name="T26" fmla="*/ 388 w 1712"/>
              <a:gd name="T27" fmla="*/ 473 h 1317"/>
              <a:gd name="T28" fmla="*/ 418 w 1712"/>
              <a:gd name="T29" fmla="*/ 541 h 1317"/>
              <a:gd name="T30" fmla="*/ 447 w 1712"/>
              <a:gd name="T31" fmla="*/ 579 h 1317"/>
              <a:gd name="T32" fmla="*/ 477 w 1712"/>
              <a:gd name="T33" fmla="*/ 583 h 1317"/>
              <a:gd name="T34" fmla="*/ 502 w 1712"/>
              <a:gd name="T35" fmla="*/ 562 h 1317"/>
              <a:gd name="T36" fmla="*/ 531 w 1712"/>
              <a:gd name="T37" fmla="*/ 524 h 1317"/>
              <a:gd name="T38" fmla="*/ 561 w 1712"/>
              <a:gd name="T39" fmla="*/ 473 h 1317"/>
              <a:gd name="T40" fmla="*/ 590 w 1712"/>
              <a:gd name="T41" fmla="*/ 423 h 1317"/>
              <a:gd name="T42" fmla="*/ 620 w 1712"/>
              <a:gd name="T43" fmla="*/ 380 h 1317"/>
              <a:gd name="T44" fmla="*/ 649 w 1712"/>
              <a:gd name="T45" fmla="*/ 347 h 1317"/>
              <a:gd name="T46" fmla="*/ 675 w 1712"/>
              <a:gd name="T47" fmla="*/ 330 h 1317"/>
              <a:gd name="T48" fmla="*/ 704 w 1712"/>
              <a:gd name="T49" fmla="*/ 325 h 1317"/>
              <a:gd name="T50" fmla="*/ 734 w 1712"/>
              <a:gd name="T51" fmla="*/ 334 h 1317"/>
              <a:gd name="T52" fmla="*/ 763 w 1712"/>
              <a:gd name="T53" fmla="*/ 351 h 1317"/>
              <a:gd name="T54" fmla="*/ 793 w 1712"/>
              <a:gd name="T55" fmla="*/ 376 h 1317"/>
              <a:gd name="T56" fmla="*/ 822 w 1712"/>
              <a:gd name="T57" fmla="*/ 397 h 1317"/>
              <a:gd name="T58" fmla="*/ 848 w 1712"/>
              <a:gd name="T59" fmla="*/ 418 h 1317"/>
              <a:gd name="T60" fmla="*/ 877 w 1712"/>
              <a:gd name="T61" fmla="*/ 431 h 1317"/>
              <a:gd name="T62" fmla="*/ 907 w 1712"/>
              <a:gd name="T63" fmla="*/ 439 h 1317"/>
              <a:gd name="T64" fmla="*/ 936 w 1712"/>
              <a:gd name="T65" fmla="*/ 439 h 1317"/>
              <a:gd name="T66" fmla="*/ 966 w 1712"/>
              <a:gd name="T67" fmla="*/ 439 h 1317"/>
              <a:gd name="T68" fmla="*/ 995 w 1712"/>
              <a:gd name="T69" fmla="*/ 431 h 1317"/>
              <a:gd name="T70" fmla="*/ 1020 w 1712"/>
              <a:gd name="T71" fmla="*/ 423 h 1317"/>
              <a:gd name="T72" fmla="*/ 1050 w 1712"/>
              <a:gd name="T73" fmla="*/ 410 h 1317"/>
              <a:gd name="T74" fmla="*/ 1079 w 1712"/>
              <a:gd name="T75" fmla="*/ 401 h 1317"/>
              <a:gd name="T76" fmla="*/ 1109 w 1712"/>
              <a:gd name="T77" fmla="*/ 393 h 1317"/>
              <a:gd name="T78" fmla="*/ 1139 w 1712"/>
              <a:gd name="T79" fmla="*/ 393 h 1317"/>
              <a:gd name="T80" fmla="*/ 1164 w 1712"/>
              <a:gd name="T81" fmla="*/ 389 h 1317"/>
              <a:gd name="T82" fmla="*/ 1193 w 1712"/>
              <a:gd name="T83" fmla="*/ 393 h 1317"/>
              <a:gd name="T84" fmla="*/ 1223 w 1712"/>
              <a:gd name="T85" fmla="*/ 393 h 1317"/>
              <a:gd name="T86" fmla="*/ 1252 w 1712"/>
              <a:gd name="T87" fmla="*/ 397 h 1317"/>
              <a:gd name="T88" fmla="*/ 1282 w 1712"/>
              <a:gd name="T89" fmla="*/ 401 h 1317"/>
              <a:gd name="T90" fmla="*/ 1311 w 1712"/>
              <a:gd name="T91" fmla="*/ 406 h 1317"/>
              <a:gd name="T92" fmla="*/ 1337 w 1712"/>
              <a:gd name="T93" fmla="*/ 410 h 1317"/>
              <a:gd name="T94" fmla="*/ 1366 w 1712"/>
              <a:gd name="T95" fmla="*/ 414 h 1317"/>
              <a:gd name="T96" fmla="*/ 1396 w 1712"/>
              <a:gd name="T97" fmla="*/ 414 h 1317"/>
              <a:gd name="T98" fmla="*/ 1425 w 1712"/>
              <a:gd name="T99" fmla="*/ 414 h 1317"/>
              <a:gd name="T100" fmla="*/ 1455 w 1712"/>
              <a:gd name="T101" fmla="*/ 410 h 1317"/>
              <a:gd name="T102" fmla="*/ 1484 w 1712"/>
              <a:gd name="T103" fmla="*/ 410 h 1317"/>
              <a:gd name="T104" fmla="*/ 1510 w 1712"/>
              <a:gd name="T105" fmla="*/ 406 h 1317"/>
              <a:gd name="T106" fmla="*/ 1539 w 1712"/>
              <a:gd name="T107" fmla="*/ 406 h 1317"/>
              <a:gd name="T108" fmla="*/ 1569 w 1712"/>
              <a:gd name="T109" fmla="*/ 406 h 1317"/>
              <a:gd name="T110" fmla="*/ 1598 w 1712"/>
              <a:gd name="T111" fmla="*/ 401 h 1317"/>
              <a:gd name="T112" fmla="*/ 1628 w 1712"/>
              <a:gd name="T113" fmla="*/ 401 h 1317"/>
              <a:gd name="T114" fmla="*/ 1657 w 1712"/>
              <a:gd name="T115" fmla="*/ 401 h 1317"/>
              <a:gd name="T116" fmla="*/ 1682 w 1712"/>
              <a:gd name="T117" fmla="*/ 401 h 1317"/>
              <a:gd name="T118" fmla="*/ 1712 w 1712"/>
              <a:gd name="T119" fmla="*/ 40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2" h="1317">
                <a:moveTo>
                  <a:pt x="0" y="1317"/>
                </a:moveTo>
                <a:lnTo>
                  <a:pt x="13" y="1301"/>
                </a:lnTo>
                <a:lnTo>
                  <a:pt x="30" y="1250"/>
                </a:lnTo>
                <a:lnTo>
                  <a:pt x="42" y="1174"/>
                </a:lnTo>
                <a:lnTo>
                  <a:pt x="59" y="1073"/>
                </a:lnTo>
                <a:lnTo>
                  <a:pt x="72" y="959"/>
                </a:lnTo>
                <a:lnTo>
                  <a:pt x="84" y="832"/>
                </a:lnTo>
                <a:lnTo>
                  <a:pt x="101" y="701"/>
                </a:lnTo>
                <a:lnTo>
                  <a:pt x="114" y="575"/>
                </a:lnTo>
                <a:lnTo>
                  <a:pt x="131" y="448"/>
                </a:lnTo>
                <a:lnTo>
                  <a:pt x="144" y="338"/>
                </a:lnTo>
                <a:lnTo>
                  <a:pt x="160" y="237"/>
                </a:lnTo>
                <a:lnTo>
                  <a:pt x="173" y="152"/>
                </a:lnTo>
                <a:lnTo>
                  <a:pt x="186" y="89"/>
                </a:lnTo>
                <a:lnTo>
                  <a:pt x="203" y="43"/>
                </a:lnTo>
                <a:lnTo>
                  <a:pt x="215" y="13"/>
                </a:lnTo>
                <a:lnTo>
                  <a:pt x="232" y="0"/>
                </a:lnTo>
                <a:lnTo>
                  <a:pt x="245" y="5"/>
                </a:lnTo>
                <a:lnTo>
                  <a:pt x="257" y="26"/>
                </a:lnTo>
                <a:lnTo>
                  <a:pt x="274" y="59"/>
                </a:lnTo>
                <a:lnTo>
                  <a:pt x="287" y="102"/>
                </a:lnTo>
                <a:lnTo>
                  <a:pt x="304" y="152"/>
                </a:lnTo>
                <a:lnTo>
                  <a:pt x="316" y="207"/>
                </a:lnTo>
                <a:lnTo>
                  <a:pt x="333" y="266"/>
                </a:lnTo>
                <a:lnTo>
                  <a:pt x="346" y="321"/>
                </a:lnTo>
                <a:lnTo>
                  <a:pt x="359" y="376"/>
                </a:lnTo>
                <a:lnTo>
                  <a:pt x="375" y="427"/>
                </a:lnTo>
                <a:lnTo>
                  <a:pt x="388" y="473"/>
                </a:lnTo>
                <a:lnTo>
                  <a:pt x="405" y="511"/>
                </a:lnTo>
                <a:lnTo>
                  <a:pt x="418" y="541"/>
                </a:lnTo>
                <a:lnTo>
                  <a:pt x="430" y="566"/>
                </a:lnTo>
                <a:lnTo>
                  <a:pt x="447" y="579"/>
                </a:lnTo>
                <a:lnTo>
                  <a:pt x="460" y="587"/>
                </a:lnTo>
                <a:lnTo>
                  <a:pt x="477" y="583"/>
                </a:lnTo>
                <a:lnTo>
                  <a:pt x="489" y="575"/>
                </a:lnTo>
                <a:lnTo>
                  <a:pt x="502" y="562"/>
                </a:lnTo>
                <a:lnTo>
                  <a:pt x="519" y="545"/>
                </a:lnTo>
                <a:lnTo>
                  <a:pt x="531" y="524"/>
                </a:lnTo>
                <a:lnTo>
                  <a:pt x="548" y="499"/>
                </a:lnTo>
                <a:lnTo>
                  <a:pt x="561" y="473"/>
                </a:lnTo>
                <a:lnTo>
                  <a:pt x="578" y="448"/>
                </a:lnTo>
                <a:lnTo>
                  <a:pt x="590" y="423"/>
                </a:lnTo>
                <a:lnTo>
                  <a:pt x="603" y="397"/>
                </a:lnTo>
                <a:lnTo>
                  <a:pt x="620" y="380"/>
                </a:lnTo>
                <a:lnTo>
                  <a:pt x="633" y="359"/>
                </a:lnTo>
                <a:lnTo>
                  <a:pt x="649" y="347"/>
                </a:lnTo>
                <a:lnTo>
                  <a:pt x="662" y="338"/>
                </a:lnTo>
                <a:lnTo>
                  <a:pt x="675" y="330"/>
                </a:lnTo>
                <a:lnTo>
                  <a:pt x="692" y="325"/>
                </a:lnTo>
                <a:lnTo>
                  <a:pt x="704" y="325"/>
                </a:lnTo>
                <a:lnTo>
                  <a:pt x="721" y="330"/>
                </a:lnTo>
                <a:lnTo>
                  <a:pt x="734" y="334"/>
                </a:lnTo>
                <a:lnTo>
                  <a:pt x="746" y="342"/>
                </a:lnTo>
                <a:lnTo>
                  <a:pt x="763" y="351"/>
                </a:lnTo>
                <a:lnTo>
                  <a:pt x="776" y="363"/>
                </a:lnTo>
                <a:lnTo>
                  <a:pt x="793" y="376"/>
                </a:lnTo>
                <a:lnTo>
                  <a:pt x="805" y="385"/>
                </a:lnTo>
                <a:lnTo>
                  <a:pt x="822" y="397"/>
                </a:lnTo>
                <a:lnTo>
                  <a:pt x="835" y="406"/>
                </a:lnTo>
                <a:lnTo>
                  <a:pt x="848" y="418"/>
                </a:lnTo>
                <a:lnTo>
                  <a:pt x="864" y="423"/>
                </a:lnTo>
                <a:lnTo>
                  <a:pt x="877" y="431"/>
                </a:lnTo>
                <a:lnTo>
                  <a:pt x="894" y="435"/>
                </a:lnTo>
                <a:lnTo>
                  <a:pt x="907" y="439"/>
                </a:lnTo>
                <a:lnTo>
                  <a:pt x="919" y="439"/>
                </a:lnTo>
                <a:lnTo>
                  <a:pt x="936" y="439"/>
                </a:lnTo>
                <a:lnTo>
                  <a:pt x="949" y="439"/>
                </a:lnTo>
                <a:lnTo>
                  <a:pt x="966" y="439"/>
                </a:lnTo>
                <a:lnTo>
                  <a:pt x="978" y="435"/>
                </a:lnTo>
                <a:lnTo>
                  <a:pt x="995" y="431"/>
                </a:lnTo>
                <a:lnTo>
                  <a:pt x="1008" y="427"/>
                </a:lnTo>
                <a:lnTo>
                  <a:pt x="1020" y="423"/>
                </a:lnTo>
                <a:lnTo>
                  <a:pt x="1037" y="414"/>
                </a:lnTo>
                <a:lnTo>
                  <a:pt x="1050" y="410"/>
                </a:lnTo>
                <a:lnTo>
                  <a:pt x="1067" y="406"/>
                </a:lnTo>
                <a:lnTo>
                  <a:pt x="1079" y="401"/>
                </a:lnTo>
                <a:lnTo>
                  <a:pt x="1092" y="397"/>
                </a:lnTo>
                <a:lnTo>
                  <a:pt x="1109" y="393"/>
                </a:lnTo>
                <a:lnTo>
                  <a:pt x="1122" y="393"/>
                </a:lnTo>
                <a:lnTo>
                  <a:pt x="1139" y="393"/>
                </a:lnTo>
                <a:lnTo>
                  <a:pt x="1151" y="389"/>
                </a:lnTo>
                <a:lnTo>
                  <a:pt x="1164" y="389"/>
                </a:lnTo>
                <a:lnTo>
                  <a:pt x="1181" y="389"/>
                </a:lnTo>
                <a:lnTo>
                  <a:pt x="1193" y="393"/>
                </a:lnTo>
                <a:lnTo>
                  <a:pt x="1210" y="393"/>
                </a:lnTo>
                <a:lnTo>
                  <a:pt x="1223" y="393"/>
                </a:lnTo>
                <a:lnTo>
                  <a:pt x="1240" y="397"/>
                </a:lnTo>
                <a:lnTo>
                  <a:pt x="1252" y="397"/>
                </a:lnTo>
                <a:lnTo>
                  <a:pt x="1265" y="401"/>
                </a:lnTo>
                <a:lnTo>
                  <a:pt x="1282" y="401"/>
                </a:lnTo>
                <a:lnTo>
                  <a:pt x="1295" y="406"/>
                </a:lnTo>
                <a:lnTo>
                  <a:pt x="1311" y="406"/>
                </a:lnTo>
                <a:lnTo>
                  <a:pt x="1324" y="410"/>
                </a:lnTo>
                <a:lnTo>
                  <a:pt x="1337" y="410"/>
                </a:lnTo>
                <a:lnTo>
                  <a:pt x="1354" y="410"/>
                </a:lnTo>
                <a:lnTo>
                  <a:pt x="1366" y="414"/>
                </a:lnTo>
                <a:lnTo>
                  <a:pt x="1383" y="414"/>
                </a:lnTo>
                <a:lnTo>
                  <a:pt x="1396" y="414"/>
                </a:lnTo>
                <a:lnTo>
                  <a:pt x="1413" y="414"/>
                </a:lnTo>
                <a:lnTo>
                  <a:pt x="1425" y="414"/>
                </a:lnTo>
                <a:lnTo>
                  <a:pt x="1438" y="410"/>
                </a:lnTo>
                <a:lnTo>
                  <a:pt x="1455" y="410"/>
                </a:lnTo>
                <a:lnTo>
                  <a:pt x="1467" y="410"/>
                </a:lnTo>
                <a:lnTo>
                  <a:pt x="1484" y="410"/>
                </a:lnTo>
                <a:lnTo>
                  <a:pt x="1497" y="410"/>
                </a:lnTo>
                <a:lnTo>
                  <a:pt x="1510" y="406"/>
                </a:lnTo>
                <a:lnTo>
                  <a:pt x="1526" y="406"/>
                </a:lnTo>
                <a:lnTo>
                  <a:pt x="1539" y="406"/>
                </a:lnTo>
                <a:lnTo>
                  <a:pt x="1556" y="406"/>
                </a:lnTo>
                <a:lnTo>
                  <a:pt x="1569" y="406"/>
                </a:lnTo>
                <a:lnTo>
                  <a:pt x="1581" y="401"/>
                </a:lnTo>
                <a:lnTo>
                  <a:pt x="1598" y="401"/>
                </a:lnTo>
                <a:lnTo>
                  <a:pt x="1611" y="401"/>
                </a:lnTo>
                <a:lnTo>
                  <a:pt x="1628" y="401"/>
                </a:lnTo>
                <a:lnTo>
                  <a:pt x="1640" y="401"/>
                </a:lnTo>
                <a:lnTo>
                  <a:pt x="1657" y="401"/>
                </a:lnTo>
                <a:lnTo>
                  <a:pt x="1670" y="401"/>
                </a:lnTo>
                <a:lnTo>
                  <a:pt x="1682" y="401"/>
                </a:lnTo>
                <a:lnTo>
                  <a:pt x="1699" y="406"/>
                </a:lnTo>
                <a:lnTo>
                  <a:pt x="1712" y="406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4610101" y="3902076"/>
            <a:ext cx="2900363" cy="285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371975" y="38496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Helvetica" panose="020B0604020202020204" pitchFamily="34" charset="0"/>
              </a:rPr>
              <a:t>1</a:t>
            </a:r>
            <a:endParaRPr lang="en-US" sz="1000"/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295900" y="3352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/>
              <a:t>M</a:t>
            </a:r>
            <a:r>
              <a:rPr lang="en-US" sz="2000" b="1" i="1" baseline="-25000"/>
              <a:t>p</a:t>
            </a:r>
            <a:endParaRPr lang="en-US" sz="2000" b="1" i="1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6540500" y="3890964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6642100" y="3987800"/>
            <a:ext cx="0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>
            <a:off x="6146800" y="38481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>
            <a:off x="6134100" y="3962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>
            <a:off x="6629400" y="3644900"/>
            <a:ext cx="0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5943600" y="33274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0,02 atau 0,05</a:t>
            </a:r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>
            <a:off x="4610100" y="51943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8" name="Rectangle 40"/>
          <p:cNvSpPr>
            <a:spLocks noChangeArrowheads="1"/>
          </p:cNvSpPr>
          <p:nvPr/>
        </p:nvSpPr>
        <p:spPr bwMode="auto">
          <a:xfrm>
            <a:off x="5359400" y="5003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Waktu tunak, t</a:t>
            </a:r>
            <a:r>
              <a:rPr lang="en-US" baseline="-25000"/>
              <a:t>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318500" cy="8556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Berhubungan dengan pita toleransi         atau    </a:t>
            </a:r>
          </a:p>
          <a:p>
            <a:pPr>
              <a:buClr>
                <a:schemeClr val="tx1"/>
              </a:buClr>
              <a:buNone/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	yang diukur dalam              pada nilai   yang berbeda</a:t>
            </a:r>
            <a:r>
              <a:rPr lang="en-US">
                <a:latin typeface="Times New Roman" panose="02020603050405020304" pitchFamily="18" charset="0"/>
              </a:rPr>
              <a:t> </a:t>
            </a: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04" name="Object 3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710489" y="2147888"/>
          <a:ext cx="219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0" name="Equation" r:id="rId3" imgW="126720" imgH="203040" progId="Equation.3">
                  <p:embed/>
                </p:oleObj>
              </mc:Choice>
              <mc:Fallback>
                <p:oleObj name="Equation" r:id="rId3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489" y="2147888"/>
                        <a:ext cx="2190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8" name="Rectangle 36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07" name="Object 35"/>
          <p:cNvGraphicFramePr>
            <a:graphicFrameLocks noChangeAspect="1"/>
          </p:cNvGraphicFramePr>
          <p:nvPr/>
        </p:nvGraphicFramePr>
        <p:xfrm>
          <a:off x="7391401" y="1701800"/>
          <a:ext cx="6397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1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1701800"/>
                        <a:ext cx="63976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9" name="Object 37"/>
          <p:cNvGraphicFramePr>
            <a:graphicFrameLocks noChangeAspect="1"/>
          </p:cNvGraphicFramePr>
          <p:nvPr/>
        </p:nvGraphicFramePr>
        <p:xfrm>
          <a:off x="8732838" y="1689100"/>
          <a:ext cx="6397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2" name="Equation" r:id="rId7" imgW="368280" imgH="177480" progId="Equation.3">
                  <p:embed/>
                </p:oleObj>
              </mc:Choice>
              <mc:Fallback>
                <p:oleObj name="Equation" r:id="rId7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2838" y="1689100"/>
                        <a:ext cx="63976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0" name="Object 38"/>
          <p:cNvGraphicFramePr>
            <a:graphicFrameLocks noChangeAspect="1"/>
          </p:cNvGraphicFramePr>
          <p:nvPr/>
        </p:nvGraphicFramePr>
        <p:xfrm>
          <a:off x="5200651" y="2095501"/>
          <a:ext cx="10398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3" name="Equation" r:id="rId9" imgW="698400" imgH="342720" progId="Equation.3">
                  <p:embed/>
                </p:oleObj>
              </mc:Choice>
              <mc:Fallback>
                <p:oleObj name="Equation" r:id="rId9" imgW="698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1" y="2095501"/>
                        <a:ext cx="10398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512" name="Picture 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4" y="2819400"/>
            <a:ext cx="2471737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2057400" y="1752601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1905000" y="2971801"/>
            <a:ext cx="2616200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 New Roman" panose="02020603050405020304" pitchFamily="18" charset="0"/>
              </a:rPr>
              <a:t>  Waktu tunak :</a:t>
            </a:r>
          </a:p>
          <a:p>
            <a:pPr lvl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    kriteria 2% :</a:t>
            </a:r>
          </a:p>
          <a:p>
            <a:pPr lvl="1">
              <a:spcBef>
                <a:spcPct val="50000"/>
              </a:spcBef>
            </a:pPr>
            <a:endParaRPr lang="en-US" sz="100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    kriteria 5%  :</a:t>
            </a:r>
          </a:p>
        </p:txBody>
      </p:sp>
      <p:sp>
        <p:nvSpPr>
          <p:cNvPr id="105516" name="Rectangle 4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15" name="Object 43"/>
          <p:cNvGraphicFramePr>
            <a:graphicFrameLocks noChangeAspect="1"/>
          </p:cNvGraphicFramePr>
          <p:nvPr/>
        </p:nvGraphicFramePr>
        <p:xfrm>
          <a:off x="4305300" y="3568701"/>
          <a:ext cx="22304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4" name="Equation" r:id="rId12" imgW="1257300" imgH="431800" progId="Equation.3">
                  <p:embed/>
                </p:oleObj>
              </mc:Choice>
              <mc:Fallback>
                <p:oleObj name="Equation" r:id="rId12" imgW="1257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568701"/>
                        <a:ext cx="2230438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8" name="Rectangle 4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17" name="Object 45"/>
          <p:cNvGraphicFramePr>
            <a:graphicFrameLocks noChangeAspect="1"/>
          </p:cNvGraphicFramePr>
          <p:nvPr/>
        </p:nvGraphicFramePr>
        <p:xfrm>
          <a:off x="4398964" y="4419601"/>
          <a:ext cx="22304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5" name="Equation" r:id="rId14" imgW="1257300" imgH="431800" progId="Equation.3">
                  <p:embed/>
                </p:oleObj>
              </mc:Choice>
              <mc:Fallback>
                <p:oleObj name="Equation" r:id="rId14" imgW="1257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4" y="4419601"/>
                        <a:ext cx="2230437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20" name="Rectangle 48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Karakteristik respon keadaan tunak</a:t>
            </a:r>
          </a:p>
        </p:txBody>
      </p:sp>
      <p:sp>
        <p:nvSpPr>
          <p:cNvPr id="75798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588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  <a:tab pos="571500" algn="l"/>
              </a:tabLst>
            </a:pPr>
            <a:r>
              <a:rPr lang="sv-SE">
                <a:latin typeface="Times New Roman" panose="02020603050405020304" pitchFamily="18" charset="0"/>
              </a:rPr>
              <a:t>Error relatif pada keadaan steady state</a:t>
            </a:r>
            <a:r>
              <a:rPr lang="en-US"/>
              <a:t> </a:t>
            </a:r>
            <a:endParaRPr lang="sv-SE" sz="2400">
              <a:latin typeface="Times New Roman" panose="02020603050405020304" pitchFamily="18" charset="0"/>
            </a:endParaRP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1524001" y="309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02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7937501" y="1600200"/>
          <a:ext cx="658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2" name="Equation" r:id="rId3" imgW="330120" imgH="228600" progId="Equation.3">
                  <p:embed/>
                </p:oleObj>
              </mc:Choice>
              <mc:Fallback>
                <p:oleObj name="Equation" r:id="rId3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1" y="1600200"/>
                        <a:ext cx="658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5588000" y="36322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04" name="Object 28"/>
          <p:cNvGraphicFramePr>
            <a:graphicFrameLocks noChangeAspect="1"/>
          </p:cNvGraphicFramePr>
          <p:nvPr/>
        </p:nvGraphicFramePr>
        <p:xfrm>
          <a:off x="2832100" y="2209801"/>
          <a:ext cx="3035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3" name="Equation" r:id="rId5" imgW="1536033" imgH="444307" progId="Equation.3">
                  <p:embed/>
                </p:oleObj>
              </mc:Choice>
              <mc:Fallback>
                <p:oleObj name="Equation" r:id="rId5" imgW="153603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209801"/>
                        <a:ext cx="30353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1981200" y="32908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	dengan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09" name="Object 33"/>
          <p:cNvGraphicFramePr>
            <a:graphicFrameLocks noChangeAspect="1"/>
          </p:cNvGraphicFramePr>
          <p:nvPr/>
        </p:nvGraphicFramePr>
        <p:xfrm>
          <a:off x="3852864" y="3124200"/>
          <a:ext cx="51387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4" name="Equation" r:id="rId7" imgW="2603160" imgH="482400" progId="Equation.3">
                  <p:embed/>
                </p:oleObj>
              </mc:Choice>
              <mc:Fallback>
                <p:oleObj name="Equation" r:id="rId7" imgW="2603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4" y="3124200"/>
                        <a:ext cx="5138737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11" name="Object 35"/>
          <p:cNvGraphicFramePr>
            <a:graphicFrameLocks noChangeAspect="1"/>
          </p:cNvGraphicFramePr>
          <p:nvPr/>
        </p:nvGraphicFramePr>
        <p:xfrm>
          <a:off x="3810000" y="4084638"/>
          <a:ext cx="58499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5" name="Equation" r:id="rId9" imgW="2882900" imgH="431800" progId="Equation.3">
                  <p:embed/>
                </p:oleObj>
              </mc:Choice>
              <mc:Fallback>
                <p:oleObj name="Equation" r:id="rId9" imgW="288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84638"/>
                        <a:ext cx="5849938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1981200" y="48768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	sehingga,</a:t>
            </a:r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5818" name="Group 42"/>
          <p:cNvGrpSpPr>
            <a:grpSpLocks/>
          </p:cNvGrpSpPr>
          <p:nvPr/>
        </p:nvGrpSpPr>
        <p:grpSpPr bwMode="auto">
          <a:xfrm>
            <a:off x="3651250" y="5562600"/>
            <a:ext cx="3816350" cy="571500"/>
            <a:chOff x="1340" y="3504"/>
            <a:chExt cx="2404" cy="360"/>
          </a:xfrm>
        </p:grpSpPr>
        <p:graphicFrame>
          <p:nvGraphicFramePr>
            <p:cNvPr id="75814" name="Object 38"/>
            <p:cNvGraphicFramePr>
              <a:graphicFrameLocks noChangeAspect="1"/>
            </p:cNvGraphicFramePr>
            <p:nvPr/>
          </p:nvGraphicFramePr>
          <p:xfrm>
            <a:off x="1484" y="3552"/>
            <a:ext cx="22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6" name="Equation" r:id="rId11" imgW="1777680" imgH="228600" progId="Equation.3">
                    <p:embed/>
                  </p:oleObj>
                </mc:Choice>
                <mc:Fallback>
                  <p:oleObj name="Equation" r:id="rId11" imgW="1777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3552"/>
                          <a:ext cx="22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6" name="Rectangle 40"/>
            <p:cNvSpPr>
              <a:spLocks noChangeArrowheads="1"/>
            </p:cNvSpPr>
            <p:nvPr/>
          </p:nvSpPr>
          <p:spPr bwMode="auto">
            <a:xfrm>
              <a:off x="1340" y="3504"/>
              <a:ext cx="1968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0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457200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>
                <a:latin typeface="Times New Roman" panose="02020603050405020304" pitchFamily="18" charset="0"/>
              </a:rPr>
              <a:t>Sistem orde kedua memiliki</a:t>
            </a:r>
            <a:r>
              <a:rPr lang="sv-SE" sz="2400">
                <a:latin typeface="Times New Roman" panose="02020603050405020304" pitchFamily="18" charset="0"/>
              </a:rPr>
              <a:t> </a:t>
            </a:r>
            <a:r>
              <a:rPr lang="sv-SE">
                <a:latin typeface="Times New Roman" panose="02020603050405020304" pitchFamily="18" charset="0"/>
              </a:rPr>
              <a:t>fungsi alih loop tertutup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981200" y="3810000"/>
            <a:ext cx="82677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sz="2800"/>
              <a:t>Tentukan waktu naik, waktu puncak, overshoot maksi mum, dan waktu tunak bila sistem diberi masukan unit step.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3209925" y="2133600"/>
          <a:ext cx="3619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2" name="Equation" r:id="rId3" imgW="1803400" imgH="508000" progId="Equation.3">
                  <p:embed/>
                </p:oleObj>
              </mc:Choice>
              <mc:Fallback>
                <p:oleObj name="Equation" r:id="rId3" imgW="1803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133600"/>
                        <a:ext cx="3619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981200" y="3290889"/>
            <a:ext cx="1219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dengan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3187700" y="3403601"/>
          <a:ext cx="94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3" name="Equation" r:id="rId5" imgW="469696" imgH="203112" progId="Equation.3">
                  <p:embed/>
                </p:oleObj>
              </mc:Choice>
              <mc:Fallback>
                <p:oleObj name="Equation" r:id="rId5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403601"/>
                        <a:ext cx="94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114800" y="3316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dan</a:t>
            </a:r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4840288" y="3359151"/>
          <a:ext cx="18653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4" name="Equation" r:id="rId7" imgW="952087" imgH="215806" progId="Equation.3">
                  <p:embed/>
                </p:oleObj>
              </mc:Choice>
              <mc:Fallback>
                <p:oleObj name="Equation" r:id="rId7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359151"/>
                        <a:ext cx="18653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5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Penyelesaian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457200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>
                <a:latin typeface="Times New Roman" panose="02020603050405020304" pitchFamily="18" charset="0"/>
              </a:rPr>
              <a:t>Penyelesaian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981200" y="2819401"/>
            <a:ext cx="826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800"/>
              <a:t>Waktu naik :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1981200" y="5029201"/>
            <a:ext cx="826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800"/>
              <a:t>Waktu puncak :</a:t>
            </a: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2438400" y="2209800"/>
          <a:ext cx="24955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2" name="Equation" r:id="rId3" imgW="1257300" imgH="292100" progId="Equation.3">
                  <p:embed/>
                </p:oleObj>
              </mc:Choice>
              <mc:Fallback>
                <p:oleObj name="Equation" r:id="rId3" imgW="1257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249555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70" name="Object 22"/>
          <p:cNvGraphicFramePr>
            <a:graphicFrameLocks noChangeAspect="1"/>
          </p:cNvGraphicFramePr>
          <p:nvPr/>
        </p:nvGraphicFramePr>
        <p:xfrm>
          <a:off x="2478088" y="3321050"/>
          <a:ext cx="25511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3" name="Equation" r:id="rId5" imgW="1257300" imgH="431800" progId="Equation.3">
                  <p:embed/>
                </p:oleObj>
              </mc:Choice>
              <mc:Fallback>
                <p:oleObj name="Equation" r:id="rId5" imgW="1257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321050"/>
                        <a:ext cx="255111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72" name="Object 24"/>
          <p:cNvGraphicFramePr>
            <a:graphicFrameLocks noChangeAspect="1"/>
          </p:cNvGraphicFramePr>
          <p:nvPr/>
        </p:nvGraphicFramePr>
        <p:xfrm>
          <a:off x="5562601" y="3300414"/>
          <a:ext cx="43973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4" name="Equation" r:id="rId7" imgW="2209800" imgH="406400" progId="Equation.3">
                  <p:embed/>
                </p:oleObj>
              </mc:Choice>
              <mc:Fallback>
                <p:oleObj name="Equation" r:id="rId7" imgW="2209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300414"/>
                        <a:ext cx="4397375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5072064" y="3603626"/>
          <a:ext cx="3841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5" name="Equation" r:id="rId9" imgW="190440" imgH="139680" progId="Equation.3">
                  <p:embed/>
                </p:oleObj>
              </mc:Choice>
              <mc:Fallback>
                <p:oleObj name="Equation" r:id="rId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4" y="3603626"/>
                        <a:ext cx="3841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76" name="Object 28"/>
          <p:cNvGraphicFramePr>
            <a:graphicFrameLocks noChangeAspect="1"/>
          </p:cNvGraphicFramePr>
          <p:nvPr/>
        </p:nvGraphicFramePr>
        <p:xfrm>
          <a:off x="2493964" y="4241800"/>
          <a:ext cx="29162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6" name="Equation" r:id="rId11" imgW="1447172" imgH="393529" progId="Equation.3">
                  <p:embed/>
                </p:oleObj>
              </mc:Choice>
              <mc:Fallback>
                <p:oleObj name="Equation" r:id="rId11" imgW="144717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4241800"/>
                        <a:ext cx="29162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78" name="Object 30"/>
          <p:cNvGraphicFramePr>
            <a:graphicFrameLocks noChangeAspect="1"/>
          </p:cNvGraphicFramePr>
          <p:nvPr/>
        </p:nvGraphicFramePr>
        <p:xfrm>
          <a:off x="2519364" y="5540376"/>
          <a:ext cx="30432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7" name="Equation" r:id="rId13" imgW="1511300" imgH="431800" progId="Equation.3">
                  <p:embed/>
                </p:oleObj>
              </mc:Choice>
              <mc:Fallback>
                <p:oleObj name="Equation" r:id="rId13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4" y="5540376"/>
                        <a:ext cx="304323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Klasifikasi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None/>
            </a:pPr>
            <a:r>
              <a:rPr lang="sv-SE">
                <a:latin typeface="Times New Roman" panose="02020603050405020304" pitchFamily="18" charset="0"/>
              </a:rPr>
              <a:t>Karakteristik sistem dibedakan menjadi :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sv-SE">
                <a:latin typeface="Times New Roman" panose="02020603050405020304" pitchFamily="18" charset="0"/>
              </a:rPr>
              <a:t>1. Karakteristik respon waktu</a:t>
            </a:r>
            <a:endParaRPr lang="en-US">
              <a:latin typeface="Times New Roman" panose="02020603050405020304" pitchFamily="18" charset="0"/>
            </a:endParaRPr>
          </a:p>
          <a:p>
            <a:pPr marL="800100" lvl="1" indent="-342900">
              <a:buClr>
                <a:schemeClr val="tx1"/>
              </a:buClr>
              <a:buFontTx/>
              <a:buChar char="•"/>
            </a:pPr>
            <a:r>
              <a:rPr lang="sv-SE">
                <a:latin typeface="Times New Roman" panose="02020603050405020304" pitchFamily="18" charset="0"/>
              </a:rPr>
              <a:t>Karakteristik respon sistem terhadap perubahan waktu</a:t>
            </a:r>
          </a:p>
          <a:p>
            <a:pPr marL="800100" lvl="1" indent="-342900">
              <a:buClr>
                <a:schemeClr val="tx1"/>
              </a:buClr>
              <a:buFontTx/>
              <a:buChar char="•"/>
            </a:pPr>
            <a:r>
              <a:rPr lang="sv-SE">
                <a:latin typeface="Times New Roman" panose="02020603050405020304" pitchFamily="18" charset="0"/>
              </a:rPr>
              <a:t>Dibedakan menjadi karakteristik respon transien dan karakteristik respon pada keadaan tunak </a:t>
            </a:r>
            <a:r>
              <a:rPr lang="sv-SE" i="1">
                <a:latin typeface="Times New Roman" panose="02020603050405020304" pitchFamily="18" charset="0"/>
              </a:rPr>
              <a:t>(steady state)</a:t>
            </a:r>
            <a:r>
              <a:rPr lang="sv-SE">
                <a:latin typeface="Times New Roman" panose="02020603050405020304" pitchFamily="18" charset="0"/>
              </a:rPr>
              <a:t>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 marL="800100" lvl="1" indent="-342900">
              <a:buClr>
                <a:schemeClr val="tx1"/>
              </a:buClr>
              <a:buFontTx/>
              <a:buChar char="•"/>
            </a:pPr>
            <a:r>
              <a:rPr lang="en-US">
                <a:latin typeface="Times New Roman" panose="02020603050405020304" pitchFamily="18" charset="0"/>
              </a:rPr>
              <a:t>Sinyal uji : sinyal impuls, step, atau ramp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>
                <a:latin typeface="Times New Roman" panose="02020603050405020304" pitchFamily="18" charset="0"/>
              </a:rPr>
              <a:t>2. Karakteristik respon frekuensi</a:t>
            </a:r>
          </a:p>
          <a:p>
            <a:pPr marL="800100" lvl="1" indent="-342900" algn="just">
              <a:buClr>
                <a:schemeClr val="tx1"/>
              </a:buClr>
              <a:buFontTx/>
              <a:buChar char="•"/>
            </a:pPr>
            <a:r>
              <a:rPr lang="sv-SE">
                <a:latin typeface="Times New Roman" panose="02020603050405020304" pitchFamily="18" charset="0"/>
              </a:rPr>
              <a:t>Karakteristik respon sistem terhadap perubahan frekuensi</a:t>
            </a:r>
          </a:p>
          <a:p>
            <a:pPr marL="800100" lvl="1" indent="-342900" algn="just">
              <a:buClr>
                <a:schemeClr val="tx1"/>
              </a:buClr>
              <a:buFontTx/>
              <a:buChar char="•"/>
            </a:pPr>
            <a:r>
              <a:rPr lang="sv-SE">
                <a:latin typeface="Times New Roman" panose="02020603050405020304" pitchFamily="18" charset="0"/>
              </a:rPr>
              <a:t>Sinyal uji</a:t>
            </a:r>
            <a:r>
              <a:rPr lang="en-US">
                <a:latin typeface="Times New Roman" panose="02020603050405020304" pitchFamily="18" charset="0"/>
              </a:rPr>
              <a:t> : sinyal persegi atau sinusoidal</a:t>
            </a:r>
            <a:endParaRPr lang="sv-SE">
              <a:latin typeface="Times New Roman" panose="02020603050405020304" pitchFamily="18" charset="0"/>
            </a:endParaRPr>
          </a:p>
          <a:p>
            <a:pPr marL="800100" lvl="1" indent="-342900" algn="just">
              <a:buClr>
                <a:schemeClr val="tx1"/>
              </a:buClr>
              <a:buFontTx/>
              <a:buChar char="•"/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penyelesaian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457200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>
                <a:latin typeface="Times New Roman" panose="02020603050405020304" pitchFamily="18" charset="0"/>
              </a:rPr>
              <a:t>Overshoot maksimum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981200" y="3429001"/>
            <a:ext cx="826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800"/>
              <a:t>Waktu tunak :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2514600" y="39624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800"/>
              <a:t>kriteria 2% :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90" name="Object 22"/>
          <p:cNvGraphicFramePr>
            <a:graphicFrameLocks noChangeAspect="1"/>
          </p:cNvGraphicFramePr>
          <p:nvPr/>
        </p:nvGraphicFramePr>
        <p:xfrm>
          <a:off x="2473326" y="2209801"/>
          <a:ext cx="4689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2" name="Equation" r:id="rId3" imgW="2336800" imgH="279400" progId="Equation.3">
                  <p:embed/>
                </p:oleObj>
              </mc:Choice>
              <mc:Fallback>
                <p:oleObj name="Equation" r:id="rId3" imgW="2336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6" y="2209801"/>
                        <a:ext cx="4689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3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1264" y="2868614"/>
          <a:ext cx="17097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3" name="Equation" r:id="rId5" imgW="850680" imgH="241200" progId="Equation.3">
                  <p:embed/>
                </p:oleObj>
              </mc:Choice>
              <mc:Fallback>
                <p:oleObj name="Equation" r:id="rId5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4" y="2868614"/>
                        <a:ext cx="17097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95" name="Object 27"/>
          <p:cNvGraphicFramePr>
            <a:graphicFrameLocks noChangeAspect="1"/>
          </p:cNvGraphicFramePr>
          <p:nvPr/>
        </p:nvGraphicFramePr>
        <p:xfrm>
          <a:off x="4572000" y="3860800"/>
          <a:ext cx="2668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4" name="Equation" r:id="rId7" imgW="1320227" imgH="393529" progId="Equation.3">
                  <p:embed/>
                </p:oleObj>
              </mc:Choice>
              <mc:Fallback>
                <p:oleObj name="Equation" r:id="rId7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0800"/>
                        <a:ext cx="26685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2514600" y="48148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800"/>
              <a:t>kriteria 5% :</a:t>
            </a:r>
          </a:p>
        </p:txBody>
      </p:sp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98" name="Object 30"/>
          <p:cNvGraphicFramePr>
            <a:graphicFrameLocks noChangeAspect="1"/>
          </p:cNvGraphicFramePr>
          <p:nvPr/>
        </p:nvGraphicFramePr>
        <p:xfrm>
          <a:off x="4572001" y="4702176"/>
          <a:ext cx="22399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5" name="Equation" r:id="rId9" imgW="1117115" imgH="393529" progId="Equation.3">
                  <p:embed/>
                </p:oleObj>
              </mc:Choice>
              <mc:Fallback>
                <p:oleObj name="Equation" r:id="rId9" imgW="111711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702176"/>
                        <a:ext cx="22399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pPr>
              <a:buNone/>
              <a:tabLst>
                <a:tab pos="342900" algn="l"/>
                <a:tab pos="406400" algn="l"/>
              </a:tabLst>
            </a:pPr>
            <a:r>
              <a:rPr lang="sv-SE" sz="2000"/>
              <a:t>1. </a:t>
            </a:r>
            <a:r>
              <a:rPr lang="sv-SE" sz="2400">
                <a:latin typeface="Times New Roman" panose="02020603050405020304" pitchFamily="18" charset="0"/>
              </a:rPr>
              <a:t>Spesifikasi teoritis dari karakteristik respon transien sistem orde kedua dinyatakan dalam frekuensi alami tak teredam  dan rasio peredaman , sedangkan spesifikasi prakteknya dinyatakan dalam waktu tunda (td), waktu naik (tr), waktu puncak (tp), overshoot maksimum (Mp), dan waktu turun (ts).</a:t>
            </a:r>
            <a:endParaRPr lang="en-US" sz="2400">
              <a:latin typeface="Times New Roman" panose="02020603050405020304" pitchFamily="18" charset="0"/>
            </a:endParaRPr>
          </a:p>
          <a:p>
            <a:pPr>
              <a:buNone/>
              <a:tabLst>
                <a:tab pos="342900" algn="l"/>
                <a:tab pos="406400" algn="l"/>
              </a:tabLst>
            </a:pPr>
            <a:r>
              <a:rPr lang="sv-SE" sz="2400">
                <a:latin typeface="Times New Roman" panose="02020603050405020304" pitchFamily="18" charset="0"/>
              </a:rPr>
              <a:t>2. Karakteristik respon steady state sistem orde kedua diukur berdasarkan error relatif pada keadaan steady state</a:t>
            </a:r>
            <a:endParaRPr lang="en-US" sz="2400">
              <a:latin typeface="Times New Roman" panose="02020603050405020304" pitchFamily="18" charset="0"/>
            </a:endParaRPr>
          </a:p>
          <a:p>
            <a:pPr>
              <a:buNone/>
              <a:tabLst>
                <a:tab pos="342900" algn="l"/>
                <a:tab pos="406400" algn="l"/>
              </a:tabLst>
            </a:pPr>
            <a:r>
              <a:rPr lang="sv-SE" sz="2400">
                <a:latin typeface="Times New Roman" panose="02020603050405020304" pitchFamily="18" charset="0"/>
              </a:rPr>
              <a:t>3. Respon sistem orde kedua untuk</a:t>
            </a:r>
            <a:r>
              <a:rPr lang="sv-SE" sz="2400" i="1">
                <a:latin typeface="Times New Roman" panose="02020603050405020304" pitchFamily="18" charset="0"/>
              </a:rPr>
              <a:t> overdamped</a:t>
            </a:r>
            <a:r>
              <a:rPr lang="sv-SE" sz="2400">
                <a:latin typeface="Times New Roman" panose="02020603050405020304" pitchFamily="18" charset="0"/>
              </a:rPr>
              <a:t> dan </a:t>
            </a:r>
            <a:r>
              <a:rPr lang="sv-SE" sz="2400" i="1">
                <a:latin typeface="Times New Roman" panose="02020603050405020304" pitchFamily="18" charset="0"/>
              </a:rPr>
              <a:t>criticallydamped</a:t>
            </a:r>
            <a:r>
              <a:rPr lang="sv-SE" sz="2400">
                <a:latin typeface="Times New Roman" panose="02020603050405020304" pitchFamily="18" charset="0"/>
              </a:rPr>
              <a:t> dapat didekati dengan respon sistem orde pertama</a:t>
            </a:r>
            <a:endParaRPr lang="en-US" sz="2400">
              <a:latin typeface="Times New Roman" panose="02020603050405020304" pitchFamily="18" charset="0"/>
            </a:endParaRPr>
          </a:p>
          <a:p>
            <a:pPr>
              <a:buNone/>
              <a:tabLst>
                <a:tab pos="342900" algn="l"/>
                <a:tab pos="406400" algn="l"/>
              </a:tabLst>
            </a:pPr>
            <a:r>
              <a:rPr lang="sv-SE" sz="2400">
                <a:latin typeface="Times New Roman" panose="02020603050405020304" pitchFamily="18" charset="0"/>
              </a:rPr>
              <a:t>4. Respon sistem orde kedua untuk </a:t>
            </a:r>
            <a:r>
              <a:rPr lang="sv-SE" sz="2400" i="1">
                <a:latin typeface="Times New Roman" panose="02020603050405020304" pitchFamily="18" charset="0"/>
              </a:rPr>
              <a:t>underdamped</a:t>
            </a:r>
            <a:r>
              <a:rPr lang="sv-SE" sz="2400">
                <a:latin typeface="Times New Roman" panose="02020603050405020304" pitchFamily="18" charset="0"/>
              </a:rPr>
              <a:t> terdapat overshoot dan mengalami osilasi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K</a:t>
            </a:r>
            <a:r>
              <a:rPr lang="en-US" sz="3600">
                <a:latin typeface="Times New Roman" panose="02020603050405020304" pitchFamily="18" charset="0"/>
              </a:rPr>
              <a:t>ARAKTERISTIK</a:t>
            </a:r>
            <a:r>
              <a:rPr lang="en-US" sz="4400">
                <a:latin typeface="Times New Roman" panose="02020603050405020304" pitchFamily="18" charset="0"/>
              </a:rPr>
              <a:t> S</a:t>
            </a:r>
            <a:r>
              <a:rPr lang="en-US" sz="3600">
                <a:latin typeface="Times New Roman" panose="02020603050405020304" pitchFamily="18" charset="0"/>
              </a:rPr>
              <a:t>ISTEM</a:t>
            </a:r>
            <a:r>
              <a:rPr lang="en-US" sz="4400">
                <a:latin typeface="Times New Roman" panose="02020603050405020304" pitchFamily="18" charset="0"/>
              </a:rPr>
              <a:t> O</a:t>
            </a:r>
            <a:r>
              <a:rPr lang="en-US" sz="3600">
                <a:latin typeface="Times New Roman" panose="02020603050405020304" pitchFamily="18" charset="0"/>
              </a:rPr>
              <a:t>RDE</a:t>
            </a:r>
            <a:r>
              <a:rPr lang="en-US" sz="4400">
                <a:latin typeface="Times New Roman" panose="02020603050405020304" pitchFamily="18" charset="0"/>
              </a:rPr>
              <a:t> T</a:t>
            </a:r>
            <a:r>
              <a:rPr lang="en-US" sz="3600">
                <a:latin typeface="Times New Roman" panose="02020603050405020304" pitchFamily="18" charset="0"/>
              </a:rPr>
              <a:t>INGGI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91000"/>
            <a:ext cx="6400800" cy="1752600"/>
          </a:xfrm>
        </p:spPr>
        <p:txBody>
          <a:bodyPr/>
          <a:lstStyle/>
          <a:p>
            <a:endParaRPr 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dibahas mengenai karakteristik respon waktu sistem orde tinggi.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Karakteristik respon waktu sistem orde tinggi didapatkan dengan mengamati respon sistem orde tinggi terhadap sinyal uji step.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Pembahasan dimulai dengan mengamati respon sistem orde tiga terhadap sinyal masukan unit step.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Sistem orde tiga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8600" cy="614363"/>
          </a:xfrm>
        </p:spPr>
        <p:txBody>
          <a:bodyPr/>
          <a:lstStyle/>
          <a:p>
            <a:pPr marL="350838" indent="-350838"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</a:t>
            </a:r>
            <a:endParaRPr lang="sv-SE" sz="1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114" name="Object 4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2201" y="5618164"/>
          <a:ext cx="10779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8" name="Equation" r:id="rId3" imgW="545760" imgH="203040" progId="Equation.3">
                  <p:embed/>
                </p:oleObj>
              </mc:Choice>
              <mc:Fallback>
                <p:oleObj name="Equation" r:id="rId3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1" y="5618164"/>
                        <a:ext cx="10779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3733800"/>
            <a:ext cx="403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0838" indent="-350838">
              <a:spcBef>
                <a:spcPct val="20000"/>
              </a:spcBef>
              <a:buChar char="•"/>
              <a:tabLst>
                <a:tab pos="635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34963">
              <a:spcBef>
                <a:spcPct val="20000"/>
              </a:spcBef>
              <a:buChar char="–"/>
              <a:tabLst>
                <a:tab pos="635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8638" indent="-457200">
              <a:spcBef>
                <a:spcPct val="20000"/>
              </a:spcBef>
              <a:buChar char="•"/>
              <a:tabLst>
                <a:tab pos="635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93938" indent="-381000">
              <a:spcBef>
                <a:spcPct val="20000"/>
              </a:spcBef>
              <a:buChar char="–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89238" indent="-381000">
              <a:spcBef>
                <a:spcPct val="20000"/>
              </a:spcBef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464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036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608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18038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>
                <a:latin typeface="Times New Roman" panose="02020603050405020304" pitchFamily="18" charset="0"/>
              </a:rPr>
              <a:t>CLTF </a:t>
            </a:r>
            <a:endParaRPr lang="sv-SE" sz="100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05" name="Object 33"/>
          <p:cNvGraphicFramePr>
            <a:graphicFrameLocks noChangeAspect="1"/>
          </p:cNvGraphicFramePr>
          <p:nvPr/>
        </p:nvGraphicFramePr>
        <p:xfrm>
          <a:off x="2936875" y="4343400"/>
          <a:ext cx="45862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9" name="Equation" r:id="rId5" imgW="2260440" imgH="507960" progId="Equation.3">
                  <p:embed/>
                </p:oleObj>
              </mc:Choice>
              <mc:Fallback>
                <p:oleObj name="Equation" r:id="rId5" imgW="22604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4343400"/>
                        <a:ext cx="4586288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2362200" y="5500689"/>
            <a:ext cx="1219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dengan</a:t>
            </a:r>
          </a:p>
        </p:txBody>
      </p:sp>
      <p:grpSp>
        <p:nvGrpSpPr>
          <p:cNvPr id="3124" name="Group 52"/>
          <p:cNvGrpSpPr>
            <a:grpSpLocks/>
          </p:cNvGrpSpPr>
          <p:nvPr/>
        </p:nvGrpSpPr>
        <p:grpSpPr bwMode="auto">
          <a:xfrm>
            <a:off x="2819400" y="2438400"/>
            <a:ext cx="6400800" cy="1117600"/>
            <a:chOff x="1536" y="1536"/>
            <a:chExt cx="4032" cy="704"/>
          </a:xfrm>
        </p:grpSpPr>
        <p:grpSp>
          <p:nvGrpSpPr>
            <p:cNvPr id="3123" name="Group 51"/>
            <p:cNvGrpSpPr>
              <a:grpSpLocks/>
            </p:cNvGrpSpPr>
            <p:nvPr/>
          </p:nvGrpSpPr>
          <p:grpSpPr bwMode="auto">
            <a:xfrm>
              <a:off x="2424" y="1536"/>
              <a:ext cx="2184" cy="704"/>
              <a:chOff x="2424" y="1536"/>
              <a:chExt cx="2184" cy="704"/>
            </a:xfrm>
          </p:grpSpPr>
          <p:graphicFrame>
            <p:nvGraphicFramePr>
              <p:cNvPr id="3116" name="Object 44"/>
              <p:cNvGraphicFramePr>
                <a:graphicFrameLocks noChangeAspect="1"/>
              </p:cNvGraphicFramePr>
              <p:nvPr/>
            </p:nvGraphicFramePr>
            <p:xfrm>
              <a:off x="2496" y="1536"/>
              <a:ext cx="2067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790" name="Equation" r:id="rId7" imgW="1650960" imgH="507960" progId="Equation.3">
                      <p:embed/>
                    </p:oleObj>
                  </mc:Choice>
                  <mc:Fallback>
                    <p:oleObj name="Equation" r:id="rId7" imgW="1650960" imgH="507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1536"/>
                            <a:ext cx="2067" cy="6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8" name="Rectangle 46"/>
              <p:cNvSpPr>
                <a:spLocks noChangeArrowheads="1"/>
              </p:cNvSpPr>
              <p:nvPr/>
            </p:nvSpPr>
            <p:spPr bwMode="auto">
              <a:xfrm>
                <a:off x="2424" y="1552"/>
                <a:ext cx="2184" cy="6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>
              <a:off x="1984" y="19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Line 48"/>
            <p:cNvSpPr>
              <a:spLocks noChangeShapeType="1"/>
            </p:cNvSpPr>
            <p:nvPr/>
          </p:nvSpPr>
          <p:spPr bwMode="auto">
            <a:xfrm>
              <a:off x="4616" y="19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Text Box 49"/>
            <p:cNvSpPr txBox="1">
              <a:spLocks noChangeArrowheads="1"/>
            </p:cNvSpPr>
            <p:nvPr/>
          </p:nvSpPr>
          <p:spPr bwMode="auto">
            <a:xfrm>
              <a:off x="5040" y="178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C</a:t>
              </a:r>
              <a:r>
                <a:rPr lang="en-US" sz="2400"/>
                <a:t>(</a:t>
              </a:r>
              <a:r>
                <a:rPr lang="en-US" sz="2400" i="1"/>
                <a:t>s</a:t>
              </a:r>
              <a:r>
                <a:rPr lang="en-US" sz="2400"/>
                <a:t>)</a:t>
              </a:r>
            </a:p>
          </p:txBody>
        </p:sp>
        <p:sp>
          <p:nvSpPr>
            <p:cNvPr id="3122" name="Text Box 50"/>
            <p:cNvSpPr txBox="1">
              <a:spLocks noChangeArrowheads="1"/>
            </p:cNvSpPr>
            <p:nvPr/>
          </p:nvSpPr>
          <p:spPr bwMode="auto">
            <a:xfrm>
              <a:off x="1536" y="17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R</a:t>
              </a:r>
              <a:r>
                <a:rPr lang="en-US" sz="2400"/>
                <a:t>(</a:t>
              </a:r>
              <a:r>
                <a:rPr lang="en-US" sz="2400" i="1"/>
                <a:t>s</a:t>
              </a:r>
              <a:r>
                <a:rPr lang="en-US" sz="2400"/>
                <a:t>)</a:t>
              </a:r>
            </a:p>
          </p:txBody>
        </p:sp>
      </p:grpSp>
      <p:grpSp>
        <p:nvGrpSpPr>
          <p:cNvPr id="3130" name="Group 58"/>
          <p:cNvGrpSpPr>
            <a:grpSpLocks/>
          </p:cNvGrpSpPr>
          <p:nvPr/>
        </p:nvGrpSpPr>
        <p:grpSpPr bwMode="auto">
          <a:xfrm>
            <a:off x="7315200" y="4419601"/>
            <a:ext cx="2743200" cy="1838325"/>
            <a:chOff x="3552" y="2592"/>
            <a:chExt cx="1728" cy="1158"/>
          </a:xfrm>
        </p:grpSpPr>
        <p:sp>
          <p:nvSpPr>
            <p:cNvPr id="3125" name="Text Box 53"/>
            <p:cNvSpPr txBox="1">
              <a:spLocks noChangeArrowheads="1"/>
            </p:cNvSpPr>
            <p:nvPr/>
          </p:nvSpPr>
          <p:spPr bwMode="auto">
            <a:xfrm>
              <a:off x="3600" y="2592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p</a:t>
              </a:r>
              <a:r>
                <a:rPr lang="en-US" sz="2400"/>
                <a:t> : konstanta</a:t>
              </a:r>
            </a:p>
          </p:txBody>
        </p:sp>
        <p:graphicFrame>
          <p:nvGraphicFramePr>
            <p:cNvPr id="3126" name="Object 54"/>
            <p:cNvGraphicFramePr>
              <a:graphicFrameLocks noChangeAspect="1"/>
            </p:cNvGraphicFramePr>
            <p:nvPr/>
          </p:nvGraphicFramePr>
          <p:xfrm>
            <a:off x="3600" y="2904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791" name="Equation" r:id="rId9" imgW="114120" imgH="203040" progId="Equation.3">
                    <p:embed/>
                  </p:oleObj>
                </mc:Choice>
                <mc:Fallback>
                  <p:oleObj name="Equation" r:id="rId9" imgW="1141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04"/>
                          <a:ext cx="1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7" name="Text Box 55"/>
            <p:cNvSpPr txBox="1">
              <a:spLocks noChangeArrowheads="1"/>
            </p:cNvSpPr>
            <p:nvPr/>
          </p:nvSpPr>
          <p:spPr bwMode="auto">
            <a:xfrm>
              <a:off x="3744" y="2880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: rasio peredaman</a:t>
              </a:r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3744" y="3203"/>
              <a:ext cx="1536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/>
                <a:t>: frekuensi alami        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/>
                <a:t>   tak teredam</a:t>
              </a:r>
            </a:p>
          </p:txBody>
        </p:sp>
        <p:graphicFrame>
          <p:nvGraphicFramePr>
            <p:cNvPr id="3129" name="Object 57"/>
            <p:cNvGraphicFramePr>
              <a:graphicFrameLocks noChangeAspect="1"/>
            </p:cNvGraphicFramePr>
            <p:nvPr/>
          </p:nvGraphicFramePr>
          <p:xfrm>
            <a:off x="3552" y="3152"/>
            <a:ext cx="27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792" name="Equation" r:id="rId11" imgW="215640" imgH="228600" progId="Equation.3">
                    <p:embed/>
                  </p:oleObj>
                </mc:Choice>
                <mc:Fallback>
                  <p:oleObj name="Equation" r:id="rId11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52"/>
                          <a:ext cx="27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82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step sistem orde tiga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505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Masukan unit impuls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981200" y="22098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1981200" y="38862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sehingga,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419726" y="1482725"/>
          <a:ext cx="3165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8" name="Equation" r:id="rId3" imgW="1536480" imgH="393480" progId="Equation.3">
                  <p:embed/>
                </p:oleObj>
              </mc:Choice>
              <mc:Fallback>
                <p:oleObj name="Equation" r:id="rId3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6" y="1482725"/>
                        <a:ext cx="31654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2895601" y="2743200"/>
          <a:ext cx="45434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9" name="Equation" r:id="rId5" imgW="2235200" imgH="508000" progId="Equation.3">
                  <p:embed/>
                </p:oleObj>
              </mc:Choice>
              <mc:Fallback>
                <p:oleObj name="Equation" r:id="rId5" imgW="2235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2743200"/>
                        <a:ext cx="45434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1524001" y="2687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057400" y="4495800"/>
          <a:ext cx="84645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0" name="Equation" r:id="rId7" imgW="5283000" imgH="1091880" progId="Equation.3">
                  <p:embed/>
                </p:oleObj>
              </mc:Choice>
              <mc:Fallback>
                <p:oleObj name="Equation" r:id="rId7" imgW="528300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8464550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Respon step orde ketiga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1219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dengan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981200" y="31384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Perhatikan :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-5334000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1524001" y="2687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2705100" y="2095500"/>
          <a:ext cx="1143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4" name="Equation" r:id="rId3" imgW="558558" imgH="431613" progId="Equation.3">
                  <p:embed/>
                </p:oleObj>
              </mc:Choice>
              <mc:Fallback>
                <p:oleObj name="Equation" r:id="rId3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095500"/>
                        <a:ext cx="11430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3962401" y="3173414"/>
          <a:ext cx="49815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5" name="Equation" r:id="rId5" imgW="2451100" imgH="241300" progId="Equation.3">
                  <p:embed/>
                </p:oleObj>
              </mc:Choice>
              <mc:Fallback>
                <p:oleObj name="Equation" r:id="rId5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173414"/>
                        <a:ext cx="49815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5354639" y="3328989"/>
          <a:ext cx="2571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6" name="Equation" r:id="rId7" imgW="253780" imgH="203024" progId="Equation.3">
                  <p:embed/>
                </p:oleObj>
              </mc:Choice>
              <mc:Fallback>
                <p:oleObj name="Equation" r:id="rId7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9" y="3328989"/>
                        <a:ext cx="2571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5354638" y="3529014"/>
            <a:ext cx="2651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sv-SE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>
                <a:latin typeface="Arial" panose="020B0604020202020204" pitchFamily="34" charset="0"/>
              </a:rPr>
              <a:t> 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90134" name="AutoShape 22"/>
          <p:cNvSpPr>
            <a:spLocks noChangeArrowheads="1"/>
          </p:cNvSpPr>
          <p:nvPr/>
        </p:nvSpPr>
        <p:spPr bwMode="auto">
          <a:xfrm>
            <a:off x="2095500" y="39751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2514600" y="38242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ko</a:t>
            </a:r>
            <a:r>
              <a:rPr lang="sv-SE" sz="2800"/>
              <a:t>efisien dari suku</a:t>
            </a:r>
            <a:r>
              <a:rPr lang="en-US"/>
              <a:t> </a:t>
            </a: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5410200" y="3848101"/>
          <a:ext cx="520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7" name="Equation" r:id="rId9" imgW="253780" imgH="203024" progId="Equation.3">
                  <p:embed/>
                </p:oleObj>
              </mc:Choice>
              <mc:Fallback>
                <p:oleObj name="Equation" r:id="rId9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48101"/>
                        <a:ext cx="5207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867400" y="38100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/>
              <a:t> </a:t>
            </a:r>
            <a:r>
              <a:rPr lang="sv-SE" sz="2800"/>
              <a:t>sehingga kutub real s = -p</a:t>
            </a:r>
            <a:r>
              <a:rPr lang="en-US" sz="2800"/>
              <a:t> 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2514600" y="4281488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/>
              <a:t>akan menurunkan overshoot maksimum dan  mempertinggi waktu tunak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1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Kurva respon step sistem orde tiga</a:t>
            </a:r>
          </a:p>
        </p:txBody>
      </p:sp>
      <p:graphicFrame>
        <p:nvGraphicFramePr>
          <p:cNvPr id="51462" name="Object 26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41750" y="2590800"/>
          <a:ext cx="31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2" name="Equation" r:id="rId3" imgW="317160" imgH="203040" progId="Equation.3">
                  <p:embed/>
                </p:oleObj>
              </mc:Choice>
              <mc:Fallback>
                <p:oleObj name="Equation" r:id="rId3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590800"/>
                        <a:ext cx="317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8" name="Object 26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22700" y="4930775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3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930775"/>
                        <a:ext cx="355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76" name="Rectangle 17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75" name="Object 175"/>
          <p:cNvGraphicFramePr>
            <a:graphicFrameLocks noChangeAspect="1"/>
          </p:cNvGraphicFramePr>
          <p:nvPr/>
        </p:nvGraphicFramePr>
        <p:xfrm>
          <a:off x="2222500" y="1790701"/>
          <a:ext cx="9413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4" name="Equation" r:id="rId7" imgW="469696" imgH="203112" progId="Equation.3">
                  <p:embed/>
                </p:oleObj>
              </mc:Choice>
              <mc:Fallback>
                <p:oleObj name="Equation" r:id="rId7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790701"/>
                        <a:ext cx="9413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58" name="Group 258"/>
          <p:cNvGrpSpPr>
            <a:grpSpLocks/>
          </p:cNvGrpSpPr>
          <p:nvPr/>
        </p:nvGrpSpPr>
        <p:grpSpPr bwMode="auto">
          <a:xfrm>
            <a:off x="2852739" y="2514600"/>
            <a:ext cx="4997449" cy="3740150"/>
            <a:chOff x="1158" y="1637"/>
            <a:chExt cx="3148" cy="2356"/>
          </a:xfrm>
        </p:grpSpPr>
        <p:sp>
          <p:nvSpPr>
            <p:cNvPr id="51380" name="Rectangle 180"/>
            <p:cNvSpPr>
              <a:spLocks noChangeArrowheads="1"/>
            </p:cNvSpPr>
            <p:nvPr/>
          </p:nvSpPr>
          <p:spPr bwMode="auto">
            <a:xfrm>
              <a:off x="2549" y="3868"/>
              <a:ext cx="630" cy="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2" name="Rectangle 182"/>
            <p:cNvSpPr>
              <a:spLocks noChangeArrowheads="1"/>
            </p:cNvSpPr>
            <p:nvPr/>
          </p:nvSpPr>
          <p:spPr bwMode="auto">
            <a:xfrm>
              <a:off x="1158" y="2512"/>
              <a:ext cx="153" cy="4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3" name="Rectangle 183"/>
            <p:cNvSpPr>
              <a:spLocks noChangeArrowheads="1"/>
            </p:cNvSpPr>
            <p:nvPr/>
          </p:nvSpPr>
          <p:spPr bwMode="auto">
            <a:xfrm>
              <a:off x="1947" y="332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1384" name="Line 184"/>
            <p:cNvSpPr>
              <a:spLocks noChangeShapeType="1"/>
            </p:cNvSpPr>
            <p:nvPr/>
          </p:nvSpPr>
          <p:spPr bwMode="auto">
            <a:xfrm>
              <a:off x="1745" y="3431"/>
              <a:ext cx="2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5" name="Line 185"/>
            <p:cNvSpPr>
              <a:spLocks noChangeShapeType="1"/>
            </p:cNvSpPr>
            <p:nvPr/>
          </p:nvSpPr>
          <p:spPr bwMode="auto">
            <a:xfrm>
              <a:off x="1701" y="3164"/>
              <a:ext cx="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6" name="Rectangle 186"/>
            <p:cNvSpPr>
              <a:spLocks noChangeArrowheads="1"/>
            </p:cNvSpPr>
            <p:nvPr/>
          </p:nvSpPr>
          <p:spPr bwMode="auto">
            <a:xfrm>
              <a:off x="2077" y="307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1387" name="Line 187"/>
            <p:cNvSpPr>
              <a:spLocks noChangeShapeType="1"/>
            </p:cNvSpPr>
            <p:nvPr/>
          </p:nvSpPr>
          <p:spPr bwMode="auto">
            <a:xfrm>
              <a:off x="1677" y="2752"/>
              <a:ext cx="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8" name="Rectangle 188"/>
            <p:cNvSpPr>
              <a:spLocks noChangeArrowheads="1"/>
            </p:cNvSpPr>
            <p:nvPr/>
          </p:nvSpPr>
          <p:spPr bwMode="auto">
            <a:xfrm>
              <a:off x="2090" y="264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1391" name="Rectangle 191"/>
            <p:cNvSpPr>
              <a:spLocks noChangeArrowheads="1"/>
            </p:cNvSpPr>
            <p:nvPr/>
          </p:nvSpPr>
          <p:spPr bwMode="auto">
            <a:xfrm>
              <a:off x="1470" y="1637"/>
              <a:ext cx="2768" cy="2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2" name="Rectangle 192"/>
            <p:cNvSpPr>
              <a:spLocks noChangeArrowheads="1"/>
            </p:cNvSpPr>
            <p:nvPr/>
          </p:nvSpPr>
          <p:spPr bwMode="auto">
            <a:xfrm>
              <a:off x="1470" y="1637"/>
              <a:ext cx="2768" cy="210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3" name="Line 193"/>
            <p:cNvSpPr>
              <a:spLocks noChangeShapeType="1"/>
            </p:cNvSpPr>
            <p:nvPr/>
          </p:nvSpPr>
          <p:spPr bwMode="auto">
            <a:xfrm>
              <a:off x="1470" y="1637"/>
              <a:ext cx="2768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4" name="Line 194"/>
            <p:cNvSpPr>
              <a:spLocks noChangeShapeType="1"/>
            </p:cNvSpPr>
            <p:nvPr/>
          </p:nvSpPr>
          <p:spPr bwMode="auto">
            <a:xfrm>
              <a:off x="1470" y="3746"/>
              <a:ext cx="2768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5" name="Line 195"/>
            <p:cNvSpPr>
              <a:spLocks noChangeShapeType="1"/>
            </p:cNvSpPr>
            <p:nvPr/>
          </p:nvSpPr>
          <p:spPr bwMode="auto">
            <a:xfrm flipV="1">
              <a:off x="4238" y="1637"/>
              <a:ext cx="1" cy="210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6" name="Line 196"/>
            <p:cNvSpPr>
              <a:spLocks noChangeShapeType="1"/>
            </p:cNvSpPr>
            <p:nvPr/>
          </p:nvSpPr>
          <p:spPr bwMode="auto">
            <a:xfrm flipV="1">
              <a:off x="1470" y="1637"/>
              <a:ext cx="1" cy="210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7" name="Line 197"/>
            <p:cNvSpPr>
              <a:spLocks noChangeShapeType="1"/>
            </p:cNvSpPr>
            <p:nvPr/>
          </p:nvSpPr>
          <p:spPr bwMode="auto">
            <a:xfrm>
              <a:off x="1470" y="3746"/>
              <a:ext cx="2768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8" name="Line 198"/>
            <p:cNvSpPr>
              <a:spLocks noChangeShapeType="1"/>
            </p:cNvSpPr>
            <p:nvPr/>
          </p:nvSpPr>
          <p:spPr bwMode="auto">
            <a:xfrm flipV="1">
              <a:off x="1470" y="1637"/>
              <a:ext cx="1" cy="210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9" name="Line 199"/>
            <p:cNvSpPr>
              <a:spLocks noChangeShapeType="1"/>
            </p:cNvSpPr>
            <p:nvPr/>
          </p:nvSpPr>
          <p:spPr bwMode="auto">
            <a:xfrm flipV="1">
              <a:off x="1470" y="3714"/>
              <a:ext cx="1" cy="32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0" name="Line 200"/>
            <p:cNvSpPr>
              <a:spLocks noChangeShapeType="1"/>
            </p:cNvSpPr>
            <p:nvPr/>
          </p:nvSpPr>
          <p:spPr bwMode="auto">
            <a:xfrm>
              <a:off x="1470" y="1637"/>
              <a:ext cx="1" cy="26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1" name="Rectangle 201"/>
            <p:cNvSpPr>
              <a:spLocks noChangeArrowheads="1"/>
            </p:cNvSpPr>
            <p:nvPr/>
          </p:nvSpPr>
          <p:spPr bwMode="auto">
            <a:xfrm>
              <a:off x="1450" y="3766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0</a:t>
              </a:r>
              <a:endParaRPr lang="en-US" sz="1200"/>
            </a:p>
          </p:txBody>
        </p:sp>
        <p:sp>
          <p:nvSpPr>
            <p:cNvPr id="51402" name="Line 202"/>
            <p:cNvSpPr>
              <a:spLocks noChangeShapeType="1"/>
            </p:cNvSpPr>
            <p:nvPr/>
          </p:nvSpPr>
          <p:spPr bwMode="auto">
            <a:xfrm flipV="1">
              <a:off x="1929" y="3714"/>
              <a:ext cx="1" cy="32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4" name="Rectangle 204"/>
            <p:cNvSpPr>
              <a:spLocks noChangeArrowheads="1"/>
            </p:cNvSpPr>
            <p:nvPr/>
          </p:nvSpPr>
          <p:spPr bwMode="auto">
            <a:xfrm>
              <a:off x="1909" y="3766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2</a:t>
              </a:r>
              <a:endParaRPr lang="en-US" sz="1200"/>
            </a:p>
          </p:txBody>
        </p:sp>
        <p:sp>
          <p:nvSpPr>
            <p:cNvPr id="51405" name="Line 205"/>
            <p:cNvSpPr>
              <a:spLocks noChangeShapeType="1"/>
            </p:cNvSpPr>
            <p:nvPr/>
          </p:nvSpPr>
          <p:spPr bwMode="auto">
            <a:xfrm flipV="1">
              <a:off x="2388" y="3714"/>
              <a:ext cx="1" cy="32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7" name="Rectangle 207"/>
            <p:cNvSpPr>
              <a:spLocks noChangeArrowheads="1"/>
            </p:cNvSpPr>
            <p:nvPr/>
          </p:nvSpPr>
          <p:spPr bwMode="auto">
            <a:xfrm>
              <a:off x="2368" y="3766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4</a:t>
              </a:r>
              <a:endParaRPr lang="en-US" sz="1200"/>
            </a:p>
          </p:txBody>
        </p:sp>
        <p:sp>
          <p:nvSpPr>
            <p:cNvPr id="51408" name="Line 208"/>
            <p:cNvSpPr>
              <a:spLocks noChangeShapeType="1"/>
            </p:cNvSpPr>
            <p:nvPr/>
          </p:nvSpPr>
          <p:spPr bwMode="auto">
            <a:xfrm flipV="1">
              <a:off x="2854" y="3714"/>
              <a:ext cx="1" cy="32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0" name="Rectangle 210"/>
            <p:cNvSpPr>
              <a:spLocks noChangeArrowheads="1"/>
            </p:cNvSpPr>
            <p:nvPr/>
          </p:nvSpPr>
          <p:spPr bwMode="auto">
            <a:xfrm>
              <a:off x="2834" y="3766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6</a:t>
              </a:r>
              <a:endParaRPr lang="en-US" sz="1200"/>
            </a:p>
          </p:txBody>
        </p:sp>
        <p:sp>
          <p:nvSpPr>
            <p:cNvPr id="51411" name="Line 211"/>
            <p:cNvSpPr>
              <a:spLocks noChangeShapeType="1"/>
            </p:cNvSpPr>
            <p:nvPr/>
          </p:nvSpPr>
          <p:spPr bwMode="auto">
            <a:xfrm flipV="1">
              <a:off x="3313" y="3714"/>
              <a:ext cx="1" cy="32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3" name="Rectangle 213"/>
            <p:cNvSpPr>
              <a:spLocks noChangeArrowheads="1"/>
            </p:cNvSpPr>
            <p:nvPr/>
          </p:nvSpPr>
          <p:spPr bwMode="auto">
            <a:xfrm>
              <a:off x="3293" y="3766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8</a:t>
              </a:r>
              <a:endParaRPr lang="en-US" sz="1200"/>
            </a:p>
          </p:txBody>
        </p:sp>
        <p:sp>
          <p:nvSpPr>
            <p:cNvPr id="51414" name="Line 214"/>
            <p:cNvSpPr>
              <a:spLocks noChangeShapeType="1"/>
            </p:cNvSpPr>
            <p:nvPr/>
          </p:nvSpPr>
          <p:spPr bwMode="auto">
            <a:xfrm flipV="1">
              <a:off x="3772" y="3714"/>
              <a:ext cx="1" cy="32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6" name="Rectangle 216"/>
            <p:cNvSpPr>
              <a:spLocks noChangeArrowheads="1"/>
            </p:cNvSpPr>
            <p:nvPr/>
          </p:nvSpPr>
          <p:spPr bwMode="auto">
            <a:xfrm>
              <a:off x="3733" y="3766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10</a:t>
              </a:r>
              <a:endParaRPr lang="en-US" sz="1200"/>
            </a:p>
          </p:txBody>
        </p:sp>
        <p:sp>
          <p:nvSpPr>
            <p:cNvPr id="51417" name="Line 217"/>
            <p:cNvSpPr>
              <a:spLocks noChangeShapeType="1"/>
            </p:cNvSpPr>
            <p:nvPr/>
          </p:nvSpPr>
          <p:spPr bwMode="auto">
            <a:xfrm flipV="1">
              <a:off x="4238" y="3714"/>
              <a:ext cx="1" cy="32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8" name="Line 218"/>
            <p:cNvSpPr>
              <a:spLocks noChangeShapeType="1"/>
            </p:cNvSpPr>
            <p:nvPr/>
          </p:nvSpPr>
          <p:spPr bwMode="auto">
            <a:xfrm>
              <a:off x="4238" y="1637"/>
              <a:ext cx="1" cy="26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9" name="Rectangle 219"/>
            <p:cNvSpPr>
              <a:spLocks noChangeArrowheads="1"/>
            </p:cNvSpPr>
            <p:nvPr/>
          </p:nvSpPr>
          <p:spPr bwMode="auto">
            <a:xfrm>
              <a:off x="4199" y="3766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12</a:t>
              </a:r>
              <a:endParaRPr lang="en-US" sz="1200"/>
            </a:p>
          </p:txBody>
        </p:sp>
        <p:sp>
          <p:nvSpPr>
            <p:cNvPr id="51420" name="Line 220"/>
            <p:cNvSpPr>
              <a:spLocks noChangeShapeType="1"/>
            </p:cNvSpPr>
            <p:nvPr/>
          </p:nvSpPr>
          <p:spPr bwMode="auto">
            <a:xfrm>
              <a:off x="1470" y="3746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1" name="Line 221"/>
            <p:cNvSpPr>
              <a:spLocks noChangeShapeType="1"/>
            </p:cNvSpPr>
            <p:nvPr/>
          </p:nvSpPr>
          <p:spPr bwMode="auto">
            <a:xfrm flipH="1">
              <a:off x="4205" y="3746"/>
              <a:ext cx="3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3" name="Line 223"/>
            <p:cNvSpPr>
              <a:spLocks noChangeShapeType="1"/>
            </p:cNvSpPr>
            <p:nvPr/>
          </p:nvSpPr>
          <p:spPr bwMode="auto">
            <a:xfrm>
              <a:off x="1470" y="3445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6" name="Line 226"/>
            <p:cNvSpPr>
              <a:spLocks noChangeShapeType="1"/>
            </p:cNvSpPr>
            <p:nvPr/>
          </p:nvSpPr>
          <p:spPr bwMode="auto">
            <a:xfrm>
              <a:off x="1470" y="3144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9" name="Line 229"/>
            <p:cNvSpPr>
              <a:spLocks noChangeShapeType="1"/>
            </p:cNvSpPr>
            <p:nvPr/>
          </p:nvSpPr>
          <p:spPr bwMode="auto">
            <a:xfrm>
              <a:off x="1470" y="2842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2" name="Line 232"/>
            <p:cNvSpPr>
              <a:spLocks noChangeShapeType="1"/>
            </p:cNvSpPr>
            <p:nvPr/>
          </p:nvSpPr>
          <p:spPr bwMode="auto">
            <a:xfrm>
              <a:off x="1470" y="2541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5" name="Line 235"/>
            <p:cNvSpPr>
              <a:spLocks noChangeShapeType="1"/>
            </p:cNvSpPr>
            <p:nvPr/>
          </p:nvSpPr>
          <p:spPr bwMode="auto">
            <a:xfrm>
              <a:off x="1470" y="2239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7" name="Rectangle 237"/>
            <p:cNvSpPr>
              <a:spLocks noChangeArrowheads="1"/>
            </p:cNvSpPr>
            <p:nvPr/>
          </p:nvSpPr>
          <p:spPr bwMode="auto">
            <a:xfrm>
              <a:off x="1344" y="219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Helvetica" panose="020B0604020202020204" pitchFamily="34" charset="0"/>
                </a:rPr>
                <a:t>1</a:t>
              </a:r>
              <a:endParaRPr lang="en-US" sz="1200"/>
            </a:p>
          </p:txBody>
        </p:sp>
        <p:sp>
          <p:nvSpPr>
            <p:cNvPr id="51438" name="Line 238"/>
            <p:cNvSpPr>
              <a:spLocks noChangeShapeType="1"/>
            </p:cNvSpPr>
            <p:nvPr/>
          </p:nvSpPr>
          <p:spPr bwMode="auto">
            <a:xfrm>
              <a:off x="1470" y="1938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1" name="Line 241"/>
            <p:cNvSpPr>
              <a:spLocks noChangeShapeType="1"/>
            </p:cNvSpPr>
            <p:nvPr/>
          </p:nvSpPr>
          <p:spPr bwMode="auto">
            <a:xfrm>
              <a:off x="1470" y="1637"/>
              <a:ext cx="26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2" name="Line 242"/>
            <p:cNvSpPr>
              <a:spLocks noChangeShapeType="1"/>
            </p:cNvSpPr>
            <p:nvPr/>
          </p:nvSpPr>
          <p:spPr bwMode="auto">
            <a:xfrm flipH="1">
              <a:off x="4205" y="1637"/>
              <a:ext cx="33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4" name="Line 244"/>
            <p:cNvSpPr>
              <a:spLocks noChangeShapeType="1"/>
            </p:cNvSpPr>
            <p:nvPr/>
          </p:nvSpPr>
          <p:spPr bwMode="auto">
            <a:xfrm>
              <a:off x="1470" y="1637"/>
              <a:ext cx="2768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5" name="Line 245"/>
            <p:cNvSpPr>
              <a:spLocks noChangeShapeType="1"/>
            </p:cNvSpPr>
            <p:nvPr/>
          </p:nvSpPr>
          <p:spPr bwMode="auto">
            <a:xfrm>
              <a:off x="1470" y="3746"/>
              <a:ext cx="2768" cy="1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6" name="Line 246"/>
            <p:cNvSpPr>
              <a:spLocks noChangeShapeType="1"/>
            </p:cNvSpPr>
            <p:nvPr/>
          </p:nvSpPr>
          <p:spPr bwMode="auto">
            <a:xfrm flipV="1">
              <a:off x="4238" y="1637"/>
              <a:ext cx="1" cy="210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7" name="Line 247"/>
            <p:cNvSpPr>
              <a:spLocks noChangeShapeType="1"/>
            </p:cNvSpPr>
            <p:nvPr/>
          </p:nvSpPr>
          <p:spPr bwMode="auto">
            <a:xfrm flipV="1">
              <a:off x="1470" y="1637"/>
              <a:ext cx="1" cy="2109"/>
            </a:xfrm>
            <a:prstGeom prst="line">
              <a:avLst/>
            </a:prstGeom>
            <a:noFill/>
            <a:ln w="0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8" name="Freeform 248"/>
            <p:cNvSpPr>
              <a:spLocks/>
            </p:cNvSpPr>
            <p:nvPr/>
          </p:nvSpPr>
          <p:spPr bwMode="auto">
            <a:xfrm>
              <a:off x="1470" y="2239"/>
              <a:ext cx="2775" cy="1"/>
            </a:xfrm>
            <a:custGeom>
              <a:avLst/>
              <a:gdLst>
                <a:gd name="T0" fmla="*/ 0 w 2775"/>
                <a:gd name="T1" fmla="*/ 229 w 2775"/>
                <a:gd name="T2" fmla="*/ 2775 w 27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75">
                  <a:moveTo>
                    <a:pt x="0" y="0"/>
                  </a:moveTo>
                  <a:lnTo>
                    <a:pt x="229" y="0"/>
                  </a:lnTo>
                  <a:lnTo>
                    <a:pt x="277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9" name="Freeform 249"/>
            <p:cNvSpPr>
              <a:spLocks/>
            </p:cNvSpPr>
            <p:nvPr/>
          </p:nvSpPr>
          <p:spPr bwMode="auto">
            <a:xfrm>
              <a:off x="1470" y="2239"/>
              <a:ext cx="2775" cy="1"/>
            </a:xfrm>
            <a:custGeom>
              <a:avLst/>
              <a:gdLst>
                <a:gd name="T0" fmla="*/ 0 w 2775"/>
                <a:gd name="T1" fmla="*/ 229 w 2775"/>
                <a:gd name="T2" fmla="*/ 2775 w 27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75">
                  <a:moveTo>
                    <a:pt x="0" y="0"/>
                  </a:moveTo>
                  <a:lnTo>
                    <a:pt x="229" y="0"/>
                  </a:lnTo>
                  <a:lnTo>
                    <a:pt x="277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0" name="Freeform 250"/>
            <p:cNvSpPr>
              <a:spLocks/>
            </p:cNvSpPr>
            <p:nvPr/>
          </p:nvSpPr>
          <p:spPr bwMode="auto">
            <a:xfrm>
              <a:off x="1470" y="2239"/>
              <a:ext cx="2775" cy="1"/>
            </a:xfrm>
            <a:custGeom>
              <a:avLst/>
              <a:gdLst>
                <a:gd name="T0" fmla="*/ 0 w 2775"/>
                <a:gd name="T1" fmla="*/ 229 w 2775"/>
                <a:gd name="T2" fmla="*/ 2775 w 27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75">
                  <a:moveTo>
                    <a:pt x="0" y="0"/>
                  </a:moveTo>
                  <a:lnTo>
                    <a:pt x="229" y="0"/>
                  </a:lnTo>
                  <a:lnTo>
                    <a:pt x="277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1" name="Freeform 251"/>
            <p:cNvSpPr>
              <a:spLocks/>
            </p:cNvSpPr>
            <p:nvPr/>
          </p:nvSpPr>
          <p:spPr bwMode="auto">
            <a:xfrm>
              <a:off x="1470" y="2030"/>
              <a:ext cx="2775" cy="1716"/>
            </a:xfrm>
            <a:custGeom>
              <a:avLst/>
              <a:gdLst>
                <a:gd name="T0" fmla="*/ 19 w 2775"/>
                <a:gd name="T1" fmla="*/ 1710 h 1716"/>
                <a:gd name="T2" fmla="*/ 72 w 2775"/>
                <a:gd name="T3" fmla="*/ 1697 h 1716"/>
                <a:gd name="T4" fmla="*/ 124 w 2775"/>
                <a:gd name="T5" fmla="*/ 1657 h 1716"/>
                <a:gd name="T6" fmla="*/ 177 w 2775"/>
                <a:gd name="T7" fmla="*/ 1585 h 1716"/>
                <a:gd name="T8" fmla="*/ 223 w 2775"/>
                <a:gd name="T9" fmla="*/ 1474 h 1716"/>
                <a:gd name="T10" fmla="*/ 275 w 2775"/>
                <a:gd name="T11" fmla="*/ 1343 h 1716"/>
                <a:gd name="T12" fmla="*/ 328 w 2775"/>
                <a:gd name="T13" fmla="*/ 1199 h 1716"/>
                <a:gd name="T14" fmla="*/ 380 w 2775"/>
                <a:gd name="T15" fmla="*/ 1035 h 1716"/>
                <a:gd name="T16" fmla="*/ 433 w 2775"/>
                <a:gd name="T17" fmla="*/ 878 h 1716"/>
                <a:gd name="T18" fmla="*/ 479 w 2775"/>
                <a:gd name="T19" fmla="*/ 721 h 1716"/>
                <a:gd name="T20" fmla="*/ 531 w 2775"/>
                <a:gd name="T21" fmla="*/ 570 h 1716"/>
                <a:gd name="T22" fmla="*/ 584 w 2775"/>
                <a:gd name="T23" fmla="*/ 439 h 1716"/>
                <a:gd name="T24" fmla="*/ 636 w 2775"/>
                <a:gd name="T25" fmla="*/ 321 h 1716"/>
                <a:gd name="T26" fmla="*/ 682 w 2775"/>
                <a:gd name="T27" fmla="*/ 223 h 1716"/>
                <a:gd name="T28" fmla="*/ 734 w 2775"/>
                <a:gd name="T29" fmla="*/ 144 h 1716"/>
                <a:gd name="T30" fmla="*/ 787 w 2775"/>
                <a:gd name="T31" fmla="*/ 85 h 1716"/>
                <a:gd name="T32" fmla="*/ 839 w 2775"/>
                <a:gd name="T33" fmla="*/ 39 h 1716"/>
                <a:gd name="T34" fmla="*/ 885 w 2775"/>
                <a:gd name="T35" fmla="*/ 13 h 1716"/>
                <a:gd name="T36" fmla="*/ 938 w 2775"/>
                <a:gd name="T37" fmla="*/ 0 h 1716"/>
                <a:gd name="T38" fmla="*/ 990 w 2775"/>
                <a:gd name="T39" fmla="*/ 0 h 1716"/>
                <a:gd name="T40" fmla="*/ 1043 w 2775"/>
                <a:gd name="T41" fmla="*/ 6 h 1716"/>
                <a:gd name="T42" fmla="*/ 1089 w 2775"/>
                <a:gd name="T43" fmla="*/ 19 h 1716"/>
                <a:gd name="T44" fmla="*/ 1141 w 2775"/>
                <a:gd name="T45" fmla="*/ 39 h 1716"/>
                <a:gd name="T46" fmla="*/ 1194 w 2775"/>
                <a:gd name="T47" fmla="*/ 65 h 1716"/>
                <a:gd name="T48" fmla="*/ 1246 w 2775"/>
                <a:gd name="T49" fmla="*/ 85 h 1716"/>
                <a:gd name="T50" fmla="*/ 1299 w 2775"/>
                <a:gd name="T51" fmla="*/ 111 h 1716"/>
                <a:gd name="T52" fmla="*/ 1345 w 2775"/>
                <a:gd name="T53" fmla="*/ 137 h 1716"/>
                <a:gd name="T54" fmla="*/ 1397 w 2775"/>
                <a:gd name="T55" fmla="*/ 157 h 1716"/>
                <a:gd name="T56" fmla="*/ 1450 w 2775"/>
                <a:gd name="T57" fmla="*/ 183 h 1716"/>
                <a:gd name="T58" fmla="*/ 1502 w 2775"/>
                <a:gd name="T59" fmla="*/ 196 h 1716"/>
                <a:gd name="T60" fmla="*/ 1548 w 2775"/>
                <a:gd name="T61" fmla="*/ 209 h 1716"/>
                <a:gd name="T62" fmla="*/ 1600 w 2775"/>
                <a:gd name="T63" fmla="*/ 223 h 1716"/>
                <a:gd name="T64" fmla="*/ 1653 w 2775"/>
                <a:gd name="T65" fmla="*/ 229 h 1716"/>
                <a:gd name="T66" fmla="*/ 1705 w 2775"/>
                <a:gd name="T67" fmla="*/ 236 h 1716"/>
                <a:gd name="T68" fmla="*/ 1751 w 2775"/>
                <a:gd name="T69" fmla="*/ 242 h 1716"/>
                <a:gd name="T70" fmla="*/ 1804 w 2775"/>
                <a:gd name="T71" fmla="*/ 242 h 1716"/>
                <a:gd name="T72" fmla="*/ 1856 w 2775"/>
                <a:gd name="T73" fmla="*/ 242 h 1716"/>
                <a:gd name="T74" fmla="*/ 1909 w 2775"/>
                <a:gd name="T75" fmla="*/ 236 h 1716"/>
                <a:gd name="T76" fmla="*/ 1961 w 2775"/>
                <a:gd name="T77" fmla="*/ 236 h 1716"/>
                <a:gd name="T78" fmla="*/ 2007 w 2775"/>
                <a:gd name="T79" fmla="*/ 229 h 1716"/>
                <a:gd name="T80" fmla="*/ 2060 w 2775"/>
                <a:gd name="T81" fmla="*/ 229 h 1716"/>
                <a:gd name="T82" fmla="*/ 2112 w 2775"/>
                <a:gd name="T83" fmla="*/ 223 h 1716"/>
                <a:gd name="T84" fmla="*/ 2165 w 2775"/>
                <a:gd name="T85" fmla="*/ 216 h 1716"/>
                <a:gd name="T86" fmla="*/ 2211 w 2775"/>
                <a:gd name="T87" fmla="*/ 216 h 1716"/>
                <a:gd name="T88" fmla="*/ 2263 w 2775"/>
                <a:gd name="T89" fmla="*/ 209 h 1716"/>
                <a:gd name="T90" fmla="*/ 2315 w 2775"/>
                <a:gd name="T91" fmla="*/ 209 h 1716"/>
                <a:gd name="T92" fmla="*/ 2368 w 2775"/>
                <a:gd name="T93" fmla="*/ 209 h 1716"/>
                <a:gd name="T94" fmla="*/ 2414 w 2775"/>
                <a:gd name="T95" fmla="*/ 203 h 1716"/>
                <a:gd name="T96" fmla="*/ 2466 w 2775"/>
                <a:gd name="T97" fmla="*/ 203 h 1716"/>
                <a:gd name="T98" fmla="*/ 2519 w 2775"/>
                <a:gd name="T99" fmla="*/ 203 h 1716"/>
                <a:gd name="T100" fmla="*/ 2571 w 2775"/>
                <a:gd name="T101" fmla="*/ 203 h 1716"/>
                <a:gd name="T102" fmla="*/ 2617 w 2775"/>
                <a:gd name="T103" fmla="*/ 203 h 1716"/>
                <a:gd name="T104" fmla="*/ 2670 w 2775"/>
                <a:gd name="T105" fmla="*/ 203 h 1716"/>
                <a:gd name="T106" fmla="*/ 2722 w 2775"/>
                <a:gd name="T107" fmla="*/ 203 h 1716"/>
                <a:gd name="T108" fmla="*/ 2775 w 2775"/>
                <a:gd name="T109" fmla="*/ 203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75" h="1716">
                  <a:moveTo>
                    <a:pt x="0" y="1716"/>
                  </a:moveTo>
                  <a:lnTo>
                    <a:pt x="19" y="1710"/>
                  </a:lnTo>
                  <a:lnTo>
                    <a:pt x="46" y="1710"/>
                  </a:lnTo>
                  <a:lnTo>
                    <a:pt x="72" y="1697"/>
                  </a:lnTo>
                  <a:lnTo>
                    <a:pt x="98" y="1684"/>
                  </a:lnTo>
                  <a:lnTo>
                    <a:pt x="124" y="1657"/>
                  </a:lnTo>
                  <a:lnTo>
                    <a:pt x="151" y="1625"/>
                  </a:lnTo>
                  <a:lnTo>
                    <a:pt x="177" y="1585"/>
                  </a:lnTo>
                  <a:lnTo>
                    <a:pt x="203" y="1533"/>
                  </a:lnTo>
                  <a:lnTo>
                    <a:pt x="223" y="1474"/>
                  </a:lnTo>
                  <a:lnTo>
                    <a:pt x="249" y="1415"/>
                  </a:lnTo>
                  <a:lnTo>
                    <a:pt x="275" y="1343"/>
                  </a:lnTo>
                  <a:lnTo>
                    <a:pt x="301" y="1271"/>
                  </a:lnTo>
                  <a:lnTo>
                    <a:pt x="328" y="1199"/>
                  </a:lnTo>
                  <a:lnTo>
                    <a:pt x="354" y="1120"/>
                  </a:lnTo>
                  <a:lnTo>
                    <a:pt x="380" y="1035"/>
                  </a:lnTo>
                  <a:lnTo>
                    <a:pt x="406" y="956"/>
                  </a:lnTo>
                  <a:lnTo>
                    <a:pt x="433" y="878"/>
                  </a:lnTo>
                  <a:lnTo>
                    <a:pt x="452" y="799"/>
                  </a:lnTo>
                  <a:lnTo>
                    <a:pt x="479" y="721"/>
                  </a:lnTo>
                  <a:lnTo>
                    <a:pt x="505" y="642"/>
                  </a:lnTo>
                  <a:lnTo>
                    <a:pt x="531" y="570"/>
                  </a:lnTo>
                  <a:lnTo>
                    <a:pt x="557" y="504"/>
                  </a:lnTo>
                  <a:lnTo>
                    <a:pt x="584" y="439"/>
                  </a:lnTo>
                  <a:lnTo>
                    <a:pt x="610" y="380"/>
                  </a:lnTo>
                  <a:lnTo>
                    <a:pt x="636" y="321"/>
                  </a:lnTo>
                  <a:lnTo>
                    <a:pt x="656" y="268"/>
                  </a:lnTo>
                  <a:lnTo>
                    <a:pt x="682" y="223"/>
                  </a:lnTo>
                  <a:lnTo>
                    <a:pt x="708" y="183"/>
                  </a:lnTo>
                  <a:lnTo>
                    <a:pt x="734" y="144"/>
                  </a:lnTo>
                  <a:lnTo>
                    <a:pt x="761" y="111"/>
                  </a:lnTo>
                  <a:lnTo>
                    <a:pt x="787" y="85"/>
                  </a:lnTo>
                  <a:lnTo>
                    <a:pt x="813" y="59"/>
                  </a:lnTo>
                  <a:lnTo>
                    <a:pt x="839" y="39"/>
                  </a:lnTo>
                  <a:lnTo>
                    <a:pt x="866" y="26"/>
                  </a:lnTo>
                  <a:lnTo>
                    <a:pt x="885" y="13"/>
                  </a:lnTo>
                  <a:lnTo>
                    <a:pt x="912" y="6"/>
                  </a:lnTo>
                  <a:lnTo>
                    <a:pt x="938" y="0"/>
                  </a:lnTo>
                  <a:lnTo>
                    <a:pt x="964" y="0"/>
                  </a:lnTo>
                  <a:lnTo>
                    <a:pt x="990" y="0"/>
                  </a:lnTo>
                  <a:lnTo>
                    <a:pt x="1017" y="0"/>
                  </a:lnTo>
                  <a:lnTo>
                    <a:pt x="1043" y="6"/>
                  </a:lnTo>
                  <a:lnTo>
                    <a:pt x="1069" y="13"/>
                  </a:lnTo>
                  <a:lnTo>
                    <a:pt x="1089" y="19"/>
                  </a:lnTo>
                  <a:lnTo>
                    <a:pt x="1115" y="26"/>
                  </a:lnTo>
                  <a:lnTo>
                    <a:pt x="1141" y="39"/>
                  </a:lnTo>
                  <a:lnTo>
                    <a:pt x="1167" y="52"/>
                  </a:lnTo>
                  <a:lnTo>
                    <a:pt x="1194" y="65"/>
                  </a:lnTo>
                  <a:lnTo>
                    <a:pt x="1220" y="78"/>
                  </a:lnTo>
                  <a:lnTo>
                    <a:pt x="1246" y="85"/>
                  </a:lnTo>
                  <a:lnTo>
                    <a:pt x="1272" y="98"/>
                  </a:lnTo>
                  <a:lnTo>
                    <a:pt x="1299" y="111"/>
                  </a:lnTo>
                  <a:lnTo>
                    <a:pt x="1318" y="124"/>
                  </a:lnTo>
                  <a:lnTo>
                    <a:pt x="1345" y="137"/>
                  </a:lnTo>
                  <a:lnTo>
                    <a:pt x="1371" y="151"/>
                  </a:lnTo>
                  <a:lnTo>
                    <a:pt x="1397" y="157"/>
                  </a:lnTo>
                  <a:lnTo>
                    <a:pt x="1423" y="170"/>
                  </a:lnTo>
                  <a:lnTo>
                    <a:pt x="1450" y="183"/>
                  </a:lnTo>
                  <a:lnTo>
                    <a:pt x="1476" y="190"/>
                  </a:lnTo>
                  <a:lnTo>
                    <a:pt x="1502" y="196"/>
                  </a:lnTo>
                  <a:lnTo>
                    <a:pt x="1528" y="203"/>
                  </a:lnTo>
                  <a:lnTo>
                    <a:pt x="1548" y="209"/>
                  </a:lnTo>
                  <a:lnTo>
                    <a:pt x="1574" y="216"/>
                  </a:lnTo>
                  <a:lnTo>
                    <a:pt x="1600" y="223"/>
                  </a:lnTo>
                  <a:lnTo>
                    <a:pt x="1627" y="229"/>
                  </a:lnTo>
                  <a:lnTo>
                    <a:pt x="1653" y="229"/>
                  </a:lnTo>
                  <a:lnTo>
                    <a:pt x="1679" y="236"/>
                  </a:lnTo>
                  <a:lnTo>
                    <a:pt x="1705" y="236"/>
                  </a:lnTo>
                  <a:lnTo>
                    <a:pt x="1732" y="236"/>
                  </a:lnTo>
                  <a:lnTo>
                    <a:pt x="1751" y="242"/>
                  </a:lnTo>
                  <a:lnTo>
                    <a:pt x="1778" y="242"/>
                  </a:lnTo>
                  <a:lnTo>
                    <a:pt x="1804" y="242"/>
                  </a:lnTo>
                  <a:lnTo>
                    <a:pt x="1830" y="242"/>
                  </a:lnTo>
                  <a:lnTo>
                    <a:pt x="1856" y="242"/>
                  </a:lnTo>
                  <a:lnTo>
                    <a:pt x="1883" y="236"/>
                  </a:lnTo>
                  <a:lnTo>
                    <a:pt x="1909" y="236"/>
                  </a:lnTo>
                  <a:lnTo>
                    <a:pt x="1935" y="236"/>
                  </a:lnTo>
                  <a:lnTo>
                    <a:pt x="1961" y="236"/>
                  </a:lnTo>
                  <a:lnTo>
                    <a:pt x="1981" y="236"/>
                  </a:lnTo>
                  <a:lnTo>
                    <a:pt x="2007" y="229"/>
                  </a:lnTo>
                  <a:lnTo>
                    <a:pt x="2033" y="229"/>
                  </a:lnTo>
                  <a:lnTo>
                    <a:pt x="2060" y="229"/>
                  </a:lnTo>
                  <a:lnTo>
                    <a:pt x="2086" y="223"/>
                  </a:lnTo>
                  <a:lnTo>
                    <a:pt x="2112" y="223"/>
                  </a:lnTo>
                  <a:lnTo>
                    <a:pt x="2138" y="223"/>
                  </a:lnTo>
                  <a:lnTo>
                    <a:pt x="2165" y="216"/>
                  </a:lnTo>
                  <a:lnTo>
                    <a:pt x="2184" y="216"/>
                  </a:lnTo>
                  <a:lnTo>
                    <a:pt x="2211" y="216"/>
                  </a:lnTo>
                  <a:lnTo>
                    <a:pt x="2237" y="216"/>
                  </a:lnTo>
                  <a:lnTo>
                    <a:pt x="2263" y="209"/>
                  </a:lnTo>
                  <a:lnTo>
                    <a:pt x="2289" y="209"/>
                  </a:lnTo>
                  <a:lnTo>
                    <a:pt x="2315" y="209"/>
                  </a:lnTo>
                  <a:lnTo>
                    <a:pt x="2342" y="209"/>
                  </a:lnTo>
                  <a:lnTo>
                    <a:pt x="2368" y="209"/>
                  </a:lnTo>
                  <a:lnTo>
                    <a:pt x="2394" y="203"/>
                  </a:lnTo>
                  <a:lnTo>
                    <a:pt x="2414" y="203"/>
                  </a:lnTo>
                  <a:lnTo>
                    <a:pt x="2440" y="203"/>
                  </a:lnTo>
                  <a:lnTo>
                    <a:pt x="2466" y="203"/>
                  </a:lnTo>
                  <a:lnTo>
                    <a:pt x="2493" y="203"/>
                  </a:lnTo>
                  <a:lnTo>
                    <a:pt x="2519" y="203"/>
                  </a:lnTo>
                  <a:lnTo>
                    <a:pt x="2545" y="203"/>
                  </a:lnTo>
                  <a:lnTo>
                    <a:pt x="2571" y="203"/>
                  </a:lnTo>
                  <a:lnTo>
                    <a:pt x="2598" y="203"/>
                  </a:lnTo>
                  <a:lnTo>
                    <a:pt x="2617" y="203"/>
                  </a:lnTo>
                  <a:lnTo>
                    <a:pt x="2644" y="203"/>
                  </a:lnTo>
                  <a:lnTo>
                    <a:pt x="2670" y="203"/>
                  </a:lnTo>
                  <a:lnTo>
                    <a:pt x="2696" y="203"/>
                  </a:lnTo>
                  <a:lnTo>
                    <a:pt x="2722" y="203"/>
                  </a:lnTo>
                  <a:lnTo>
                    <a:pt x="2748" y="203"/>
                  </a:lnTo>
                  <a:lnTo>
                    <a:pt x="2775" y="203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2" name="Freeform 252"/>
            <p:cNvSpPr>
              <a:spLocks/>
            </p:cNvSpPr>
            <p:nvPr/>
          </p:nvSpPr>
          <p:spPr bwMode="auto">
            <a:xfrm>
              <a:off x="1470" y="2239"/>
              <a:ext cx="2775" cy="1507"/>
            </a:xfrm>
            <a:custGeom>
              <a:avLst/>
              <a:gdLst>
                <a:gd name="T0" fmla="*/ 19 w 2775"/>
                <a:gd name="T1" fmla="*/ 1494 h 1507"/>
                <a:gd name="T2" fmla="*/ 65 w 2775"/>
                <a:gd name="T3" fmla="*/ 1370 h 1507"/>
                <a:gd name="T4" fmla="*/ 111 w 2775"/>
                <a:gd name="T5" fmla="*/ 1075 h 1507"/>
                <a:gd name="T6" fmla="*/ 157 w 2775"/>
                <a:gd name="T7" fmla="*/ 715 h 1507"/>
                <a:gd name="T8" fmla="*/ 203 w 2775"/>
                <a:gd name="T9" fmla="*/ 407 h 1507"/>
                <a:gd name="T10" fmla="*/ 256 w 2775"/>
                <a:gd name="T11" fmla="*/ 197 h 1507"/>
                <a:gd name="T12" fmla="*/ 301 w 2775"/>
                <a:gd name="T13" fmla="*/ 86 h 1507"/>
                <a:gd name="T14" fmla="*/ 347 w 2775"/>
                <a:gd name="T15" fmla="*/ 46 h 1507"/>
                <a:gd name="T16" fmla="*/ 393 w 2775"/>
                <a:gd name="T17" fmla="*/ 40 h 1507"/>
                <a:gd name="T18" fmla="*/ 439 w 2775"/>
                <a:gd name="T19" fmla="*/ 40 h 1507"/>
                <a:gd name="T20" fmla="*/ 485 w 2775"/>
                <a:gd name="T21" fmla="*/ 33 h 1507"/>
                <a:gd name="T22" fmla="*/ 531 w 2775"/>
                <a:gd name="T23" fmla="*/ 27 h 1507"/>
                <a:gd name="T24" fmla="*/ 577 w 2775"/>
                <a:gd name="T25" fmla="*/ 14 h 1507"/>
                <a:gd name="T26" fmla="*/ 623 w 2775"/>
                <a:gd name="T27" fmla="*/ 7 h 1507"/>
                <a:gd name="T28" fmla="*/ 669 w 2775"/>
                <a:gd name="T29" fmla="*/ 0 h 1507"/>
                <a:gd name="T30" fmla="*/ 715 w 2775"/>
                <a:gd name="T31" fmla="*/ 0 h 1507"/>
                <a:gd name="T32" fmla="*/ 767 w 2775"/>
                <a:gd name="T33" fmla="*/ 0 h 1507"/>
                <a:gd name="T34" fmla="*/ 813 w 2775"/>
                <a:gd name="T35" fmla="*/ 0 h 1507"/>
                <a:gd name="T36" fmla="*/ 859 w 2775"/>
                <a:gd name="T37" fmla="*/ 0 h 1507"/>
                <a:gd name="T38" fmla="*/ 905 w 2775"/>
                <a:gd name="T39" fmla="*/ 0 h 1507"/>
                <a:gd name="T40" fmla="*/ 951 w 2775"/>
                <a:gd name="T41" fmla="*/ 0 h 1507"/>
                <a:gd name="T42" fmla="*/ 997 w 2775"/>
                <a:gd name="T43" fmla="*/ 0 h 1507"/>
                <a:gd name="T44" fmla="*/ 1043 w 2775"/>
                <a:gd name="T45" fmla="*/ 0 h 1507"/>
                <a:gd name="T46" fmla="*/ 1089 w 2775"/>
                <a:gd name="T47" fmla="*/ 0 h 1507"/>
                <a:gd name="T48" fmla="*/ 1135 w 2775"/>
                <a:gd name="T49" fmla="*/ 0 h 1507"/>
                <a:gd name="T50" fmla="*/ 1181 w 2775"/>
                <a:gd name="T51" fmla="*/ 0 h 1507"/>
                <a:gd name="T52" fmla="*/ 1226 w 2775"/>
                <a:gd name="T53" fmla="*/ 0 h 1507"/>
                <a:gd name="T54" fmla="*/ 1279 w 2775"/>
                <a:gd name="T55" fmla="*/ 0 h 1507"/>
                <a:gd name="T56" fmla="*/ 1325 w 2775"/>
                <a:gd name="T57" fmla="*/ 0 h 1507"/>
                <a:gd name="T58" fmla="*/ 1371 w 2775"/>
                <a:gd name="T59" fmla="*/ 0 h 1507"/>
                <a:gd name="T60" fmla="*/ 1417 w 2775"/>
                <a:gd name="T61" fmla="*/ 0 h 1507"/>
                <a:gd name="T62" fmla="*/ 1463 w 2775"/>
                <a:gd name="T63" fmla="*/ 0 h 1507"/>
                <a:gd name="T64" fmla="*/ 1509 w 2775"/>
                <a:gd name="T65" fmla="*/ 0 h 1507"/>
                <a:gd name="T66" fmla="*/ 1554 w 2775"/>
                <a:gd name="T67" fmla="*/ 0 h 1507"/>
                <a:gd name="T68" fmla="*/ 1600 w 2775"/>
                <a:gd name="T69" fmla="*/ 0 h 1507"/>
                <a:gd name="T70" fmla="*/ 1646 w 2775"/>
                <a:gd name="T71" fmla="*/ 0 h 1507"/>
                <a:gd name="T72" fmla="*/ 1692 w 2775"/>
                <a:gd name="T73" fmla="*/ 0 h 1507"/>
                <a:gd name="T74" fmla="*/ 1738 w 2775"/>
                <a:gd name="T75" fmla="*/ 0 h 1507"/>
                <a:gd name="T76" fmla="*/ 1791 w 2775"/>
                <a:gd name="T77" fmla="*/ 0 h 1507"/>
                <a:gd name="T78" fmla="*/ 1837 w 2775"/>
                <a:gd name="T79" fmla="*/ 0 h 1507"/>
                <a:gd name="T80" fmla="*/ 1883 w 2775"/>
                <a:gd name="T81" fmla="*/ 0 h 1507"/>
                <a:gd name="T82" fmla="*/ 1928 w 2775"/>
                <a:gd name="T83" fmla="*/ 0 h 1507"/>
                <a:gd name="T84" fmla="*/ 1974 w 2775"/>
                <a:gd name="T85" fmla="*/ 0 h 1507"/>
                <a:gd name="T86" fmla="*/ 2020 w 2775"/>
                <a:gd name="T87" fmla="*/ 0 h 1507"/>
                <a:gd name="T88" fmla="*/ 2066 w 2775"/>
                <a:gd name="T89" fmla="*/ 0 h 1507"/>
                <a:gd name="T90" fmla="*/ 2112 w 2775"/>
                <a:gd name="T91" fmla="*/ 0 h 1507"/>
                <a:gd name="T92" fmla="*/ 2158 w 2775"/>
                <a:gd name="T93" fmla="*/ 0 h 1507"/>
                <a:gd name="T94" fmla="*/ 2204 w 2775"/>
                <a:gd name="T95" fmla="*/ 0 h 1507"/>
                <a:gd name="T96" fmla="*/ 2250 w 2775"/>
                <a:gd name="T97" fmla="*/ 0 h 1507"/>
                <a:gd name="T98" fmla="*/ 2302 w 2775"/>
                <a:gd name="T99" fmla="*/ 0 h 1507"/>
                <a:gd name="T100" fmla="*/ 2348 w 2775"/>
                <a:gd name="T101" fmla="*/ 0 h 1507"/>
                <a:gd name="T102" fmla="*/ 2394 w 2775"/>
                <a:gd name="T103" fmla="*/ 0 h 1507"/>
                <a:gd name="T104" fmla="*/ 2440 w 2775"/>
                <a:gd name="T105" fmla="*/ 0 h 1507"/>
                <a:gd name="T106" fmla="*/ 2486 w 2775"/>
                <a:gd name="T107" fmla="*/ 0 h 1507"/>
                <a:gd name="T108" fmla="*/ 2532 w 2775"/>
                <a:gd name="T109" fmla="*/ 0 h 1507"/>
                <a:gd name="T110" fmla="*/ 2578 w 2775"/>
                <a:gd name="T111" fmla="*/ 0 h 1507"/>
                <a:gd name="T112" fmla="*/ 2624 w 2775"/>
                <a:gd name="T113" fmla="*/ 0 h 1507"/>
                <a:gd name="T114" fmla="*/ 2670 w 2775"/>
                <a:gd name="T115" fmla="*/ 0 h 1507"/>
                <a:gd name="T116" fmla="*/ 2716 w 2775"/>
                <a:gd name="T117" fmla="*/ 0 h 1507"/>
                <a:gd name="T118" fmla="*/ 2768 w 2775"/>
                <a:gd name="T119" fmla="*/ 0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5" h="1507">
                  <a:moveTo>
                    <a:pt x="0" y="1507"/>
                  </a:moveTo>
                  <a:lnTo>
                    <a:pt x="19" y="1494"/>
                  </a:lnTo>
                  <a:lnTo>
                    <a:pt x="46" y="1455"/>
                  </a:lnTo>
                  <a:lnTo>
                    <a:pt x="65" y="1370"/>
                  </a:lnTo>
                  <a:lnTo>
                    <a:pt x="91" y="1239"/>
                  </a:lnTo>
                  <a:lnTo>
                    <a:pt x="111" y="1075"/>
                  </a:lnTo>
                  <a:lnTo>
                    <a:pt x="137" y="898"/>
                  </a:lnTo>
                  <a:lnTo>
                    <a:pt x="157" y="715"/>
                  </a:lnTo>
                  <a:lnTo>
                    <a:pt x="183" y="551"/>
                  </a:lnTo>
                  <a:lnTo>
                    <a:pt x="203" y="407"/>
                  </a:lnTo>
                  <a:lnTo>
                    <a:pt x="229" y="289"/>
                  </a:lnTo>
                  <a:lnTo>
                    <a:pt x="256" y="197"/>
                  </a:lnTo>
                  <a:lnTo>
                    <a:pt x="275" y="132"/>
                  </a:lnTo>
                  <a:lnTo>
                    <a:pt x="301" y="86"/>
                  </a:lnTo>
                  <a:lnTo>
                    <a:pt x="321" y="59"/>
                  </a:lnTo>
                  <a:lnTo>
                    <a:pt x="347" y="46"/>
                  </a:lnTo>
                  <a:lnTo>
                    <a:pt x="367" y="40"/>
                  </a:lnTo>
                  <a:lnTo>
                    <a:pt x="393" y="40"/>
                  </a:lnTo>
                  <a:lnTo>
                    <a:pt x="413" y="40"/>
                  </a:lnTo>
                  <a:lnTo>
                    <a:pt x="439" y="40"/>
                  </a:lnTo>
                  <a:lnTo>
                    <a:pt x="459" y="33"/>
                  </a:lnTo>
                  <a:lnTo>
                    <a:pt x="485" y="33"/>
                  </a:lnTo>
                  <a:lnTo>
                    <a:pt x="511" y="33"/>
                  </a:lnTo>
                  <a:lnTo>
                    <a:pt x="531" y="27"/>
                  </a:lnTo>
                  <a:lnTo>
                    <a:pt x="557" y="20"/>
                  </a:lnTo>
                  <a:lnTo>
                    <a:pt x="577" y="14"/>
                  </a:lnTo>
                  <a:lnTo>
                    <a:pt x="603" y="14"/>
                  </a:lnTo>
                  <a:lnTo>
                    <a:pt x="623" y="7"/>
                  </a:lnTo>
                  <a:lnTo>
                    <a:pt x="649" y="7"/>
                  </a:lnTo>
                  <a:lnTo>
                    <a:pt x="669" y="0"/>
                  </a:lnTo>
                  <a:lnTo>
                    <a:pt x="695" y="0"/>
                  </a:lnTo>
                  <a:lnTo>
                    <a:pt x="715" y="0"/>
                  </a:lnTo>
                  <a:lnTo>
                    <a:pt x="741" y="0"/>
                  </a:lnTo>
                  <a:lnTo>
                    <a:pt x="767" y="0"/>
                  </a:lnTo>
                  <a:lnTo>
                    <a:pt x="787" y="0"/>
                  </a:lnTo>
                  <a:lnTo>
                    <a:pt x="813" y="0"/>
                  </a:lnTo>
                  <a:lnTo>
                    <a:pt x="833" y="0"/>
                  </a:lnTo>
                  <a:lnTo>
                    <a:pt x="859" y="0"/>
                  </a:lnTo>
                  <a:lnTo>
                    <a:pt x="879" y="0"/>
                  </a:lnTo>
                  <a:lnTo>
                    <a:pt x="905" y="0"/>
                  </a:lnTo>
                  <a:lnTo>
                    <a:pt x="925" y="0"/>
                  </a:lnTo>
                  <a:lnTo>
                    <a:pt x="951" y="0"/>
                  </a:lnTo>
                  <a:lnTo>
                    <a:pt x="971" y="0"/>
                  </a:lnTo>
                  <a:lnTo>
                    <a:pt x="997" y="0"/>
                  </a:lnTo>
                  <a:lnTo>
                    <a:pt x="1023" y="0"/>
                  </a:lnTo>
                  <a:lnTo>
                    <a:pt x="1043" y="0"/>
                  </a:lnTo>
                  <a:lnTo>
                    <a:pt x="1069" y="0"/>
                  </a:lnTo>
                  <a:lnTo>
                    <a:pt x="1089" y="0"/>
                  </a:lnTo>
                  <a:lnTo>
                    <a:pt x="1115" y="0"/>
                  </a:lnTo>
                  <a:lnTo>
                    <a:pt x="1135" y="0"/>
                  </a:lnTo>
                  <a:lnTo>
                    <a:pt x="1161" y="0"/>
                  </a:lnTo>
                  <a:lnTo>
                    <a:pt x="1181" y="0"/>
                  </a:lnTo>
                  <a:lnTo>
                    <a:pt x="1207" y="0"/>
                  </a:lnTo>
                  <a:lnTo>
                    <a:pt x="1226" y="0"/>
                  </a:lnTo>
                  <a:lnTo>
                    <a:pt x="1253" y="0"/>
                  </a:lnTo>
                  <a:lnTo>
                    <a:pt x="1279" y="0"/>
                  </a:lnTo>
                  <a:lnTo>
                    <a:pt x="1299" y="0"/>
                  </a:lnTo>
                  <a:lnTo>
                    <a:pt x="1325" y="0"/>
                  </a:lnTo>
                  <a:lnTo>
                    <a:pt x="1345" y="0"/>
                  </a:lnTo>
                  <a:lnTo>
                    <a:pt x="1371" y="0"/>
                  </a:lnTo>
                  <a:lnTo>
                    <a:pt x="1390" y="0"/>
                  </a:lnTo>
                  <a:lnTo>
                    <a:pt x="1417" y="0"/>
                  </a:lnTo>
                  <a:lnTo>
                    <a:pt x="1436" y="0"/>
                  </a:lnTo>
                  <a:lnTo>
                    <a:pt x="1463" y="0"/>
                  </a:lnTo>
                  <a:lnTo>
                    <a:pt x="1482" y="0"/>
                  </a:lnTo>
                  <a:lnTo>
                    <a:pt x="1509" y="0"/>
                  </a:lnTo>
                  <a:lnTo>
                    <a:pt x="1535" y="0"/>
                  </a:lnTo>
                  <a:lnTo>
                    <a:pt x="1554" y="0"/>
                  </a:lnTo>
                  <a:lnTo>
                    <a:pt x="1581" y="0"/>
                  </a:lnTo>
                  <a:lnTo>
                    <a:pt x="1600" y="0"/>
                  </a:lnTo>
                  <a:lnTo>
                    <a:pt x="1627" y="0"/>
                  </a:lnTo>
                  <a:lnTo>
                    <a:pt x="1646" y="0"/>
                  </a:lnTo>
                  <a:lnTo>
                    <a:pt x="1673" y="0"/>
                  </a:lnTo>
                  <a:lnTo>
                    <a:pt x="1692" y="0"/>
                  </a:lnTo>
                  <a:lnTo>
                    <a:pt x="1718" y="0"/>
                  </a:lnTo>
                  <a:lnTo>
                    <a:pt x="1738" y="0"/>
                  </a:lnTo>
                  <a:lnTo>
                    <a:pt x="1764" y="0"/>
                  </a:lnTo>
                  <a:lnTo>
                    <a:pt x="1791" y="0"/>
                  </a:lnTo>
                  <a:lnTo>
                    <a:pt x="1810" y="0"/>
                  </a:lnTo>
                  <a:lnTo>
                    <a:pt x="1837" y="0"/>
                  </a:lnTo>
                  <a:lnTo>
                    <a:pt x="1856" y="0"/>
                  </a:lnTo>
                  <a:lnTo>
                    <a:pt x="1883" y="0"/>
                  </a:lnTo>
                  <a:lnTo>
                    <a:pt x="1902" y="0"/>
                  </a:lnTo>
                  <a:lnTo>
                    <a:pt x="1928" y="0"/>
                  </a:lnTo>
                  <a:lnTo>
                    <a:pt x="1948" y="0"/>
                  </a:lnTo>
                  <a:lnTo>
                    <a:pt x="1974" y="0"/>
                  </a:lnTo>
                  <a:lnTo>
                    <a:pt x="1994" y="0"/>
                  </a:lnTo>
                  <a:lnTo>
                    <a:pt x="2020" y="0"/>
                  </a:lnTo>
                  <a:lnTo>
                    <a:pt x="2047" y="0"/>
                  </a:lnTo>
                  <a:lnTo>
                    <a:pt x="2066" y="0"/>
                  </a:lnTo>
                  <a:lnTo>
                    <a:pt x="2092" y="0"/>
                  </a:lnTo>
                  <a:lnTo>
                    <a:pt x="2112" y="0"/>
                  </a:lnTo>
                  <a:lnTo>
                    <a:pt x="2138" y="0"/>
                  </a:lnTo>
                  <a:lnTo>
                    <a:pt x="2158" y="0"/>
                  </a:lnTo>
                  <a:lnTo>
                    <a:pt x="2184" y="0"/>
                  </a:lnTo>
                  <a:lnTo>
                    <a:pt x="2204" y="0"/>
                  </a:lnTo>
                  <a:lnTo>
                    <a:pt x="2230" y="0"/>
                  </a:lnTo>
                  <a:lnTo>
                    <a:pt x="2250" y="0"/>
                  </a:lnTo>
                  <a:lnTo>
                    <a:pt x="2276" y="0"/>
                  </a:lnTo>
                  <a:lnTo>
                    <a:pt x="2302" y="0"/>
                  </a:lnTo>
                  <a:lnTo>
                    <a:pt x="2322" y="0"/>
                  </a:lnTo>
                  <a:lnTo>
                    <a:pt x="2348" y="0"/>
                  </a:lnTo>
                  <a:lnTo>
                    <a:pt x="2368" y="0"/>
                  </a:lnTo>
                  <a:lnTo>
                    <a:pt x="2394" y="0"/>
                  </a:lnTo>
                  <a:lnTo>
                    <a:pt x="2414" y="0"/>
                  </a:lnTo>
                  <a:lnTo>
                    <a:pt x="2440" y="0"/>
                  </a:lnTo>
                  <a:lnTo>
                    <a:pt x="2460" y="0"/>
                  </a:lnTo>
                  <a:lnTo>
                    <a:pt x="2486" y="0"/>
                  </a:lnTo>
                  <a:lnTo>
                    <a:pt x="2506" y="0"/>
                  </a:lnTo>
                  <a:lnTo>
                    <a:pt x="2532" y="0"/>
                  </a:lnTo>
                  <a:lnTo>
                    <a:pt x="2558" y="0"/>
                  </a:lnTo>
                  <a:lnTo>
                    <a:pt x="2578" y="0"/>
                  </a:lnTo>
                  <a:lnTo>
                    <a:pt x="2604" y="0"/>
                  </a:lnTo>
                  <a:lnTo>
                    <a:pt x="2624" y="0"/>
                  </a:lnTo>
                  <a:lnTo>
                    <a:pt x="2650" y="0"/>
                  </a:lnTo>
                  <a:lnTo>
                    <a:pt x="2670" y="0"/>
                  </a:lnTo>
                  <a:lnTo>
                    <a:pt x="2696" y="0"/>
                  </a:lnTo>
                  <a:lnTo>
                    <a:pt x="2716" y="0"/>
                  </a:lnTo>
                  <a:lnTo>
                    <a:pt x="2742" y="0"/>
                  </a:lnTo>
                  <a:lnTo>
                    <a:pt x="2768" y="0"/>
                  </a:lnTo>
                  <a:lnTo>
                    <a:pt x="2775" y="0"/>
                  </a:lnTo>
                </a:path>
              </a:pathLst>
            </a:custGeom>
            <a:noFill/>
            <a:ln w="254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3" name="Freeform 253"/>
            <p:cNvSpPr>
              <a:spLocks/>
            </p:cNvSpPr>
            <p:nvPr/>
          </p:nvSpPr>
          <p:spPr bwMode="auto">
            <a:xfrm>
              <a:off x="1470" y="2115"/>
              <a:ext cx="2775" cy="1631"/>
            </a:xfrm>
            <a:custGeom>
              <a:avLst/>
              <a:gdLst>
                <a:gd name="T0" fmla="*/ 19 w 2775"/>
                <a:gd name="T1" fmla="*/ 1625 h 1631"/>
                <a:gd name="T2" fmla="*/ 65 w 2775"/>
                <a:gd name="T3" fmla="*/ 1586 h 1631"/>
                <a:gd name="T4" fmla="*/ 111 w 2775"/>
                <a:gd name="T5" fmla="*/ 1481 h 1631"/>
                <a:gd name="T6" fmla="*/ 157 w 2775"/>
                <a:gd name="T7" fmla="*/ 1304 h 1631"/>
                <a:gd name="T8" fmla="*/ 203 w 2775"/>
                <a:gd name="T9" fmla="*/ 1075 h 1631"/>
                <a:gd name="T10" fmla="*/ 249 w 2775"/>
                <a:gd name="T11" fmla="*/ 832 h 1631"/>
                <a:gd name="T12" fmla="*/ 295 w 2775"/>
                <a:gd name="T13" fmla="*/ 603 h 1631"/>
                <a:gd name="T14" fmla="*/ 341 w 2775"/>
                <a:gd name="T15" fmla="*/ 400 h 1631"/>
                <a:gd name="T16" fmla="*/ 387 w 2775"/>
                <a:gd name="T17" fmla="*/ 236 h 1631"/>
                <a:gd name="T18" fmla="*/ 433 w 2775"/>
                <a:gd name="T19" fmla="*/ 118 h 1631"/>
                <a:gd name="T20" fmla="*/ 479 w 2775"/>
                <a:gd name="T21" fmla="*/ 39 h 1631"/>
                <a:gd name="T22" fmla="*/ 524 w 2775"/>
                <a:gd name="T23" fmla="*/ 7 h 1631"/>
                <a:gd name="T24" fmla="*/ 570 w 2775"/>
                <a:gd name="T25" fmla="*/ 0 h 1631"/>
                <a:gd name="T26" fmla="*/ 616 w 2775"/>
                <a:gd name="T27" fmla="*/ 13 h 1631"/>
                <a:gd name="T28" fmla="*/ 662 w 2775"/>
                <a:gd name="T29" fmla="*/ 33 h 1631"/>
                <a:gd name="T30" fmla="*/ 715 w 2775"/>
                <a:gd name="T31" fmla="*/ 59 h 1631"/>
                <a:gd name="T32" fmla="*/ 761 w 2775"/>
                <a:gd name="T33" fmla="*/ 92 h 1631"/>
                <a:gd name="T34" fmla="*/ 807 w 2775"/>
                <a:gd name="T35" fmla="*/ 111 h 1631"/>
                <a:gd name="T36" fmla="*/ 853 w 2775"/>
                <a:gd name="T37" fmla="*/ 124 h 1631"/>
                <a:gd name="T38" fmla="*/ 898 w 2775"/>
                <a:gd name="T39" fmla="*/ 138 h 1631"/>
                <a:gd name="T40" fmla="*/ 944 w 2775"/>
                <a:gd name="T41" fmla="*/ 144 h 1631"/>
                <a:gd name="T42" fmla="*/ 990 w 2775"/>
                <a:gd name="T43" fmla="*/ 144 h 1631"/>
                <a:gd name="T44" fmla="*/ 1036 w 2775"/>
                <a:gd name="T45" fmla="*/ 138 h 1631"/>
                <a:gd name="T46" fmla="*/ 1082 w 2775"/>
                <a:gd name="T47" fmla="*/ 138 h 1631"/>
                <a:gd name="T48" fmla="*/ 1128 w 2775"/>
                <a:gd name="T49" fmla="*/ 131 h 1631"/>
                <a:gd name="T50" fmla="*/ 1174 w 2775"/>
                <a:gd name="T51" fmla="*/ 124 h 1631"/>
                <a:gd name="T52" fmla="*/ 1220 w 2775"/>
                <a:gd name="T53" fmla="*/ 124 h 1631"/>
                <a:gd name="T54" fmla="*/ 1266 w 2775"/>
                <a:gd name="T55" fmla="*/ 118 h 1631"/>
                <a:gd name="T56" fmla="*/ 1312 w 2775"/>
                <a:gd name="T57" fmla="*/ 118 h 1631"/>
                <a:gd name="T58" fmla="*/ 1358 w 2775"/>
                <a:gd name="T59" fmla="*/ 118 h 1631"/>
                <a:gd name="T60" fmla="*/ 1404 w 2775"/>
                <a:gd name="T61" fmla="*/ 118 h 1631"/>
                <a:gd name="T62" fmla="*/ 1450 w 2775"/>
                <a:gd name="T63" fmla="*/ 118 h 1631"/>
                <a:gd name="T64" fmla="*/ 1495 w 2775"/>
                <a:gd name="T65" fmla="*/ 118 h 1631"/>
                <a:gd name="T66" fmla="*/ 1541 w 2775"/>
                <a:gd name="T67" fmla="*/ 118 h 1631"/>
                <a:gd name="T68" fmla="*/ 1587 w 2775"/>
                <a:gd name="T69" fmla="*/ 118 h 1631"/>
                <a:gd name="T70" fmla="*/ 1633 w 2775"/>
                <a:gd name="T71" fmla="*/ 118 h 1631"/>
                <a:gd name="T72" fmla="*/ 1679 w 2775"/>
                <a:gd name="T73" fmla="*/ 124 h 1631"/>
                <a:gd name="T74" fmla="*/ 1725 w 2775"/>
                <a:gd name="T75" fmla="*/ 124 h 1631"/>
                <a:gd name="T76" fmla="*/ 1771 w 2775"/>
                <a:gd name="T77" fmla="*/ 124 h 1631"/>
                <a:gd name="T78" fmla="*/ 1817 w 2775"/>
                <a:gd name="T79" fmla="*/ 124 h 1631"/>
                <a:gd name="T80" fmla="*/ 1863 w 2775"/>
                <a:gd name="T81" fmla="*/ 124 h 1631"/>
                <a:gd name="T82" fmla="*/ 1909 w 2775"/>
                <a:gd name="T83" fmla="*/ 124 h 1631"/>
                <a:gd name="T84" fmla="*/ 1955 w 2775"/>
                <a:gd name="T85" fmla="*/ 124 h 1631"/>
                <a:gd name="T86" fmla="*/ 2001 w 2775"/>
                <a:gd name="T87" fmla="*/ 124 h 1631"/>
                <a:gd name="T88" fmla="*/ 2047 w 2775"/>
                <a:gd name="T89" fmla="*/ 124 h 1631"/>
                <a:gd name="T90" fmla="*/ 2099 w 2775"/>
                <a:gd name="T91" fmla="*/ 118 h 1631"/>
                <a:gd name="T92" fmla="*/ 2145 w 2775"/>
                <a:gd name="T93" fmla="*/ 118 h 1631"/>
                <a:gd name="T94" fmla="*/ 2191 w 2775"/>
                <a:gd name="T95" fmla="*/ 118 h 1631"/>
                <a:gd name="T96" fmla="*/ 2237 w 2775"/>
                <a:gd name="T97" fmla="*/ 118 h 1631"/>
                <a:gd name="T98" fmla="*/ 2283 w 2775"/>
                <a:gd name="T99" fmla="*/ 118 h 1631"/>
                <a:gd name="T100" fmla="*/ 2329 w 2775"/>
                <a:gd name="T101" fmla="*/ 118 h 1631"/>
                <a:gd name="T102" fmla="*/ 2375 w 2775"/>
                <a:gd name="T103" fmla="*/ 118 h 1631"/>
                <a:gd name="T104" fmla="*/ 2420 w 2775"/>
                <a:gd name="T105" fmla="*/ 118 h 1631"/>
                <a:gd name="T106" fmla="*/ 2466 w 2775"/>
                <a:gd name="T107" fmla="*/ 118 h 1631"/>
                <a:gd name="T108" fmla="*/ 2512 w 2775"/>
                <a:gd name="T109" fmla="*/ 124 h 1631"/>
                <a:gd name="T110" fmla="*/ 2558 w 2775"/>
                <a:gd name="T111" fmla="*/ 124 h 1631"/>
                <a:gd name="T112" fmla="*/ 2604 w 2775"/>
                <a:gd name="T113" fmla="*/ 124 h 1631"/>
                <a:gd name="T114" fmla="*/ 2650 w 2775"/>
                <a:gd name="T115" fmla="*/ 124 h 1631"/>
                <a:gd name="T116" fmla="*/ 2696 w 2775"/>
                <a:gd name="T117" fmla="*/ 124 h 1631"/>
                <a:gd name="T118" fmla="*/ 2742 w 2775"/>
                <a:gd name="T119" fmla="*/ 124 h 1631"/>
                <a:gd name="T120" fmla="*/ 2775 w 2775"/>
                <a:gd name="T121" fmla="*/ 124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5" h="1631">
                  <a:moveTo>
                    <a:pt x="0" y="1631"/>
                  </a:moveTo>
                  <a:lnTo>
                    <a:pt x="19" y="1625"/>
                  </a:lnTo>
                  <a:lnTo>
                    <a:pt x="46" y="1612"/>
                  </a:lnTo>
                  <a:lnTo>
                    <a:pt x="65" y="1586"/>
                  </a:lnTo>
                  <a:lnTo>
                    <a:pt x="91" y="1546"/>
                  </a:lnTo>
                  <a:lnTo>
                    <a:pt x="111" y="1481"/>
                  </a:lnTo>
                  <a:lnTo>
                    <a:pt x="137" y="1396"/>
                  </a:lnTo>
                  <a:lnTo>
                    <a:pt x="157" y="1304"/>
                  </a:lnTo>
                  <a:lnTo>
                    <a:pt x="183" y="1192"/>
                  </a:lnTo>
                  <a:lnTo>
                    <a:pt x="203" y="1075"/>
                  </a:lnTo>
                  <a:lnTo>
                    <a:pt x="229" y="957"/>
                  </a:lnTo>
                  <a:lnTo>
                    <a:pt x="249" y="832"/>
                  </a:lnTo>
                  <a:lnTo>
                    <a:pt x="275" y="714"/>
                  </a:lnTo>
                  <a:lnTo>
                    <a:pt x="295" y="603"/>
                  </a:lnTo>
                  <a:lnTo>
                    <a:pt x="321" y="498"/>
                  </a:lnTo>
                  <a:lnTo>
                    <a:pt x="341" y="400"/>
                  </a:lnTo>
                  <a:lnTo>
                    <a:pt x="367" y="308"/>
                  </a:lnTo>
                  <a:lnTo>
                    <a:pt x="387" y="236"/>
                  </a:lnTo>
                  <a:lnTo>
                    <a:pt x="413" y="170"/>
                  </a:lnTo>
                  <a:lnTo>
                    <a:pt x="433" y="118"/>
                  </a:lnTo>
                  <a:lnTo>
                    <a:pt x="459" y="72"/>
                  </a:lnTo>
                  <a:lnTo>
                    <a:pt x="479" y="39"/>
                  </a:lnTo>
                  <a:lnTo>
                    <a:pt x="505" y="20"/>
                  </a:lnTo>
                  <a:lnTo>
                    <a:pt x="524" y="7"/>
                  </a:lnTo>
                  <a:lnTo>
                    <a:pt x="551" y="0"/>
                  </a:lnTo>
                  <a:lnTo>
                    <a:pt x="570" y="0"/>
                  </a:lnTo>
                  <a:lnTo>
                    <a:pt x="597" y="0"/>
                  </a:lnTo>
                  <a:lnTo>
                    <a:pt x="616" y="13"/>
                  </a:lnTo>
                  <a:lnTo>
                    <a:pt x="643" y="20"/>
                  </a:lnTo>
                  <a:lnTo>
                    <a:pt x="662" y="33"/>
                  </a:lnTo>
                  <a:lnTo>
                    <a:pt x="688" y="46"/>
                  </a:lnTo>
                  <a:lnTo>
                    <a:pt x="715" y="59"/>
                  </a:lnTo>
                  <a:lnTo>
                    <a:pt x="734" y="79"/>
                  </a:lnTo>
                  <a:lnTo>
                    <a:pt x="761" y="92"/>
                  </a:lnTo>
                  <a:lnTo>
                    <a:pt x="780" y="98"/>
                  </a:lnTo>
                  <a:lnTo>
                    <a:pt x="807" y="111"/>
                  </a:lnTo>
                  <a:lnTo>
                    <a:pt x="826" y="118"/>
                  </a:lnTo>
                  <a:lnTo>
                    <a:pt x="853" y="124"/>
                  </a:lnTo>
                  <a:lnTo>
                    <a:pt x="872" y="131"/>
                  </a:lnTo>
                  <a:lnTo>
                    <a:pt x="898" y="138"/>
                  </a:lnTo>
                  <a:lnTo>
                    <a:pt x="918" y="144"/>
                  </a:lnTo>
                  <a:lnTo>
                    <a:pt x="944" y="144"/>
                  </a:lnTo>
                  <a:lnTo>
                    <a:pt x="964" y="144"/>
                  </a:lnTo>
                  <a:lnTo>
                    <a:pt x="990" y="144"/>
                  </a:lnTo>
                  <a:lnTo>
                    <a:pt x="1010" y="144"/>
                  </a:lnTo>
                  <a:lnTo>
                    <a:pt x="1036" y="138"/>
                  </a:lnTo>
                  <a:lnTo>
                    <a:pt x="1056" y="138"/>
                  </a:lnTo>
                  <a:lnTo>
                    <a:pt x="1082" y="138"/>
                  </a:lnTo>
                  <a:lnTo>
                    <a:pt x="1102" y="131"/>
                  </a:lnTo>
                  <a:lnTo>
                    <a:pt x="1128" y="131"/>
                  </a:lnTo>
                  <a:lnTo>
                    <a:pt x="1148" y="131"/>
                  </a:lnTo>
                  <a:lnTo>
                    <a:pt x="1174" y="124"/>
                  </a:lnTo>
                  <a:lnTo>
                    <a:pt x="1194" y="124"/>
                  </a:lnTo>
                  <a:lnTo>
                    <a:pt x="1220" y="124"/>
                  </a:lnTo>
                  <a:lnTo>
                    <a:pt x="1240" y="124"/>
                  </a:lnTo>
                  <a:lnTo>
                    <a:pt x="1266" y="118"/>
                  </a:lnTo>
                  <a:lnTo>
                    <a:pt x="1286" y="118"/>
                  </a:lnTo>
                  <a:lnTo>
                    <a:pt x="1312" y="118"/>
                  </a:lnTo>
                  <a:lnTo>
                    <a:pt x="1331" y="118"/>
                  </a:lnTo>
                  <a:lnTo>
                    <a:pt x="1358" y="118"/>
                  </a:lnTo>
                  <a:lnTo>
                    <a:pt x="1384" y="118"/>
                  </a:lnTo>
                  <a:lnTo>
                    <a:pt x="1404" y="118"/>
                  </a:lnTo>
                  <a:lnTo>
                    <a:pt x="1430" y="118"/>
                  </a:lnTo>
                  <a:lnTo>
                    <a:pt x="1450" y="118"/>
                  </a:lnTo>
                  <a:lnTo>
                    <a:pt x="1476" y="118"/>
                  </a:lnTo>
                  <a:lnTo>
                    <a:pt x="1495" y="118"/>
                  </a:lnTo>
                  <a:lnTo>
                    <a:pt x="1522" y="118"/>
                  </a:lnTo>
                  <a:lnTo>
                    <a:pt x="1541" y="118"/>
                  </a:lnTo>
                  <a:lnTo>
                    <a:pt x="1568" y="118"/>
                  </a:lnTo>
                  <a:lnTo>
                    <a:pt x="1587" y="118"/>
                  </a:lnTo>
                  <a:lnTo>
                    <a:pt x="1614" y="118"/>
                  </a:lnTo>
                  <a:lnTo>
                    <a:pt x="1633" y="118"/>
                  </a:lnTo>
                  <a:lnTo>
                    <a:pt x="1659" y="118"/>
                  </a:lnTo>
                  <a:lnTo>
                    <a:pt x="1679" y="124"/>
                  </a:lnTo>
                  <a:lnTo>
                    <a:pt x="1705" y="124"/>
                  </a:lnTo>
                  <a:lnTo>
                    <a:pt x="1725" y="124"/>
                  </a:lnTo>
                  <a:lnTo>
                    <a:pt x="1751" y="124"/>
                  </a:lnTo>
                  <a:lnTo>
                    <a:pt x="1771" y="124"/>
                  </a:lnTo>
                  <a:lnTo>
                    <a:pt x="1797" y="124"/>
                  </a:lnTo>
                  <a:lnTo>
                    <a:pt x="1817" y="124"/>
                  </a:lnTo>
                  <a:lnTo>
                    <a:pt x="1843" y="124"/>
                  </a:lnTo>
                  <a:lnTo>
                    <a:pt x="1863" y="124"/>
                  </a:lnTo>
                  <a:lnTo>
                    <a:pt x="1889" y="124"/>
                  </a:lnTo>
                  <a:lnTo>
                    <a:pt x="1909" y="124"/>
                  </a:lnTo>
                  <a:lnTo>
                    <a:pt x="1935" y="124"/>
                  </a:lnTo>
                  <a:lnTo>
                    <a:pt x="1955" y="124"/>
                  </a:lnTo>
                  <a:lnTo>
                    <a:pt x="1981" y="124"/>
                  </a:lnTo>
                  <a:lnTo>
                    <a:pt x="2001" y="124"/>
                  </a:lnTo>
                  <a:lnTo>
                    <a:pt x="2027" y="124"/>
                  </a:lnTo>
                  <a:lnTo>
                    <a:pt x="2047" y="124"/>
                  </a:lnTo>
                  <a:lnTo>
                    <a:pt x="2073" y="124"/>
                  </a:lnTo>
                  <a:lnTo>
                    <a:pt x="2099" y="118"/>
                  </a:lnTo>
                  <a:lnTo>
                    <a:pt x="2119" y="118"/>
                  </a:lnTo>
                  <a:lnTo>
                    <a:pt x="2145" y="118"/>
                  </a:lnTo>
                  <a:lnTo>
                    <a:pt x="2165" y="118"/>
                  </a:lnTo>
                  <a:lnTo>
                    <a:pt x="2191" y="118"/>
                  </a:lnTo>
                  <a:lnTo>
                    <a:pt x="2211" y="118"/>
                  </a:lnTo>
                  <a:lnTo>
                    <a:pt x="2237" y="118"/>
                  </a:lnTo>
                  <a:lnTo>
                    <a:pt x="2256" y="118"/>
                  </a:lnTo>
                  <a:lnTo>
                    <a:pt x="2283" y="118"/>
                  </a:lnTo>
                  <a:lnTo>
                    <a:pt x="2302" y="118"/>
                  </a:lnTo>
                  <a:lnTo>
                    <a:pt x="2329" y="118"/>
                  </a:lnTo>
                  <a:lnTo>
                    <a:pt x="2348" y="118"/>
                  </a:lnTo>
                  <a:lnTo>
                    <a:pt x="2375" y="118"/>
                  </a:lnTo>
                  <a:lnTo>
                    <a:pt x="2394" y="118"/>
                  </a:lnTo>
                  <a:lnTo>
                    <a:pt x="2420" y="118"/>
                  </a:lnTo>
                  <a:lnTo>
                    <a:pt x="2440" y="118"/>
                  </a:lnTo>
                  <a:lnTo>
                    <a:pt x="2466" y="118"/>
                  </a:lnTo>
                  <a:lnTo>
                    <a:pt x="2486" y="118"/>
                  </a:lnTo>
                  <a:lnTo>
                    <a:pt x="2512" y="124"/>
                  </a:lnTo>
                  <a:lnTo>
                    <a:pt x="2532" y="124"/>
                  </a:lnTo>
                  <a:lnTo>
                    <a:pt x="2558" y="124"/>
                  </a:lnTo>
                  <a:lnTo>
                    <a:pt x="2578" y="124"/>
                  </a:lnTo>
                  <a:lnTo>
                    <a:pt x="2604" y="124"/>
                  </a:lnTo>
                  <a:lnTo>
                    <a:pt x="2624" y="124"/>
                  </a:lnTo>
                  <a:lnTo>
                    <a:pt x="2650" y="124"/>
                  </a:lnTo>
                  <a:lnTo>
                    <a:pt x="2670" y="124"/>
                  </a:lnTo>
                  <a:lnTo>
                    <a:pt x="2696" y="124"/>
                  </a:lnTo>
                  <a:lnTo>
                    <a:pt x="2716" y="124"/>
                  </a:lnTo>
                  <a:lnTo>
                    <a:pt x="2742" y="124"/>
                  </a:lnTo>
                  <a:lnTo>
                    <a:pt x="2768" y="124"/>
                  </a:lnTo>
                  <a:lnTo>
                    <a:pt x="2775" y="124"/>
                  </a:lnTo>
                </a:path>
              </a:pathLst>
            </a:custGeom>
            <a:noFill/>
            <a:ln w="25400" cap="flat">
              <a:solidFill>
                <a:srgbClr val="00A5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73" name="Group 273"/>
          <p:cNvGrpSpPr>
            <a:grpSpLocks/>
          </p:cNvGrpSpPr>
          <p:nvPr/>
        </p:nvGrpSpPr>
        <p:grpSpPr bwMode="auto">
          <a:xfrm>
            <a:off x="8305801" y="3048001"/>
            <a:ext cx="1063625" cy="912813"/>
            <a:chOff x="4272" y="1920"/>
            <a:chExt cx="670" cy="575"/>
          </a:xfrm>
        </p:grpSpPr>
        <p:graphicFrame>
          <p:nvGraphicFramePr>
            <p:cNvPr id="51466" name="Object 266"/>
            <p:cNvGraphicFramePr>
              <a:graphicFrameLocks noChangeAspect="1"/>
            </p:cNvGraphicFramePr>
            <p:nvPr/>
          </p:nvGraphicFramePr>
          <p:xfrm>
            <a:off x="4592" y="1920"/>
            <a:ext cx="33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5" name="Equation" r:id="rId9" imgW="355320" imgH="203040" progId="Equation.3">
                    <p:embed/>
                  </p:oleObj>
                </mc:Choice>
                <mc:Fallback>
                  <p:oleObj name="Equation" r:id="rId9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1920"/>
                          <a:ext cx="33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9" name="Line 259"/>
            <p:cNvSpPr>
              <a:spLocks noChangeShapeType="1"/>
            </p:cNvSpPr>
            <p:nvPr/>
          </p:nvSpPr>
          <p:spPr bwMode="auto">
            <a:xfrm>
              <a:off x="4272" y="2016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0" name="Line 260"/>
            <p:cNvSpPr>
              <a:spLocks noChangeShapeType="1"/>
            </p:cNvSpPr>
            <p:nvPr/>
          </p:nvSpPr>
          <p:spPr bwMode="auto">
            <a:xfrm>
              <a:off x="4272" y="2208"/>
              <a:ext cx="2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1" name="Line 261"/>
            <p:cNvSpPr>
              <a:spLocks noChangeShapeType="1"/>
            </p:cNvSpPr>
            <p:nvPr/>
          </p:nvSpPr>
          <p:spPr bwMode="auto">
            <a:xfrm>
              <a:off x="4272" y="2400"/>
              <a:ext cx="24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470" name="Object 270"/>
            <p:cNvGraphicFramePr>
              <a:graphicFrameLocks noChangeAspect="1"/>
            </p:cNvGraphicFramePr>
            <p:nvPr/>
          </p:nvGraphicFramePr>
          <p:xfrm>
            <a:off x="4608" y="2304"/>
            <a:ext cx="33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6" name="Equation" r:id="rId11" imgW="355320" imgH="203040" progId="Equation.3">
                    <p:embed/>
                  </p:oleObj>
                </mc:Choice>
                <mc:Fallback>
                  <p:oleObj name="Equation" r:id="rId11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04"/>
                          <a:ext cx="33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72" name="Object 272"/>
            <p:cNvGraphicFramePr>
              <a:graphicFrameLocks noChangeAspect="1"/>
            </p:cNvGraphicFramePr>
            <p:nvPr/>
          </p:nvGraphicFramePr>
          <p:xfrm>
            <a:off x="4618" y="2112"/>
            <a:ext cx="29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7" name="Equation" r:id="rId12" imgW="317160" imgH="203040" progId="Equation.3">
                    <p:embed/>
                  </p:oleObj>
                </mc:Choice>
                <mc:Fallback>
                  <p:oleObj name="Equation" r:id="rId12" imgW="317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112"/>
                          <a:ext cx="29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82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Sistem orde tinggi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13716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CLTF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981200" y="32766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</a:t>
            </a:r>
            <a:r>
              <a:rPr lang="en-US" sz="2800" baseline="-25000"/>
              <a:t>i</a:t>
            </a:r>
            <a:r>
              <a:rPr lang="en-US" sz="2800"/>
              <a:t> dan b</a:t>
            </a:r>
            <a:r>
              <a:rPr lang="en-US" sz="2800" baseline="-25000"/>
              <a:t>i</a:t>
            </a:r>
            <a:r>
              <a:rPr lang="en-US" sz="2800"/>
              <a:t> adalah kontanta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981200" y="3886201"/>
            <a:ext cx="824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Dengan pemfaktoran :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2671764" y="2209800"/>
          <a:ext cx="60150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8" name="Equation" r:id="rId3" imgW="3009900" imgH="457200" progId="Equation.3">
                  <p:embed/>
                </p:oleObj>
              </mc:Choice>
              <mc:Fallback>
                <p:oleObj name="Equation" r:id="rId3" imgW="300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4" y="2209800"/>
                        <a:ext cx="60150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2200276" y="4584701"/>
          <a:ext cx="53768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9" name="Equation" r:id="rId5" imgW="2717640" imgH="431640" progId="Equation.3">
                  <p:embed/>
                </p:oleObj>
              </mc:Choice>
              <mc:Fallback>
                <p:oleObj name="Equation" r:id="rId5" imgW="271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6" y="4584701"/>
                        <a:ext cx="5376863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981200" y="5576888"/>
            <a:ext cx="824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/>
              <a:t>K : konstanta  ;  z</a:t>
            </a:r>
            <a:r>
              <a:rPr lang="en-US" sz="2800" baseline="-25000"/>
              <a:t>i</a:t>
            </a:r>
            <a:r>
              <a:rPr lang="en-US" sz="2800"/>
              <a:t> , p</a:t>
            </a:r>
            <a:r>
              <a:rPr lang="en-US" sz="2800" baseline="-25000"/>
              <a:t>i</a:t>
            </a:r>
            <a:r>
              <a:rPr lang="en-US" sz="2800"/>
              <a:t> : zero dan kutub loop tertutup</a:t>
            </a:r>
          </a:p>
        </p:txBody>
      </p:sp>
    </p:spTree>
    <p:extLst>
      <p:ext uri="{BB962C8B-B14F-4D97-AF65-F5344CB8AC3E}">
        <p14:creationId xmlns:p14="http://schemas.microsoft.com/office/powerpoint/2010/main" val="42059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step sistem orde tinggi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423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 i="1">
                <a:latin typeface="Times New Roman" panose="02020603050405020304" pitchFamily="18" charset="0"/>
              </a:rPr>
              <a:t>Kasus 1: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sv-SE" i="1">
                <a:latin typeface="Times New Roman" panose="02020603050405020304" pitchFamily="18" charset="0"/>
              </a:rPr>
              <a:t>semua kutub loop tertutup</a:t>
            </a:r>
            <a:r>
              <a:rPr lang="en-US" i="1">
                <a:latin typeface="Times New Roman" panose="02020603050405020304" pitchFamily="18" charset="0"/>
              </a:rPr>
              <a:t> riel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981200" y="22098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Masukan unit step :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1981200" y="2819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1524001" y="2687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4991101" y="2184400"/>
          <a:ext cx="2925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6" name="Equation" r:id="rId3" imgW="1663700" imgH="393700" progId="Equation.3">
                  <p:embed/>
                </p:oleObj>
              </mc:Choice>
              <mc:Fallback>
                <p:oleObj name="Equation" r:id="rId3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2184400"/>
                        <a:ext cx="29257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2909888" y="3276600"/>
          <a:ext cx="4024312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7" name="Equation" r:id="rId5" imgW="2311200" imgH="939600" progId="Equation.3">
                  <p:embed/>
                </p:oleObj>
              </mc:Choice>
              <mc:Fallback>
                <p:oleObj name="Equation" r:id="rId5" imgW="2311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276600"/>
                        <a:ext cx="4024312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1981200" y="4967289"/>
            <a:ext cx="411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/>
              <a:t> </a:t>
            </a:r>
            <a:r>
              <a:rPr lang="sv-SE" sz="2800"/>
              <a:t>a</a:t>
            </a:r>
            <a:r>
              <a:rPr lang="sv-SE" sz="2800" baseline="-25000"/>
              <a:t>i</a:t>
            </a:r>
            <a:r>
              <a:rPr lang="sv-SE" sz="2800"/>
              <a:t> adalah residu kutub pada</a:t>
            </a:r>
            <a:r>
              <a:rPr lang="en-US" sz="2800"/>
              <a:t> 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76" name="Object 20"/>
          <p:cNvGraphicFramePr>
            <a:graphicFrameLocks noChangeAspect="1"/>
          </p:cNvGraphicFramePr>
          <p:nvPr/>
        </p:nvGraphicFramePr>
        <p:xfrm>
          <a:off x="6057901" y="5054600"/>
          <a:ext cx="8683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8" name="Equation" r:id="rId7" imgW="495085" imgH="228501" progId="Equation.3">
                  <p:embed/>
                </p:oleObj>
              </mc:Choice>
              <mc:Fallback>
                <p:oleObj name="Equation" r:id="rId7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5054600"/>
                        <a:ext cx="8683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2924176" y="5638800"/>
          <a:ext cx="29432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9" name="Equation" r:id="rId9" imgW="1688367" imgH="266584" progId="Equation.3">
                  <p:embed/>
                </p:oleObj>
              </mc:Choice>
              <mc:Fallback>
                <p:oleObj name="Equation" r:id="rId9" imgW="168836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6" y="5638800"/>
                        <a:ext cx="29432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8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Sinyal uji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371600"/>
          </a:xfrm>
        </p:spPr>
        <p:txBody>
          <a:bodyPr/>
          <a:lstStyle/>
          <a:p>
            <a:pPr marL="533400" indent="-533400">
              <a:buNone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1. Sinyal impuls</a:t>
            </a:r>
          </a:p>
          <a:p>
            <a:pPr marL="817563" lvl="1" indent="-352425">
              <a:buFontTx/>
              <a:buChar char="•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Digunakan untuk mendapatkan karakteristik respon transien</a:t>
            </a:r>
            <a:r>
              <a:rPr lang="en-US"/>
              <a:t> </a:t>
            </a:r>
            <a:r>
              <a:rPr lang="sv-SE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123" name="Group 51"/>
          <p:cNvGrpSpPr>
            <a:grpSpLocks/>
          </p:cNvGrpSpPr>
          <p:nvPr/>
        </p:nvGrpSpPr>
        <p:grpSpPr bwMode="auto">
          <a:xfrm>
            <a:off x="3295651" y="3429001"/>
            <a:ext cx="3109913" cy="1927225"/>
            <a:chOff x="1116" y="2160"/>
            <a:chExt cx="1959" cy="1214"/>
          </a:xfrm>
        </p:grpSpPr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2882" y="3055"/>
              <a:ext cx="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1322" y="3199"/>
              <a:ext cx="2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0</a:t>
              </a:r>
            </a:p>
          </p:txBody>
        </p:sp>
        <p:sp>
          <p:nvSpPr>
            <p:cNvPr id="3104" name="Rectangle 32"/>
            <p:cNvSpPr>
              <a:spLocks noChangeArrowheads="1"/>
            </p:cNvSpPr>
            <p:nvPr/>
          </p:nvSpPr>
          <p:spPr bwMode="auto">
            <a:xfrm>
              <a:off x="1308" y="2459"/>
              <a:ext cx="13" cy="852"/>
            </a:xfrm>
            <a:prstGeom prst="rect">
              <a:avLst/>
            </a:prstGeom>
            <a:solidFill>
              <a:srgbClr val="24211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1272" y="2447"/>
              <a:ext cx="49" cy="60"/>
            </a:xfrm>
            <a:custGeom>
              <a:avLst/>
              <a:gdLst>
                <a:gd name="T0" fmla="*/ 49 w 49"/>
                <a:gd name="T1" fmla="*/ 0 h 60"/>
                <a:gd name="T2" fmla="*/ 36 w 49"/>
                <a:gd name="T3" fmla="*/ 0 h 60"/>
                <a:gd name="T4" fmla="*/ 0 w 49"/>
                <a:gd name="T5" fmla="*/ 48 h 60"/>
                <a:gd name="T6" fmla="*/ 12 w 49"/>
                <a:gd name="T7" fmla="*/ 60 h 60"/>
                <a:gd name="T8" fmla="*/ 49 w 49"/>
                <a:gd name="T9" fmla="*/ 12 h 60"/>
                <a:gd name="T10" fmla="*/ 36 w 49"/>
                <a:gd name="T11" fmla="*/ 12 h 60"/>
                <a:gd name="T12" fmla="*/ 49 w 49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0">
                  <a:moveTo>
                    <a:pt x="49" y="0"/>
                  </a:moveTo>
                  <a:lnTo>
                    <a:pt x="36" y="0"/>
                  </a:lnTo>
                  <a:lnTo>
                    <a:pt x="0" y="48"/>
                  </a:lnTo>
                  <a:lnTo>
                    <a:pt x="12" y="60"/>
                  </a:lnTo>
                  <a:lnTo>
                    <a:pt x="49" y="12"/>
                  </a:lnTo>
                  <a:lnTo>
                    <a:pt x="36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1308" y="2435"/>
              <a:ext cx="13" cy="12"/>
            </a:xfrm>
            <a:custGeom>
              <a:avLst/>
              <a:gdLst>
                <a:gd name="T0" fmla="*/ 13 w 13"/>
                <a:gd name="T1" fmla="*/ 12 h 12"/>
                <a:gd name="T2" fmla="*/ 13 w 13"/>
                <a:gd name="T3" fmla="*/ 0 h 12"/>
                <a:gd name="T4" fmla="*/ 0 w 13"/>
                <a:gd name="T5" fmla="*/ 12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lnTo>
                    <a:pt x="13" y="0"/>
                  </a:lnTo>
                  <a:lnTo>
                    <a:pt x="0" y="12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1308" y="2447"/>
              <a:ext cx="49" cy="60"/>
            </a:xfrm>
            <a:custGeom>
              <a:avLst/>
              <a:gdLst>
                <a:gd name="T0" fmla="*/ 49 w 49"/>
                <a:gd name="T1" fmla="*/ 60 h 60"/>
                <a:gd name="T2" fmla="*/ 49 w 49"/>
                <a:gd name="T3" fmla="*/ 48 h 60"/>
                <a:gd name="T4" fmla="*/ 13 w 49"/>
                <a:gd name="T5" fmla="*/ 0 h 60"/>
                <a:gd name="T6" fmla="*/ 0 w 49"/>
                <a:gd name="T7" fmla="*/ 12 h 60"/>
                <a:gd name="T8" fmla="*/ 37 w 49"/>
                <a:gd name="T9" fmla="*/ 60 h 60"/>
                <a:gd name="T10" fmla="*/ 49 w 49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0">
                  <a:moveTo>
                    <a:pt x="49" y="60"/>
                  </a:moveTo>
                  <a:lnTo>
                    <a:pt x="49" y="48"/>
                  </a:lnTo>
                  <a:lnTo>
                    <a:pt x="13" y="0"/>
                  </a:lnTo>
                  <a:lnTo>
                    <a:pt x="0" y="12"/>
                  </a:lnTo>
                  <a:lnTo>
                    <a:pt x="37" y="60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1116" y="3191"/>
              <a:ext cx="1720" cy="12"/>
            </a:xfrm>
            <a:prstGeom prst="rect">
              <a:avLst/>
            </a:prstGeom>
            <a:solidFill>
              <a:srgbClr val="24211D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2788" y="3155"/>
              <a:ext cx="60" cy="48"/>
            </a:xfrm>
            <a:custGeom>
              <a:avLst/>
              <a:gdLst>
                <a:gd name="T0" fmla="*/ 60 w 60"/>
                <a:gd name="T1" fmla="*/ 48 h 48"/>
                <a:gd name="T2" fmla="*/ 60 w 60"/>
                <a:gd name="T3" fmla="*/ 36 h 48"/>
                <a:gd name="T4" fmla="*/ 12 w 60"/>
                <a:gd name="T5" fmla="*/ 0 h 48"/>
                <a:gd name="T6" fmla="*/ 0 w 60"/>
                <a:gd name="T7" fmla="*/ 12 h 48"/>
                <a:gd name="T8" fmla="*/ 48 w 60"/>
                <a:gd name="T9" fmla="*/ 48 h 48"/>
                <a:gd name="T10" fmla="*/ 48 w 60"/>
                <a:gd name="T11" fmla="*/ 36 h 48"/>
                <a:gd name="T12" fmla="*/ 60 w 60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8">
                  <a:moveTo>
                    <a:pt x="60" y="48"/>
                  </a:moveTo>
                  <a:lnTo>
                    <a:pt x="60" y="36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48" y="48"/>
                  </a:lnTo>
                  <a:lnTo>
                    <a:pt x="48" y="36"/>
                  </a:lnTo>
                  <a:lnTo>
                    <a:pt x="60" y="48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2848" y="3191"/>
              <a:ext cx="12" cy="12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12 h 12"/>
                <a:gd name="T4" fmla="*/ 0 w 12"/>
                <a:gd name="T5" fmla="*/ 0 h 12"/>
                <a:gd name="T6" fmla="*/ 0 w 12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2788" y="3191"/>
              <a:ext cx="60" cy="48"/>
            </a:xfrm>
            <a:custGeom>
              <a:avLst/>
              <a:gdLst>
                <a:gd name="T0" fmla="*/ 0 w 60"/>
                <a:gd name="T1" fmla="*/ 36 h 48"/>
                <a:gd name="T2" fmla="*/ 12 w 60"/>
                <a:gd name="T3" fmla="*/ 48 h 48"/>
                <a:gd name="T4" fmla="*/ 60 w 60"/>
                <a:gd name="T5" fmla="*/ 12 h 48"/>
                <a:gd name="T6" fmla="*/ 48 w 60"/>
                <a:gd name="T7" fmla="*/ 0 h 48"/>
                <a:gd name="T8" fmla="*/ 0 w 60"/>
                <a:gd name="T9" fmla="*/ 36 h 48"/>
                <a:gd name="T10" fmla="*/ 0 w 60"/>
                <a:gd name="T11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8">
                  <a:moveTo>
                    <a:pt x="0" y="36"/>
                  </a:moveTo>
                  <a:lnTo>
                    <a:pt x="12" y="48"/>
                  </a:lnTo>
                  <a:lnTo>
                    <a:pt x="60" y="12"/>
                  </a:lnTo>
                  <a:lnTo>
                    <a:pt x="48" y="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Rectangle 40"/>
            <p:cNvSpPr>
              <a:spLocks noChangeArrowheads="1"/>
            </p:cNvSpPr>
            <p:nvPr/>
          </p:nvSpPr>
          <p:spPr bwMode="auto">
            <a:xfrm>
              <a:off x="1296" y="2855"/>
              <a:ext cx="37" cy="34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1236" y="2831"/>
              <a:ext cx="85" cy="120"/>
            </a:xfrm>
            <a:custGeom>
              <a:avLst/>
              <a:gdLst>
                <a:gd name="T0" fmla="*/ 85 w 85"/>
                <a:gd name="T1" fmla="*/ 0 h 120"/>
                <a:gd name="T2" fmla="*/ 72 w 85"/>
                <a:gd name="T3" fmla="*/ 0 h 120"/>
                <a:gd name="T4" fmla="*/ 0 w 85"/>
                <a:gd name="T5" fmla="*/ 96 h 120"/>
                <a:gd name="T6" fmla="*/ 24 w 85"/>
                <a:gd name="T7" fmla="*/ 120 h 120"/>
                <a:gd name="T8" fmla="*/ 85 w 85"/>
                <a:gd name="T9" fmla="*/ 12 h 120"/>
                <a:gd name="T10" fmla="*/ 72 w 85"/>
                <a:gd name="T11" fmla="*/ 12 h 120"/>
                <a:gd name="T12" fmla="*/ 85 w 85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0">
                  <a:moveTo>
                    <a:pt x="85" y="0"/>
                  </a:moveTo>
                  <a:lnTo>
                    <a:pt x="72" y="0"/>
                  </a:lnTo>
                  <a:lnTo>
                    <a:pt x="0" y="96"/>
                  </a:lnTo>
                  <a:lnTo>
                    <a:pt x="24" y="120"/>
                  </a:lnTo>
                  <a:lnTo>
                    <a:pt x="85" y="12"/>
                  </a:lnTo>
                  <a:lnTo>
                    <a:pt x="72" y="1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1308" y="2807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0 w 13"/>
                <a:gd name="T3" fmla="*/ 0 h 24"/>
                <a:gd name="T4" fmla="*/ 0 w 13"/>
                <a:gd name="T5" fmla="*/ 24 h 24"/>
                <a:gd name="T6" fmla="*/ 13 w 13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1308" y="2831"/>
              <a:ext cx="85" cy="120"/>
            </a:xfrm>
            <a:custGeom>
              <a:avLst/>
              <a:gdLst>
                <a:gd name="T0" fmla="*/ 73 w 85"/>
                <a:gd name="T1" fmla="*/ 108 h 120"/>
                <a:gd name="T2" fmla="*/ 85 w 85"/>
                <a:gd name="T3" fmla="*/ 96 h 120"/>
                <a:gd name="T4" fmla="*/ 13 w 85"/>
                <a:gd name="T5" fmla="*/ 0 h 120"/>
                <a:gd name="T6" fmla="*/ 0 w 85"/>
                <a:gd name="T7" fmla="*/ 12 h 120"/>
                <a:gd name="T8" fmla="*/ 61 w 85"/>
                <a:gd name="T9" fmla="*/ 120 h 120"/>
                <a:gd name="T10" fmla="*/ 73 w 85"/>
                <a:gd name="T1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20">
                  <a:moveTo>
                    <a:pt x="73" y="108"/>
                  </a:moveTo>
                  <a:lnTo>
                    <a:pt x="85" y="96"/>
                  </a:lnTo>
                  <a:lnTo>
                    <a:pt x="13" y="0"/>
                  </a:lnTo>
                  <a:lnTo>
                    <a:pt x="0" y="12"/>
                  </a:lnTo>
                  <a:lnTo>
                    <a:pt x="61" y="120"/>
                  </a:lnTo>
                  <a:lnTo>
                    <a:pt x="73" y="10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116" name="Object 44"/>
            <p:cNvGraphicFramePr>
              <a:graphicFrameLocks noChangeAspect="1"/>
            </p:cNvGraphicFramePr>
            <p:nvPr/>
          </p:nvGraphicFramePr>
          <p:xfrm>
            <a:off x="1172" y="2160"/>
            <a:ext cx="31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5" name="Equation" r:id="rId3" imgW="253800" imgH="215640" progId="Equation.3">
                    <p:embed/>
                  </p:oleObj>
                </mc:Choice>
                <mc:Fallback>
                  <p:oleObj name="Equation" r:id="rId3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160"/>
                          <a:ext cx="31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6781801" y="3429001"/>
          <a:ext cx="16732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6" name="Equation" r:id="rId5" imgW="825500" imgH="279400" progId="Equation.3">
                  <p:embed/>
                </p:oleObj>
              </mc:Choice>
              <mc:Fallback>
                <p:oleObj name="Equation" r:id="rId5" imgW="825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3429001"/>
                        <a:ext cx="16732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21" name="Object 49"/>
          <p:cNvGraphicFramePr>
            <a:graphicFrameLocks noChangeAspect="1"/>
          </p:cNvGraphicFramePr>
          <p:nvPr/>
        </p:nvGraphicFramePr>
        <p:xfrm>
          <a:off x="6770688" y="4013200"/>
          <a:ext cx="15351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7" name="Equation" r:id="rId7" imgW="761669" imgH="393529" progId="Equation.3">
                  <p:embed/>
                </p:oleObj>
              </mc:Choice>
              <mc:Fallback>
                <p:oleObj name="Equation" r:id="rId7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4013200"/>
                        <a:ext cx="15351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457200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>
                <a:latin typeface="Times New Roman" panose="02020603050405020304" pitchFamily="18" charset="0"/>
              </a:rPr>
              <a:t>Suatu sistem orde empat memiliki CLTF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981200" y="3200401"/>
            <a:ext cx="826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fi-FI" sz="2800"/>
              <a:t>Dapat difaktorkan menjadi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3086101" y="2208214"/>
          <a:ext cx="40306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6" name="Equation" r:id="rId3" imgW="2006600" imgH="419100" progId="Equation.3">
                  <p:embed/>
                </p:oleObj>
              </mc:Choice>
              <mc:Fallback>
                <p:oleObj name="Equation" r:id="rId3" imgW="2006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2208214"/>
                        <a:ext cx="4030663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098800" y="3779838"/>
          <a:ext cx="34734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7" name="Equation" r:id="rId5" imgW="1714500" imgH="431800" progId="Equation.3">
                  <p:embed/>
                </p:oleObj>
              </mc:Choice>
              <mc:Fallback>
                <p:oleObj name="Equation" r:id="rId5" imgW="171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779838"/>
                        <a:ext cx="34734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1981200" y="4814889"/>
            <a:ext cx="82677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fi-FI" sz="2800"/>
              <a:t>Semua kutub loop tertutup riel :</a:t>
            </a:r>
          </a:p>
          <a:p>
            <a:pPr algn="just">
              <a:spcBef>
                <a:spcPct val="20000"/>
              </a:spcBef>
            </a:pPr>
            <a:r>
              <a:rPr lang="fi-FI" sz="2800"/>
              <a:t>p</a:t>
            </a:r>
            <a:r>
              <a:rPr lang="fi-FI" sz="2800" baseline="-25000"/>
              <a:t>1</a:t>
            </a:r>
            <a:r>
              <a:rPr lang="fi-FI" sz="2800"/>
              <a:t>= p</a:t>
            </a:r>
            <a:r>
              <a:rPr lang="fi-FI" sz="2800" baseline="-25000"/>
              <a:t>2</a:t>
            </a:r>
            <a:r>
              <a:rPr lang="fi-FI" sz="2800"/>
              <a:t> = -1 , p</a:t>
            </a:r>
            <a:r>
              <a:rPr lang="fi-FI" sz="2800" baseline="-25000"/>
              <a:t>3 </a:t>
            </a:r>
            <a:r>
              <a:rPr lang="fi-FI" sz="2800"/>
              <a:t>= -2 , p</a:t>
            </a:r>
            <a:r>
              <a:rPr lang="fi-FI" sz="2800" baseline="-25000"/>
              <a:t>4 </a:t>
            </a:r>
            <a:r>
              <a:rPr lang="fi-FI" sz="2800"/>
              <a:t>= -4</a:t>
            </a:r>
          </a:p>
        </p:txBody>
      </p:sp>
    </p:spTree>
    <p:extLst>
      <p:ext uri="{BB962C8B-B14F-4D97-AF65-F5344CB8AC3E}">
        <p14:creationId xmlns:p14="http://schemas.microsoft.com/office/powerpoint/2010/main" val="30080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Contoh 1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889000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>
                <a:latin typeface="Times New Roman" panose="02020603050405020304" pitchFamily="18" charset="0"/>
              </a:rPr>
              <a:t>Kurva respon step sistem dapat diperoleh dengan program </a:t>
            </a:r>
            <a:r>
              <a:rPr lang="sv-SE" i="1">
                <a:latin typeface="Times New Roman" panose="02020603050405020304" pitchFamily="18" charset="0"/>
              </a:rPr>
              <a:t>Mathlab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2413000" y="2489200"/>
            <a:ext cx="320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sv-SE" sz="2400" i="1"/>
              <a:t>num = [8];</a:t>
            </a:r>
          </a:p>
          <a:p>
            <a:pPr lvl="1"/>
            <a:r>
              <a:rPr lang="sv-SE" sz="2400" i="1"/>
              <a:t>den = [1 8 21 22 8];</a:t>
            </a:r>
          </a:p>
          <a:p>
            <a:pPr lvl="1"/>
            <a:r>
              <a:rPr lang="en-US" sz="2400" i="1"/>
              <a:t>A = tf(num,den);</a:t>
            </a:r>
          </a:p>
          <a:p>
            <a:pPr lvl="1"/>
            <a:r>
              <a:rPr lang="en-US" sz="2400" i="1"/>
              <a:t>step(A)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5956301" y="3502026"/>
            <a:ext cx="309563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AutoShape 11"/>
          <p:cNvSpPr>
            <a:spLocks noChangeAspect="1" noChangeArrowheads="1" noTextEdit="1"/>
          </p:cNvSpPr>
          <p:nvPr/>
        </p:nvSpPr>
        <p:spPr bwMode="auto">
          <a:xfrm>
            <a:off x="5715001" y="2209800"/>
            <a:ext cx="4168775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5770563" y="3609976"/>
            <a:ext cx="328612" cy="620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AutoShape 13"/>
          <p:cNvSpPr>
            <a:spLocks noChangeAspect="1" noChangeArrowheads="1" noTextEdit="1"/>
          </p:cNvSpPr>
          <p:nvPr/>
        </p:nvSpPr>
        <p:spPr bwMode="auto">
          <a:xfrm>
            <a:off x="5562601" y="2362200"/>
            <a:ext cx="4168775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5562601" y="2362201"/>
            <a:ext cx="4176713" cy="3133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15" name="Group 15"/>
          <p:cNvGrpSpPr>
            <a:grpSpLocks/>
          </p:cNvGrpSpPr>
          <p:nvPr/>
        </p:nvGrpSpPr>
        <p:grpSpPr bwMode="auto">
          <a:xfrm>
            <a:off x="6196014" y="2286001"/>
            <a:ext cx="3252787" cy="3071813"/>
            <a:chOff x="2928" y="1503"/>
            <a:chExt cx="2049" cy="1935"/>
          </a:xfrm>
        </p:grpSpPr>
        <p:sp>
          <p:nvSpPr>
            <p:cNvPr id="102416" name="Rectangle 16"/>
            <p:cNvSpPr>
              <a:spLocks noChangeArrowheads="1"/>
            </p:cNvSpPr>
            <p:nvPr/>
          </p:nvSpPr>
          <p:spPr bwMode="auto">
            <a:xfrm>
              <a:off x="3658" y="3309"/>
              <a:ext cx="454" cy="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7" name="Rectangle 17"/>
            <p:cNvSpPr>
              <a:spLocks noChangeArrowheads="1"/>
            </p:cNvSpPr>
            <p:nvPr/>
          </p:nvSpPr>
          <p:spPr bwMode="auto">
            <a:xfrm>
              <a:off x="3662" y="1503"/>
              <a:ext cx="453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8" name="Rectangle 18"/>
            <p:cNvSpPr>
              <a:spLocks noChangeArrowheads="1"/>
            </p:cNvSpPr>
            <p:nvPr/>
          </p:nvSpPr>
          <p:spPr bwMode="auto">
            <a:xfrm>
              <a:off x="3004" y="1694"/>
              <a:ext cx="1913" cy="1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9" name="Rectangle 19"/>
            <p:cNvSpPr>
              <a:spLocks noChangeArrowheads="1"/>
            </p:cNvSpPr>
            <p:nvPr/>
          </p:nvSpPr>
          <p:spPr bwMode="auto">
            <a:xfrm>
              <a:off x="3004" y="1694"/>
              <a:ext cx="1913" cy="1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>
              <a:off x="3004" y="1694"/>
              <a:ext cx="191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>
              <a:off x="3004" y="3213"/>
              <a:ext cx="191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 flipV="1">
              <a:off x="4917" y="1694"/>
              <a:ext cx="1" cy="15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 flipV="1">
              <a:off x="3004" y="1694"/>
              <a:ext cx="1" cy="15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3004" y="3213"/>
              <a:ext cx="191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 flipV="1">
              <a:off x="3004" y="1694"/>
              <a:ext cx="1" cy="15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 flipV="1">
              <a:off x="3004" y="31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>
              <a:off x="3004" y="16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2989" y="323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</a:t>
              </a:r>
              <a:endParaRPr lang="en-US" sz="1000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 flipV="1">
              <a:off x="3322" y="31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3308" y="323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2</a:t>
              </a:r>
              <a:endParaRPr lang="en-US" sz="1000"/>
            </a:p>
          </p:txBody>
        </p:sp>
        <p:sp>
          <p:nvSpPr>
            <p:cNvPr id="102431" name="Line 31"/>
            <p:cNvSpPr>
              <a:spLocks noChangeShapeType="1"/>
            </p:cNvSpPr>
            <p:nvPr/>
          </p:nvSpPr>
          <p:spPr bwMode="auto">
            <a:xfrm flipV="1">
              <a:off x="3641" y="31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3627" y="323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4</a:t>
              </a:r>
              <a:endParaRPr lang="en-US" sz="1000"/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 flipV="1">
              <a:off x="3960" y="31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3946" y="323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6</a:t>
              </a:r>
              <a:endParaRPr lang="en-US" sz="1000"/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 flipV="1">
              <a:off x="4279" y="31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6" name="Rectangle 36"/>
            <p:cNvSpPr>
              <a:spLocks noChangeArrowheads="1"/>
            </p:cNvSpPr>
            <p:nvPr/>
          </p:nvSpPr>
          <p:spPr bwMode="auto">
            <a:xfrm>
              <a:off x="4265" y="323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8</a:t>
              </a:r>
              <a:endParaRPr lang="en-US" sz="1000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V="1">
              <a:off x="4598" y="31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4570" y="3232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10</a:t>
              </a:r>
              <a:endParaRPr lang="en-US" sz="1000"/>
            </a:p>
          </p:txBody>
        </p:sp>
        <p:sp>
          <p:nvSpPr>
            <p:cNvPr id="102439" name="Line 39"/>
            <p:cNvSpPr>
              <a:spLocks noChangeShapeType="1"/>
            </p:cNvSpPr>
            <p:nvPr/>
          </p:nvSpPr>
          <p:spPr bwMode="auto">
            <a:xfrm flipV="1">
              <a:off x="4917" y="3194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4889" y="3232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12</a:t>
              </a:r>
              <a:endParaRPr lang="en-US" sz="1000"/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>
              <a:off x="3004" y="3213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4898" y="3213"/>
              <a:ext cx="1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>
              <a:off x="3004" y="2960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Line 44"/>
            <p:cNvSpPr>
              <a:spLocks noChangeShapeType="1"/>
            </p:cNvSpPr>
            <p:nvPr/>
          </p:nvSpPr>
          <p:spPr bwMode="auto">
            <a:xfrm>
              <a:off x="3004" y="2707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Line 45"/>
            <p:cNvSpPr>
              <a:spLocks noChangeShapeType="1"/>
            </p:cNvSpPr>
            <p:nvPr/>
          </p:nvSpPr>
          <p:spPr bwMode="auto">
            <a:xfrm>
              <a:off x="3004" y="2454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>
              <a:off x="3004" y="2201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7" name="Line 47"/>
            <p:cNvSpPr>
              <a:spLocks noChangeShapeType="1"/>
            </p:cNvSpPr>
            <p:nvPr/>
          </p:nvSpPr>
          <p:spPr bwMode="auto">
            <a:xfrm>
              <a:off x="3004" y="1947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8" name="Line 48"/>
            <p:cNvSpPr>
              <a:spLocks noChangeShapeType="1"/>
            </p:cNvSpPr>
            <p:nvPr/>
          </p:nvSpPr>
          <p:spPr bwMode="auto">
            <a:xfrm flipH="1">
              <a:off x="4898" y="1947"/>
              <a:ext cx="1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2928" y="191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</a:t>
              </a:r>
              <a:endParaRPr lang="en-US" sz="1000"/>
            </a:p>
          </p:txBody>
        </p:sp>
        <p:sp>
          <p:nvSpPr>
            <p:cNvPr id="102450" name="Line 50"/>
            <p:cNvSpPr>
              <a:spLocks noChangeShapeType="1"/>
            </p:cNvSpPr>
            <p:nvPr/>
          </p:nvSpPr>
          <p:spPr bwMode="auto">
            <a:xfrm>
              <a:off x="3004" y="1694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1" name="Line 51"/>
            <p:cNvSpPr>
              <a:spLocks noChangeShapeType="1"/>
            </p:cNvSpPr>
            <p:nvPr/>
          </p:nvSpPr>
          <p:spPr bwMode="auto">
            <a:xfrm>
              <a:off x="3004" y="1694"/>
              <a:ext cx="1913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2" name="Line 52"/>
            <p:cNvSpPr>
              <a:spLocks noChangeShapeType="1"/>
            </p:cNvSpPr>
            <p:nvPr/>
          </p:nvSpPr>
          <p:spPr bwMode="auto">
            <a:xfrm>
              <a:off x="3004" y="3213"/>
              <a:ext cx="1913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3" name="Line 53"/>
            <p:cNvSpPr>
              <a:spLocks noChangeShapeType="1"/>
            </p:cNvSpPr>
            <p:nvPr/>
          </p:nvSpPr>
          <p:spPr bwMode="auto">
            <a:xfrm flipV="1">
              <a:off x="4917" y="1694"/>
              <a:ext cx="1" cy="15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4" name="Line 54"/>
            <p:cNvSpPr>
              <a:spLocks noChangeShapeType="1"/>
            </p:cNvSpPr>
            <p:nvPr/>
          </p:nvSpPr>
          <p:spPr bwMode="auto">
            <a:xfrm flipV="1">
              <a:off x="3004" y="1694"/>
              <a:ext cx="1" cy="15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5" name="Freeform 55"/>
            <p:cNvSpPr>
              <a:spLocks/>
            </p:cNvSpPr>
            <p:nvPr/>
          </p:nvSpPr>
          <p:spPr bwMode="auto">
            <a:xfrm>
              <a:off x="3004" y="1947"/>
              <a:ext cx="1913" cy="1266"/>
            </a:xfrm>
            <a:custGeom>
              <a:avLst/>
              <a:gdLst>
                <a:gd name="T0" fmla="*/ 18 w 1913"/>
                <a:gd name="T1" fmla="*/ 1266 h 1266"/>
                <a:gd name="T2" fmla="*/ 56 w 1913"/>
                <a:gd name="T3" fmla="*/ 1262 h 1266"/>
                <a:gd name="T4" fmla="*/ 93 w 1913"/>
                <a:gd name="T5" fmla="*/ 1243 h 1266"/>
                <a:gd name="T6" fmla="*/ 136 w 1913"/>
                <a:gd name="T7" fmla="*/ 1205 h 1266"/>
                <a:gd name="T8" fmla="*/ 173 w 1913"/>
                <a:gd name="T9" fmla="*/ 1144 h 1266"/>
                <a:gd name="T10" fmla="*/ 211 w 1913"/>
                <a:gd name="T11" fmla="*/ 1069 h 1266"/>
                <a:gd name="T12" fmla="*/ 248 w 1913"/>
                <a:gd name="T13" fmla="*/ 980 h 1266"/>
                <a:gd name="T14" fmla="*/ 286 w 1913"/>
                <a:gd name="T15" fmla="*/ 886 h 1266"/>
                <a:gd name="T16" fmla="*/ 323 w 1913"/>
                <a:gd name="T17" fmla="*/ 793 h 1266"/>
                <a:gd name="T18" fmla="*/ 365 w 1913"/>
                <a:gd name="T19" fmla="*/ 699 h 1266"/>
                <a:gd name="T20" fmla="*/ 403 w 1913"/>
                <a:gd name="T21" fmla="*/ 610 h 1266"/>
                <a:gd name="T22" fmla="*/ 440 w 1913"/>
                <a:gd name="T23" fmla="*/ 530 h 1266"/>
                <a:gd name="T24" fmla="*/ 478 w 1913"/>
                <a:gd name="T25" fmla="*/ 455 h 1266"/>
                <a:gd name="T26" fmla="*/ 515 w 1913"/>
                <a:gd name="T27" fmla="*/ 390 h 1266"/>
                <a:gd name="T28" fmla="*/ 553 w 1913"/>
                <a:gd name="T29" fmla="*/ 329 h 1266"/>
                <a:gd name="T30" fmla="*/ 590 w 1913"/>
                <a:gd name="T31" fmla="*/ 277 h 1266"/>
                <a:gd name="T32" fmla="*/ 633 w 1913"/>
                <a:gd name="T33" fmla="*/ 235 h 1266"/>
                <a:gd name="T34" fmla="*/ 670 w 1913"/>
                <a:gd name="T35" fmla="*/ 197 h 1266"/>
                <a:gd name="T36" fmla="*/ 708 w 1913"/>
                <a:gd name="T37" fmla="*/ 165 h 1266"/>
                <a:gd name="T38" fmla="*/ 745 w 1913"/>
                <a:gd name="T39" fmla="*/ 136 h 1266"/>
                <a:gd name="T40" fmla="*/ 783 w 1913"/>
                <a:gd name="T41" fmla="*/ 113 h 1266"/>
                <a:gd name="T42" fmla="*/ 820 w 1913"/>
                <a:gd name="T43" fmla="*/ 94 h 1266"/>
                <a:gd name="T44" fmla="*/ 862 w 1913"/>
                <a:gd name="T45" fmla="*/ 75 h 1266"/>
                <a:gd name="T46" fmla="*/ 900 w 1913"/>
                <a:gd name="T47" fmla="*/ 66 h 1266"/>
                <a:gd name="T48" fmla="*/ 937 w 1913"/>
                <a:gd name="T49" fmla="*/ 52 h 1266"/>
                <a:gd name="T50" fmla="*/ 975 w 1913"/>
                <a:gd name="T51" fmla="*/ 43 h 1266"/>
                <a:gd name="T52" fmla="*/ 1012 w 1913"/>
                <a:gd name="T53" fmla="*/ 38 h 1266"/>
                <a:gd name="T54" fmla="*/ 1050 w 1913"/>
                <a:gd name="T55" fmla="*/ 29 h 1266"/>
                <a:gd name="T56" fmla="*/ 1092 w 1913"/>
                <a:gd name="T57" fmla="*/ 24 h 1266"/>
                <a:gd name="T58" fmla="*/ 1130 w 1913"/>
                <a:gd name="T59" fmla="*/ 19 h 1266"/>
                <a:gd name="T60" fmla="*/ 1167 w 1913"/>
                <a:gd name="T61" fmla="*/ 14 h 1266"/>
                <a:gd name="T62" fmla="*/ 1205 w 1913"/>
                <a:gd name="T63" fmla="*/ 14 h 1266"/>
                <a:gd name="T64" fmla="*/ 1242 w 1913"/>
                <a:gd name="T65" fmla="*/ 10 h 1266"/>
                <a:gd name="T66" fmla="*/ 1280 w 1913"/>
                <a:gd name="T67" fmla="*/ 10 h 1266"/>
                <a:gd name="T68" fmla="*/ 1322 w 1913"/>
                <a:gd name="T69" fmla="*/ 5 h 1266"/>
                <a:gd name="T70" fmla="*/ 1359 w 1913"/>
                <a:gd name="T71" fmla="*/ 5 h 1266"/>
                <a:gd name="T72" fmla="*/ 1397 w 1913"/>
                <a:gd name="T73" fmla="*/ 5 h 1266"/>
                <a:gd name="T74" fmla="*/ 1434 w 1913"/>
                <a:gd name="T75" fmla="*/ 5 h 1266"/>
                <a:gd name="T76" fmla="*/ 1472 w 1913"/>
                <a:gd name="T77" fmla="*/ 5 h 1266"/>
                <a:gd name="T78" fmla="*/ 1510 w 1913"/>
                <a:gd name="T79" fmla="*/ 5 h 1266"/>
                <a:gd name="T80" fmla="*/ 1547 w 1913"/>
                <a:gd name="T81" fmla="*/ 0 h 1266"/>
                <a:gd name="T82" fmla="*/ 1589 w 1913"/>
                <a:gd name="T83" fmla="*/ 0 h 1266"/>
                <a:gd name="T84" fmla="*/ 1627 w 1913"/>
                <a:gd name="T85" fmla="*/ 0 h 1266"/>
                <a:gd name="T86" fmla="*/ 1664 w 1913"/>
                <a:gd name="T87" fmla="*/ 0 h 1266"/>
                <a:gd name="T88" fmla="*/ 1702 w 1913"/>
                <a:gd name="T89" fmla="*/ 0 h 1266"/>
                <a:gd name="T90" fmla="*/ 1739 w 1913"/>
                <a:gd name="T91" fmla="*/ 0 h 1266"/>
                <a:gd name="T92" fmla="*/ 1777 w 1913"/>
                <a:gd name="T93" fmla="*/ 0 h 1266"/>
                <a:gd name="T94" fmla="*/ 1819 w 1913"/>
                <a:gd name="T95" fmla="*/ 0 h 1266"/>
                <a:gd name="T96" fmla="*/ 1857 w 1913"/>
                <a:gd name="T97" fmla="*/ 0 h 1266"/>
                <a:gd name="T98" fmla="*/ 1894 w 1913"/>
                <a:gd name="T99" fmla="*/ 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13" h="1266">
                  <a:moveTo>
                    <a:pt x="0" y="1266"/>
                  </a:moveTo>
                  <a:lnTo>
                    <a:pt x="18" y="1266"/>
                  </a:lnTo>
                  <a:lnTo>
                    <a:pt x="37" y="1266"/>
                  </a:lnTo>
                  <a:lnTo>
                    <a:pt x="56" y="1262"/>
                  </a:lnTo>
                  <a:lnTo>
                    <a:pt x="75" y="1257"/>
                  </a:lnTo>
                  <a:lnTo>
                    <a:pt x="93" y="1243"/>
                  </a:lnTo>
                  <a:lnTo>
                    <a:pt x="112" y="1229"/>
                  </a:lnTo>
                  <a:lnTo>
                    <a:pt x="136" y="1205"/>
                  </a:lnTo>
                  <a:lnTo>
                    <a:pt x="154" y="1177"/>
                  </a:lnTo>
                  <a:lnTo>
                    <a:pt x="173" y="1144"/>
                  </a:lnTo>
                  <a:lnTo>
                    <a:pt x="192" y="1112"/>
                  </a:lnTo>
                  <a:lnTo>
                    <a:pt x="211" y="1069"/>
                  </a:lnTo>
                  <a:lnTo>
                    <a:pt x="229" y="1027"/>
                  </a:lnTo>
                  <a:lnTo>
                    <a:pt x="248" y="980"/>
                  </a:lnTo>
                  <a:lnTo>
                    <a:pt x="267" y="933"/>
                  </a:lnTo>
                  <a:lnTo>
                    <a:pt x="286" y="886"/>
                  </a:lnTo>
                  <a:lnTo>
                    <a:pt x="304" y="840"/>
                  </a:lnTo>
                  <a:lnTo>
                    <a:pt x="323" y="793"/>
                  </a:lnTo>
                  <a:lnTo>
                    <a:pt x="342" y="746"/>
                  </a:lnTo>
                  <a:lnTo>
                    <a:pt x="365" y="699"/>
                  </a:lnTo>
                  <a:lnTo>
                    <a:pt x="384" y="652"/>
                  </a:lnTo>
                  <a:lnTo>
                    <a:pt x="403" y="610"/>
                  </a:lnTo>
                  <a:lnTo>
                    <a:pt x="422" y="568"/>
                  </a:lnTo>
                  <a:lnTo>
                    <a:pt x="440" y="530"/>
                  </a:lnTo>
                  <a:lnTo>
                    <a:pt x="459" y="493"/>
                  </a:lnTo>
                  <a:lnTo>
                    <a:pt x="478" y="455"/>
                  </a:lnTo>
                  <a:lnTo>
                    <a:pt x="497" y="422"/>
                  </a:lnTo>
                  <a:lnTo>
                    <a:pt x="515" y="390"/>
                  </a:lnTo>
                  <a:lnTo>
                    <a:pt x="534" y="357"/>
                  </a:lnTo>
                  <a:lnTo>
                    <a:pt x="553" y="329"/>
                  </a:lnTo>
                  <a:lnTo>
                    <a:pt x="572" y="305"/>
                  </a:lnTo>
                  <a:lnTo>
                    <a:pt x="590" y="277"/>
                  </a:lnTo>
                  <a:lnTo>
                    <a:pt x="614" y="258"/>
                  </a:lnTo>
                  <a:lnTo>
                    <a:pt x="633" y="235"/>
                  </a:lnTo>
                  <a:lnTo>
                    <a:pt x="651" y="216"/>
                  </a:lnTo>
                  <a:lnTo>
                    <a:pt x="670" y="197"/>
                  </a:lnTo>
                  <a:lnTo>
                    <a:pt x="689" y="179"/>
                  </a:lnTo>
                  <a:lnTo>
                    <a:pt x="708" y="165"/>
                  </a:lnTo>
                  <a:lnTo>
                    <a:pt x="726" y="150"/>
                  </a:lnTo>
                  <a:lnTo>
                    <a:pt x="745" y="136"/>
                  </a:lnTo>
                  <a:lnTo>
                    <a:pt x="764" y="127"/>
                  </a:lnTo>
                  <a:lnTo>
                    <a:pt x="783" y="113"/>
                  </a:lnTo>
                  <a:lnTo>
                    <a:pt x="801" y="104"/>
                  </a:lnTo>
                  <a:lnTo>
                    <a:pt x="820" y="94"/>
                  </a:lnTo>
                  <a:lnTo>
                    <a:pt x="844" y="85"/>
                  </a:lnTo>
                  <a:lnTo>
                    <a:pt x="862" y="75"/>
                  </a:lnTo>
                  <a:lnTo>
                    <a:pt x="881" y="71"/>
                  </a:lnTo>
                  <a:lnTo>
                    <a:pt x="900" y="66"/>
                  </a:lnTo>
                  <a:lnTo>
                    <a:pt x="919" y="57"/>
                  </a:lnTo>
                  <a:lnTo>
                    <a:pt x="937" y="52"/>
                  </a:lnTo>
                  <a:lnTo>
                    <a:pt x="956" y="47"/>
                  </a:lnTo>
                  <a:lnTo>
                    <a:pt x="975" y="43"/>
                  </a:lnTo>
                  <a:lnTo>
                    <a:pt x="994" y="38"/>
                  </a:lnTo>
                  <a:lnTo>
                    <a:pt x="1012" y="38"/>
                  </a:lnTo>
                  <a:lnTo>
                    <a:pt x="1031" y="33"/>
                  </a:lnTo>
                  <a:lnTo>
                    <a:pt x="1050" y="29"/>
                  </a:lnTo>
                  <a:lnTo>
                    <a:pt x="1069" y="29"/>
                  </a:lnTo>
                  <a:lnTo>
                    <a:pt x="1092" y="24"/>
                  </a:lnTo>
                  <a:lnTo>
                    <a:pt x="1111" y="24"/>
                  </a:lnTo>
                  <a:lnTo>
                    <a:pt x="1130" y="19"/>
                  </a:lnTo>
                  <a:lnTo>
                    <a:pt x="1148" y="19"/>
                  </a:lnTo>
                  <a:lnTo>
                    <a:pt x="1167" y="14"/>
                  </a:lnTo>
                  <a:lnTo>
                    <a:pt x="1186" y="14"/>
                  </a:lnTo>
                  <a:lnTo>
                    <a:pt x="1205" y="14"/>
                  </a:lnTo>
                  <a:lnTo>
                    <a:pt x="1223" y="10"/>
                  </a:lnTo>
                  <a:lnTo>
                    <a:pt x="1242" y="10"/>
                  </a:lnTo>
                  <a:lnTo>
                    <a:pt x="1261" y="10"/>
                  </a:lnTo>
                  <a:lnTo>
                    <a:pt x="1280" y="10"/>
                  </a:lnTo>
                  <a:lnTo>
                    <a:pt x="1298" y="10"/>
                  </a:lnTo>
                  <a:lnTo>
                    <a:pt x="1322" y="5"/>
                  </a:lnTo>
                  <a:lnTo>
                    <a:pt x="1341" y="5"/>
                  </a:lnTo>
                  <a:lnTo>
                    <a:pt x="1359" y="5"/>
                  </a:lnTo>
                  <a:lnTo>
                    <a:pt x="1378" y="5"/>
                  </a:lnTo>
                  <a:lnTo>
                    <a:pt x="1397" y="5"/>
                  </a:lnTo>
                  <a:lnTo>
                    <a:pt x="1416" y="5"/>
                  </a:lnTo>
                  <a:lnTo>
                    <a:pt x="1434" y="5"/>
                  </a:lnTo>
                  <a:lnTo>
                    <a:pt x="1453" y="5"/>
                  </a:lnTo>
                  <a:lnTo>
                    <a:pt x="1472" y="5"/>
                  </a:lnTo>
                  <a:lnTo>
                    <a:pt x="1491" y="5"/>
                  </a:lnTo>
                  <a:lnTo>
                    <a:pt x="1510" y="5"/>
                  </a:lnTo>
                  <a:lnTo>
                    <a:pt x="1528" y="0"/>
                  </a:lnTo>
                  <a:lnTo>
                    <a:pt x="1547" y="0"/>
                  </a:lnTo>
                  <a:lnTo>
                    <a:pt x="1570" y="0"/>
                  </a:lnTo>
                  <a:lnTo>
                    <a:pt x="1589" y="0"/>
                  </a:lnTo>
                  <a:lnTo>
                    <a:pt x="1608" y="0"/>
                  </a:lnTo>
                  <a:lnTo>
                    <a:pt x="1627" y="0"/>
                  </a:lnTo>
                  <a:lnTo>
                    <a:pt x="1645" y="0"/>
                  </a:lnTo>
                  <a:lnTo>
                    <a:pt x="1664" y="0"/>
                  </a:lnTo>
                  <a:lnTo>
                    <a:pt x="1683" y="0"/>
                  </a:lnTo>
                  <a:lnTo>
                    <a:pt x="1702" y="0"/>
                  </a:lnTo>
                  <a:lnTo>
                    <a:pt x="1721" y="0"/>
                  </a:lnTo>
                  <a:lnTo>
                    <a:pt x="1739" y="0"/>
                  </a:lnTo>
                  <a:lnTo>
                    <a:pt x="1758" y="0"/>
                  </a:lnTo>
                  <a:lnTo>
                    <a:pt x="1777" y="0"/>
                  </a:lnTo>
                  <a:lnTo>
                    <a:pt x="1800" y="0"/>
                  </a:lnTo>
                  <a:lnTo>
                    <a:pt x="1819" y="0"/>
                  </a:lnTo>
                  <a:lnTo>
                    <a:pt x="1838" y="0"/>
                  </a:lnTo>
                  <a:lnTo>
                    <a:pt x="1857" y="0"/>
                  </a:lnTo>
                  <a:lnTo>
                    <a:pt x="1875" y="0"/>
                  </a:lnTo>
                  <a:lnTo>
                    <a:pt x="1894" y="0"/>
                  </a:lnTo>
                  <a:lnTo>
                    <a:pt x="1913" y="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6" name="Line 56"/>
            <p:cNvSpPr>
              <a:spLocks noChangeShapeType="1"/>
            </p:cNvSpPr>
            <p:nvPr/>
          </p:nvSpPr>
          <p:spPr bwMode="auto">
            <a:xfrm>
              <a:off x="3004" y="1947"/>
              <a:ext cx="1913" cy="1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7" name="Text Box 57"/>
          <p:cNvSpPr txBox="1">
            <a:spLocks noChangeArrowheads="1"/>
          </p:cNvSpPr>
          <p:nvPr/>
        </p:nvSpPr>
        <p:spPr bwMode="auto">
          <a:xfrm>
            <a:off x="2489200" y="5437189"/>
            <a:ext cx="6858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800"/>
              <a:t>respon sistem</a:t>
            </a:r>
            <a:r>
              <a:rPr lang="en-US" sz="2800"/>
              <a:t> menyerupai sistem orde pertama</a:t>
            </a:r>
            <a:endParaRPr lang="sv-SE" sz="2800"/>
          </a:p>
        </p:txBody>
      </p:sp>
      <p:sp>
        <p:nvSpPr>
          <p:cNvPr id="102458" name="AutoShape 58"/>
          <p:cNvSpPr>
            <a:spLocks noChangeArrowheads="1"/>
          </p:cNvSpPr>
          <p:nvPr/>
        </p:nvSpPr>
        <p:spPr bwMode="auto">
          <a:xfrm>
            <a:off x="2133600" y="55626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Respon step sistem orde tinggi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423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i="1">
                <a:latin typeface="Times New Roman" panose="02020603050405020304" pitchFamily="18" charset="0"/>
              </a:rPr>
              <a:t>Kasus 2: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  <a:r>
              <a:rPr lang="sv-SE" sz="2400" i="1">
                <a:latin typeface="Times New Roman" panose="02020603050405020304" pitchFamily="18" charset="0"/>
              </a:rPr>
              <a:t>kutub loop tertutup</a:t>
            </a:r>
            <a:r>
              <a:rPr lang="en-US" sz="2400" i="1">
                <a:latin typeface="Times New Roman" panose="02020603050405020304" pitchFamily="18" charset="0"/>
              </a:rPr>
              <a:t> riel dan pasangan konjugat komplek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81200" y="22098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Masukan unit step :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981200" y="2819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Keluaran :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524001" y="2687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4991101" y="2184400"/>
          <a:ext cx="2925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2" name="Equation" r:id="rId3" imgW="1663700" imgH="393700" progId="Equation.3">
                  <p:embed/>
                </p:oleObj>
              </mc:Choice>
              <mc:Fallback>
                <p:oleObj name="Equation" r:id="rId3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2184400"/>
                        <a:ext cx="29257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1524001" y="28014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2347914" y="3352800"/>
          <a:ext cx="616108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3" name="Equation" r:id="rId5" imgW="3504960" imgH="939600" progId="Equation.3">
                  <p:embed/>
                </p:oleObj>
              </mc:Choice>
              <mc:Fallback>
                <p:oleObj name="Equation" r:id="rId5" imgW="3504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4" y="3352800"/>
                        <a:ext cx="6161087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2362201" y="5041900"/>
          <a:ext cx="66278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4" name="Equation" r:id="rId7" imgW="3810000" imgH="558800" progId="Equation.3">
                  <p:embed/>
                </p:oleObj>
              </mc:Choice>
              <mc:Fallback>
                <p:oleObj name="Equation" r:id="rId7" imgW="38100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041900"/>
                        <a:ext cx="66278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9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>
                <a:latin typeface="Times New Roman" panose="02020603050405020304" pitchFamily="18" charset="0"/>
              </a:rPr>
              <a:t>Lanj. Respon step sistem orde tinggi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423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Transformasi Laplace invers :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524001" y="2687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1524001" y="28014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51" name="Rectangle 23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50" name="Object 22"/>
          <p:cNvGraphicFramePr>
            <a:graphicFrameLocks noChangeAspect="1"/>
          </p:cNvGraphicFramePr>
          <p:nvPr/>
        </p:nvGraphicFramePr>
        <p:xfrm>
          <a:off x="2667001" y="2209801"/>
          <a:ext cx="71215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4" name="Equation" r:id="rId3" imgW="3543120" imgH="495000" progId="Equation.3">
                  <p:embed/>
                </p:oleObj>
              </mc:Choice>
              <mc:Fallback>
                <p:oleObj name="Equation" r:id="rId3" imgW="3543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209801"/>
                        <a:ext cx="71215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2" name="Object 2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51226" y="3276600"/>
          <a:ext cx="4397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5" name="Equation" r:id="rId5" imgW="2197080" imgH="457200" progId="Equation.3">
                  <p:embed/>
                </p:oleObj>
              </mc:Choice>
              <mc:Fallback>
                <p:oleObj name="Equation" r:id="rId5" imgW="219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6" y="3276600"/>
                        <a:ext cx="4397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1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 2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457200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>
                <a:latin typeface="Times New Roman" panose="02020603050405020304" pitchFamily="18" charset="0"/>
              </a:rPr>
              <a:t>Suatu sistem orde lima memiliki CLTF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981200" y="3200401"/>
            <a:ext cx="826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fi-FI" sz="2800"/>
              <a:t>Dapat difaktorkan menjadi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1981200" y="4814888"/>
            <a:ext cx="826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fi-FI" sz="2800"/>
              <a:t>Kutub loop tertutup :</a:t>
            </a: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396" name="Object 44"/>
          <p:cNvGraphicFramePr>
            <a:graphicFrameLocks noChangeAspect="1"/>
          </p:cNvGraphicFramePr>
          <p:nvPr/>
        </p:nvGraphicFramePr>
        <p:xfrm>
          <a:off x="2755901" y="2206626"/>
          <a:ext cx="48355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4" name="Equation" r:id="rId3" imgW="2413000" imgH="419100" progId="Equation.3">
                  <p:embed/>
                </p:oleObj>
              </mc:Choice>
              <mc:Fallback>
                <p:oleObj name="Equation" r:id="rId3" imgW="2413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1" y="2206626"/>
                        <a:ext cx="48355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9" name="Rectangle 4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398" name="Object 46"/>
          <p:cNvGraphicFramePr>
            <a:graphicFrameLocks noChangeAspect="1"/>
          </p:cNvGraphicFramePr>
          <p:nvPr/>
        </p:nvGraphicFramePr>
        <p:xfrm>
          <a:off x="2747964" y="3810001"/>
          <a:ext cx="44148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5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4" y="3810001"/>
                        <a:ext cx="4414837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0" name="Object 48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5486401"/>
          <a:ext cx="9604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6" name="Equation" r:id="rId7" imgW="482400" imgH="215640" progId="Equation.3">
                  <p:embed/>
                </p:oleObj>
              </mc:Choice>
              <mc:Fallback>
                <p:oleObj name="Equation" r:id="rId7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1"/>
                        <a:ext cx="9604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402" name="Object 50"/>
          <p:cNvGraphicFramePr>
            <a:graphicFrameLocks noChangeAspect="1"/>
          </p:cNvGraphicFramePr>
          <p:nvPr/>
        </p:nvGraphicFramePr>
        <p:xfrm>
          <a:off x="3451226" y="5434014"/>
          <a:ext cx="25685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7" name="Equation" r:id="rId9" imgW="1295400" imgH="292100" progId="Equation.3">
                  <p:embed/>
                </p:oleObj>
              </mc:Choice>
              <mc:Fallback>
                <p:oleObj name="Equation" r:id="rId9" imgW="1295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6" y="5434014"/>
                        <a:ext cx="25685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404" name="Object 52"/>
          <p:cNvGraphicFramePr>
            <a:graphicFrameLocks noChangeAspect="1"/>
          </p:cNvGraphicFramePr>
          <p:nvPr/>
        </p:nvGraphicFramePr>
        <p:xfrm>
          <a:off x="6496050" y="5435600"/>
          <a:ext cx="20383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8" name="Equation" r:id="rId11" imgW="1028254" imgH="291973" progId="Equation.3">
                  <p:embed/>
                </p:oleObj>
              </mc:Choice>
              <mc:Fallback>
                <p:oleObj name="Equation" r:id="rId11" imgW="1028254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5435600"/>
                        <a:ext cx="20383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Lanj. Contoh 2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16900" cy="889000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None/>
              <a:tabLst>
                <a:tab pos="0" algn="l"/>
              </a:tabLst>
            </a:pPr>
            <a:r>
              <a:rPr lang="sv-SE">
                <a:latin typeface="Times New Roman" panose="02020603050405020304" pitchFamily="18" charset="0"/>
              </a:rPr>
              <a:t>Kurva respon step sistem dapat diperoleh dengan program </a:t>
            </a:r>
            <a:r>
              <a:rPr lang="sv-SE" i="1">
                <a:latin typeface="Times New Roman" panose="02020603050405020304" pitchFamily="18" charset="0"/>
              </a:rPr>
              <a:t>Mathlab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2413000" y="2489200"/>
            <a:ext cx="320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sv-SE" sz="2400" i="1"/>
              <a:t>num = [4];</a:t>
            </a:r>
          </a:p>
          <a:p>
            <a:pPr lvl="1"/>
            <a:r>
              <a:rPr lang="sv-SE" sz="2400" i="1"/>
              <a:t>den = [1 4 10 13 10 4];</a:t>
            </a:r>
          </a:p>
          <a:p>
            <a:pPr lvl="1"/>
            <a:r>
              <a:rPr lang="sv-SE" sz="2400" i="1"/>
              <a:t>A = tf(num,den);</a:t>
            </a:r>
          </a:p>
          <a:p>
            <a:pPr lvl="1"/>
            <a:r>
              <a:rPr lang="sv-SE" sz="2400" i="1"/>
              <a:t>step(A)</a:t>
            </a:r>
            <a:endParaRPr lang="en-US" sz="2400" i="1"/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5956301" y="3502026"/>
            <a:ext cx="309563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5" name="AutoShape 27"/>
          <p:cNvSpPr>
            <a:spLocks noChangeAspect="1" noChangeArrowheads="1" noTextEdit="1"/>
          </p:cNvSpPr>
          <p:nvPr/>
        </p:nvSpPr>
        <p:spPr bwMode="auto">
          <a:xfrm>
            <a:off x="5715001" y="2209800"/>
            <a:ext cx="4168775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38" name="Rectangle 90"/>
          <p:cNvSpPr>
            <a:spLocks noChangeArrowheads="1"/>
          </p:cNvSpPr>
          <p:nvPr/>
        </p:nvSpPr>
        <p:spPr bwMode="auto">
          <a:xfrm>
            <a:off x="5770563" y="3609976"/>
            <a:ext cx="328612" cy="620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2489200" y="5257800"/>
            <a:ext cx="7721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sv-SE" sz="2800"/>
              <a:t>respon sistem</a:t>
            </a:r>
            <a:r>
              <a:rPr lang="en-US" sz="2800"/>
              <a:t> menyerupai sistem orde kedua dengan redaman kurang </a:t>
            </a:r>
            <a:r>
              <a:rPr lang="en-US" sz="2800" i="1"/>
              <a:t>(underdamped)</a:t>
            </a:r>
            <a:endParaRPr lang="sv-SE" sz="2800" i="1"/>
          </a:p>
        </p:txBody>
      </p:sp>
      <p:sp>
        <p:nvSpPr>
          <p:cNvPr id="79004" name="AutoShape 156"/>
          <p:cNvSpPr>
            <a:spLocks noChangeArrowheads="1"/>
          </p:cNvSpPr>
          <p:nvPr/>
        </p:nvSpPr>
        <p:spPr bwMode="auto">
          <a:xfrm>
            <a:off x="2120900" y="539591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005" name="Group 157"/>
          <p:cNvGrpSpPr>
            <a:grpSpLocks/>
          </p:cNvGrpSpPr>
          <p:nvPr/>
        </p:nvGrpSpPr>
        <p:grpSpPr bwMode="auto">
          <a:xfrm>
            <a:off x="5967414" y="2438401"/>
            <a:ext cx="3252787" cy="2797175"/>
            <a:chOff x="3024" y="1598"/>
            <a:chExt cx="2049" cy="1762"/>
          </a:xfrm>
        </p:grpSpPr>
        <p:sp>
          <p:nvSpPr>
            <p:cNvPr id="79006" name="Rectangle 158"/>
            <p:cNvSpPr>
              <a:spLocks noChangeArrowheads="1"/>
            </p:cNvSpPr>
            <p:nvPr/>
          </p:nvSpPr>
          <p:spPr bwMode="auto">
            <a:xfrm>
              <a:off x="3767" y="3219"/>
              <a:ext cx="512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07" name="Rectangle 159"/>
            <p:cNvSpPr>
              <a:spLocks noChangeArrowheads="1"/>
            </p:cNvSpPr>
            <p:nvPr/>
          </p:nvSpPr>
          <p:spPr bwMode="auto">
            <a:xfrm>
              <a:off x="3100" y="1598"/>
              <a:ext cx="1913" cy="1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08" name="Rectangle 160"/>
            <p:cNvSpPr>
              <a:spLocks noChangeArrowheads="1"/>
            </p:cNvSpPr>
            <p:nvPr/>
          </p:nvSpPr>
          <p:spPr bwMode="auto">
            <a:xfrm>
              <a:off x="3100" y="1598"/>
              <a:ext cx="1913" cy="151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09" name="Line 161"/>
            <p:cNvSpPr>
              <a:spLocks noChangeShapeType="1"/>
            </p:cNvSpPr>
            <p:nvPr/>
          </p:nvSpPr>
          <p:spPr bwMode="auto">
            <a:xfrm>
              <a:off x="3100" y="1598"/>
              <a:ext cx="1913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0" name="Line 162"/>
            <p:cNvSpPr>
              <a:spLocks noChangeShapeType="1"/>
            </p:cNvSpPr>
            <p:nvPr/>
          </p:nvSpPr>
          <p:spPr bwMode="auto">
            <a:xfrm>
              <a:off x="3100" y="3117"/>
              <a:ext cx="191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1" name="Line 163"/>
            <p:cNvSpPr>
              <a:spLocks noChangeShapeType="1"/>
            </p:cNvSpPr>
            <p:nvPr/>
          </p:nvSpPr>
          <p:spPr bwMode="auto">
            <a:xfrm flipV="1">
              <a:off x="5013" y="1598"/>
              <a:ext cx="1" cy="15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2" name="Line 164"/>
            <p:cNvSpPr>
              <a:spLocks noChangeShapeType="1"/>
            </p:cNvSpPr>
            <p:nvPr/>
          </p:nvSpPr>
          <p:spPr bwMode="auto">
            <a:xfrm flipV="1">
              <a:off x="3100" y="1598"/>
              <a:ext cx="1" cy="15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3" name="Line 165"/>
            <p:cNvSpPr>
              <a:spLocks noChangeShapeType="1"/>
            </p:cNvSpPr>
            <p:nvPr/>
          </p:nvSpPr>
          <p:spPr bwMode="auto">
            <a:xfrm>
              <a:off x="3100" y="3117"/>
              <a:ext cx="1913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4" name="Line 166"/>
            <p:cNvSpPr>
              <a:spLocks noChangeShapeType="1"/>
            </p:cNvSpPr>
            <p:nvPr/>
          </p:nvSpPr>
          <p:spPr bwMode="auto">
            <a:xfrm flipV="1">
              <a:off x="3100" y="1598"/>
              <a:ext cx="1" cy="15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5" name="Line 167"/>
            <p:cNvSpPr>
              <a:spLocks noChangeShapeType="1"/>
            </p:cNvSpPr>
            <p:nvPr/>
          </p:nvSpPr>
          <p:spPr bwMode="auto">
            <a:xfrm flipV="1">
              <a:off x="3100" y="3098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6" name="Line 168"/>
            <p:cNvSpPr>
              <a:spLocks noChangeShapeType="1"/>
            </p:cNvSpPr>
            <p:nvPr/>
          </p:nvSpPr>
          <p:spPr bwMode="auto">
            <a:xfrm>
              <a:off x="3100" y="1598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7" name="Rectangle 169"/>
            <p:cNvSpPr>
              <a:spLocks noChangeArrowheads="1"/>
            </p:cNvSpPr>
            <p:nvPr/>
          </p:nvSpPr>
          <p:spPr bwMode="auto">
            <a:xfrm>
              <a:off x="3085" y="3136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0</a:t>
              </a:r>
              <a:endParaRPr lang="en-US" sz="1000"/>
            </a:p>
          </p:txBody>
        </p:sp>
        <p:sp>
          <p:nvSpPr>
            <p:cNvPr id="79018" name="Line 170"/>
            <p:cNvSpPr>
              <a:spLocks noChangeShapeType="1"/>
            </p:cNvSpPr>
            <p:nvPr/>
          </p:nvSpPr>
          <p:spPr bwMode="auto">
            <a:xfrm flipV="1">
              <a:off x="3737" y="3098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19" name="Rectangle 171"/>
            <p:cNvSpPr>
              <a:spLocks noChangeArrowheads="1"/>
            </p:cNvSpPr>
            <p:nvPr/>
          </p:nvSpPr>
          <p:spPr bwMode="auto">
            <a:xfrm>
              <a:off x="3723" y="3136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5</a:t>
              </a:r>
              <a:endParaRPr lang="en-US" sz="1000"/>
            </a:p>
          </p:txBody>
        </p:sp>
        <p:sp>
          <p:nvSpPr>
            <p:cNvPr id="79020" name="Line 172"/>
            <p:cNvSpPr>
              <a:spLocks noChangeShapeType="1"/>
            </p:cNvSpPr>
            <p:nvPr/>
          </p:nvSpPr>
          <p:spPr bwMode="auto">
            <a:xfrm flipV="1">
              <a:off x="4375" y="3098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21" name="Rectangle 173"/>
            <p:cNvSpPr>
              <a:spLocks noChangeArrowheads="1"/>
            </p:cNvSpPr>
            <p:nvPr/>
          </p:nvSpPr>
          <p:spPr bwMode="auto">
            <a:xfrm>
              <a:off x="4347" y="3136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10</a:t>
              </a:r>
              <a:endParaRPr lang="en-US" sz="1000"/>
            </a:p>
          </p:txBody>
        </p:sp>
        <p:sp>
          <p:nvSpPr>
            <p:cNvPr id="79022" name="Line 174"/>
            <p:cNvSpPr>
              <a:spLocks noChangeShapeType="1"/>
            </p:cNvSpPr>
            <p:nvPr/>
          </p:nvSpPr>
          <p:spPr bwMode="auto">
            <a:xfrm flipV="1">
              <a:off x="5013" y="3098"/>
              <a:ext cx="1" cy="19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23" name="Rectangle 175"/>
            <p:cNvSpPr>
              <a:spLocks noChangeArrowheads="1"/>
            </p:cNvSpPr>
            <p:nvPr/>
          </p:nvSpPr>
          <p:spPr bwMode="auto">
            <a:xfrm>
              <a:off x="4985" y="3136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15</a:t>
              </a:r>
              <a:endParaRPr lang="en-US" sz="1000"/>
            </a:p>
          </p:txBody>
        </p:sp>
        <p:sp>
          <p:nvSpPr>
            <p:cNvPr id="79024" name="Line 176"/>
            <p:cNvSpPr>
              <a:spLocks noChangeShapeType="1"/>
            </p:cNvSpPr>
            <p:nvPr/>
          </p:nvSpPr>
          <p:spPr bwMode="auto">
            <a:xfrm>
              <a:off x="3100" y="3117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25" name="Line 177"/>
            <p:cNvSpPr>
              <a:spLocks noChangeShapeType="1"/>
            </p:cNvSpPr>
            <p:nvPr/>
          </p:nvSpPr>
          <p:spPr bwMode="auto">
            <a:xfrm flipH="1">
              <a:off x="4994" y="3117"/>
              <a:ext cx="19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26" name="Line 178"/>
            <p:cNvSpPr>
              <a:spLocks noChangeShapeType="1"/>
            </p:cNvSpPr>
            <p:nvPr/>
          </p:nvSpPr>
          <p:spPr bwMode="auto">
            <a:xfrm>
              <a:off x="3100" y="2902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27" name="Line 179"/>
            <p:cNvSpPr>
              <a:spLocks noChangeShapeType="1"/>
            </p:cNvSpPr>
            <p:nvPr/>
          </p:nvSpPr>
          <p:spPr bwMode="auto">
            <a:xfrm>
              <a:off x="3100" y="2681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28" name="Line 180"/>
            <p:cNvSpPr>
              <a:spLocks noChangeShapeType="1"/>
            </p:cNvSpPr>
            <p:nvPr/>
          </p:nvSpPr>
          <p:spPr bwMode="auto">
            <a:xfrm>
              <a:off x="3100" y="2466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29" name="Line 181"/>
            <p:cNvSpPr>
              <a:spLocks noChangeShapeType="1"/>
            </p:cNvSpPr>
            <p:nvPr/>
          </p:nvSpPr>
          <p:spPr bwMode="auto">
            <a:xfrm>
              <a:off x="3100" y="2250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30" name="Line 182"/>
            <p:cNvSpPr>
              <a:spLocks noChangeShapeType="1"/>
            </p:cNvSpPr>
            <p:nvPr/>
          </p:nvSpPr>
          <p:spPr bwMode="auto">
            <a:xfrm>
              <a:off x="3100" y="2034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31" name="Rectangle 183"/>
            <p:cNvSpPr>
              <a:spLocks noChangeArrowheads="1"/>
            </p:cNvSpPr>
            <p:nvPr/>
          </p:nvSpPr>
          <p:spPr bwMode="auto">
            <a:xfrm>
              <a:off x="3024" y="200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latin typeface="Helvetica" panose="020B0604020202020204" pitchFamily="34" charset="0"/>
                </a:rPr>
                <a:t>1</a:t>
              </a:r>
              <a:endParaRPr lang="en-US" sz="1000"/>
            </a:p>
          </p:txBody>
        </p:sp>
        <p:sp>
          <p:nvSpPr>
            <p:cNvPr id="79032" name="Line 184"/>
            <p:cNvSpPr>
              <a:spLocks noChangeShapeType="1"/>
            </p:cNvSpPr>
            <p:nvPr/>
          </p:nvSpPr>
          <p:spPr bwMode="auto">
            <a:xfrm>
              <a:off x="3100" y="1814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33" name="Line 185"/>
            <p:cNvSpPr>
              <a:spLocks noChangeShapeType="1"/>
            </p:cNvSpPr>
            <p:nvPr/>
          </p:nvSpPr>
          <p:spPr bwMode="auto">
            <a:xfrm>
              <a:off x="3100" y="1598"/>
              <a:ext cx="18" cy="1"/>
            </a:xfrm>
            <a:prstGeom prst="line">
              <a:avLst/>
            </a:prstGeom>
            <a:noFill/>
            <a:ln w="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34" name="Line 186"/>
            <p:cNvSpPr>
              <a:spLocks noChangeShapeType="1"/>
            </p:cNvSpPr>
            <p:nvPr/>
          </p:nvSpPr>
          <p:spPr bwMode="auto">
            <a:xfrm>
              <a:off x="3100" y="3117"/>
              <a:ext cx="1913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35" name="Line 187"/>
            <p:cNvSpPr>
              <a:spLocks noChangeShapeType="1"/>
            </p:cNvSpPr>
            <p:nvPr/>
          </p:nvSpPr>
          <p:spPr bwMode="auto">
            <a:xfrm flipV="1">
              <a:off x="5013" y="1598"/>
              <a:ext cx="1" cy="15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36" name="Freeform 188"/>
            <p:cNvSpPr>
              <a:spLocks/>
            </p:cNvSpPr>
            <p:nvPr/>
          </p:nvSpPr>
          <p:spPr bwMode="auto">
            <a:xfrm>
              <a:off x="3100" y="1917"/>
              <a:ext cx="1913" cy="1200"/>
            </a:xfrm>
            <a:custGeom>
              <a:avLst/>
              <a:gdLst>
                <a:gd name="T0" fmla="*/ 18 w 1913"/>
                <a:gd name="T1" fmla="*/ 1200 h 1200"/>
                <a:gd name="T2" fmla="*/ 56 w 1913"/>
                <a:gd name="T3" fmla="*/ 1200 h 1200"/>
                <a:gd name="T4" fmla="*/ 93 w 1913"/>
                <a:gd name="T5" fmla="*/ 1196 h 1200"/>
                <a:gd name="T6" fmla="*/ 136 w 1913"/>
                <a:gd name="T7" fmla="*/ 1177 h 1200"/>
                <a:gd name="T8" fmla="*/ 173 w 1913"/>
                <a:gd name="T9" fmla="*/ 1144 h 1200"/>
                <a:gd name="T10" fmla="*/ 211 w 1913"/>
                <a:gd name="T11" fmla="*/ 1078 h 1200"/>
                <a:gd name="T12" fmla="*/ 248 w 1913"/>
                <a:gd name="T13" fmla="*/ 985 h 1200"/>
                <a:gd name="T14" fmla="*/ 286 w 1913"/>
                <a:gd name="T15" fmla="*/ 867 h 1200"/>
                <a:gd name="T16" fmla="*/ 323 w 1913"/>
                <a:gd name="T17" fmla="*/ 736 h 1200"/>
                <a:gd name="T18" fmla="*/ 365 w 1913"/>
                <a:gd name="T19" fmla="*/ 591 h 1200"/>
                <a:gd name="T20" fmla="*/ 403 w 1913"/>
                <a:gd name="T21" fmla="*/ 455 h 1200"/>
                <a:gd name="T22" fmla="*/ 440 w 1913"/>
                <a:gd name="T23" fmla="*/ 328 h 1200"/>
                <a:gd name="T24" fmla="*/ 478 w 1913"/>
                <a:gd name="T25" fmla="*/ 220 h 1200"/>
                <a:gd name="T26" fmla="*/ 515 w 1913"/>
                <a:gd name="T27" fmla="*/ 136 h 1200"/>
                <a:gd name="T28" fmla="*/ 553 w 1913"/>
                <a:gd name="T29" fmla="*/ 70 h 1200"/>
                <a:gd name="T30" fmla="*/ 590 w 1913"/>
                <a:gd name="T31" fmla="*/ 33 h 1200"/>
                <a:gd name="T32" fmla="*/ 633 w 1913"/>
                <a:gd name="T33" fmla="*/ 9 h 1200"/>
                <a:gd name="T34" fmla="*/ 670 w 1913"/>
                <a:gd name="T35" fmla="*/ 0 h 1200"/>
                <a:gd name="T36" fmla="*/ 708 w 1913"/>
                <a:gd name="T37" fmla="*/ 5 h 1200"/>
                <a:gd name="T38" fmla="*/ 745 w 1913"/>
                <a:gd name="T39" fmla="*/ 19 h 1200"/>
                <a:gd name="T40" fmla="*/ 783 w 1913"/>
                <a:gd name="T41" fmla="*/ 33 h 1200"/>
                <a:gd name="T42" fmla="*/ 820 w 1913"/>
                <a:gd name="T43" fmla="*/ 52 h 1200"/>
                <a:gd name="T44" fmla="*/ 862 w 1913"/>
                <a:gd name="T45" fmla="*/ 70 h 1200"/>
                <a:gd name="T46" fmla="*/ 900 w 1913"/>
                <a:gd name="T47" fmla="*/ 89 h 1200"/>
                <a:gd name="T48" fmla="*/ 937 w 1913"/>
                <a:gd name="T49" fmla="*/ 103 h 1200"/>
                <a:gd name="T50" fmla="*/ 975 w 1913"/>
                <a:gd name="T51" fmla="*/ 117 h 1200"/>
                <a:gd name="T52" fmla="*/ 1012 w 1913"/>
                <a:gd name="T53" fmla="*/ 127 h 1200"/>
                <a:gd name="T54" fmla="*/ 1050 w 1913"/>
                <a:gd name="T55" fmla="*/ 131 h 1200"/>
                <a:gd name="T56" fmla="*/ 1092 w 1913"/>
                <a:gd name="T57" fmla="*/ 136 h 1200"/>
                <a:gd name="T58" fmla="*/ 1130 w 1913"/>
                <a:gd name="T59" fmla="*/ 136 h 1200"/>
                <a:gd name="T60" fmla="*/ 1167 w 1913"/>
                <a:gd name="T61" fmla="*/ 136 h 1200"/>
                <a:gd name="T62" fmla="*/ 1205 w 1913"/>
                <a:gd name="T63" fmla="*/ 131 h 1200"/>
                <a:gd name="T64" fmla="*/ 1242 w 1913"/>
                <a:gd name="T65" fmla="*/ 131 h 1200"/>
                <a:gd name="T66" fmla="*/ 1280 w 1913"/>
                <a:gd name="T67" fmla="*/ 127 h 1200"/>
                <a:gd name="T68" fmla="*/ 1322 w 1913"/>
                <a:gd name="T69" fmla="*/ 122 h 1200"/>
                <a:gd name="T70" fmla="*/ 1359 w 1913"/>
                <a:gd name="T71" fmla="*/ 122 h 1200"/>
                <a:gd name="T72" fmla="*/ 1397 w 1913"/>
                <a:gd name="T73" fmla="*/ 117 h 1200"/>
                <a:gd name="T74" fmla="*/ 1434 w 1913"/>
                <a:gd name="T75" fmla="*/ 117 h 1200"/>
                <a:gd name="T76" fmla="*/ 1472 w 1913"/>
                <a:gd name="T77" fmla="*/ 113 h 1200"/>
                <a:gd name="T78" fmla="*/ 1510 w 1913"/>
                <a:gd name="T79" fmla="*/ 113 h 1200"/>
                <a:gd name="T80" fmla="*/ 1547 w 1913"/>
                <a:gd name="T81" fmla="*/ 113 h 1200"/>
                <a:gd name="T82" fmla="*/ 1589 w 1913"/>
                <a:gd name="T83" fmla="*/ 113 h 1200"/>
                <a:gd name="T84" fmla="*/ 1627 w 1913"/>
                <a:gd name="T85" fmla="*/ 113 h 1200"/>
                <a:gd name="T86" fmla="*/ 1664 w 1913"/>
                <a:gd name="T87" fmla="*/ 113 h 1200"/>
                <a:gd name="T88" fmla="*/ 1702 w 1913"/>
                <a:gd name="T89" fmla="*/ 113 h 1200"/>
                <a:gd name="T90" fmla="*/ 1739 w 1913"/>
                <a:gd name="T91" fmla="*/ 113 h 1200"/>
                <a:gd name="T92" fmla="*/ 1777 w 1913"/>
                <a:gd name="T93" fmla="*/ 113 h 1200"/>
                <a:gd name="T94" fmla="*/ 1819 w 1913"/>
                <a:gd name="T95" fmla="*/ 113 h 1200"/>
                <a:gd name="T96" fmla="*/ 1857 w 1913"/>
                <a:gd name="T97" fmla="*/ 113 h 1200"/>
                <a:gd name="T98" fmla="*/ 1894 w 1913"/>
                <a:gd name="T99" fmla="*/ 117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13" h="1200">
                  <a:moveTo>
                    <a:pt x="0" y="1200"/>
                  </a:moveTo>
                  <a:lnTo>
                    <a:pt x="18" y="1200"/>
                  </a:lnTo>
                  <a:lnTo>
                    <a:pt x="37" y="1200"/>
                  </a:lnTo>
                  <a:lnTo>
                    <a:pt x="56" y="1200"/>
                  </a:lnTo>
                  <a:lnTo>
                    <a:pt x="75" y="1200"/>
                  </a:lnTo>
                  <a:lnTo>
                    <a:pt x="93" y="1196"/>
                  </a:lnTo>
                  <a:lnTo>
                    <a:pt x="112" y="1191"/>
                  </a:lnTo>
                  <a:lnTo>
                    <a:pt x="136" y="1177"/>
                  </a:lnTo>
                  <a:lnTo>
                    <a:pt x="154" y="1163"/>
                  </a:lnTo>
                  <a:lnTo>
                    <a:pt x="173" y="1144"/>
                  </a:lnTo>
                  <a:lnTo>
                    <a:pt x="192" y="1116"/>
                  </a:lnTo>
                  <a:lnTo>
                    <a:pt x="211" y="1078"/>
                  </a:lnTo>
                  <a:lnTo>
                    <a:pt x="229" y="1036"/>
                  </a:lnTo>
                  <a:lnTo>
                    <a:pt x="248" y="985"/>
                  </a:lnTo>
                  <a:lnTo>
                    <a:pt x="267" y="928"/>
                  </a:lnTo>
                  <a:lnTo>
                    <a:pt x="286" y="867"/>
                  </a:lnTo>
                  <a:lnTo>
                    <a:pt x="304" y="802"/>
                  </a:lnTo>
                  <a:lnTo>
                    <a:pt x="323" y="736"/>
                  </a:lnTo>
                  <a:lnTo>
                    <a:pt x="342" y="661"/>
                  </a:lnTo>
                  <a:lnTo>
                    <a:pt x="365" y="591"/>
                  </a:lnTo>
                  <a:lnTo>
                    <a:pt x="384" y="520"/>
                  </a:lnTo>
                  <a:lnTo>
                    <a:pt x="403" y="455"/>
                  </a:lnTo>
                  <a:lnTo>
                    <a:pt x="422" y="389"/>
                  </a:lnTo>
                  <a:lnTo>
                    <a:pt x="440" y="328"/>
                  </a:lnTo>
                  <a:lnTo>
                    <a:pt x="459" y="272"/>
                  </a:lnTo>
                  <a:lnTo>
                    <a:pt x="478" y="220"/>
                  </a:lnTo>
                  <a:lnTo>
                    <a:pt x="497" y="174"/>
                  </a:lnTo>
                  <a:lnTo>
                    <a:pt x="515" y="136"/>
                  </a:lnTo>
                  <a:lnTo>
                    <a:pt x="534" y="99"/>
                  </a:lnTo>
                  <a:lnTo>
                    <a:pt x="553" y="70"/>
                  </a:lnTo>
                  <a:lnTo>
                    <a:pt x="572" y="47"/>
                  </a:lnTo>
                  <a:lnTo>
                    <a:pt x="590" y="33"/>
                  </a:lnTo>
                  <a:lnTo>
                    <a:pt x="614" y="19"/>
                  </a:lnTo>
                  <a:lnTo>
                    <a:pt x="633" y="9"/>
                  </a:lnTo>
                  <a:lnTo>
                    <a:pt x="651" y="5"/>
                  </a:lnTo>
                  <a:lnTo>
                    <a:pt x="670" y="0"/>
                  </a:lnTo>
                  <a:lnTo>
                    <a:pt x="689" y="0"/>
                  </a:lnTo>
                  <a:lnTo>
                    <a:pt x="708" y="5"/>
                  </a:lnTo>
                  <a:lnTo>
                    <a:pt x="726" y="9"/>
                  </a:lnTo>
                  <a:lnTo>
                    <a:pt x="745" y="19"/>
                  </a:lnTo>
                  <a:lnTo>
                    <a:pt x="764" y="24"/>
                  </a:lnTo>
                  <a:lnTo>
                    <a:pt x="783" y="33"/>
                  </a:lnTo>
                  <a:lnTo>
                    <a:pt x="801" y="42"/>
                  </a:lnTo>
                  <a:lnTo>
                    <a:pt x="820" y="52"/>
                  </a:lnTo>
                  <a:lnTo>
                    <a:pt x="844" y="61"/>
                  </a:lnTo>
                  <a:lnTo>
                    <a:pt x="862" y="70"/>
                  </a:lnTo>
                  <a:lnTo>
                    <a:pt x="881" y="80"/>
                  </a:lnTo>
                  <a:lnTo>
                    <a:pt x="900" y="89"/>
                  </a:lnTo>
                  <a:lnTo>
                    <a:pt x="919" y="99"/>
                  </a:lnTo>
                  <a:lnTo>
                    <a:pt x="937" y="103"/>
                  </a:lnTo>
                  <a:lnTo>
                    <a:pt x="956" y="113"/>
                  </a:lnTo>
                  <a:lnTo>
                    <a:pt x="975" y="117"/>
                  </a:lnTo>
                  <a:lnTo>
                    <a:pt x="994" y="122"/>
                  </a:lnTo>
                  <a:lnTo>
                    <a:pt x="1012" y="127"/>
                  </a:lnTo>
                  <a:lnTo>
                    <a:pt x="1031" y="127"/>
                  </a:lnTo>
                  <a:lnTo>
                    <a:pt x="1050" y="131"/>
                  </a:lnTo>
                  <a:lnTo>
                    <a:pt x="1069" y="131"/>
                  </a:lnTo>
                  <a:lnTo>
                    <a:pt x="1092" y="136"/>
                  </a:lnTo>
                  <a:lnTo>
                    <a:pt x="1111" y="136"/>
                  </a:lnTo>
                  <a:lnTo>
                    <a:pt x="1130" y="136"/>
                  </a:lnTo>
                  <a:lnTo>
                    <a:pt x="1148" y="136"/>
                  </a:lnTo>
                  <a:lnTo>
                    <a:pt x="1167" y="136"/>
                  </a:lnTo>
                  <a:lnTo>
                    <a:pt x="1186" y="131"/>
                  </a:lnTo>
                  <a:lnTo>
                    <a:pt x="1205" y="131"/>
                  </a:lnTo>
                  <a:lnTo>
                    <a:pt x="1223" y="131"/>
                  </a:lnTo>
                  <a:lnTo>
                    <a:pt x="1242" y="131"/>
                  </a:lnTo>
                  <a:lnTo>
                    <a:pt x="1261" y="127"/>
                  </a:lnTo>
                  <a:lnTo>
                    <a:pt x="1280" y="127"/>
                  </a:lnTo>
                  <a:lnTo>
                    <a:pt x="1298" y="127"/>
                  </a:lnTo>
                  <a:lnTo>
                    <a:pt x="1322" y="122"/>
                  </a:lnTo>
                  <a:lnTo>
                    <a:pt x="1341" y="122"/>
                  </a:lnTo>
                  <a:lnTo>
                    <a:pt x="1359" y="122"/>
                  </a:lnTo>
                  <a:lnTo>
                    <a:pt x="1378" y="117"/>
                  </a:lnTo>
                  <a:lnTo>
                    <a:pt x="1397" y="117"/>
                  </a:lnTo>
                  <a:lnTo>
                    <a:pt x="1416" y="117"/>
                  </a:lnTo>
                  <a:lnTo>
                    <a:pt x="1434" y="117"/>
                  </a:lnTo>
                  <a:lnTo>
                    <a:pt x="1453" y="113"/>
                  </a:lnTo>
                  <a:lnTo>
                    <a:pt x="1472" y="113"/>
                  </a:lnTo>
                  <a:lnTo>
                    <a:pt x="1491" y="113"/>
                  </a:lnTo>
                  <a:lnTo>
                    <a:pt x="1510" y="113"/>
                  </a:lnTo>
                  <a:lnTo>
                    <a:pt x="1528" y="113"/>
                  </a:lnTo>
                  <a:lnTo>
                    <a:pt x="1547" y="113"/>
                  </a:lnTo>
                  <a:lnTo>
                    <a:pt x="1570" y="113"/>
                  </a:lnTo>
                  <a:lnTo>
                    <a:pt x="1589" y="113"/>
                  </a:lnTo>
                  <a:lnTo>
                    <a:pt x="1608" y="113"/>
                  </a:lnTo>
                  <a:lnTo>
                    <a:pt x="1627" y="113"/>
                  </a:lnTo>
                  <a:lnTo>
                    <a:pt x="1645" y="113"/>
                  </a:lnTo>
                  <a:lnTo>
                    <a:pt x="1664" y="113"/>
                  </a:lnTo>
                  <a:lnTo>
                    <a:pt x="1683" y="113"/>
                  </a:lnTo>
                  <a:lnTo>
                    <a:pt x="1702" y="113"/>
                  </a:lnTo>
                  <a:lnTo>
                    <a:pt x="1721" y="113"/>
                  </a:lnTo>
                  <a:lnTo>
                    <a:pt x="1739" y="113"/>
                  </a:lnTo>
                  <a:lnTo>
                    <a:pt x="1758" y="113"/>
                  </a:lnTo>
                  <a:lnTo>
                    <a:pt x="1777" y="113"/>
                  </a:lnTo>
                  <a:lnTo>
                    <a:pt x="1800" y="113"/>
                  </a:lnTo>
                  <a:lnTo>
                    <a:pt x="1819" y="113"/>
                  </a:lnTo>
                  <a:lnTo>
                    <a:pt x="1838" y="113"/>
                  </a:lnTo>
                  <a:lnTo>
                    <a:pt x="1857" y="113"/>
                  </a:lnTo>
                  <a:lnTo>
                    <a:pt x="1875" y="117"/>
                  </a:lnTo>
                  <a:lnTo>
                    <a:pt x="1894" y="117"/>
                  </a:lnTo>
                  <a:lnTo>
                    <a:pt x="1913" y="117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37" name="Line 189"/>
            <p:cNvSpPr>
              <a:spLocks noChangeShapeType="1"/>
            </p:cNvSpPr>
            <p:nvPr/>
          </p:nvSpPr>
          <p:spPr bwMode="auto">
            <a:xfrm>
              <a:off x="3100" y="2034"/>
              <a:ext cx="1913" cy="1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2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AutoNum type="arabicPeriod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Respon sistem orde tinggi dapat dikarakteristikkan dengan spesifikasi sistem orde pertama jika respon sistem tersebut terhadap masukan unit step  menyerupai sistem orde pertama .</a:t>
            </a:r>
            <a:endParaRPr lang="en-US">
              <a:latin typeface="Times New Roman" panose="02020603050405020304" pitchFamily="18" charset="0"/>
            </a:endParaRPr>
          </a:p>
          <a:p>
            <a:pPr algn="just">
              <a:buFontTx/>
              <a:buAutoNum type="arabicPeriod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Demikian pula jika respon system orde tinggi menyerupai respon sistem orde kedua dapat  dikarakteristikkan dengan spesifikasi sistem orde kedua</a:t>
            </a:r>
          </a:p>
        </p:txBody>
      </p:sp>
    </p:spTree>
    <p:extLst>
      <p:ext uri="{BB962C8B-B14F-4D97-AF65-F5344CB8AC3E}">
        <p14:creationId xmlns:p14="http://schemas.microsoft.com/office/powerpoint/2010/main" val="1941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7733" y="2722636"/>
            <a:ext cx="68794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Curlz MT" panose="04040404050702020202" pitchFamily="82" charset="0"/>
              </a:rPr>
              <a:t>Terimakasih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  <a:latin typeface="Curlz MT" panose="040404040507020202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Sinyal uji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752600"/>
          </a:xfrm>
        </p:spPr>
        <p:txBody>
          <a:bodyPr/>
          <a:lstStyle/>
          <a:p>
            <a:pPr marL="533400" indent="-533400">
              <a:buNone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2. Sinyal step</a:t>
            </a:r>
          </a:p>
          <a:p>
            <a:pPr marL="817563" lvl="1" indent="-352425">
              <a:buFontTx/>
              <a:buChar char="•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Digunakan untuk mendapatkan karakteristik respon transien dan karakteristik respon keadaan tunak atau </a:t>
            </a:r>
            <a:r>
              <a:rPr lang="sv-SE" i="1">
                <a:latin typeface="Times New Roman" panose="02020603050405020304" pitchFamily="18" charset="0"/>
              </a:rPr>
              <a:t>steady state</a:t>
            </a:r>
            <a:r>
              <a:rPr lang="en-US">
                <a:latin typeface="Times New Roman" panose="02020603050405020304" pitchFamily="18" charset="0"/>
              </a:rPr>
              <a:t>  </a:t>
            </a:r>
            <a:r>
              <a:rPr lang="sv-SE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17526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0157" name="Group 45"/>
          <p:cNvGrpSpPr>
            <a:grpSpLocks/>
          </p:cNvGrpSpPr>
          <p:nvPr/>
        </p:nvGrpSpPr>
        <p:grpSpPr bwMode="auto">
          <a:xfrm>
            <a:off x="3149600" y="3609976"/>
            <a:ext cx="3327400" cy="2257425"/>
            <a:chOff x="864" y="2112"/>
            <a:chExt cx="2096" cy="1422"/>
          </a:xfrm>
        </p:grpSpPr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912" y="2112"/>
              <a:ext cx="44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u(t)</a:t>
              </a:r>
            </a:p>
          </p:txBody>
        </p:sp>
        <p:grpSp>
          <p:nvGrpSpPr>
            <p:cNvPr id="90156" name="Group 44"/>
            <p:cNvGrpSpPr>
              <a:grpSpLocks/>
            </p:cNvGrpSpPr>
            <p:nvPr/>
          </p:nvGrpSpPr>
          <p:grpSpPr bwMode="auto">
            <a:xfrm>
              <a:off x="864" y="2448"/>
              <a:ext cx="2096" cy="1086"/>
              <a:chOff x="864" y="2437"/>
              <a:chExt cx="2096" cy="1086"/>
            </a:xfrm>
          </p:grpSpPr>
          <p:sp>
            <p:nvSpPr>
              <p:cNvPr id="90125" name="Freeform 13"/>
              <p:cNvSpPr>
                <a:spLocks/>
              </p:cNvSpPr>
              <p:nvPr/>
            </p:nvSpPr>
            <p:spPr bwMode="auto">
              <a:xfrm>
                <a:off x="2848" y="3191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12 w 12"/>
                  <a:gd name="T3" fmla="*/ 12 h 12"/>
                  <a:gd name="T4" fmla="*/ 0 w 12"/>
                  <a:gd name="T5" fmla="*/ 0 h 12"/>
                  <a:gd name="T6" fmla="*/ 0 w 12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lnTo>
                      <a:pt x="12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2" name="Rectangle 30"/>
              <p:cNvSpPr>
                <a:spLocks noChangeArrowheads="1"/>
              </p:cNvSpPr>
              <p:nvPr/>
            </p:nvSpPr>
            <p:spPr bwMode="auto">
              <a:xfrm>
                <a:off x="2677" y="3033"/>
                <a:ext cx="28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/>
                  <a:t>t</a:t>
                </a:r>
              </a:p>
            </p:txBody>
          </p:sp>
          <p:sp>
            <p:nvSpPr>
              <p:cNvPr id="90143" name="Rectangle 31"/>
              <p:cNvSpPr>
                <a:spLocks noChangeArrowheads="1"/>
              </p:cNvSpPr>
              <p:nvPr/>
            </p:nvSpPr>
            <p:spPr bwMode="auto">
              <a:xfrm>
                <a:off x="864" y="2677"/>
                <a:ext cx="35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/>
                  <a:t>1</a:t>
                </a:r>
              </a:p>
            </p:txBody>
          </p:sp>
          <p:sp>
            <p:nvSpPr>
              <p:cNvPr id="90144" name="Rectangle 32"/>
              <p:cNvSpPr>
                <a:spLocks noChangeArrowheads="1"/>
              </p:cNvSpPr>
              <p:nvPr/>
            </p:nvSpPr>
            <p:spPr bwMode="auto">
              <a:xfrm>
                <a:off x="1046" y="3173"/>
                <a:ext cx="432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/>
                  <a:t>0</a:t>
                </a:r>
              </a:p>
            </p:txBody>
          </p:sp>
          <p:sp>
            <p:nvSpPr>
              <p:cNvPr id="90147" name="Rectangle 35"/>
              <p:cNvSpPr>
                <a:spLocks noChangeArrowheads="1"/>
              </p:cNvSpPr>
              <p:nvPr/>
            </p:nvSpPr>
            <p:spPr bwMode="auto">
              <a:xfrm>
                <a:off x="1139" y="2461"/>
                <a:ext cx="13" cy="855"/>
              </a:xfrm>
              <a:prstGeom prst="rect">
                <a:avLst/>
              </a:prstGeom>
              <a:solidFill>
                <a:srgbClr val="24211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8" name="Freeform 36"/>
              <p:cNvSpPr>
                <a:spLocks/>
              </p:cNvSpPr>
              <p:nvPr/>
            </p:nvSpPr>
            <p:spPr bwMode="auto">
              <a:xfrm>
                <a:off x="1103" y="2449"/>
                <a:ext cx="49" cy="60"/>
              </a:xfrm>
              <a:custGeom>
                <a:avLst/>
                <a:gdLst>
                  <a:gd name="T0" fmla="*/ 49 w 49"/>
                  <a:gd name="T1" fmla="*/ 0 h 60"/>
                  <a:gd name="T2" fmla="*/ 36 w 49"/>
                  <a:gd name="T3" fmla="*/ 0 h 60"/>
                  <a:gd name="T4" fmla="*/ 0 w 49"/>
                  <a:gd name="T5" fmla="*/ 48 h 60"/>
                  <a:gd name="T6" fmla="*/ 12 w 49"/>
                  <a:gd name="T7" fmla="*/ 60 h 60"/>
                  <a:gd name="T8" fmla="*/ 49 w 49"/>
                  <a:gd name="T9" fmla="*/ 12 h 60"/>
                  <a:gd name="T10" fmla="*/ 36 w 49"/>
                  <a:gd name="T11" fmla="*/ 12 h 60"/>
                  <a:gd name="T12" fmla="*/ 49 w 49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0">
                    <a:moveTo>
                      <a:pt x="49" y="0"/>
                    </a:moveTo>
                    <a:lnTo>
                      <a:pt x="36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49" y="12"/>
                    </a:lnTo>
                    <a:lnTo>
                      <a:pt x="36" y="1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9" name="Freeform 37"/>
              <p:cNvSpPr>
                <a:spLocks/>
              </p:cNvSpPr>
              <p:nvPr/>
            </p:nvSpPr>
            <p:spPr bwMode="auto">
              <a:xfrm>
                <a:off x="1139" y="2437"/>
                <a:ext cx="13" cy="12"/>
              </a:xfrm>
              <a:custGeom>
                <a:avLst/>
                <a:gdLst>
                  <a:gd name="T0" fmla="*/ 13 w 13"/>
                  <a:gd name="T1" fmla="*/ 12 h 12"/>
                  <a:gd name="T2" fmla="*/ 13 w 13"/>
                  <a:gd name="T3" fmla="*/ 0 h 12"/>
                  <a:gd name="T4" fmla="*/ 0 w 13"/>
                  <a:gd name="T5" fmla="*/ 12 h 12"/>
                  <a:gd name="T6" fmla="*/ 13 w 13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13" y="0"/>
                    </a:lnTo>
                    <a:lnTo>
                      <a:pt x="0" y="12"/>
                    </a:ln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50" name="Freeform 38"/>
              <p:cNvSpPr>
                <a:spLocks/>
              </p:cNvSpPr>
              <p:nvPr/>
            </p:nvSpPr>
            <p:spPr bwMode="auto">
              <a:xfrm>
                <a:off x="1139" y="2449"/>
                <a:ext cx="49" cy="60"/>
              </a:xfrm>
              <a:custGeom>
                <a:avLst/>
                <a:gdLst>
                  <a:gd name="T0" fmla="*/ 49 w 49"/>
                  <a:gd name="T1" fmla="*/ 60 h 60"/>
                  <a:gd name="T2" fmla="*/ 49 w 49"/>
                  <a:gd name="T3" fmla="*/ 48 h 60"/>
                  <a:gd name="T4" fmla="*/ 13 w 49"/>
                  <a:gd name="T5" fmla="*/ 0 h 60"/>
                  <a:gd name="T6" fmla="*/ 0 w 49"/>
                  <a:gd name="T7" fmla="*/ 12 h 60"/>
                  <a:gd name="T8" fmla="*/ 37 w 49"/>
                  <a:gd name="T9" fmla="*/ 60 h 60"/>
                  <a:gd name="T10" fmla="*/ 49 w 49"/>
                  <a:gd name="T1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60">
                    <a:moveTo>
                      <a:pt x="49" y="60"/>
                    </a:moveTo>
                    <a:lnTo>
                      <a:pt x="49" y="48"/>
                    </a:lnTo>
                    <a:lnTo>
                      <a:pt x="13" y="0"/>
                    </a:lnTo>
                    <a:lnTo>
                      <a:pt x="0" y="12"/>
                    </a:lnTo>
                    <a:lnTo>
                      <a:pt x="37" y="60"/>
                    </a:lnTo>
                    <a:lnTo>
                      <a:pt x="49" y="6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51" name="Rectangle 39"/>
              <p:cNvSpPr>
                <a:spLocks noChangeArrowheads="1"/>
              </p:cNvSpPr>
              <p:nvPr/>
            </p:nvSpPr>
            <p:spPr bwMode="auto">
              <a:xfrm>
                <a:off x="947" y="3195"/>
                <a:ext cx="1720" cy="12"/>
              </a:xfrm>
              <a:prstGeom prst="rect">
                <a:avLst/>
              </a:prstGeom>
              <a:solidFill>
                <a:srgbClr val="24211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52" name="Freeform 40"/>
              <p:cNvSpPr>
                <a:spLocks/>
              </p:cNvSpPr>
              <p:nvPr/>
            </p:nvSpPr>
            <p:spPr bwMode="auto">
              <a:xfrm>
                <a:off x="2619" y="3159"/>
                <a:ext cx="60" cy="48"/>
              </a:xfrm>
              <a:custGeom>
                <a:avLst/>
                <a:gdLst>
                  <a:gd name="T0" fmla="*/ 60 w 60"/>
                  <a:gd name="T1" fmla="*/ 48 h 48"/>
                  <a:gd name="T2" fmla="*/ 60 w 60"/>
                  <a:gd name="T3" fmla="*/ 36 h 48"/>
                  <a:gd name="T4" fmla="*/ 12 w 60"/>
                  <a:gd name="T5" fmla="*/ 0 h 48"/>
                  <a:gd name="T6" fmla="*/ 0 w 60"/>
                  <a:gd name="T7" fmla="*/ 12 h 48"/>
                  <a:gd name="T8" fmla="*/ 48 w 60"/>
                  <a:gd name="T9" fmla="*/ 48 h 48"/>
                  <a:gd name="T10" fmla="*/ 48 w 60"/>
                  <a:gd name="T11" fmla="*/ 36 h 48"/>
                  <a:gd name="T12" fmla="*/ 60 w 6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48">
                    <a:moveTo>
                      <a:pt x="60" y="48"/>
                    </a:moveTo>
                    <a:lnTo>
                      <a:pt x="60" y="3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48"/>
                    </a:lnTo>
                    <a:lnTo>
                      <a:pt x="48" y="36"/>
                    </a:ln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53" name="Freeform 41"/>
              <p:cNvSpPr>
                <a:spLocks/>
              </p:cNvSpPr>
              <p:nvPr/>
            </p:nvSpPr>
            <p:spPr bwMode="auto">
              <a:xfrm>
                <a:off x="2679" y="3195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12 w 12"/>
                  <a:gd name="T3" fmla="*/ 12 h 12"/>
                  <a:gd name="T4" fmla="*/ 0 w 12"/>
                  <a:gd name="T5" fmla="*/ 0 h 12"/>
                  <a:gd name="T6" fmla="*/ 0 w 12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lnTo>
                      <a:pt x="12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54" name="Freeform 42"/>
              <p:cNvSpPr>
                <a:spLocks/>
              </p:cNvSpPr>
              <p:nvPr/>
            </p:nvSpPr>
            <p:spPr bwMode="auto">
              <a:xfrm>
                <a:off x="2619" y="3195"/>
                <a:ext cx="60" cy="48"/>
              </a:xfrm>
              <a:custGeom>
                <a:avLst/>
                <a:gdLst>
                  <a:gd name="T0" fmla="*/ 0 w 60"/>
                  <a:gd name="T1" fmla="*/ 48 h 48"/>
                  <a:gd name="T2" fmla="*/ 12 w 60"/>
                  <a:gd name="T3" fmla="*/ 48 h 48"/>
                  <a:gd name="T4" fmla="*/ 60 w 60"/>
                  <a:gd name="T5" fmla="*/ 12 h 48"/>
                  <a:gd name="T6" fmla="*/ 48 w 60"/>
                  <a:gd name="T7" fmla="*/ 0 h 48"/>
                  <a:gd name="T8" fmla="*/ 0 w 60"/>
                  <a:gd name="T9" fmla="*/ 36 h 48"/>
                  <a:gd name="T10" fmla="*/ 0 w 60"/>
                  <a:gd name="T1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48">
                    <a:moveTo>
                      <a:pt x="0" y="48"/>
                    </a:moveTo>
                    <a:lnTo>
                      <a:pt x="12" y="48"/>
                    </a:lnTo>
                    <a:lnTo>
                      <a:pt x="60" y="12"/>
                    </a:lnTo>
                    <a:lnTo>
                      <a:pt x="48" y="0"/>
                    </a:lnTo>
                    <a:lnTo>
                      <a:pt x="0" y="3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55" name="Freeform 43"/>
              <p:cNvSpPr>
                <a:spLocks noEditPoints="1"/>
              </p:cNvSpPr>
              <p:nvPr/>
            </p:nvSpPr>
            <p:spPr bwMode="auto">
              <a:xfrm>
                <a:off x="1133" y="2802"/>
                <a:ext cx="1179" cy="385"/>
              </a:xfrm>
              <a:custGeom>
                <a:avLst/>
                <a:gdLst>
                  <a:gd name="T0" fmla="*/ 0 w 98"/>
                  <a:gd name="T1" fmla="*/ 32 h 32"/>
                  <a:gd name="T2" fmla="*/ 0 w 98"/>
                  <a:gd name="T3" fmla="*/ 1 h 32"/>
                  <a:gd name="T4" fmla="*/ 3 w 98"/>
                  <a:gd name="T5" fmla="*/ 1 h 32"/>
                  <a:gd name="T6" fmla="*/ 3 w 98"/>
                  <a:gd name="T7" fmla="*/ 32 h 32"/>
                  <a:gd name="T8" fmla="*/ 0 w 98"/>
                  <a:gd name="T9" fmla="*/ 32 h 32"/>
                  <a:gd name="T10" fmla="*/ 0 w 98"/>
                  <a:gd name="T11" fmla="*/ 1 h 32"/>
                  <a:gd name="T12" fmla="*/ 0 w 98"/>
                  <a:gd name="T13" fmla="*/ 0 h 32"/>
                  <a:gd name="T14" fmla="*/ 1 w 98"/>
                  <a:gd name="T15" fmla="*/ 0 h 32"/>
                  <a:gd name="T16" fmla="*/ 1 w 98"/>
                  <a:gd name="T17" fmla="*/ 1 h 32"/>
                  <a:gd name="T18" fmla="*/ 0 w 98"/>
                  <a:gd name="T19" fmla="*/ 1 h 32"/>
                  <a:gd name="T20" fmla="*/ 1 w 98"/>
                  <a:gd name="T21" fmla="*/ 0 h 32"/>
                  <a:gd name="T22" fmla="*/ 98 w 98"/>
                  <a:gd name="T23" fmla="*/ 0 h 32"/>
                  <a:gd name="T24" fmla="*/ 98 w 98"/>
                  <a:gd name="T25" fmla="*/ 2 h 32"/>
                  <a:gd name="T26" fmla="*/ 1 w 98"/>
                  <a:gd name="T27" fmla="*/ 2 h 32"/>
                  <a:gd name="T28" fmla="*/ 1 w 98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32">
                    <a:moveTo>
                      <a:pt x="0" y="32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3" y="32"/>
                    </a:lnTo>
                    <a:lnTo>
                      <a:pt x="0" y="32"/>
                    </a:lnTo>
                    <a:close/>
                    <a:moveTo>
                      <a:pt x="0" y="1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close/>
                    <a:moveTo>
                      <a:pt x="1" y="0"/>
                    </a:moveTo>
                    <a:lnTo>
                      <a:pt x="98" y="0"/>
                    </a:lnTo>
                    <a:lnTo>
                      <a:pt x="98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 w="19050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0159" name="Rectangle 4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58" name="Object 46"/>
          <p:cNvGraphicFramePr>
            <a:graphicFrameLocks noChangeAspect="1"/>
          </p:cNvGraphicFramePr>
          <p:nvPr/>
        </p:nvGraphicFramePr>
        <p:xfrm>
          <a:off x="6400801" y="3886201"/>
          <a:ext cx="21383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3" name="Equation" r:id="rId3" imgW="1054100" imgH="431800" progId="Equation.3">
                  <p:embed/>
                </p:oleObj>
              </mc:Choice>
              <mc:Fallback>
                <p:oleObj name="Equation" r:id="rId3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886201"/>
                        <a:ext cx="213836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1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Sinyal uji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727200"/>
          </a:xfrm>
        </p:spPr>
        <p:txBody>
          <a:bodyPr/>
          <a:lstStyle/>
          <a:p>
            <a:pPr>
              <a:buNone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3. Sinyal ramp tunggal atau ramp periodik (fungsi gigi gergaji) </a:t>
            </a:r>
          </a:p>
          <a:p>
            <a:pPr marL="800100" lvl="1" indent="-342900">
              <a:buFontTx/>
              <a:buChar char="•"/>
              <a:tabLst>
                <a:tab pos="635000" algn="l"/>
              </a:tabLst>
            </a:pPr>
            <a:r>
              <a:rPr lang="sv-SE">
                <a:latin typeface="Times New Roman" panose="02020603050405020304" pitchFamily="18" charset="0"/>
              </a:rPr>
              <a:t>Digunakan untuk mendapatkan karakteristik penjejakan  (tracking).</a:t>
            </a:r>
            <a:r>
              <a:rPr lang="en-US"/>
              <a:t> </a:t>
            </a:r>
            <a:endParaRPr lang="sv-SE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752601" y="3168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1283" name="Group 147"/>
          <p:cNvGrpSpPr>
            <a:grpSpLocks/>
          </p:cNvGrpSpPr>
          <p:nvPr/>
        </p:nvGrpSpPr>
        <p:grpSpPr bwMode="auto">
          <a:xfrm>
            <a:off x="3352801" y="4119564"/>
            <a:ext cx="2430463" cy="1976437"/>
            <a:chOff x="1200" y="2105"/>
            <a:chExt cx="1531" cy="1245"/>
          </a:xfrm>
        </p:grpSpPr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>
              <a:off x="1297" y="2105"/>
              <a:ext cx="37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r(t)</a:t>
              </a:r>
            </a:p>
          </p:txBody>
        </p:sp>
        <p:sp>
          <p:nvSpPr>
            <p:cNvPr id="91164" name="Rectangle 28"/>
            <p:cNvSpPr>
              <a:spLocks noChangeArrowheads="1"/>
            </p:cNvSpPr>
            <p:nvPr/>
          </p:nvSpPr>
          <p:spPr bwMode="auto">
            <a:xfrm>
              <a:off x="2457" y="2974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t</a:t>
              </a:r>
            </a:p>
          </p:txBody>
        </p:sp>
        <p:sp>
          <p:nvSpPr>
            <p:cNvPr id="91165" name="Rectangle 29"/>
            <p:cNvSpPr>
              <a:spLocks noChangeArrowheads="1"/>
            </p:cNvSpPr>
            <p:nvPr/>
          </p:nvSpPr>
          <p:spPr bwMode="auto">
            <a:xfrm>
              <a:off x="1200" y="2487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1857" y="3119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1361" y="3117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0</a:t>
              </a:r>
            </a:p>
          </p:txBody>
        </p:sp>
        <p:sp>
          <p:nvSpPr>
            <p:cNvPr id="91179" name="Line 43"/>
            <p:cNvSpPr>
              <a:spLocks noChangeShapeType="1"/>
            </p:cNvSpPr>
            <p:nvPr/>
          </p:nvSpPr>
          <p:spPr bwMode="auto">
            <a:xfrm flipV="1">
              <a:off x="1435" y="2369"/>
              <a:ext cx="9" cy="819"/>
            </a:xfrm>
            <a:prstGeom prst="line">
              <a:avLst/>
            </a:prstGeom>
            <a:noFill/>
            <a:ln w="254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0" name="Freeform 44"/>
            <p:cNvSpPr>
              <a:spLocks/>
            </p:cNvSpPr>
            <p:nvPr/>
          </p:nvSpPr>
          <p:spPr bwMode="auto">
            <a:xfrm>
              <a:off x="1418" y="2369"/>
              <a:ext cx="52" cy="41"/>
            </a:xfrm>
            <a:custGeom>
              <a:avLst/>
              <a:gdLst>
                <a:gd name="T0" fmla="*/ 0 w 52"/>
                <a:gd name="T1" fmla="*/ 41 h 41"/>
                <a:gd name="T2" fmla="*/ 26 w 52"/>
                <a:gd name="T3" fmla="*/ 0 h 41"/>
                <a:gd name="T4" fmla="*/ 52 w 52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1">
                  <a:moveTo>
                    <a:pt x="0" y="41"/>
                  </a:moveTo>
                  <a:lnTo>
                    <a:pt x="26" y="0"/>
                  </a:lnTo>
                  <a:lnTo>
                    <a:pt x="52" y="4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1" name="Line 45"/>
            <p:cNvSpPr>
              <a:spLocks noChangeShapeType="1"/>
            </p:cNvSpPr>
            <p:nvPr/>
          </p:nvSpPr>
          <p:spPr bwMode="auto">
            <a:xfrm>
              <a:off x="1288" y="3107"/>
              <a:ext cx="1223" cy="1"/>
            </a:xfrm>
            <a:prstGeom prst="line">
              <a:avLst/>
            </a:prstGeom>
            <a:noFill/>
            <a:ln w="254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2" name="Freeform 46"/>
            <p:cNvSpPr>
              <a:spLocks/>
            </p:cNvSpPr>
            <p:nvPr/>
          </p:nvSpPr>
          <p:spPr bwMode="auto">
            <a:xfrm>
              <a:off x="2467" y="3090"/>
              <a:ext cx="44" cy="41"/>
            </a:xfrm>
            <a:custGeom>
              <a:avLst/>
              <a:gdLst>
                <a:gd name="T0" fmla="*/ 0 w 44"/>
                <a:gd name="T1" fmla="*/ 0 h 41"/>
                <a:gd name="T2" fmla="*/ 44 w 44"/>
                <a:gd name="T3" fmla="*/ 17 h 41"/>
                <a:gd name="T4" fmla="*/ 0 w 44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1">
                  <a:moveTo>
                    <a:pt x="0" y="0"/>
                  </a:moveTo>
                  <a:lnTo>
                    <a:pt x="44" y="17"/>
                  </a:lnTo>
                  <a:lnTo>
                    <a:pt x="0" y="41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3" name="Line 47"/>
            <p:cNvSpPr>
              <a:spLocks noChangeShapeType="1"/>
            </p:cNvSpPr>
            <p:nvPr/>
          </p:nvSpPr>
          <p:spPr bwMode="auto">
            <a:xfrm flipV="1">
              <a:off x="1982" y="3082"/>
              <a:ext cx="1" cy="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4" name="Line 48"/>
            <p:cNvSpPr>
              <a:spLocks noChangeShapeType="1"/>
            </p:cNvSpPr>
            <p:nvPr/>
          </p:nvSpPr>
          <p:spPr bwMode="auto">
            <a:xfrm flipV="1">
              <a:off x="1982" y="3050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5" name="Line 49"/>
            <p:cNvSpPr>
              <a:spLocks noChangeShapeType="1"/>
            </p:cNvSpPr>
            <p:nvPr/>
          </p:nvSpPr>
          <p:spPr bwMode="auto">
            <a:xfrm flipV="1">
              <a:off x="1982" y="3009"/>
              <a:ext cx="1" cy="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6" name="Line 50"/>
            <p:cNvSpPr>
              <a:spLocks noChangeShapeType="1"/>
            </p:cNvSpPr>
            <p:nvPr/>
          </p:nvSpPr>
          <p:spPr bwMode="auto">
            <a:xfrm flipV="1">
              <a:off x="1982" y="2977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7" name="Line 51"/>
            <p:cNvSpPr>
              <a:spLocks noChangeShapeType="1"/>
            </p:cNvSpPr>
            <p:nvPr/>
          </p:nvSpPr>
          <p:spPr bwMode="auto">
            <a:xfrm flipV="1">
              <a:off x="1982" y="2936"/>
              <a:ext cx="1" cy="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8" name="Line 52"/>
            <p:cNvSpPr>
              <a:spLocks noChangeShapeType="1"/>
            </p:cNvSpPr>
            <p:nvPr/>
          </p:nvSpPr>
          <p:spPr bwMode="auto">
            <a:xfrm flipV="1">
              <a:off x="1982" y="2904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9" name="Line 53"/>
            <p:cNvSpPr>
              <a:spLocks noChangeShapeType="1"/>
            </p:cNvSpPr>
            <p:nvPr/>
          </p:nvSpPr>
          <p:spPr bwMode="auto">
            <a:xfrm flipV="1">
              <a:off x="1982" y="2864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0" name="Line 54"/>
            <p:cNvSpPr>
              <a:spLocks noChangeShapeType="1"/>
            </p:cNvSpPr>
            <p:nvPr/>
          </p:nvSpPr>
          <p:spPr bwMode="auto">
            <a:xfrm flipV="1">
              <a:off x="1982" y="2831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1" name="Line 55"/>
            <p:cNvSpPr>
              <a:spLocks noChangeShapeType="1"/>
            </p:cNvSpPr>
            <p:nvPr/>
          </p:nvSpPr>
          <p:spPr bwMode="auto">
            <a:xfrm flipV="1">
              <a:off x="1982" y="2791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2" name="Line 56"/>
            <p:cNvSpPr>
              <a:spLocks noChangeShapeType="1"/>
            </p:cNvSpPr>
            <p:nvPr/>
          </p:nvSpPr>
          <p:spPr bwMode="auto">
            <a:xfrm flipV="1">
              <a:off x="1982" y="2758"/>
              <a:ext cx="1" cy="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3" name="Line 57"/>
            <p:cNvSpPr>
              <a:spLocks noChangeShapeType="1"/>
            </p:cNvSpPr>
            <p:nvPr/>
          </p:nvSpPr>
          <p:spPr bwMode="auto">
            <a:xfrm flipV="1">
              <a:off x="1982" y="2718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4" name="Line 58"/>
            <p:cNvSpPr>
              <a:spLocks noChangeShapeType="1"/>
            </p:cNvSpPr>
            <p:nvPr/>
          </p:nvSpPr>
          <p:spPr bwMode="auto">
            <a:xfrm flipV="1">
              <a:off x="1982" y="2685"/>
              <a:ext cx="1" cy="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5" name="Line 59"/>
            <p:cNvSpPr>
              <a:spLocks noChangeShapeType="1"/>
            </p:cNvSpPr>
            <p:nvPr/>
          </p:nvSpPr>
          <p:spPr bwMode="auto">
            <a:xfrm flipV="1">
              <a:off x="1982" y="2645"/>
              <a:ext cx="1" cy="2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6" name="Line 60"/>
            <p:cNvSpPr>
              <a:spLocks noChangeShapeType="1"/>
            </p:cNvSpPr>
            <p:nvPr/>
          </p:nvSpPr>
          <p:spPr bwMode="auto">
            <a:xfrm flipV="1">
              <a:off x="1982" y="2612"/>
              <a:ext cx="1" cy="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7" name="Freeform 61"/>
            <p:cNvSpPr>
              <a:spLocks/>
            </p:cNvSpPr>
            <p:nvPr/>
          </p:nvSpPr>
          <p:spPr bwMode="auto">
            <a:xfrm>
              <a:off x="1964" y="2588"/>
              <a:ext cx="18" cy="8"/>
            </a:xfrm>
            <a:custGeom>
              <a:avLst/>
              <a:gdLst>
                <a:gd name="T0" fmla="*/ 18 w 18"/>
                <a:gd name="T1" fmla="*/ 8 h 8"/>
                <a:gd name="T2" fmla="*/ 18 w 18"/>
                <a:gd name="T3" fmla="*/ 0 h 8"/>
                <a:gd name="T4" fmla="*/ 18 w 18"/>
                <a:gd name="T5" fmla="*/ 0 h 8"/>
                <a:gd name="T6" fmla="*/ 0 w 1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8">
                  <a:moveTo>
                    <a:pt x="18" y="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8" name="Line 62"/>
            <p:cNvSpPr>
              <a:spLocks noChangeShapeType="1"/>
            </p:cNvSpPr>
            <p:nvPr/>
          </p:nvSpPr>
          <p:spPr bwMode="auto">
            <a:xfrm flipH="1">
              <a:off x="1929" y="2588"/>
              <a:ext cx="26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9" name="Line 63"/>
            <p:cNvSpPr>
              <a:spLocks noChangeShapeType="1"/>
            </p:cNvSpPr>
            <p:nvPr/>
          </p:nvSpPr>
          <p:spPr bwMode="auto">
            <a:xfrm flipH="1">
              <a:off x="1886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0" name="Line 64"/>
            <p:cNvSpPr>
              <a:spLocks noChangeShapeType="1"/>
            </p:cNvSpPr>
            <p:nvPr/>
          </p:nvSpPr>
          <p:spPr bwMode="auto">
            <a:xfrm flipH="1">
              <a:off x="1851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1" name="Line 65"/>
            <p:cNvSpPr>
              <a:spLocks noChangeShapeType="1"/>
            </p:cNvSpPr>
            <p:nvPr/>
          </p:nvSpPr>
          <p:spPr bwMode="auto">
            <a:xfrm flipH="1">
              <a:off x="1808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2" name="Line 66"/>
            <p:cNvSpPr>
              <a:spLocks noChangeShapeType="1"/>
            </p:cNvSpPr>
            <p:nvPr/>
          </p:nvSpPr>
          <p:spPr bwMode="auto">
            <a:xfrm flipH="1">
              <a:off x="1773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3" name="Line 67"/>
            <p:cNvSpPr>
              <a:spLocks noChangeShapeType="1"/>
            </p:cNvSpPr>
            <p:nvPr/>
          </p:nvSpPr>
          <p:spPr bwMode="auto">
            <a:xfrm flipH="1">
              <a:off x="1730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4" name="Line 68"/>
            <p:cNvSpPr>
              <a:spLocks noChangeShapeType="1"/>
            </p:cNvSpPr>
            <p:nvPr/>
          </p:nvSpPr>
          <p:spPr bwMode="auto">
            <a:xfrm flipH="1">
              <a:off x="1695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5" name="Line 69"/>
            <p:cNvSpPr>
              <a:spLocks noChangeShapeType="1"/>
            </p:cNvSpPr>
            <p:nvPr/>
          </p:nvSpPr>
          <p:spPr bwMode="auto">
            <a:xfrm flipH="1">
              <a:off x="1652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6" name="Line 70"/>
            <p:cNvSpPr>
              <a:spLocks noChangeShapeType="1"/>
            </p:cNvSpPr>
            <p:nvPr/>
          </p:nvSpPr>
          <p:spPr bwMode="auto">
            <a:xfrm flipH="1">
              <a:off x="1617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7" name="Line 71"/>
            <p:cNvSpPr>
              <a:spLocks noChangeShapeType="1"/>
            </p:cNvSpPr>
            <p:nvPr/>
          </p:nvSpPr>
          <p:spPr bwMode="auto">
            <a:xfrm flipH="1">
              <a:off x="1574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8" name="Line 72"/>
            <p:cNvSpPr>
              <a:spLocks noChangeShapeType="1"/>
            </p:cNvSpPr>
            <p:nvPr/>
          </p:nvSpPr>
          <p:spPr bwMode="auto">
            <a:xfrm flipH="1">
              <a:off x="1539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9" name="Line 73"/>
            <p:cNvSpPr>
              <a:spLocks noChangeShapeType="1"/>
            </p:cNvSpPr>
            <p:nvPr/>
          </p:nvSpPr>
          <p:spPr bwMode="auto">
            <a:xfrm flipH="1">
              <a:off x="1496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10" name="Line 74"/>
            <p:cNvSpPr>
              <a:spLocks noChangeShapeType="1"/>
            </p:cNvSpPr>
            <p:nvPr/>
          </p:nvSpPr>
          <p:spPr bwMode="auto">
            <a:xfrm flipH="1">
              <a:off x="1461" y="2588"/>
              <a:ext cx="26" cy="1"/>
            </a:xfrm>
            <a:prstGeom prst="line">
              <a:avLst/>
            </a:prstGeom>
            <a:noFill/>
            <a:ln w="1905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11" name="Freeform 75"/>
            <p:cNvSpPr>
              <a:spLocks/>
            </p:cNvSpPr>
            <p:nvPr/>
          </p:nvSpPr>
          <p:spPr bwMode="auto">
            <a:xfrm>
              <a:off x="1426" y="2588"/>
              <a:ext cx="564" cy="527"/>
            </a:xfrm>
            <a:custGeom>
              <a:avLst/>
              <a:gdLst>
                <a:gd name="T0" fmla="*/ 65 w 65"/>
                <a:gd name="T1" fmla="*/ 2 h 65"/>
                <a:gd name="T2" fmla="*/ 2 w 65"/>
                <a:gd name="T3" fmla="*/ 65 h 65"/>
                <a:gd name="T4" fmla="*/ 0 w 65"/>
                <a:gd name="T5" fmla="*/ 64 h 65"/>
                <a:gd name="T6" fmla="*/ 63 w 65"/>
                <a:gd name="T7" fmla="*/ 0 h 65"/>
                <a:gd name="T8" fmla="*/ 65 w 65"/>
                <a:gd name="T9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5" y="2"/>
                  </a:moveTo>
                  <a:lnTo>
                    <a:pt x="2" y="65"/>
                  </a:lnTo>
                  <a:lnTo>
                    <a:pt x="0" y="64"/>
                  </a:lnTo>
                  <a:lnTo>
                    <a:pt x="63" y="0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0000FF"/>
            </a:solid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220" name="Freeform 84"/>
          <p:cNvSpPr>
            <a:spLocks/>
          </p:cNvSpPr>
          <p:nvPr/>
        </p:nvSpPr>
        <p:spPr bwMode="auto">
          <a:xfrm>
            <a:off x="9390063" y="5208588"/>
            <a:ext cx="17462" cy="17462"/>
          </a:xfrm>
          <a:custGeom>
            <a:avLst/>
            <a:gdLst>
              <a:gd name="T0" fmla="*/ 0 w 11"/>
              <a:gd name="T1" fmla="*/ 11 h 11"/>
              <a:gd name="T2" fmla="*/ 11 w 11"/>
              <a:gd name="T3" fmla="*/ 11 h 11"/>
              <a:gd name="T4" fmla="*/ 0 w 11"/>
              <a:gd name="T5" fmla="*/ 0 h 11"/>
              <a:gd name="T6" fmla="*/ 0 w 11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1">
                <a:moveTo>
                  <a:pt x="0" y="11"/>
                </a:moveTo>
                <a:lnTo>
                  <a:pt x="11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rgbClr val="242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285" name="Rectangle 149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284" name="Object 148"/>
          <p:cNvGraphicFramePr>
            <a:graphicFrameLocks noChangeAspect="1"/>
          </p:cNvGraphicFramePr>
          <p:nvPr/>
        </p:nvGraphicFramePr>
        <p:xfrm>
          <a:off x="6032501" y="4533901"/>
          <a:ext cx="17367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Equation" r:id="rId3" imgW="977900" imgH="431800" progId="Equation.3">
                  <p:embed/>
                </p:oleObj>
              </mc:Choice>
              <mc:Fallback>
                <p:oleObj name="Equation" r:id="rId3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4533901"/>
                        <a:ext cx="17367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86" name="Text Box 150"/>
          <p:cNvSpPr txBox="1">
            <a:spLocks noChangeArrowheads="1"/>
          </p:cNvSpPr>
          <p:nvPr/>
        </p:nvSpPr>
        <p:spPr bwMode="auto">
          <a:xfrm>
            <a:off x="2819400" y="3519488"/>
            <a:ext cx="242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ramp tunggal :</a:t>
            </a:r>
          </a:p>
        </p:txBody>
      </p:sp>
    </p:spTree>
    <p:extLst>
      <p:ext uri="{BB962C8B-B14F-4D97-AF65-F5344CB8AC3E}">
        <p14:creationId xmlns:p14="http://schemas.microsoft.com/office/powerpoint/2010/main" val="9066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5138</TotalTime>
  <Words>1835</Words>
  <Application>Microsoft Office PowerPoint</Application>
  <PresentationFormat>Widescreen</PresentationFormat>
  <Paragraphs>466</Paragraphs>
  <Slides>77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Britannic Bold</vt:lpstr>
      <vt:lpstr>Calibri</vt:lpstr>
      <vt:lpstr>Calibri Light</vt:lpstr>
      <vt:lpstr>Castellar</vt:lpstr>
      <vt:lpstr>Curlz MT</vt:lpstr>
      <vt:lpstr>Helvetica</vt:lpstr>
      <vt:lpstr>Times New Roman</vt:lpstr>
      <vt:lpstr>Office Theme</vt:lpstr>
      <vt:lpstr>Equation</vt:lpstr>
      <vt:lpstr>Microsoft Equation 3.0</vt:lpstr>
      <vt:lpstr>Karakteristik sistem</vt:lpstr>
      <vt:lpstr>KARAKTERISTIK SISTEM</vt:lpstr>
      <vt:lpstr>Pengantar</vt:lpstr>
      <vt:lpstr>Konsep karakteristik sistem</vt:lpstr>
      <vt:lpstr>Kegunaan</vt:lpstr>
      <vt:lpstr>Klasifikasi</vt:lpstr>
      <vt:lpstr>Sinyal uji</vt:lpstr>
      <vt:lpstr>Sinyal uji</vt:lpstr>
      <vt:lpstr>Sinyal uji</vt:lpstr>
      <vt:lpstr>Sinyal uji</vt:lpstr>
      <vt:lpstr>Sinyal uji</vt:lpstr>
      <vt:lpstr>Sinyal uji</vt:lpstr>
      <vt:lpstr>Ringkasan</vt:lpstr>
      <vt:lpstr>KARAKTERISTIK SISTEM ORDE PERTAMA</vt:lpstr>
      <vt:lpstr>Pengantar</vt:lpstr>
      <vt:lpstr>Sistem orde pertama</vt:lpstr>
      <vt:lpstr>Respon impuls</vt:lpstr>
      <vt:lpstr>Kurva respon impuls</vt:lpstr>
      <vt:lpstr>Respon step</vt:lpstr>
      <vt:lpstr>Kurva respon step</vt:lpstr>
      <vt:lpstr>Kurva respon step</vt:lpstr>
      <vt:lpstr>Offset</vt:lpstr>
      <vt:lpstr>Respon ramp</vt:lpstr>
      <vt:lpstr>Kurva respon ramp</vt:lpstr>
      <vt:lpstr>Karakteristik respon waktu</vt:lpstr>
      <vt:lpstr>Karakteristik respon transien</vt:lpstr>
      <vt:lpstr>Karakteristik respon transien</vt:lpstr>
      <vt:lpstr>Karakteristik respon transien</vt:lpstr>
      <vt:lpstr>Karakteristik respon transien</vt:lpstr>
      <vt:lpstr>Karakteristik respon keadaan tunak</vt:lpstr>
      <vt:lpstr>Contoh</vt:lpstr>
      <vt:lpstr>Lanj. contoh</vt:lpstr>
      <vt:lpstr>Penyelesaian</vt:lpstr>
      <vt:lpstr>Ringkasan</vt:lpstr>
      <vt:lpstr>KARAKTERISTIK  SISTEM ORDE KEDUA</vt:lpstr>
      <vt:lpstr>Pengantar</vt:lpstr>
      <vt:lpstr>Sistem orde kedua</vt:lpstr>
      <vt:lpstr>Kutub loop tertutup</vt:lpstr>
      <vt:lpstr>Kutub loop tertutup</vt:lpstr>
      <vt:lpstr>Respon step (underdamped)</vt:lpstr>
      <vt:lpstr>Kurva respon step (underdamped)</vt:lpstr>
      <vt:lpstr>Respon step (criticallydamped)</vt:lpstr>
      <vt:lpstr>Kurva respon step (criticallydamped)</vt:lpstr>
      <vt:lpstr>Respon step (overdamped)</vt:lpstr>
      <vt:lpstr>Kurva respon step (overdamped)</vt:lpstr>
      <vt:lpstr>Karakteristik respon waktu</vt:lpstr>
      <vt:lpstr>Karakteristik respon transien</vt:lpstr>
      <vt:lpstr>Waktu tunda, td</vt:lpstr>
      <vt:lpstr>Waktu naik, tr</vt:lpstr>
      <vt:lpstr>Waktu naik, tr</vt:lpstr>
      <vt:lpstr>Waktu puncak, tp</vt:lpstr>
      <vt:lpstr>Waktu puncak, tp</vt:lpstr>
      <vt:lpstr>Maksimum overshoot, Mp</vt:lpstr>
      <vt:lpstr>Maksimum overshoot, Mp</vt:lpstr>
      <vt:lpstr>Waktu tunak, ts</vt:lpstr>
      <vt:lpstr>Waktu tunak, ts</vt:lpstr>
      <vt:lpstr>Karakteristik respon keadaan tunak</vt:lpstr>
      <vt:lpstr>Contoh</vt:lpstr>
      <vt:lpstr>Penyelesaian</vt:lpstr>
      <vt:lpstr>Lanj. penyelesaian</vt:lpstr>
      <vt:lpstr>Ringkasan</vt:lpstr>
      <vt:lpstr>KARAKTERISTIK SISTEM ORDE TINGGI</vt:lpstr>
      <vt:lpstr>Pengantar</vt:lpstr>
      <vt:lpstr>Sistem orde tiga</vt:lpstr>
      <vt:lpstr>Respon step sistem orde tiga</vt:lpstr>
      <vt:lpstr>Lanj. Respon step orde ketiga</vt:lpstr>
      <vt:lpstr>Kurva respon step sistem orde tiga</vt:lpstr>
      <vt:lpstr>Sistem orde tinggi</vt:lpstr>
      <vt:lpstr>Respon step sistem orde tinggi</vt:lpstr>
      <vt:lpstr>Contoh 1</vt:lpstr>
      <vt:lpstr>Lanj. Contoh 1</vt:lpstr>
      <vt:lpstr>Respon step sistem orde tinggi</vt:lpstr>
      <vt:lpstr>Lanj. Respon step sistem orde tinggi</vt:lpstr>
      <vt:lpstr>Contoh 2</vt:lpstr>
      <vt:lpstr>Lanj. Contoh 2</vt:lpstr>
      <vt:lpstr>Ringkasan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True Friend of Scopus</dc:title>
  <dc:creator>User</dc:creator>
  <cp:lastModifiedBy>User</cp:lastModifiedBy>
  <cp:revision>53</cp:revision>
  <dcterms:created xsi:type="dcterms:W3CDTF">2019-08-15T14:56:59Z</dcterms:created>
  <dcterms:modified xsi:type="dcterms:W3CDTF">2020-03-18T13:40:24Z</dcterms:modified>
</cp:coreProperties>
</file>