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314" r:id="rId2"/>
    <p:sldId id="337" r:id="rId3"/>
    <p:sldId id="331" r:id="rId4"/>
    <p:sldId id="332" r:id="rId5"/>
    <p:sldId id="333" r:id="rId6"/>
    <p:sldId id="334" r:id="rId7"/>
    <p:sldId id="335" r:id="rId8"/>
    <p:sldId id="33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855E89-DCF9-44E2-A793-D6C2BBD6C33D}" type="datetimeFigureOut">
              <a:rPr lang="en-IN" smtClean="0"/>
              <a:t>08-07-2023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7B9905-BB77-4B7F-B9C3-01AFF86B0273}" type="slidenum">
              <a:rPr lang="en-IN" smtClean="0"/>
              <a:t>‹#›</a:t>
            </a:fld>
            <a:endParaRPr lang="en-IN"/>
          </a:p>
        </p:txBody>
      </p:sp>
    </p:spTree>
    <p:extLst>
      <p:ext uri="{BB962C8B-B14F-4D97-AF65-F5344CB8AC3E}">
        <p14:creationId xmlns:p14="http://schemas.microsoft.com/office/powerpoint/2010/main" val="1641248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37B9905-BB77-4B7F-B9C3-01AFF86B0273}" type="slidenum">
              <a:rPr lang="en-IN" smtClean="0"/>
              <a:t>4</a:t>
            </a:fld>
            <a:endParaRPr lang="en-IN"/>
          </a:p>
        </p:txBody>
      </p:sp>
    </p:spTree>
    <p:extLst>
      <p:ext uri="{BB962C8B-B14F-4D97-AF65-F5344CB8AC3E}">
        <p14:creationId xmlns:p14="http://schemas.microsoft.com/office/powerpoint/2010/main" val="2718057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2296565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753587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4013671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1636421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35FED4-816D-4416-98DC-3692B85C5910}"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348065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035FED4-816D-4416-98DC-3692B85C5910}" type="datetimeFigureOut">
              <a:rPr lang="en-IN" smtClean="0"/>
              <a:t>08-07-2023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381758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035FED4-816D-4416-98DC-3692B85C5910}" type="datetimeFigureOut">
              <a:rPr lang="en-IN" smtClean="0"/>
              <a:t>08-07-2023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2108252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035FED4-816D-4416-98DC-3692B85C5910}" type="datetimeFigureOut">
              <a:rPr lang="en-IN" smtClean="0"/>
              <a:t>08-07-2023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2287632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35FED4-816D-4416-98DC-3692B85C5910}" type="datetimeFigureOut">
              <a:rPr lang="en-IN" smtClean="0"/>
              <a:t>08-07-2023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855525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35FED4-816D-4416-98DC-3692B85C5910}" type="datetimeFigureOut">
              <a:rPr lang="en-IN" smtClean="0"/>
              <a:t>08-07-2023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668242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35FED4-816D-4416-98DC-3692B85C5910}" type="datetimeFigureOut">
              <a:rPr lang="en-IN" smtClean="0"/>
              <a:t>08-07-2023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1901021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35FED4-816D-4416-98DC-3692B85C5910}" type="datetimeFigureOut">
              <a:rPr lang="en-IN" smtClean="0"/>
              <a:t>08-07-2023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5A2B4F-C599-4F6D-9A13-14F24AA616C2}" type="slidenum">
              <a:rPr lang="en-IN" smtClean="0"/>
              <a:t>‹#›</a:t>
            </a:fld>
            <a:endParaRPr lang="en-IN"/>
          </a:p>
        </p:txBody>
      </p:sp>
    </p:spTree>
    <p:extLst>
      <p:ext uri="{BB962C8B-B14F-4D97-AF65-F5344CB8AC3E}">
        <p14:creationId xmlns:p14="http://schemas.microsoft.com/office/powerpoint/2010/main" val="29287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423823" cy="1364520"/>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802984" y="1523180"/>
            <a:ext cx="9210124" cy="3874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a:latin typeface="Times New Roman" panose="02020603050405020304" pitchFamily="18" charset="0"/>
                <a:ea typeface="Calibri" panose="020F0502020204030204" pitchFamily="34" charset="0"/>
                <a:cs typeface="Times New Roman" panose="02020603050405020304" pitchFamily="18" charset="0"/>
              </a:rPr>
              <a:t>Name: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Block chain Technology</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 CSA-467</a:t>
            </a:r>
          </a:p>
          <a:p>
            <a:pPr eaLnBrk="1" hangingPunct="1"/>
            <a:r>
              <a:rPr lang="en-US" sz="1600" b="1" dirty="0" smtClean="0">
                <a:latin typeface="Raleway ExtraBold" pitchFamily="34" charset="-52"/>
              </a:rPr>
              <a:t>Challenges in bit coin</a:t>
            </a:r>
            <a:endParaRPr lang="en-US" sz="1600" b="1" dirty="0" smtClean="0">
              <a:latin typeface="Raleway ExtraBold" pitchFamily="34" charset="-52"/>
            </a:endParaRPr>
          </a:p>
          <a:p>
            <a:pPr eaLnBrk="1" hangingPunct="1"/>
            <a:r>
              <a:rPr lang="en-US" sz="1600" b="1" dirty="0" smtClean="0">
                <a:latin typeface="Raleway ExtraBold" pitchFamily="34" charset="-52"/>
              </a:rPr>
              <a:t>Mapped with </a:t>
            </a:r>
            <a:r>
              <a:rPr lang="en-US" sz="1600" b="1" dirty="0" smtClean="0">
                <a:latin typeface="Raleway ExtraBold" pitchFamily="34" charset="-52"/>
              </a:rPr>
              <a:t>CO3</a:t>
            </a:r>
            <a:endParaRPr lang="en-US" sz="1600" b="1"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44778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smtClean="0">
                <a:latin typeface="Times New Roman" panose="02020603050405020304" pitchFamily="18" charset="0"/>
                <a:cs typeface="Times New Roman" panose="02020603050405020304" pitchFamily="18" charset="0"/>
              </a:rPr>
              <a:t>Er. Ankita Sharma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8581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b="1" dirty="0"/>
              <a:t>Challenges in bit coin</a:t>
            </a:r>
            <a:endParaRPr lang="en-IN" sz="3500" dirty="0"/>
          </a:p>
        </p:txBody>
      </p:sp>
      <p:pic>
        <p:nvPicPr>
          <p:cNvPr id="1028" name="Picture 4" descr="Challenges or Issues of Blockchain Technology. | Download Scientific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17068" y="1825625"/>
            <a:ext cx="4757864" cy="43513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C183D7F6-B498-43B3-948B-1728B52AA6E4}">
                <adec:decorative xmlns:adec="http://schemas.microsoft.com/office/drawing/2017/decorative" xmlns=""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89531" cy="1071876"/>
          </a:xfrm>
          <a:prstGeom prst="rect">
            <a:avLst/>
          </a:prstGeom>
        </p:spPr>
      </p:pic>
      <p:sp>
        <p:nvSpPr>
          <p:cNvPr id="7" name="Right Triangle 6"/>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5409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1219" y="1313007"/>
            <a:ext cx="10515600" cy="4351338"/>
          </a:xfrm>
        </p:spPr>
        <p:txBody>
          <a:bodyPr>
            <a:normAutofit/>
          </a:bodyPr>
          <a:lstStyle/>
          <a:p>
            <a:pPr marL="0" indent="0">
              <a:buNone/>
            </a:pPr>
            <a:endParaRPr lang="en-US" dirty="0" smtClean="0"/>
          </a:p>
          <a:p>
            <a:pPr marL="0" indent="0">
              <a:buNone/>
            </a:pPr>
            <a:r>
              <a:rPr lang="en-IN" b="1" dirty="0">
                <a:latin typeface="+mj-lt"/>
              </a:rPr>
              <a:t>Low </a:t>
            </a:r>
            <a:r>
              <a:rPr lang="en-IN" b="1" dirty="0" smtClean="0">
                <a:latin typeface="+mj-lt"/>
              </a:rPr>
              <a:t>Scalability</a:t>
            </a:r>
          </a:p>
          <a:p>
            <a:pPr marL="0" indent="0">
              <a:buNone/>
            </a:pPr>
            <a:r>
              <a:rPr lang="en-US" sz="2200" dirty="0" smtClean="0"/>
              <a:t>With the amount of transactions increasing day by day, the block chain becomes heavy. </a:t>
            </a:r>
          </a:p>
          <a:p>
            <a:pPr marL="0" indent="0">
              <a:buNone/>
            </a:pPr>
            <a:r>
              <a:rPr lang="en-US" sz="2200" dirty="0" smtClean="0"/>
              <a:t>All transactions have to be stored for validating the transaction. </a:t>
            </a:r>
          </a:p>
          <a:p>
            <a:pPr marL="0" indent="0" algn="just">
              <a:buNone/>
            </a:pPr>
            <a:r>
              <a:rPr lang="en-US" sz="2200" dirty="0" smtClean="0"/>
              <a:t>Besides, due to the original restriction of block size(1 MB) and the time interval used to generate a new block, the Bitcoin block chain can only process nearly 7 transactions per second, which cannot fulfil the requirement of processing millions of transactions in a real-time fashion. </a:t>
            </a:r>
          </a:p>
          <a:p>
            <a:pPr marL="0" indent="0">
              <a:buNone/>
            </a:pPr>
            <a:r>
              <a:rPr lang="en-US" sz="2200" dirty="0" smtClean="0"/>
              <a:t>Meanwhile, as the capacity of blocks is very small, many small transactions might be delayed since miners prefer those transactions with a high transaction fee. </a:t>
            </a:r>
            <a:endParaRPr lang="en-IN" sz="2200"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89531" cy="1071876"/>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0114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182" y="1334943"/>
            <a:ext cx="10515600" cy="1325563"/>
          </a:xfrm>
        </p:spPr>
        <p:txBody>
          <a:bodyPr>
            <a:normAutofit/>
          </a:bodyPr>
          <a:lstStyle/>
          <a:p>
            <a:r>
              <a:rPr lang="en-IN" sz="2800" b="1" dirty="0" smtClean="0"/>
              <a:t>Privacy leakage</a:t>
            </a:r>
            <a:endParaRPr lang="en-IN" sz="2800" b="1" dirty="0"/>
          </a:p>
        </p:txBody>
      </p:sp>
      <p:sp>
        <p:nvSpPr>
          <p:cNvPr id="3" name="Content Placeholder 2"/>
          <p:cNvSpPr>
            <a:spLocks noGrp="1"/>
          </p:cNvSpPr>
          <p:nvPr>
            <p:ph idx="1"/>
          </p:nvPr>
        </p:nvSpPr>
        <p:spPr>
          <a:xfrm>
            <a:off x="838200" y="2352098"/>
            <a:ext cx="10515600" cy="4351338"/>
          </a:xfrm>
        </p:spPr>
        <p:txBody>
          <a:bodyPr>
            <a:normAutofit/>
          </a:bodyPr>
          <a:lstStyle/>
          <a:p>
            <a:r>
              <a:rPr lang="en-US" sz="2200" dirty="0" smtClean="0"/>
              <a:t>The block chain is believed to be very safe as users only make transactions with generated addresses rather than real identity. </a:t>
            </a:r>
          </a:p>
          <a:p>
            <a:r>
              <a:rPr lang="en-US" sz="2200" dirty="0" smtClean="0"/>
              <a:t>Users also could generate many addresses in case of information leakage. </a:t>
            </a:r>
          </a:p>
          <a:p>
            <a:r>
              <a:rPr lang="en-US" sz="2200" dirty="0" smtClean="0"/>
              <a:t>and balances for each public key are publicly visible. </a:t>
            </a:r>
          </a:p>
          <a:p>
            <a:r>
              <a:rPr lang="en-US" sz="2200" dirty="0" smtClean="0"/>
              <a:t>Besides, the recent study (Barcelo, 2014) has shown that a user’s Bitcoin transactions can be linked to reveal user’s information. </a:t>
            </a:r>
            <a:endParaRPr lang="en-IN" sz="2200"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89531" cy="1071876"/>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175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6180"/>
            <a:ext cx="10515600" cy="1325563"/>
          </a:xfrm>
        </p:spPr>
        <p:txBody>
          <a:bodyPr>
            <a:normAutofit/>
          </a:bodyPr>
          <a:lstStyle/>
          <a:p>
            <a:r>
              <a:rPr lang="en-IN" sz="2800" b="1" dirty="0"/>
              <a:t>High Energy </a:t>
            </a:r>
            <a:r>
              <a:rPr lang="en-IN" sz="2800" b="1" dirty="0" smtClean="0"/>
              <a:t>Consumption</a:t>
            </a:r>
            <a:endParaRPr lang="en-IN" sz="2800" b="1" dirty="0"/>
          </a:p>
        </p:txBody>
      </p:sp>
      <p:sp>
        <p:nvSpPr>
          <p:cNvPr id="3" name="Content Placeholder 2"/>
          <p:cNvSpPr>
            <a:spLocks noGrp="1"/>
          </p:cNvSpPr>
          <p:nvPr>
            <p:ph idx="1"/>
          </p:nvPr>
        </p:nvSpPr>
        <p:spPr/>
        <p:txBody>
          <a:bodyPr>
            <a:normAutofit/>
          </a:bodyPr>
          <a:lstStyle/>
          <a:p>
            <a:pPr fontAlgn="base"/>
            <a:r>
              <a:rPr lang="en-US" sz="2200" dirty="0"/>
              <a:t>Energy consumption is another </a:t>
            </a:r>
            <a:r>
              <a:rPr lang="en-US" sz="2200" dirty="0" smtClean="0"/>
              <a:t>block chain </a:t>
            </a:r>
            <a:r>
              <a:rPr lang="en-US" sz="2200" dirty="0"/>
              <a:t>adoption challenge. Most of the </a:t>
            </a:r>
            <a:r>
              <a:rPr lang="en-US" sz="2200" dirty="0" smtClean="0"/>
              <a:t>block chain </a:t>
            </a:r>
            <a:r>
              <a:rPr lang="en-US" sz="2200" dirty="0"/>
              <a:t>technology follow bitcoins infrastructure and use Proof of Work as a consensus algorithm.</a:t>
            </a:r>
          </a:p>
          <a:p>
            <a:pPr fontAlgn="base"/>
            <a:r>
              <a:rPr lang="en-US" sz="2200" dirty="0"/>
              <a:t>However, Proof of Work is not as great as it looks. To keep the system live, it will need computational power. You probably heard about mining.</a:t>
            </a:r>
          </a:p>
          <a:p>
            <a:pPr fontAlgn="base"/>
            <a:r>
              <a:rPr lang="en-US" sz="2200" dirty="0"/>
              <a:t>Mining will require you to solve complex equations using your computer. So, your PC will take more and more electricity to overcome this situation when you start mining.</a:t>
            </a:r>
          </a:p>
          <a:p>
            <a:pPr fontAlgn="base"/>
            <a:r>
              <a:rPr lang="en-US" sz="2200" dirty="0"/>
              <a:t>At present, miners are using 0.2% of the total electricity. If it keeps increasing then, miners will take more power than the world can provide. Thus, it now becomes one of the primary challenges of this network.</a:t>
            </a:r>
          </a:p>
          <a:p>
            <a:endParaRPr lang="en-IN" sz="2200"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89531" cy="1071876"/>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2726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22325"/>
            <a:ext cx="10515600" cy="1325563"/>
          </a:xfrm>
        </p:spPr>
        <p:txBody>
          <a:bodyPr>
            <a:normAutofit/>
          </a:bodyPr>
          <a:lstStyle/>
          <a:p>
            <a:r>
              <a:rPr lang="en-IN" sz="2800" b="1" dirty="0"/>
              <a:t>Security </a:t>
            </a:r>
            <a:r>
              <a:rPr lang="en-IN" sz="2800" b="1" dirty="0" smtClean="0"/>
              <a:t>Problems</a:t>
            </a:r>
            <a:endParaRPr lang="en-IN" sz="2800" dirty="0"/>
          </a:p>
        </p:txBody>
      </p:sp>
      <p:sp>
        <p:nvSpPr>
          <p:cNvPr id="3" name="Content Placeholder 2"/>
          <p:cNvSpPr>
            <a:spLocks noGrp="1"/>
          </p:cNvSpPr>
          <p:nvPr>
            <p:ph idx="1"/>
          </p:nvPr>
        </p:nvSpPr>
        <p:spPr/>
        <p:txBody>
          <a:bodyPr>
            <a:normAutofit/>
          </a:bodyPr>
          <a:lstStyle/>
          <a:p>
            <a:r>
              <a:rPr lang="en-US" sz="2200" dirty="0" smtClean="0"/>
              <a:t>Like </a:t>
            </a:r>
            <a:r>
              <a:rPr lang="en-US" sz="2200" dirty="0"/>
              <a:t>any other technology, </a:t>
            </a:r>
            <a:r>
              <a:rPr lang="en-US" sz="2200" dirty="0" smtClean="0"/>
              <a:t>block chain </a:t>
            </a:r>
            <a:r>
              <a:rPr lang="en-US" sz="2200" dirty="0"/>
              <a:t>also comes with a few security </a:t>
            </a:r>
            <a:r>
              <a:rPr lang="en-US" sz="2200" dirty="0" smtClean="0"/>
              <a:t>loopholes.</a:t>
            </a:r>
          </a:p>
          <a:p>
            <a:r>
              <a:rPr lang="en-US" sz="2200" dirty="0"/>
              <a:t>The 51% attack on the network is one of the security flaws of the network. </a:t>
            </a:r>
            <a:endParaRPr lang="en-US" sz="2200" dirty="0" smtClean="0"/>
          </a:p>
          <a:p>
            <a:r>
              <a:rPr lang="en-US" sz="2200" dirty="0" smtClean="0"/>
              <a:t>In </a:t>
            </a:r>
            <a:r>
              <a:rPr lang="en-US" sz="2200" dirty="0"/>
              <a:t>this attack, hackers can take over the network and exploit it in their way. </a:t>
            </a:r>
            <a:endParaRPr lang="en-US" sz="2200" dirty="0" smtClean="0"/>
          </a:p>
          <a:p>
            <a:r>
              <a:rPr lang="en-US" sz="2200" dirty="0" smtClean="0"/>
              <a:t>They </a:t>
            </a:r>
            <a:r>
              <a:rPr lang="en-US" sz="2200" dirty="0"/>
              <a:t>can even alter the transaction process and restrict other people from creating a block.</a:t>
            </a:r>
            <a:endParaRPr lang="en-IN" sz="2200"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89531" cy="1071876"/>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3062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3779"/>
            <a:ext cx="10515600" cy="1325563"/>
          </a:xfrm>
        </p:spPr>
        <p:txBody>
          <a:bodyPr>
            <a:normAutofit/>
          </a:bodyPr>
          <a:lstStyle/>
          <a:p>
            <a:r>
              <a:rPr lang="en-US" sz="2800" b="1" dirty="0"/>
              <a:t>Lack of Adequate Skill </a:t>
            </a:r>
            <a:r>
              <a:rPr lang="en-US" sz="2800" b="1" dirty="0" smtClean="0"/>
              <a:t>Sets</a:t>
            </a:r>
            <a:endParaRPr lang="en-IN" sz="2800" dirty="0"/>
          </a:p>
        </p:txBody>
      </p:sp>
      <p:sp>
        <p:nvSpPr>
          <p:cNvPr id="3" name="Content Placeholder 2"/>
          <p:cNvSpPr>
            <a:spLocks noGrp="1"/>
          </p:cNvSpPr>
          <p:nvPr>
            <p:ph idx="1"/>
          </p:nvPr>
        </p:nvSpPr>
        <p:spPr/>
        <p:txBody>
          <a:bodyPr/>
          <a:lstStyle/>
          <a:p>
            <a:pPr fontAlgn="base"/>
            <a:r>
              <a:rPr lang="en-US" sz="2200" dirty="0"/>
              <a:t>As you know, </a:t>
            </a:r>
            <a:r>
              <a:rPr lang="en-US" sz="2200" dirty="0" smtClean="0"/>
              <a:t>block chain </a:t>
            </a:r>
            <a:r>
              <a:rPr lang="en-US" sz="2200" dirty="0"/>
              <a:t>technology is relatively new and is still evolving. At the moment, few people have the skills to support such technology.</a:t>
            </a:r>
          </a:p>
          <a:p>
            <a:pPr fontAlgn="base"/>
            <a:r>
              <a:rPr lang="en-US" sz="2200" dirty="0"/>
              <a:t>On the other hand, the demand for this qualified staff is enormous. So, if you want to hire skilled people, you’ll have to pay up large salaries. The right people will cost you.</a:t>
            </a:r>
          </a:p>
          <a:p>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89531" cy="1071876"/>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0165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763" y="2255116"/>
            <a:ext cx="10515600" cy="4351338"/>
          </a:xfrm>
        </p:spPr>
        <p:txBody>
          <a:bodyPr>
            <a:normAutofit/>
          </a:bodyPr>
          <a:lstStyle/>
          <a:p>
            <a:pPr marL="0" indent="0">
              <a:buNone/>
            </a:pPr>
            <a:r>
              <a:rPr lang="en-US" sz="9600" dirty="0" smtClean="0">
                <a:latin typeface="Edwardian Script ITC" panose="030303020407070D0804" pitchFamily="66" charset="0"/>
              </a:rPr>
              <a:t>Thankyou</a:t>
            </a:r>
            <a:endParaRPr lang="en-IN" sz="9600" dirty="0">
              <a:latin typeface="Edwardian Script ITC" panose="030303020407070D0804" pitchFamily="66" charset="0"/>
            </a:endParaRPr>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89531" cy="1071876"/>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36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1745</TotalTime>
  <Words>394</Words>
  <Application>Microsoft Office PowerPoint</Application>
  <PresentationFormat>Widescreen</PresentationFormat>
  <Paragraphs>38</Paragraphs>
  <Slides>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Arial Black</vt:lpstr>
      <vt:lpstr>Calibri</vt:lpstr>
      <vt:lpstr>Calibri Light</vt:lpstr>
      <vt:lpstr>Casper</vt:lpstr>
      <vt:lpstr>Edwardian Script ITC</vt:lpstr>
      <vt:lpstr>Karla</vt:lpstr>
      <vt:lpstr>Raleway ExtraBold</vt:lpstr>
      <vt:lpstr>Times New Roman</vt:lpstr>
      <vt:lpstr>Office Theme</vt:lpstr>
      <vt:lpstr>PowerPoint Presentation</vt:lpstr>
      <vt:lpstr>Challenges in bit coin</vt:lpstr>
      <vt:lpstr>PowerPoint Presentation</vt:lpstr>
      <vt:lpstr>Privacy leakage</vt:lpstr>
      <vt:lpstr>High Energy Consumption</vt:lpstr>
      <vt:lpstr>Security Problems</vt:lpstr>
      <vt:lpstr>Lack of Adequate Skill Sets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Ankita</cp:lastModifiedBy>
  <cp:revision>173</cp:revision>
  <dcterms:created xsi:type="dcterms:W3CDTF">2022-01-03T03:50:50Z</dcterms:created>
  <dcterms:modified xsi:type="dcterms:W3CDTF">2023-07-08T09:00:37Z</dcterms:modified>
</cp:coreProperties>
</file>