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14" r:id="rId2"/>
    <p:sldId id="320" r:id="rId3"/>
    <p:sldId id="278" r:id="rId4"/>
    <p:sldId id="318" r:id="rId5"/>
    <p:sldId id="327" r:id="rId6"/>
    <p:sldId id="326" r:id="rId7"/>
    <p:sldId id="345" r:id="rId8"/>
    <p:sldId id="328" r:id="rId9"/>
    <p:sldId id="329" r:id="rId10"/>
    <p:sldId id="344" r:id="rId11"/>
    <p:sldId id="337" r:id="rId12"/>
    <p:sldId id="331" r:id="rId13"/>
    <p:sldId id="332" r:id="rId14"/>
    <p:sldId id="333" r:id="rId15"/>
    <p:sldId id="334" r:id="rId16"/>
    <p:sldId id="335" r:id="rId17"/>
    <p:sldId id="3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55E89-DCF9-44E2-A793-D6C2BBD6C33D}" type="datetimeFigureOut">
              <a:rPr lang="en-IN" smtClean="0"/>
              <a:t>27-07-2023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B9905-BB77-4B7F-B9C3-01AFF86B0273}" type="slidenum">
              <a:rPr lang="en-IN" smtClean="0"/>
              <a:t>‹#›</a:t>
            </a:fld>
            <a:endParaRPr lang="en-IN"/>
          </a:p>
        </p:txBody>
      </p:sp>
    </p:spTree>
    <p:extLst>
      <p:ext uri="{BB962C8B-B14F-4D97-AF65-F5344CB8AC3E}">
        <p14:creationId xmlns:p14="http://schemas.microsoft.com/office/powerpoint/2010/main" val="1641248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37B9905-BB77-4B7F-B9C3-01AFF86B0273}" type="slidenum">
              <a:rPr lang="en-IN" smtClean="0"/>
              <a:t>13</a:t>
            </a:fld>
            <a:endParaRPr lang="en-IN"/>
          </a:p>
        </p:txBody>
      </p:sp>
    </p:spTree>
    <p:extLst>
      <p:ext uri="{BB962C8B-B14F-4D97-AF65-F5344CB8AC3E}">
        <p14:creationId xmlns:p14="http://schemas.microsoft.com/office/powerpoint/2010/main" val="271805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9656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7535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401367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6364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48065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81758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35FED4-816D-4416-98DC-3692B85C5910}"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10825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35FED4-816D-4416-98DC-3692B85C5910}"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876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5FED4-816D-4416-98DC-3692B85C5910}"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85552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66824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90102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5FED4-816D-4416-98DC-3692B85C5910}" type="datetimeFigureOut">
              <a:rPr lang="en-IN" smtClean="0"/>
              <a:t>27-07-2023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B4F-C599-4F6D-9A13-14F24AA616C2}" type="slidenum">
              <a:rPr lang="en-IN" smtClean="0"/>
              <a:t>‹#›</a:t>
            </a:fld>
            <a:endParaRPr lang="en-IN"/>
          </a:p>
        </p:txBody>
      </p:sp>
    </p:spTree>
    <p:extLst>
      <p:ext uri="{BB962C8B-B14F-4D97-AF65-F5344CB8AC3E}">
        <p14:creationId xmlns:p14="http://schemas.microsoft.com/office/powerpoint/2010/main" val="29287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423823" cy="1364520"/>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802984" y="1523180"/>
            <a:ext cx="9210124" cy="387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 chain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Code: 20_CST-412</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r>
              <a:rPr lang="en-US" sz="1600" b="1" dirty="0" smtClean="0">
                <a:latin typeface="Raleway ExtraBold" pitchFamily="34" charset="-52"/>
              </a:rPr>
              <a:t>Origin of bit coin </a:t>
            </a:r>
          </a:p>
          <a:p>
            <a:pPr eaLnBrk="1" hangingPunct="1"/>
            <a:r>
              <a:rPr lang="en-US" sz="1600" b="1" dirty="0" smtClean="0">
                <a:latin typeface="Raleway ExtraBold" pitchFamily="34" charset="-52"/>
              </a:rPr>
              <a:t>Mapped with CO2</a:t>
            </a:r>
            <a:endParaRPr lang="en-US" sz="1600" b="1"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Er. Ankita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581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t>Working of Bit coin</a:t>
            </a:r>
            <a:endParaRPr lang="en-IN" sz="3500" b="1" dirty="0"/>
          </a:p>
        </p:txBody>
      </p:sp>
      <p:sp>
        <p:nvSpPr>
          <p:cNvPr id="3" name="Content Placeholder 2"/>
          <p:cNvSpPr>
            <a:spLocks noGrp="1"/>
          </p:cNvSpPr>
          <p:nvPr>
            <p:ph idx="1"/>
          </p:nvPr>
        </p:nvSpPr>
        <p:spPr>
          <a:xfrm>
            <a:off x="838200" y="1399308"/>
            <a:ext cx="10515600" cy="5458691"/>
          </a:xfrm>
        </p:spPr>
        <p:txBody>
          <a:bodyPr>
            <a:normAutofit/>
          </a:bodyPr>
          <a:lstStyle/>
          <a:p>
            <a:endParaRPr lang="en-US" dirty="0" smtClean="0"/>
          </a:p>
          <a:p>
            <a:endParaRPr lang="en-US" dirty="0"/>
          </a:p>
          <a:p>
            <a:r>
              <a:rPr lang="en-US" dirty="0" smtClean="0"/>
              <a:t>Transactions</a:t>
            </a:r>
          </a:p>
          <a:p>
            <a:r>
              <a:rPr lang="en-US" dirty="0" smtClean="0"/>
              <a:t>Verification</a:t>
            </a:r>
          </a:p>
          <a:p>
            <a:r>
              <a:rPr lang="en-US" dirty="0" smtClean="0"/>
              <a:t>Block Formation</a:t>
            </a:r>
          </a:p>
          <a:p>
            <a:r>
              <a:rPr lang="en-US" dirty="0" smtClean="0"/>
              <a:t>Mining</a:t>
            </a:r>
          </a:p>
          <a:p>
            <a:r>
              <a:rPr lang="en-US" dirty="0" smtClean="0"/>
              <a:t>Consensus</a:t>
            </a:r>
          </a:p>
          <a:p>
            <a:r>
              <a:rPr lang="en-US" dirty="0" smtClean="0"/>
              <a:t>Decentralization</a:t>
            </a:r>
            <a:endParaRPr lang="en-IN" dirty="0"/>
          </a:p>
        </p:txBody>
      </p:sp>
      <p:pic>
        <p:nvPicPr>
          <p:cNvPr id="6148" name="Picture 4" descr="Permissionless proof‐of‐reputation‐X: A hybrid reputation‐based consensus  algorithm for permissionless blockchains - Bou Abdo - 2021 - Transactions  on Emerging Telecommunications Technologies - Wiley Online Libra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7575" y="1819279"/>
            <a:ext cx="5978525" cy="46187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92550" cy="1033226"/>
          </a:xfrm>
          <a:prstGeom prst="rect">
            <a:avLst/>
          </a:prstGeom>
        </p:spPr>
      </p:pic>
      <p:sp>
        <p:nvSpPr>
          <p:cNvPr id="7" name="Right Triangle 6"/>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0343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a:t>Challenges in bit coin</a:t>
            </a:r>
            <a:endParaRPr lang="en-IN" sz="3500" dirty="0"/>
          </a:p>
        </p:txBody>
      </p:sp>
      <p:pic>
        <p:nvPicPr>
          <p:cNvPr id="1028" name="Picture 4" descr="Challenges or Issues of Blockchain Technology.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7068" y="1825625"/>
            <a:ext cx="4757864" cy="43513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7" name="Right Triangle 6"/>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409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219" y="1313007"/>
            <a:ext cx="10515600" cy="4351338"/>
          </a:xfrm>
        </p:spPr>
        <p:txBody>
          <a:bodyPr>
            <a:normAutofit/>
          </a:bodyPr>
          <a:lstStyle/>
          <a:p>
            <a:pPr marL="0" indent="0">
              <a:buNone/>
            </a:pPr>
            <a:endParaRPr lang="en-US" dirty="0" smtClean="0"/>
          </a:p>
          <a:p>
            <a:pPr marL="0" indent="0">
              <a:buNone/>
            </a:pPr>
            <a:r>
              <a:rPr lang="en-IN" b="1" dirty="0">
                <a:latin typeface="+mj-lt"/>
              </a:rPr>
              <a:t>Low </a:t>
            </a:r>
            <a:r>
              <a:rPr lang="en-IN" b="1" dirty="0" smtClean="0">
                <a:latin typeface="+mj-lt"/>
              </a:rPr>
              <a:t>Scalability</a:t>
            </a:r>
          </a:p>
          <a:p>
            <a:pPr marL="0" indent="0">
              <a:buNone/>
            </a:pPr>
            <a:r>
              <a:rPr lang="en-US" sz="2200" dirty="0" smtClean="0"/>
              <a:t>With the amount of transactions increasing day by day, the block chain becomes heavy. </a:t>
            </a:r>
          </a:p>
          <a:p>
            <a:pPr marL="0" indent="0">
              <a:buNone/>
            </a:pPr>
            <a:r>
              <a:rPr lang="en-US" sz="2200" dirty="0" smtClean="0"/>
              <a:t>All transactions have to be stored for validating the transaction. </a:t>
            </a:r>
          </a:p>
          <a:p>
            <a:pPr marL="0" indent="0" algn="just">
              <a:buNone/>
            </a:pPr>
            <a:r>
              <a:rPr lang="en-US" sz="2200" dirty="0" smtClean="0"/>
              <a:t>Besides, due to the original restriction of block size(1 MB) and the time interval used to generate a new block, the Bitcoin block chain can only process nearly 7 transactions per second, which cannot fulfil the requirement of processing millions of transactions in a real-time fashion. </a:t>
            </a:r>
          </a:p>
          <a:p>
            <a:pPr marL="0" indent="0">
              <a:buNone/>
            </a:pPr>
            <a:r>
              <a:rPr lang="en-US" sz="2200" dirty="0" smtClean="0"/>
              <a:t>Meanwhile, as the capacity of blocks is very small, many small transactions might be delayed since miners prefer those transactions with a high transaction fee. </a:t>
            </a:r>
            <a:endParaRPr lang="en-IN" sz="22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114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2" y="1334943"/>
            <a:ext cx="10515600" cy="1325563"/>
          </a:xfrm>
        </p:spPr>
        <p:txBody>
          <a:bodyPr>
            <a:normAutofit/>
          </a:bodyPr>
          <a:lstStyle/>
          <a:p>
            <a:r>
              <a:rPr lang="en-IN" sz="2800" b="1" dirty="0" smtClean="0"/>
              <a:t>Privacy leakage</a:t>
            </a:r>
            <a:endParaRPr lang="en-IN" sz="2800" b="1" dirty="0"/>
          </a:p>
        </p:txBody>
      </p:sp>
      <p:sp>
        <p:nvSpPr>
          <p:cNvPr id="3" name="Content Placeholder 2"/>
          <p:cNvSpPr>
            <a:spLocks noGrp="1"/>
          </p:cNvSpPr>
          <p:nvPr>
            <p:ph idx="1"/>
          </p:nvPr>
        </p:nvSpPr>
        <p:spPr>
          <a:xfrm>
            <a:off x="838200" y="2352098"/>
            <a:ext cx="10515600" cy="4351338"/>
          </a:xfrm>
        </p:spPr>
        <p:txBody>
          <a:bodyPr>
            <a:normAutofit/>
          </a:bodyPr>
          <a:lstStyle/>
          <a:p>
            <a:r>
              <a:rPr lang="en-US" sz="2200" dirty="0" smtClean="0"/>
              <a:t>The block chain is believed to be very safe as users only make transactions with generated addresses rather than real identity. </a:t>
            </a:r>
          </a:p>
          <a:p>
            <a:r>
              <a:rPr lang="en-US" sz="2200" dirty="0" smtClean="0"/>
              <a:t>Users also could generate many addresses in case of information leakage. </a:t>
            </a:r>
          </a:p>
          <a:p>
            <a:r>
              <a:rPr lang="en-US" sz="2200" dirty="0" smtClean="0"/>
              <a:t>and balances for each public key are publicly visible. </a:t>
            </a:r>
          </a:p>
          <a:p>
            <a:r>
              <a:rPr lang="en-US" sz="2200" dirty="0" smtClean="0"/>
              <a:t>Besides, the recent study (Barcelo, 2014) has shown that a user’s Bitcoin transactions can be linked to reveal user’s information. </a:t>
            </a:r>
            <a:endParaRPr lang="en-IN" sz="22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75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6180"/>
            <a:ext cx="10515600" cy="1325563"/>
          </a:xfrm>
        </p:spPr>
        <p:txBody>
          <a:bodyPr>
            <a:normAutofit/>
          </a:bodyPr>
          <a:lstStyle/>
          <a:p>
            <a:r>
              <a:rPr lang="en-IN" sz="2800" b="1" dirty="0"/>
              <a:t>High Energy </a:t>
            </a:r>
            <a:r>
              <a:rPr lang="en-IN" sz="2800" b="1" dirty="0" smtClean="0"/>
              <a:t>Consumption</a:t>
            </a:r>
            <a:endParaRPr lang="en-IN" sz="2800" b="1" dirty="0"/>
          </a:p>
        </p:txBody>
      </p:sp>
      <p:sp>
        <p:nvSpPr>
          <p:cNvPr id="3" name="Content Placeholder 2"/>
          <p:cNvSpPr>
            <a:spLocks noGrp="1"/>
          </p:cNvSpPr>
          <p:nvPr>
            <p:ph idx="1"/>
          </p:nvPr>
        </p:nvSpPr>
        <p:spPr/>
        <p:txBody>
          <a:bodyPr>
            <a:normAutofit/>
          </a:bodyPr>
          <a:lstStyle/>
          <a:p>
            <a:pPr fontAlgn="base"/>
            <a:r>
              <a:rPr lang="en-US" sz="2200" dirty="0"/>
              <a:t>Energy consumption is another </a:t>
            </a:r>
            <a:r>
              <a:rPr lang="en-US" sz="2200" dirty="0" smtClean="0"/>
              <a:t>block chain </a:t>
            </a:r>
            <a:r>
              <a:rPr lang="en-US" sz="2200" dirty="0"/>
              <a:t>adoption challenge. Most of the </a:t>
            </a:r>
            <a:r>
              <a:rPr lang="en-US" sz="2200" dirty="0" smtClean="0"/>
              <a:t>block chain </a:t>
            </a:r>
            <a:r>
              <a:rPr lang="en-US" sz="2200" dirty="0"/>
              <a:t>technology follow bitcoins infrastructure and use Proof of Work as a consensus algorithm.</a:t>
            </a:r>
          </a:p>
          <a:p>
            <a:pPr fontAlgn="base"/>
            <a:r>
              <a:rPr lang="en-US" sz="2200" dirty="0"/>
              <a:t>However, Proof of Work is not as great as it looks. To keep the system live, it will need computational power. You probably heard about mining.</a:t>
            </a:r>
          </a:p>
          <a:p>
            <a:pPr fontAlgn="base"/>
            <a:r>
              <a:rPr lang="en-US" sz="2200" dirty="0"/>
              <a:t>Mining will require you to solve complex equations using your computer. So, your PC will take more and more electricity to overcome this situation when you start mining.</a:t>
            </a:r>
          </a:p>
          <a:p>
            <a:pPr fontAlgn="base"/>
            <a:r>
              <a:rPr lang="en-US" sz="2200" dirty="0"/>
              <a:t>At present, miners are using 0.2% of the total electricity. If it keeps increasing then, miners will take more power than the world can provide. Thus, it now becomes one of the primary challenges of this network.</a:t>
            </a:r>
          </a:p>
          <a:p>
            <a:endParaRPr lang="en-IN" sz="22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2726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2325"/>
            <a:ext cx="10515600" cy="1325563"/>
          </a:xfrm>
        </p:spPr>
        <p:txBody>
          <a:bodyPr>
            <a:normAutofit/>
          </a:bodyPr>
          <a:lstStyle/>
          <a:p>
            <a:r>
              <a:rPr lang="en-IN" sz="2800" b="1" dirty="0"/>
              <a:t>Security </a:t>
            </a:r>
            <a:r>
              <a:rPr lang="en-IN" sz="2800" b="1" dirty="0" smtClean="0"/>
              <a:t>Problems</a:t>
            </a:r>
            <a:endParaRPr lang="en-IN" sz="2800" dirty="0"/>
          </a:p>
        </p:txBody>
      </p:sp>
      <p:sp>
        <p:nvSpPr>
          <p:cNvPr id="3" name="Content Placeholder 2"/>
          <p:cNvSpPr>
            <a:spLocks noGrp="1"/>
          </p:cNvSpPr>
          <p:nvPr>
            <p:ph idx="1"/>
          </p:nvPr>
        </p:nvSpPr>
        <p:spPr/>
        <p:txBody>
          <a:bodyPr>
            <a:normAutofit/>
          </a:bodyPr>
          <a:lstStyle/>
          <a:p>
            <a:r>
              <a:rPr lang="en-US" sz="2200" dirty="0" smtClean="0"/>
              <a:t>Like </a:t>
            </a:r>
            <a:r>
              <a:rPr lang="en-US" sz="2200" dirty="0"/>
              <a:t>any other technology, </a:t>
            </a:r>
            <a:r>
              <a:rPr lang="en-US" sz="2200" dirty="0" smtClean="0"/>
              <a:t>block chain </a:t>
            </a:r>
            <a:r>
              <a:rPr lang="en-US" sz="2200" dirty="0"/>
              <a:t>also comes with a few security </a:t>
            </a:r>
            <a:r>
              <a:rPr lang="en-US" sz="2200" dirty="0" smtClean="0"/>
              <a:t>loopholes.</a:t>
            </a:r>
          </a:p>
          <a:p>
            <a:r>
              <a:rPr lang="en-US" sz="2200" dirty="0"/>
              <a:t>The 51% attack on the network is one of the security flaws of the network. </a:t>
            </a:r>
            <a:endParaRPr lang="en-US" sz="2200" dirty="0" smtClean="0"/>
          </a:p>
          <a:p>
            <a:r>
              <a:rPr lang="en-US" sz="2200" dirty="0" smtClean="0"/>
              <a:t>In </a:t>
            </a:r>
            <a:r>
              <a:rPr lang="en-US" sz="2200" dirty="0"/>
              <a:t>this attack, hackers can take over the network and exploit it in their way. </a:t>
            </a:r>
            <a:endParaRPr lang="en-US" sz="2200" dirty="0" smtClean="0"/>
          </a:p>
          <a:p>
            <a:r>
              <a:rPr lang="en-US" sz="2200" dirty="0" smtClean="0"/>
              <a:t>They </a:t>
            </a:r>
            <a:r>
              <a:rPr lang="en-US" sz="2200" dirty="0"/>
              <a:t>can even alter the transaction process and restrict other people from creating a block.</a:t>
            </a:r>
            <a:endParaRPr lang="en-IN" sz="22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062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3779"/>
            <a:ext cx="10515600" cy="1325563"/>
          </a:xfrm>
        </p:spPr>
        <p:txBody>
          <a:bodyPr>
            <a:normAutofit/>
          </a:bodyPr>
          <a:lstStyle/>
          <a:p>
            <a:r>
              <a:rPr lang="en-US" sz="2800" b="1" dirty="0"/>
              <a:t>Lack of Adequate Skill </a:t>
            </a:r>
            <a:r>
              <a:rPr lang="en-US" sz="2800" b="1" dirty="0" smtClean="0"/>
              <a:t>Sets</a:t>
            </a:r>
            <a:endParaRPr lang="en-IN" sz="2800" dirty="0"/>
          </a:p>
        </p:txBody>
      </p:sp>
      <p:sp>
        <p:nvSpPr>
          <p:cNvPr id="3" name="Content Placeholder 2"/>
          <p:cNvSpPr>
            <a:spLocks noGrp="1"/>
          </p:cNvSpPr>
          <p:nvPr>
            <p:ph idx="1"/>
          </p:nvPr>
        </p:nvSpPr>
        <p:spPr/>
        <p:txBody>
          <a:bodyPr/>
          <a:lstStyle/>
          <a:p>
            <a:pPr fontAlgn="base"/>
            <a:r>
              <a:rPr lang="en-US" sz="2200" dirty="0"/>
              <a:t>As you know, </a:t>
            </a:r>
            <a:r>
              <a:rPr lang="en-US" sz="2200" dirty="0" smtClean="0"/>
              <a:t>block chain </a:t>
            </a:r>
            <a:r>
              <a:rPr lang="en-US" sz="2200" dirty="0"/>
              <a:t>technology is relatively new and is still evolving. At the moment, few people have the skills to support such technology.</a:t>
            </a:r>
          </a:p>
          <a:p>
            <a:pPr fontAlgn="base"/>
            <a:r>
              <a:rPr lang="en-US" sz="2200" dirty="0"/>
              <a:t>On the other hand, the demand for this qualified staff is enormous. So, if you want to hire skilled people, you’ll have to pay up large salaries. The right people will cost you.</a:t>
            </a:r>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0165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763" y="2255116"/>
            <a:ext cx="10515600" cy="4351338"/>
          </a:xfrm>
        </p:spPr>
        <p:txBody>
          <a:bodyPr>
            <a:normAutofit/>
          </a:bodyPr>
          <a:lstStyle/>
          <a:p>
            <a:pPr marL="0" indent="0">
              <a:buNone/>
            </a:pPr>
            <a:r>
              <a:rPr lang="en-US" sz="9600" dirty="0" smtClean="0">
                <a:latin typeface="Edwardian Script ITC" panose="030303020407070D0804" pitchFamily="66" charset="0"/>
              </a:rPr>
              <a:t>Thankyou</a:t>
            </a:r>
            <a:endParaRPr lang="en-IN" sz="9600" dirty="0">
              <a:latin typeface="Edwardian Script ITC" panose="030303020407070D0804" pitchFamily="66" charset="0"/>
            </a:endParaRP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3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t>Bit Coin</a:t>
            </a:r>
            <a:endParaRPr lang="en-IN" sz="3500" b="1" dirty="0"/>
          </a:p>
        </p:txBody>
      </p:sp>
      <p:pic>
        <p:nvPicPr>
          <p:cNvPr id="2050" name="Picture 2" descr="What is Bitc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1066" y="3200429"/>
            <a:ext cx="4573118" cy="25769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5366" y="4395787"/>
            <a:ext cx="5260634" cy="2462213"/>
          </a:xfrm>
          <a:prstGeom prst="rect">
            <a:avLst/>
          </a:prstGeom>
          <a:noFill/>
        </p:spPr>
        <p:txBody>
          <a:bodyPr wrap="square" rtlCol="0">
            <a:spAutoFit/>
          </a:bodyPr>
          <a:lstStyle/>
          <a:p>
            <a:endParaRPr lang="en-US" sz="2200" dirty="0" smtClean="0"/>
          </a:p>
          <a:p>
            <a:r>
              <a:rPr lang="en-US" sz="2200" dirty="0" smtClean="0"/>
              <a:t>“Cryptocurrency is a digital </a:t>
            </a:r>
            <a:r>
              <a:rPr lang="en-US" sz="2200" dirty="0"/>
              <a:t>money that doesn't require a bank or financial institution to verify </a:t>
            </a:r>
            <a:r>
              <a:rPr lang="en-US" sz="2200" dirty="0" smtClean="0"/>
              <a:t>transactions. It’s records are maintained by decentralized structure</a:t>
            </a:r>
          </a:p>
          <a:p>
            <a:endParaRPr lang="en-US" sz="2200" dirty="0"/>
          </a:p>
          <a:p>
            <a:pPr marL="342900" indent="-342900">
              <a:buFont typeface="Arial" panose="020B0604020202020204" pitchFamily="34" charset="0"/>
              <a:buChar char="•"/>
            </a:pPr>
            <a:endParaRPr lang="en-IN" sz="2200" dirty="0"/>
          </a:p>
        </p:txBody>
      </p:sp>
      <p:pic>
        <p:nvPicPr>
          <p:cNvPr id="7" name="Picture 6">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92550" cy="1033226"/>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35698" y="3169974"/>
            <a:ext cx="5552835" cy="1785104"/>
          </a:xfrm>
          <a:prstGeom prst="rect">
            <a:avLst/>
          </a:prstGeom>
          <a:noFill/>
        </p:spPr>
        <p:txBody>
          <a:bodyPr wrap="square" rtlCol="0">
            <a:spAutoFit/>
          </a:bodyPr>
          <a:lstStyle/>
          <a:p>
            <a:r>
              <a:rPr lang="en-US" sz="2200" dirty="0"/>
              <a:t>Bitcoin block chain is a decentralized and distributed digital ledger that records all transactions made with the cryptocurrency Bitcoin.</a:t>
            </a:r>
          </a:p>
          <a:p>
            <a:endParaRPr lang="en-IN" sz="2200" dirty="0"/>
          </a:p>
        </p:txBody>
      </p:sp>
      <p:sp>
        <p:nvSpPr>
          <p:cNvPr id="8" name="TextBox 7"/>
          <p:cNvSpPr txBox="1"/>
          <p:nvPr/>
        </p:nvSpPr>
        <p:spPr>
          <a:xfrm>
            <a:off x="835366" y="1528467"/>
            <a:ext cx="10063570" cy="1785104"/>
          </a:xfrm>
          <a:prstGeom prst="rect">
            <a:avLst/>
          </a:prstGeom>
          <a:noFill/>
        </p:spPr>
        <p:txBody>
          <a:bodyPr wrap="square" rtlCol="0">
            <a:spAutoFit/>
          </a:bodyPr>
          <a:lstStyle/>
          <a:p>
            <a:r>
              <a:rPr lang="en-US" sz="2200" dirty="0" smtClean="0"/>
              <a:t>Bit coin is first and most widely used cryptocurrency.</a:t>
            </a:r>
          </a:p>
          <a:p>
            <a:pPr marL="342900" indent="-342900">
              <a:buFont typeface="Arial" panose="020B0604020202020204" pitchFamily="34" charset="0"/>
              <a:buChar char="•"/>
            </a:pPr>
            <a:r>
              <a:rPr lang="en-US" sz="2200" dirty="0" smtClean="0"/>
              <a:t>Introduced </a:t>
            </a:r>
            <a:r>
              <a:rPr lang="en-US" sz="2200" dirty="0"/>
              <a:t>in 2009 by a group of computer programmers.</a:t>
            </a:r>
          </a:p>
          <a:p>
            <a:pPr marL="342900" indent="-342900">
              <a:buFont typeface="Arial" panose="020B0604020202020204" pitchFamily="34" charset="0"/>
              <a:buChar char="•"/>
            </a:pPr>
            <a:r>
              <a:rPr lang="en-US" sz="2200" dirty="0"/>
              <a:t>It serves as a transparent and secure </a:t>
            </a:r>
            <a:r>
              <a:rPr lang="en-US" sz="2200" dirty="0" smtClean="0"/>
              <a:t>chronological </a:t>
            </a:r>
            <a:r>
              <a:rPr lang="en-US" sz="2200" dirty="0"/>
              <a:t>chain of blocks containing transaction data. </a:t>
            </a:r>
          </a:p>
          <a:p>
            <a:endParaRPr lang="en-IN" sz="2200" dirty="0"/>
          </a:p>
        </p:txBody>
      </p:sp>
    </p:spTree>
    <p:extLst>
      <p:ext uri="{BB962C8B-B14F-4D97-AF65-F5344CB8AC3E}">
        <p14:creationId xmlns:p14="http://schemas.microsoft.com/office/powerpoint/2010/main" val="183090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ructure of Blockchain"/>
          <p:cNvPicPr>
            <a:picLocks noChangeAspect="1" noChangeArrowheads="1"/>
          </p:cNvPicPr>
          <p:nvPr/>
        </p:nvPicPr>
        <p:blipFill rotWithShape="1">
          <a:blip r:embed="rId2">
            <a:extLst>
              <a:ext uri="{28A0092B-C50C-407E-A947-70E740481C1C}">
                <a14:useLocalDpi xmlns:a14="http://schemas.microsoft.com/office/drawing/2010/main" val="0"/>
              </a:ext>
            </a:extLst>
          </a:blip>
          <a:srcRect b="14892"/>
          <a:stretch/>
        </p:blipFill>
        <p:spPr bwMode="auto">
          <a:xfrm>
            <a:off x="2701636" y="3617198"/>
            <a:ext cx="5233844" cy="22294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7472" y="1093430"/>
            <a:ext cx="9968345" cy="2523768"/>
          </a:xfrm>
          <a:prstGeom prst="rect">
            <a:avLst/>
          </a:prstGeom>
          <a:noFill/>
        </p:spPr>
        <p:txBody>
          <a:bodyPr wrap="square" rtlCol="0">
            <a:spAutoFit/>
          </a:bodyPr>
          <a:lstStyle/>
          <a:p>
            <a:pPr algn="ctr"/>
            <a:r>
              <a:rPr lang="en-IN" sz="2800" dirty="0"/>
              <a:t>What is structure of bitcoin block chain</a:t>
            </a:r>
            <a:r>
              <a:rPr lang="en-IN" sz="2400" dirty="0" smtClean="0"/>
              <a:t>?</a:t>
            </a:r>
          </a:p>
          <a:p>
            <a:pPr algn="just"/>
            <a:endParaRPr lang="en-IN" sz="2400" dirty="0" smtClean="0"/>
          </a:p>
          <a:p>
            <a:pPr algn="just"/>
            <a:r>
              <a:rPr lang="en-US" sz="2200" dirty="0" smtClean="0"/>
              <a:t>A Bitcoin block records the data related to a Bitcoin transaction. The blocks are mined one after the other with all the transactions in the network being recorded permanently. Being a very secure network, the Bitcoin block chain makes it very difficult to modify or delete the data that has been registered on a block</a:t>
            </a:r>
            <a:r>
              <a:rPr lang="en-US" dirty="0" smtClean="0"/>
              <a:t>. </a:t>
            </a:r>
            <a:endParaRPr lang="en-IN" sz="2400" dirty="0" smtClean="0"/>
          </a:p>
          <a:p>
            <a:pPr algn="just"/>
            <a:endParaRPr lang="en-IN" dirty="0"/>
          </a:p>
        </p:txBody>
      </p:sp>
      <p:pic>
        <p:nvPicPr>
          <p:cNvPr id="6" name="Picture 5">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82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55964" y="1496293"/>
            <a:ext cx="2008909" cy="1122218"/>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DATA</a:t>
            </a:r>
            <a:endParaRPr lang="en-IN" sz="4400" dirty="0"/>
          </a:p>
        </p:txBody>
      </p:sp>
      <p:sp>
        <p:nvSpPr>
          <p:cNvPr id="5" name="Rounded Rectangle 4"/>
          <p:cNvSpPr/>
          <p:nvPr/>
        </p:nvSpPr>
        <p:spPr>
          <a:xfrm>
            <a:off x="955963" y="2854038"/>
            <a:ext cx="2008909" cy="103909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 O N C E</a:t>
            </a:r>
            <a:endParaRPr lang="en-IN" sz="2400" dirty="0"/>
          </a:p>
        </p:txBody>
      </p:sp>
      <p:cxnSp>
        <p:nvCxnSpPr>
          <p:cNvPr id="8" name="Straight Connector 7"/>
          <p:cNvCxnSpPr/>
          <p:nvPr/>
        </p:nvCxnSpPr>
        <p:spPr>
          <a:xfrm>
            <a:off x="2964872" y="2050474"/>
            <a:ext cx="16209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964872" y="3373583"/>
            <a:ext cx="16209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585854" y="2705100"/>
            <a:ext cx="858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85854" y="2050474"/>
            <a:ext cx="0" cy="1323109"/>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444836" y="2220191"/>
            <a:ext cx="1496291" cy="969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Hash Value</a:t>
            </a:r>
            <a:endParaRPr lang="en-IN" dirty="0"/>
          </a:p>
        </p:txBody>
      </p:sp>
      <p:sp>
        <p:nvSpPr>
          <p:cNvPr id="21" name="TextBox 20"/>
          <p:cNvSpPr txBox="1"/>
          <p:nvPr/>
        </p:nvSpPr>
        <p:spPr>
          <a:xfrm>
            <a:off x="734289" y="4204421"/>
            <a:ext cx="11285718" cy="923330"/>
          </a:xfrm>
          <a:prstGeom prst="rect">
            <a:avLst/>
          </a:prstGeom>
          <a:noFill/>
        </p:spPr>
        <p:txBody>
          <a:bodyPr wrap="none" rtlCol="0">
            <a:spAutoFit/>
          </a:bodyPr>
          <a:lstStyle/>
          <a:p>
            <a:endParaRPr lang="en-US" dirty="0" smtClean="0"/>
          </a:p>
          <a:p>
            <a:pPr marL="285750" indent="-285750">
              <a:buFont typeface="Arial" panose="020B0604020202020204" pitchFamily="34" charset="0"/>
              <a:buChar char="•"/>
            </a:pPr>
            <a:r>
              <a:rPr lang="en-US" b="1" dirty="0" smtClean="0"/>
              <a:t>Nonce(number used only once) </a:t>
            </a:r>
            <a:r>
              <a:rPr lang="en-US" dirty="0" smtClean="0"/>
              <a:t>is a number needs to be figured out such that the hash value obtained by applying </a:t>
            </a:r>
          </a:p>
          <a:p>
            <a:r>
              <a:rPr lang="en-US" dirty="0"/>
              <a:t> </a:t>
            </a:r>
            <a:r>
              <a:rPr lang="en-US" dirty="0" smtClean="0"/>
              <a:t>     hashing function (SHA)</a:t>
            </a:r>
            <a:endParaRPr lang="en-IN" dirty="0"/>
          </a:p>
        </p:txBody>
      </p:sp>
      <p:sp>
        <p:nvSpPr>
          <p:cNvPr id="3" name="TextBox 2"/>
          <p:cNvSpPr txBox="1"/>
          <p:nvPr/>
        </p:nvSpPr>
        <p:spPr>
          <a:xfrm>
            <a:off x="7331032" y="3419670"/>
            <a:ext cx="4022768" cy="369332"/>
          </a:xfrm>
          <a:prstGeom prst="rect">
            <a:avLst/>
          </a:prstGeom>
          <a:noFill/>
        </p:spPr>
        <p:txBody>
          <a:bodyPr wrap="none" rtlCol="0">
            <a:spAutoFit/>
          </a:bodyPr>
          <a:lstStyle/>
          <a:p>
            <a:r>
              <a:rPr lang="en-US" dirty="0" smtClean="0"/>
              <a:t>0000000ghgh4gh343g4h3g4hgghg3h4h4</a:t>
            </a:r>
            <a:endParaRPr lang="en-IN" dirty="0"/>
          </a:p>
        </p:txBody>
      </p:sp>
      <p:pic>
        <p:nvPicPr>
          <p:cNvPr id="12" name="Picture 11">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13" name="Right Triangle 1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775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073" y="503671"/>
            <a:ext cx="7405254" cy="563130"/>
          </a:xfrm>
        </p:spPr>
        <p:txBody>
          <a:bodyPr>
            <a:noAutofit/>
          </a:bodyPr>
          <a:lstStyle/>
          <a:p>
            <a:pPr algn="ctr"/>
            <a:r>
              <a:rPr lang="en-US" sz="3500" b="1" dirty="0" smtClean="0"/>
              <a:t>Distributed record keeping</a:t>
            </a:r>
            <a:endParaRPr lang="en-IN" sz="3500" b="1" dirty="0"/>
          </a:p>
        </p:txBody>
      </p:sp>
      <p:pic>
        <p:nvPicPr>
          <p:cNvPr id="4098" name="Picture 2" descr="Understanding Distributed Ledger Technology - Analytics Vidhy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34691" y="3079309"/>
            <a:ext cx="4571487" cy="36658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91886" y="1290341"/>
            <a:ext cx="10179627" cy="2215991"/>
          </a:xfrm>
          <a:prstGeom prst="rect">
            <a:avLst/>
          </a:prstGeom>
          <a:noFill/>
        </p:spPr>
        <p:txBody>
          <a:bodyPr wrap="square" rtlCol="0">
            <a:spAutoFit/>
          </a:bodyPr>
          <a:lstStyle/>
          <a:p>
            <a:pPr algn="just"/>
            <a:r>
              <a:rPr lang="en-US" sz="2000" dirty="0"/>
              <a:t>A distributed ledger differs from a centralized ledger, the type of ledger used by most businesses. Because it provides a single point of failure, a centralized ledger is more vulnerable to cyber assaults and fraud.</a:t>
            </a:r>
          </a:p>
          <a:p>
            <a:pPr algn="just"/>
            <a:r>
              <a:rPr lang="en-US" sz="2000" dirty="0"/>
              <a:t>With the advancement of technology, the information saved on computers is becoming cryptographically secure, quick, and decentralized. This has led to the improvement and rise of Distributed Ledger Technology.</a:t>
            </a:r>
          </a:p>
          <a:p>
            <a:endParaRPr lang="en-IN" dirty="0"/>
          </a:p>
        </p:txBody>
      </p:sp>
      <p:pic>
        <p:nvPicPr>
          <p:cNvPr id="6" name="Picture 5">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7" name="Right Triangle 6"/>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7303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t>Consensus Mechanisms </a:t>
            </a:r>
            <a:r>
              <a:rPr lang="en-US" sz="3400" dirty="0" smtClean="0"/>
              <a:t/>
            </a:r>
            <a:br>
              <a:rPr lang="en-US" sz="3400" dirty="0" smtClean="0"/>
            </a:br>
            <a:endParaRPr lang="en-IN" sz="3400" dirty="0"/>
          </a:p>
        </p:txBody>
      </p:sp>
      <p:sp>
        <p:nvSpPr>
          <p:cNvPr id="3" name="Content Placeholder 2"/>
          <p:cNvSpPr>
            <a:spLocks noGrp="1"/>
          </p:cNvSpPr>
          <p:nvPr>
            <p:ph idx="1"/>
          </p:nvPr>
        </p:nvSpPr>
        <p:spPr>
          <a:xfrm>
            <a:off x="949037" y="1452723"/>
            <a:ext cx="10515600" cy="4351338"/>
          </a:xfrm>
        </p:spPr>
        <p:txBody>
          <a:bodyPr>
            <a:normAutofit/>
          </a:bodyPr>
          <a:lstStyle/>
          <a:p>
            <a:r>
              <a:rPr lang="en-US" b="1" dirty="0">
                <a:latin typeface="+mj-lt"/>
              </a:rPr>
              <a:t>Proof of work</a:t>
            </a:r>
          </a:p>
          <a:p>
            <a:r>
              <a:rPr lang="en-US" sz="2200" dirty="0" smtClean="0"/>
              <a:t>With proof-of-work cryptocurrencies, each block of transactions has a specific hash. For the block to be confirmed, a crypto miner must generate a target hash that's less than or equal to that of the block.</a:t>
            </a: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pic>
        <p:nvPicPr>
          <p:cNvPr id="9218" name="Picture 2" descr="What is Proof of Work (PoW) | Definition and Meaning | Capital.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1637" y="2879502"/>
            <a:ext cx="5126182" cy="3977918"/>
          </a:xfrm>
          <a:prstGeom prst="rect">
            <a:avLst/>
          </a:prstGeom>
          <a:noFill/>
          <a:extLst>
            <a:ext uri="{909E8E84-426E-40DD-AFC4-6F175D3DCCD1}">
              <a14:hiddenFill xmlns:a14="http://schemas.microsoft.com/office/drawing/2010/main">
                <a:solidFill>
                  <a:srgbClr val="FFFFFF"/>
                </a:solidFill>
              </a14:hiddenFill>
            </a:ext>
          </a:extLst>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5184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t>Role of a miner</a:t>
            </a:r>
            <a:endParaRPr lang="en-IN" sz="3500" b="1" dirty="0"/>
          </a:p>
        </p:txBody>
      </p:sp>
      <p:pic>
        <p:nvPicPr>
          <p:cNvPr id="1026" name="Picture 2" descr="Logistics | Free Full-Text | Influence of Blockchain Technology in  Manufacturing Supply Chain and Logistic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12435" y="1884217"/>
            <a:ext cx="8280148" cy="42927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835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6377"/>
            <a:ext cx="10515600" cy="4351338"/>
          </a:xfrm>
        </p:spPr>
        <p:txBody>
          <a:bodyPr>
            <a:normAutofit/>
          </a:bodyPr>
          <a:lstStyle/>
          <a:p>
            <a:pPr marL="0" indent="0">
              <a:buNone/>
            </a:pPr>
            <a:endParaRPr lang="en-US" dirty="0"/>
          </a:p>
          <a:p>
            <a:pPr marL="0" indent="0">
              <a:buNone/>
            </a:pPr>
            <a:r>
              <a:rPr lang="en-US" b="1" dirty="0">
                <a:latin typeface="+mj-lt"/>
              </a:rPr>
              <a:t>Proof of </a:t>
            </a:r>
            <a:r>
              <a:rPr lang="en-US" b="1" dirty="0" smtClean="0">
                <a:latin typeface="+mj-lt"/>
              </a:rPr>
              <a:t>stake</a:t>
            </a:r>
            <a:endParaRPr lang="en-US" dirty="0">
              <a:latin typeface="+mj-lt"/>
            </a:endParaRPr>
          </a:p>
          <a:p>
            <a:pPr marL="0" indent="0">
              <a:buNone/>
            </a:pPr>
            <a:r>
              <a:rPr lang="en-US" sz="2200" dirty="0" smtClean="0"/>
              <a:t>In </a:t>
            </a:r>
            <a:r>
              <a:rPr lang="en-US" sz="2200" dirty="0"/>
              <a:t>this type of consensus algorithm, instead of investing in expensive</a:t>
            </a:r>
          </a:p>
          <a:p>
            <a:r>
              <a:rPr lang="en-US" sz="2200" dirty="0"/>
              <a:t>hardware to solve a complex puzzle, validators invest in the coins of </a:t>
            </a:r>
            <a:r>
              <a:rPr lang="en-US" sz="2200" dirty="0" smtClean="0"/>
              <a:t>the system </a:t>
            </a:r>
            <a:r>
              <a:rPr lang="en-US" sz="2200" dirty="0"/>
              <a:t>by locking up some of their coins as stake.</a:t>
            </a:r>
          </a:p>
          <a:p>
            <a:endParaRPr lang="en-US" dirty="0"/>
          </a:p>
        </p:txBody>
      </p:sp>
      <p:pic>
        <p:nvPicPr>
          <p:cNvPr id="10242" name="Picture 2" descr="What is Proof of Stake? Learn more about this other consensus algorith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6673" y="3247231"/>
            <a:ext cx="7776292" cy="33752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678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103126683"/>
              </p:ext>
            </p:extLst>
          </p:nvPr>
        </p:nvGraphicFramePr>
        <p:xfrm>
          <a:off x="2393029" y="1631662"/>
          <a:ext cx="6944934" cy="4575175"/>
        </p:xfrm>
        <a:graphic>
          <a:graphicData uri="http://schemas.openxmlformats.org/drawingml/2006/table">
            <a:tbl>
              <a:tblPr/>
              <a:tblGrid>
                <a:gridCol w="2314978">
                  <a:extLst>
                    <a:ext uri="{9D8B030D-6E8A-4147-A177-3AD203B41FA5}">
                      <a16:colId xmlns:a16="http://schemas.microsoft.com/office/drawing/2014/main" val="97330948"/>
                    </a:ext>
                  </a:extLst>
                </a:gridCol>
                <a:gridCol w="2314978">
                  <a:extLst>
                    <a:ext uri="{9D8B030D-6E8A-4147-A177-3AD203B41FA5}">
                      <a16:colId xmlns:a16="http://schemas.microsoft.com/office/drawing/2014/main" val="3526689548"/>
                    </a:ext>
                  </a:extLst>
                </a:gridCol>
                <a:gridCol w="2314978">
                  <a:extLst>
                    <a:ext uri="{9D8B030D-6E8A-4147-A177-3AD203B41FA5}">
                      <a16:colId xmlns:a16="http://schemas.microsoft.com/office/drawing/2014/main" val="3722381375"/>
                    </a:ext>
                  </a:extLst>
                </a:gridCol>
              </a:tblGrid>
              <a:tr h="669776">
                <a:tc>
                  <a:txBody>
                    <a:bodyPr/>
                    <a:lstStyle/>
                    <a:p>
                      <a:pPr algn="ctr" fontAlgn="base"/>
                      <a:r>
                        <a:rPr lang="en-IN" sz="1700" b="1">
                          <a:effectLst/>
                        </a:rPr>
                        <a:t>S.No.</a:t>
                      </a:r>
                    </a:p>
                  </a:txBody>
                  <a:tcPr marL="36776" marR="36776" marT="53720" marB="537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700" b="1">
                          <a:effectLst/>
                        </a:rPr>
                        <a:t>Proof of Work (PoW)</a:t>
                      </a:r>
                    </a:p>
                  </a:txBody>
                  <a:tcPr marL="53720" marR="53720" marT="53720" marB="537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700" b="1">
                          <a:effectLst/>
                        </a:rPr>
                        <a:t>Proof of Stake (PoS)</a:t>
                      </a:r>
                    </a:p>
                  </a:txBody>
                  <a:tcPr marL="53720" marR="53720" marT="53720" marB="537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54022116"/>
                  </a:ext>
                </a:extLst>
              </a:tr>
              <a:tr h="1430691">
                <a:tc>
                  <a:txBody>
                    <a:bodyPr/>
                    <a:lstStyle/>
                    <a:p>
                      <a:pPr algn="l" fontAlgn="ctr"/>
                      <a:r>
                        <a:rPr lang="en-IN" sz="1200" b="0" dirty="0">
                          <a:effectLst/>
                        </a:rPr>
                        <a:t>1.</a:t>
                      </a:r>
                    </a:p>
                  </a:txBody>
                  <a:tcPr marL="91939" marR="91939" marT="128714" marB="12871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00" b="0" dirty="0">
                          <a:effectLst/>
                        </a:rPr>
                        <a:t>The probability of mining a block is determined by how much computational work is done by miner.</a:t>
                      </a:r>
                    </a:p>
                  </a:txBody>
                  <a:tcPr marL="91939" marR="91939" marT="128714" marB="12871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00" b="0">
                          <a:effectLst/>
                        </a:rPr>
                        <a:t>The probability of validating a new block is determined by how large of a stake a person holds (how many coins they possess).</a:t>
                      </a:r>
                    </a:p>
                  </a:txBody>
                  <a:tcPr marL="91939" marR="91939" marT="128714" marB="12871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11191738"/>
                  </a:ext>
                </a:extLst>
              </a:tr>
              <a:tr h="1237354">
                <a:tc>
                  <a:txBody>
                    <a:bodyPr/>
                    <a:lstStyle/>
                    <a:p>
                      <a:pPr algn="l" fontAlgn="ctr"/>
                      <a:r>
                        <a:rPr lang="en-IN" sz="1200" b="0">
                          <a:effectLst/>
                        </a:rPr>
                        <a:t>2.</a:t>
                      </a:r>
                    </a:p>
                  </a:txBody>
                  <a:tcPr marL="91939" marR="91939" marT="128714" marB="12871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00" b="0">
                          <a:effectLst/>
                        </a:rPr>
                        <a:t>A reward is given to first miner to solve cryptographic puzzle of each block.</a:t>
                      </a:r>
                    </a:p>
                  </a:txBody>
                  <a:tcPr marL="91939" marR="91939" marT="128714" marB="12871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00" b="0">
                          <a:effectLst/>
                        </a:rPr>
                        <a:t>The validator donot receive a block reward instead they collect network fee as their reward.</a:t>
                      </a:r>
                    </a:p>
                  </a:txBody>
                  <a:tcPr marL="91939" marR="91939" marT="128714" marB="12871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44256382"/>
                  </a:ext>
                </a:extLst>
              </a:tr>
              <a:tr h="1237354">
                <a:tc>
                  <a:txBody>
                    <a:bodyPr/>
                    <a:lstStyle/>
                    <a:p>
                      <a:pPr algn="l" fontAlgn="ctr"/>
                      <a:r>
                        <a:rPr lang="en-IN" sz="1200" b="0">
                          <a:effectLst/>
                        </a:rPr>
                        <a:t>3.</a:t>
                      </a:r>
                    </a:p>
                  </a:txBody>
                  <a:tcPr marL="91939" marR="91939" marT="128714" marB="12871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00" b="0">
                          <a:effectLst/>
                        </a:rPr>
                        <a:t>To add each block to chain, miners must compete to solve difficult puzzles using their computer process power</a:t>
                      </a:r>
                    </a:p>
                  </a:txBody>
                  <a:tcPr marL="91939" marR="91939" marT="128714" marB="12871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00" b="0" dirty="0">
                          <a:effectLst/>
                        </a:rPr>
                        <a:t>There is no competition as block creator is .chosen by an algorithm based on user stake.</a:t>
                      </a:r>
                    </a:p>
                  </a:txBody>
                  <a:tcPr marL="91939" marR="91939" marT="128714" marB="12871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38633119"/>
                  </a:ext>
                </a:extLst>
              </a:tr>
            </a:tbl>
          </a:graphicData>
        </a:graphic>
      </p:graphicFrame>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6" name="TextBox 5"/>
          <p:cNvSpPr txBox="1"/>
          <p:nvPr/>
        </p:nvSpPr>
        <p:spPr>
          <a:xfrm>
            <a:off x="2348142" y="914813"/>
            <a:ext cx="6920549" cy="461665"/>
          </a:xfrm>
          <a:prstGeom prst="rect">
            <a:avLst/>
          </a:prstGeom>
          <a:noFill/>
        </p:spPr>
        <p:txBody>
          <a:bodyPr wrap="none" rtlCol="0">
            <a:spAutoFit/>
          </a:bodyPr>
          <a:lstStyle/>
          <a:p>
            <a:pPr algn="ctr"/>
            <a:r>
              <a:rPr lang="en-US" sz="2400" b="1" dirty="0" smtClean="0"/>
              <a:t>Difference Between Proof of work and proof of stake</a:t>
            </a:r>
            <a:endParaRPr lang="en-IN" sz="2400" b="1" dirty="0"/>
          </a:p>
        </p:txBody>
      </p:sp>
      <p:graphicFrame>
        <p:nvGraphicFramePr>
          <p:cNvPr id="7" name="Table 6"/>
          <p:cNvGraphicFramePr>
            <a:graphicFrameLocks noGrp="1"/>
          </p:cNvGraphicFramePr>
          <p:nvPr/>
        </p:nvGraphicFramePr>
        <p:xfrm>
          <a:off x="2369127" y="1620982"/>
          <a:ext cx="6899564" cy="651163"/>
        </p:xfrm>
        <a:graphic>
          <a:graphicData uri="http://schemas.openxmlformats.org/drawingml/2006/table">
            <a:tbl>
              <a:tblPr/>
              <a:tblGrid>
                <a:gridCol w="6899564">
                  <a:extLst>
                    <a:ext uri="{9D8B030D-6E8A-4147-A177-3AD203B41FA5}">
                      <a16:colId xmlns:a16="http://schemas.microsoft.com/office/drawing/2014/main" val="3695763367"/>
                    </a:ext>
                  </a:extLst>
                </a:gridCol>
              </a:tblGrid>
              <a:tr h="651163">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41609736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27486907"/>
              </p:ext>
            </p:extLst>
          </p:nvPr>
        </p:nvGraphicFramePr>
        <p:xfrm>
          <a:off x="2396836" y="2286000"/>
          <a:ext cx="6885709" cy="3796145"/>
        </p:xfrm>
        <a:graphic>
          <a:graphicData uri="http://schemas.openxmlformats.org/drawingml/2006/table">
            <a:tbl>
              <a:tblPr/>
              <a:tblGrid>
                <a:gridCol w="6885709">
                  <a:extLst>
                    <a:ext uri="{9D8B030D-6E8A-4147-A177-3AD203B41FA5}">
                      <a16:colId xmlns:a16="http://schemas.microsoft.com/office/drawing/2014/main" val="3852652617"/>
                    </a:ext>
                  </a:extLst>
                </a:gridCol>
              </a:tblGrid>
              <a:tr h="3796145">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86259932"/>
                  </a:ext>
                </a:extLst>
              </a:tr>
            </a:tbl>
          </a:graphicData>
        </a:graphic>
      </p:graphicFrame>
      <p:cxnSp>
        <p:nvCxnSpPr>
          <p:cNvPr id="10" name="Straight Connector 9"/>
          <p:cNvCxnSpPr/>
          <p:nvPr/>
        </p:nvCxnSpPr>
        <p:spPr>
          <a:xfrm>
            <a:off x="4405745" y="1620982"/>
            <a:ext cx="13855" cy="446116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2369127" y="3685309"/>
            <a:ext cx="6968836" cy="27709"/>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2393029" y="4932218"/>
            <a:ext cx="6944935" cy="5541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7010400" y="1659006"/>
            <a:ext cx="1" cy="4423139"/>
          </a:xfrm>
          <a:prstGeom prst="line">
            <a:avLst/>
          </a:prstGeom>
        </p:spPr>
        <p:style>
          <a:lnRef idx="1">
            <a:schemeClr val="dk1"/>
          </a:lnRef>
          <a:fillRef idx="0">
            <a:schemeClr val="dk1"/>
          </a:fillRef>
          <a:effectRef idx="0">
            <a:schemeClr val="dk1"/>
          </a:effectRef>
          <a:fontRef idx="minor">
            <a:schemeClr val="tx1"/>
          </a:fontRef>
        </p:style>
      </p:cxnSp>
      <p:sp>
        <p:nvSpPr>
          <p:cNvPr id="11" name="Right Triangle 10"/>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647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1744</TotalTime>
  <Words>894</Words>
  <Application>Microsoft Office PowerPoint</Application>
  <PresentationFormat>Widescreen</PresentationFormat>
  <Paragraphs>88</Paragraphs>
  <Slides>17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Black</vt:lpstr>
      <vt:lpstr>Calibri</vt:lpstr>
      <vt:lpstr>Calibri Light</vt:lpstr>
      <vt:lpstr>Casper</vt:lpstr>
      <vt:lpstr>Edwardian Script ITC</vt:lpstr>
      <vt:lpstr>Karla</vt:lpstr>
      <vt:lpstr>Raleway ExtraBold</vt:lpstr>
      <vt:lpstr>Times New Roman</vt:lpstr>
      <vt:lpstr>Office Theme</vt:lpstr>
      <vt:lpstr>PowerPoint Presentation</vt:lpstr>
      <vt:lpstr>Bit Coin</vt:lpstr>
      <vt:lpstr>PowerPoint Presentation</vt:lpstr>
      <vt:lpstr>PowerPoint Presentation</vt:lpstr>
      <vt:lpstr>Distributed record keeping</vt:lpstr>
      <vt:lpstr>Consensus Mechanisms  </vt:lpstr>
      <vt:lpstr>Role of a miner</vt:lpstr>
      <vt:lpstr>PowerPoint Presentation</vt:lpstr>
      <vt:lpstr>PowerPoint Presentation</vt:lpstr>
      <vt:lpstr>Working of Bit coin</vt:lpstr>
      <vt:lpstr>Challenges in bit coin</vt:lpstr>
      <vt:lpstr>PowerPoint Presentation</vt:lpstr>
      <vt:lpstr>Privacy leakage</vt:lpstr>
      <vt:lpstr>High Energy Consumption</vt:lpstr>
      <vt:lpstr>Security Problems</vt:lpstr>
      <vt:lpstr>Lack of Adequate Skill Sets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173</cp:revision>
  <dcterms:created xsi:type="dcterms:W3CDTF">2022-01-03T03:50:50Z</dcterms:created>
  <dcterms:modified xsi:type="dcterms:W3CDTF">2023-07-27T07:36:26Z</dcterms:modified>
</cp:coreProperties>
</file>