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70" r:id="rId5"/>
    <p:sldId id="263" r:id="rId6"/>
    <p:sldId id="274" r:id="rId7"/>
    <p:sldId id="264" r:id="rId8"/>
    <p:sldId id="266" r:id="rId9"/>
    <p:sldId id="272" r:id="rId10"/>
    <p:sldId id="267" r:id="rId11"/>
    <p:sldId id="262"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73" autoAdjust="0"/>
  </p:normalViewPr>
  <p:slideViewPr>
    <p:cSldViewPr snapToGrid="0">
      <p:cViewPr varScale="1">
        <p:scale>
          <a:sx n="67" d="100"/>
          <a:sy n="67"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C1D6B-0E53-48C7-B24D-F6EC9BEEC8CA}"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7D4B9-909D-442D-B842-8B9854BFD8D0}" type="slidenum">
              <a:rPr lang="en-IN" smtClean="0"/>
              <a:t>‹#›</a:t>
            </a:fld>
            <a:endParaRPr lang="en-IN"/>
          </a:p>
        </p:txBody>
      </p:sp>
    </p:spTree>
    <p:extLst>
      <p:ext uri="{BB962C8B-B14F-4D97-AF65-F5344CB8AC3E}">
        <p14:creationId xmlns:p14="http://schemas.microsoft.com/office/powerpoint/2010/main" val="42734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03991F-5A0F-44BC-92EA-028ECD72E09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272145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3991F-5A0F-44BC-92EA-028ECD72E09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2544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3991F-5A0F-44BC-92EA-028ECD72E09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10890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3991F-5A0F-44BC-92EA-028ECD72E09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214326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03991F-5A0F-44BC-92EA-028ECD72E09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11390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03991F-5A0F-44BC-92EA-028ECD72E096}"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65271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03991F-5A0F-44BC-92EA-028ECD72E096}"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335847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03991F-5A0F-44BC-92EA-028ECD72E096}"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410623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3991F-5A0F-44BC-92EA-028ECD72E096}"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253409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03991F-5A0F-44BC-92EA-028ECD72E096}"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363770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03991F-5A0F-44BC-92EA-028ECD72E096}"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9D1E3-BA3B-41A9-9158-F0A5447585DF}" type="slidenum">
              <a:rPr lang="en-IN" smtClean="0"/>
              <a:t>‹#›</a:t>
            </a:fld>
            <a:endParaRPr lang="en-IN"/>
          </a:p>
        </p:txBody>
      </p:sp>
    </p:spTree>
    <p:extLst>
      <p:ext uri="{BB962C8B-B14F-4D97-AF65-F5344CB8AC3E}">
        <p14:creationId xmlns:p14="http://schemas.microsoft.com/office/powerpoint/2010/main" val="126648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3991F-5A0F-44BC-92EA-028ECD72E096}" type="datetimeFigureOut">
              <a:rPr lang="en-IN" smtClean="0"/>
              <a:t>08-07-2023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9D1E3-BA3B-41A9-9158-F0A5447585DF}" type="slidenum">
              <a:rPr lang="en-IN" smtClean="0"/>
              <a:t>‹#›</a:t>
            </a:fld>
            <a:endParaRPr lang="en-IN"/>
          </a:p>
        </p:txBody>
      </p:sp>
    </p:spTree>
    <p:extLst>
      <p:ext uri="{BB962C8B-B14F-4D97-AF65-F5344CB8AC3E}">
        <p14:creationId xmlns:p14="http://schemas.microsoft.com/office/powerpoint/2010/main" val="187447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CSA-467</a:t>
            </a:r>
          </a:p>
          <a:p>
            <a:pPr eaLnBrk="1" hangingPunct="1"/>
            <a:r>
              <a:rPr lang="en-US" sz="1600" b="1" dirty="0" smtClean="0">
                <a:latin typeface="Raleway ExtraBold" pitchFamily="34" charset="-52"/>
              </a:rPr>
              <a:t>Mapped with CO3</a:t>
            </a:r>
          </a:p>
          <a:p>
            <a:pPr eaLnBrk="1" hangingPunct="1"/>
            <a:r>
              <a:rPr lang="en-US" sz="1600" b="1" dirty="0" smtClean="0">
                <a:latin typeface="Raleway ExtraBold" pitchFamily="34" charset="-52"/>
              </a:rPr>
              <a:t>Scripting Language</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p>
        </p:txBody>
      </p:sp>
    </p:spTree>
    <p:extLst>
      <p:ext uri="{BB962C8B-B14F-4D97-AF65-F5344CB8AC3E}">
        <p14:creationId xmlns:p14="http://schemas.microsoft.com/office/powerpoint/2010/main" val="397753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Features</a:t>
            </a:r>
            <a:endParaRPr lang="en-IN" sz="3500" dirty="0"/>
          </a:p>
        </p:txBody>
      </p:sp>
      <p:sp>
        <p:nvSpPr>
          <p:cNvPr id="3" name="Content Placeholder 2"/>
          <p:cNvSpPr>
            <a:spLocks noGrp="1"/>
          </p:cNvSpPr>
          <p:nvPr>
            <p:ph idx="1"/>
          </p:nvPr>
        </p:nvSpPr>
        <p:spPr>
          <a:xfrm>
            <a:off x="300038" y="1407317"/>
            <a:ext cx="10839450" cy="5207795"/>
          </a:xfrm>
        </p:spPr>
        <p:txBody>
          <a:bodyPr>
            <a:noAutofit/>
          </a:bodyPr>
          <a:lstStyle/>
          <a:p>
            <a:r>
              <a:rPr lang="en-US" sz="2400" dirty="0" smtClean="0"/>
              <a:t>It </a:t>
            </a:r>
            <a:r>
              <a:rPr lang="en-US" sz="2400" dirty="0"/>
              <a:t>is simple and requires minimal processing.</a:t>
            </a:r>
          </a:p>
          <a:p>
            <a:r>
              <a:rPr lang="en-US" sz="2400" dirty="0"/>
              <a:t>Its functionality is limited, which provides greater security to the system.</a:t>
            </a:r>
          </a:p>
          <a:p>
            <a:r>
              <a:rPr lang="en-US" sz="2400" dirty="0"/>
              <a:t>Being a </a:t>
            </a:r>
            <a:r>
              <a:rPr lang="en-US" sz="2400" b="1" dirty="0"/>
              <a:t>Turing Incomplete language </a:t>
            </a:r>
            <a:r>
              <a:rPr lang="en-US" sz="2400" dirty="0"/>
              <a:t>it does not have loops, so it is ensured that the program stops repeating and ends. Thus, the possibility of errors and malicious codes to the Bitcoin network is avoided.</a:t>
            </a:r>
          </a:p>
          <a:p>
            <a:r>
              <a:rPr lang="en-US" sz="2400" dirty="0"/>
              <a:t>Its simplicity allows it to be implemented on a wide range of devices.</a:t>
            </a:r>
          </a:p>
          <a:p>
            <a:r>
              <a:rPr lang="en-US" sz="2400" dirty="0"/>
              <a:t>There is no state before or after the script execution. All the information necessary to run the script must be contained in it.</a:t>
            </a:r>
          </a:p>
          <a:p>
            <a:r>
              <a:rPr lang="en-US" sz="2400" dirty="0"/>
              <a:t>It is based on a stack and can use two types. One main and one alternative. Where the latter is used for the storage of intermediate step calculation data. In much the same way as the memory key on calculators.</a:t>
            </a:r>
          </a:p>
          <a:p>
            <a:endParaRPr lang="en-IN" sz="2400" dirty="0">
              <a:latin typeface="+mj-lt"/>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99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1299152"/>
            <a:ext cx="10515600" cy="4351338"/>
          </a:xfrm>
        </p:spPr>
        <p:txBody>
          <a:bodyPr>
            <a:normAutofit fontScale="92500" lnSpcReduction="10000"/>
          </a:bodyPr>
          <a:lstStyle/>
          <a:p>
            <a:r>
              <a:rPr lang="en-US" b="1" dirty="0">
                <a:latin typeface="+mj-lt"/>
              </a:rPr>
              <a:t>Turing Incomplete</a:t>
            </a:r>
          </a:p>
          <a:p>
            <a:pPr lvl="1"/>
            <a:r>
              <a:rPr lang="en-US" sz="2800" b="1" dirty="0" smtClean="0"/>
              <a:t>Bitcoin scripting language </a:t>
            </a:r>
            <a:r>
              <a:rPr lang="en-US" sz="2800" b="1" dirty="0"/>
              <a:t>is not Full Turing because its functionality is limited and cannot loop</a:t>
            </a:r>
            <a:r>
              <a:rPr lang="en-US" sz="2800" dirty="0"/>
              <a:t>s. </a:t>
            </a:r>
            <a:endParaRPr lang="en-US" sz="2800" dirty="0" smtClean="0"/>
          </a:p>
          <a:p>
            <a:pPr lvl="1"/>
            <a:r>
              <a:rPr lang="en-US" sz="2800" dirty="0" smtClean="0"/>
              <a:t>So </a:t>
            </a:r>
            <a:r>
              <a:rPr lang="en-US" sz="2800" dirty="0"/>
              <a:t>it is not capable of solving any type of problem such as </a:t>
            </a:r>
            <a:r>
              <a:rPr lang="en-US" sz="2800" b="1" dirty="0" smtClean="0"/>
              <a:t>Turing </a:t>
            </a:r>
            <a:r>
              <a:rPr lang="en-US" sz="2800" b="1" dirty="0"/>
              <a:t>machines</a:t>
            </a:r>
            <a:r>
              <a:rPr lang="en-US" sz="2800" dirty="0"/>
              <a:t>. </a:t>
            </a:r>
            <a:endParaRPr lang="en-US" sz="2800" dirty="0" smtClean="0"/>
          </a:p>
          <a:p>
            <a:pPr lvl="1"/>
            <a:r>
              <a:rPr lang="en-US" sz="2800" dirty="0" smtClean="0"/>
              <a:t>Turing </a:t>
            </a:r>
            <a:r>
              <a:rPr lang="en-US" sz="2800" dirty="0"/>
              <a:t>incomplete means that Script for Bitcoin and other cryptocurrencies does not allow infinite loops. </a:t>
            </a:r>
            <a:endParaRPr lang="en-US" sz="2800" dirty="0" smtClean="0"/>
          </a:p>
          <a:p>
            <a:r>
              <a:rPr lang="en-US" dirty="0"/>
              <a:t>However, this limitation is intentional as this prevents infinite or endless looping and error execution</a:t>
            </a:r>
            <a:r>
              <a:rPr lang="en-US" dirty="0" smtClean="0"/>
              <a:t>.</a:t>
            </a:r>
          </a:p>
          <a:p>
            <a:r>
              <a:rPr lang="en-US" dirty="0"/>
              <a:t>Where malicious parts of the program can be free to create complicated operations to consume the rate of hash and slow down the Bitcoin system through infinite loops.</a:t>
            </a:r>
            <a:r>
              <a:rPr lang="en-US" dirty="0" smtClean="0"/>
              <a:t> </a:t>
            </a:r>
            <a:endParaRPr lang="en-US" dirty="0"/>
          </a:p>
          <a:p>
            <a:endParaRPr lang="en-IN" sz="2200" dirty="0">
              <a:latin typeface="+mj-lt"/>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47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1413452"/>
            <a:ext cx="10515600" cy="4351338"/>
          </a:xfrm>
        </p:spPr>
        <p:txBody>
          <a:bodyPr>
            <a:normAutofit lnSpcReduction="10000"/>
          </a:bodyPr>
          <a:lstStyle/>
          <a:p>
            <a:r>
              <a:rPr lang="en-US" dirty="0"/>
              <a:t>A Turing complete system or programming language is one that can simulate a Turing machine. In other words, it has the ability to solve any problem that a Turing machine can solve, given enough time and resources. Turing completeness is considered a desirable property because it means that a system or language is capable of expressing any computable function.</a:t>
            </a:r>
          </a:p>
          <a:p>
            <a:r>
              <a:rPr lang="en-US" dirty="0"/>
              <a:t>On the other hand, a Turing incomplete system or programming language lacks the ability to simulate a Turing machine. It may have certain limitations or restrictions that prevent it from solving certain types of problems. This means that there are computational tasks that cannot be expressed or solved within the confines of a Turing incomplete system or language.</a:t>
            </a:r>
          </a:p>
          <a:p>
            <a:endParaRPr lang="en-IN" sz="2200" dirty="0">
              <a:latin typeface="+mj-lt"/>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39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333" y="2070677"/>
            <a:ext cx="10515600" cy="4351338"/>
          </a:xfrm>
        </p:spPr>
        <p:txBody>
          <a:bodyPr>
            <a:noAutofit/>
          </a:bodyPr>
          <a:lstStyle/>
          <a:p>
            <a:r>
              <a:rPr lang="en-US" sz="2400" dirty="0"/>
              <a:t>Bitcoin scripting is a programming language used within the Bitcoin network to define the conditions under which Bitcoin transactions can be spent. It provides a set of instructions that govern the locking and unlocking of Bitcoin outputs, allowing users to enforce specific spending conditions. Here are some key features of Bitcoin scripting:</a:t>
            </a:r>
          </a:p>
          <a:p>
            <a:r>
              <a:rPr lang="en-US" sz="2400" b="1" dirty="0">
                <a:solidFill>
                  <a:srgbClr val="FF0000"/>
                </a:solidFill>
              </a:rPr>
              <a:t>Stack-based language</a:t>
            </a:r>
            <a:r>
              <a:rPr lang="en-US" sz="2400" dirty="0"/>
              <a:t>: Bitcoin scripting is based on a stack machine model. It operates on a stack of data elements and uses various stack manipulation operations to perform computations and evaluate conditions.</a:t>
            </a:r>
          </a:p>
          <a:p>
            <a:r>
              <a:rPr lang="en-US" sz="2400" b="1" dirty="0">
                <a:solidFill>
                  <a:srgbClr val="FF0000"/>
                </a:solidFill>
              </a:rPr>
              <a:t>Script types</a:t>
            </a:r>
            <a:r>
              <a:rPr lang="en-US" sz="2400" dirty="0"/>
              <a:t>: Bitcoin scripting supports different script types, including Pay-to-Public-Key-Hash (P2PKH), Pay-to-Script-Hash (P2SH), and multi-signature (multi-sig) scripts. Each script type has its own set of rules and conditions for spending Bitcoin</a:t>
            </a:r>
            <a:r>
              <a:rPr lang="en-US" sz="2400" dirty="0" smtClean="0"/>
              <a:t>.</a:t>
            </a:r>
            <a:endParaRPr lang="en-US" sz="24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143251" y="1228896"/>
            <a:ext cx="4907562" cy="584775"/>
          </a:xfrm>
          <a:prstGeom prst="rect">
            <a:avLst/>
          </a:prstGeom>
          <a:noFill/>
        </p:spPr>
        <p:txBody>
          <a:bodyPr wrap="none" rtlCol="0">
            <a:spAutoFit/>
          </a:bodyPr>
          <a:lstStyle/>
          <a:p>
            <a:r>
              <a:rPr lang="en-US" sz="3200" dirty="0" smtClean="0"/>
              <a:t>Features of bit coin scripting</a:t>
            </a:r>
            <a:endParaRPr lang="en-IN" sz="3200" dirty="0"/>
          </a:p>
        </p:txBody>
      </p:sp>
    </p:spTree>
    <p:extLst>
      <p:ext uri="{BB962C8B-B14F-4D97-AF65-F5344CB8AC3E}">
        <p14:creationId xmlns:p14="http://schemas.microsoft.com/office/powerpoint/2010/main" val="393457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1413452"/>
            <a:ext cx="10515600" cy="4351338"/>
          </a:xfrm>
        </p:spPr>
        <p:txBody>
          <a:bodyPr>
            <a:normAutofit fontScale="92500" lnSpcReduction="10000"/>
          </a:bodyPr>
          <a:lstStyle/>
          <a:p>
            <a:r>
              <a:rPr lang="en-US" sz="3000" b="1" dirty="0">
                <a:solidFill>
                  <a:srgbClr val="FF0000"/>
                </a:solidFill>
              </a:rPr>
              <a:t>Script evaluation</a:t>
            </a:r>
            <a:r>
              <a:rPr lang="en-US" dirty="0"/>
              <a:t>: Bitcoin script execution involves the evaluation of a script to determine whether it is valid or not. The script is run in a virtual machine known as the Bitcoin Script Interpreter, and each opcode is executed step by step.</a:t>
            </a:r>
          </a:p>
          <a:p>
            <a:r>
              <a:rPr lang="en-US" b="1" dirty="0">
                <a:solidFill>
                  <a:srgbClr val="FF0000"/>
                </a:solidFill>
              </a:rPr>
              <a:t>Script validation</a:t>
            </a:r>
            <a:r>
              <a:rPr lang="en-US" dirty="0"/>
              <a:t>: Bitcoin nodes validate the scripts in transaction inputs to ensure that they meet the spending conditions specified by the previous transaction's output script. If the script execution is successful and the spending conditions are satisfied, the transaction is considered valid.</a:t>
            </a:r>
          </a:p>
          <a:p>
            <a:r>
              <a:rPr lang="en-US" b="1" dirty="0">
                <a:solidFill>
                  <a:srgbClr val="FF0000"/>
                </a:solidFill>
              </a:rPr>
              <a:t>Limited computational capabilities</a:t>
            </a:r>
            <a:r>
              <a:rPr lang="en-US" dirty="0"/>
              <a:t>: Bitcoin scripting intentionally restricts the computational capabilities to prevent potential security risks, such as infinite loops or excessive resource consumption. This limitation ensures that script execution remains predictable and efficient</a:t>
            </a:r>
            <a:r>
              <a:rPr lang="en-US" dirty="0" smtClean="0"/>
              <a:t>.</a:t>
            </a:r>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79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1413452"/>
            <a:ext cx="10515600" cy="4351338"/>
          </a:xfrm>
        </p:spPr>
        <p:txBody>
          <a:bodyPr>
            <a:normAutofit/>
          </a:bodyPr>
          <a:lstStyle/>
          <a:p>
            <a:r>
              <a:rPr lang="en-US" dirty="0">
                <a:solidFill>
                  <a:srgbClr val="FF0000"/>
                </a:solidFill>
              </a:rPr>
              <a:t>Turing incompleteness</a:t>
            </a:r>
            <a:r>
              <a:rPr lang="en-US" dirty="0"/>
              <a:t>: Bitcoin scripting is intentionally designed to be Turing incomplete, meaning it does not have the full computational power of a Turing machine. This limitation enhances security by preventing potentially harmful or unpredictable computations within the Bitcoin network.</a:t>
            </a:r>
          </a:p>
          <a:p>
            <a:r>
              <a:rPr lang="en-US" dirty="0"/>
              <a:t>Bitcoin scripting provides a flexible mechanism for defining transaction spending conditions and enabling various types of smart contracts on the Bitcoin </a:t>
            </a:r>
            <a:r>
              <a:rPr lang="en-US" dirty="0" smtClean="0"/>
              <a:t>block chain</a:t>
            </a:r>
            <a:r>
              <a:rPr lang="en-US" dirty="0"/>
              <a:t>. Its simplicity and security-focused design make it suitable for the decentralized and trustless nature of the Bitcoin network.</a:t>
            </a:r>
          </a:p>
          <a:p>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34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302327"/>
            <a:ext cx="10674927" cy="4445145"/>
          </a:xfrm>
        </p:spPr>
        <p:txBody>
          <a:bodyPr>
            <a:normAutofit lnSpcReduction="10000"/>
          </a:bodyPr>
          <a:lstStyle/>
          <a:p>
            <a:pPr marL="0" indent="0" algn="ctr">
              <a:buNone/>
            </a:pPr>
            <a:r>
              <a:rPr lang="en-US" sz="3500" dirty="0"/>
              <a:t>Bitcoin </a:t>
            </a:r>
            <a:r>
              <a:rPr lang="en-US" sz="3500" dirty="0" smtClean="0"/>
              <a:t>Script</a:t>
            </a:r>
          </a:p>
          <a:p>
            <a:pPr marL="0" indent="0" algn="ctr">
              <a:buNone/>
            </a:pPr>
            <a:endParaRPr lang="en-US" sz="3500" dirty="0" smtClean="0"/>
          </a:p>
          <a:p>
            <a:pPr marL="0" indent="0">
              <a:buNone/>
            </a:pPr>
            <a:r>
              <a:rPr lang="en-US" dirty="0" smtClean="0"/>
              <a:t>Bitcoin </a:t>
            </a:r>
            <a:r>
              <a:rPr lang="en-US" dirty="0"/>
              <a:t>Script is a simple, stack-based programming language that enables the processing of transactions on the Bitcoin </a:t>
            </a:r>
            <a:r>
              <a:rPr lang="en-US" dirty="0" smtClean="0"/>
              <a:t>block chain.</a:t>
            </a:r>
          </a:p>
          <a:p>
            <a:r>
              <a:rPr lang="en-US" dirty="0" smtClean="0"/>
              <a:t>It’s </a:t>
            </a:r>
            <a:r>
              <a:rPr lang="en-US" dirty="0"/>
              <a:t>important to note that Bitcoin software (also known as Bitcoin Core) is not actually written in Bitcoin Script. </a:t>
            </a:r>
            <a:endParaRPr lang="en-US" dirty="0" smtClean="0"/>
          </a:p>
          <a:p>
            <a:r>
              <a:rPr lang="en-US" dirty="0"/>
              <a:t>Script itself is implemented using the programming language the Bitcoin software is written in</a:t>
            </a:r>
            <a:r>
              <a:rPr lang="en-US" dirty="0" smtClean="0"/>
              <a:t>.</a:t>
            </a:r>
          </a:p>
          <a:p>
            <a:r>
              <a:rPr lang="en-US" b="1" dirty="0"/>
              <a:t>Bitcoin Script </a:t>
            </a:r>
            <a:r>
              <a:rPr lang="en-US" b="1" dirty="0" smtClean="0"/>
              <a:t>allows </a:t>
            </a:r>
            <a:r>
              <a:rPr lang="en-US" b="1" dirty="0"/>
              <a:t>to do everything it can do, from sending funds from a wallet to allowing the creation of multi-user accounts</a:t>
            </a:r>
            <a:r>
              <a:rPr lang="en-US" b="1" dirty="0" smtClean="0"/>
              <a:t>.</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20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845" y="1302327"/>
            <a:ext cx="10515600" cy="5387254"/>
          </a:xfrm>
        </p:spPr>
        <p:txBody>
          <a:bodyPr>
            <a:normAutofit/>
          </a:bodyPr>
          <a:lstStyle/>
          <a:p>
            <a:r>
              <a:rPr lang="en-US" b="1" dirty="0" smtClean="0"/>
              <a:t>Stack-based</a:t>
            </a:r>
          </a:p>
          <a:p>
            <a:pPr lvl="1"/>
            <a:r>
              <a:rPr lang="en-US" sz="2800" b="1" dirty="0"/>
              <a:t>Stack-oriented programming</a:t>
            </a:r>
            <a:r>
              <a:rPr lang="en-US" sz="2800" dirty="0"/>
              <a:t>, is a programming paradigm which relies on a stack machine model for passing parameters. </a:t>
            </a:r>
          </a:p>
          <a:p>
            <a:pPr lvl="1"/>
            <a:r>
              <a:rPr lang="en-US" sz="2800" dirty="0"/>
              <a:t>Stack-oriented languages operate on one or more stacks, each of which may serve a different purpose</a:t>
            </a:r>
            <a:r>
              <a:rPr lang="en-US" sz="2800" dirty="0" smtClean="0"/>
              <a:t>.</a:t>
            </a:r>
            <a:endParaRPr lang="en-US" sz="2800" b="1" dirty="0"/>
          </a:p>
          <a:p>
            <a:r>
              <a:rPr lang="en-US" dirty="0" smtClean="0"/>
              <a:t>Items at the top of the stack can be added (pushed) or removed (popped) in a “</a:t>
            </a:r>
            <a:r>
              <a:rPr lang="en-US" b="1" dirty="0" smtClean="0"/>
              <a:t>Last In, First Out (LIFO)” </a:t>
            </a:r>
            <a:r>
              <a:rPr lang="en-US" dirty="0" smtClean="0"/>
              <a:t>queue. </a:t>
            </a:r>
          </a:p>
          <a:p>
            <a:r>
              <a:rPr lang="en-US" dirty="0" smtClean="0"/>
              <a:t>With Bitcoin Script, Book A would need to be the first taken out of the stack (popped), followed by Book B and Book C, to put anything at the bottom of the stack (pushed). </a:t>
            </a:r>
          </a:p>
          <a:p>
            <a:r>
              <a:rPr lang="en-US" dirty="0" smtClean="0"/>
              <a:t>The same concept is applied virtually to operations in a sequence with Script.</a:t>
            </a:r>
          </a:p>
          <a:p>
            <a:endParaRPr lang="en-US" sz="2200" dirty="0"/>
          </a:p>
          <a:p>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88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ontiers | An Analysis of Non-standard Transac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6564" y="1537855"/>
            <a:ext cx="8243179" cy="5110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8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5" y="1534680"/>
            <a:ext cx="10515600" cy="4351338"/>
          </a:xfrm>
        </p:spPr>
        <p:txBody>
          <a:bodyPr>
            <a:normAutofit/>
          </a:bodyPr>
          <a:lstStyle/>
          <a:p>
            <a:r>
              <a:rPr lang="en-US" dirty="0"/>
              <a:t>Bitcoin Script is essentially a set of programmed instructions that are recorded with every transaction made. </a:t>
            </a:r>
            <a:endParaRPr lang="en-US" dirty="0" smtClean="0"/>
          </a:p>
          <a:p>
            <a:r>
              <a:rPr lang="en-US" dirty="0"/>
              <a:t>In </a:t>
            </a:r>
            <a:r>
              <a:rPr lang="en-US" dirty="0" smtClean="0"/>
              <a:t>Bitcoin </a:t>
            </a:r>
            <a:r>
              <a:rPr lang="en-US" dirty="0"/>
              <a:t>order to </a:t>
            </a:r>
            <a:r>
              <a:rPr lang="en-US" dirty="0" smtClean="0"/>
              <a:t>write program that communicate our </a:t>
            </a:r>
            <a:r>
              <a:rPr lang="en-US" dirty="0"/>
              <a:t>wishes, the </a:t>
            </a:r>
            <a:r>
              <a:rPr lang="en-US" b="1" dirty="0"/>
              <a:t>opcodes (OP CODES)</a:t>
            </a:r>
            <a:r>
              <a:rPr lang="en-US" dirty="0"/>
              <a:t>, which serve various functions.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78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157307"/>
            <a:ext cx="10515600" cy="1325563"/>
          </a:xfrm>
        </p:spPr>
        <p:txBody>
          <a:bodyPr>
            <a:normAutofit/>
          </a:bodyPr>
          <a:lstStyle/>
          <a:p>
            <a:pPr algn="ctr"/>
            <a:r>
              <a:rPr lang="en-US" sz="3400" b="1" dirty="0" smtClean="0"/>
              <a:t>Bit coin Script</a:t>
            </a:r>
            <a:endParaRPr lang="en-IN" sz="3400" b="1" dirty="0"/>
          </a:p>
        </p:txBody>
      </p:sp>
      <p:pic>
        <p:nvPicPr>
          <p:cNvPr id="4104" name="Picture 8" descr="What is Bitcoin 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8397" y="4604571"/>
            <a:ext cx="6296537" cy="22145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0711" y="1367804"/>
            <a:ext cx="11777412" cy="3785652"/>
          </a:xfrm>
          <a:prstGeom prst="rect">
            <a:avLst/>
          </a:prstGeom>
          <a:noFill/>
        </p:spPr>
        <p:txBody>
          <a:bodyPr wrap="square" rtlCol="0">
            <a:spAutoFit/>
          </a:bodyPr>
          <a:lstStyle/>
          <a:p>
            <a:r>
              <a:rPr lang="en-US" sz="2400" dirty="0" smtClean="0"/>
              <a:t>1.) First</a:t>
            </a:r>
            <a:r>
              <a:rPr lang="en-US" sz="2400" dirty="0"/>
              <a:t>, the original public key of the owner (which is in the </a:t>
            </a:r>
            <a:r>
              <a:rPr lang="en-US" sz="2400" dirty="0" smtClean="0"/>
              <a:t>scriptSig) </a:t>
            </a:r>
            <a:r>
              <a:rPr lang="en-US" sz="2400" dirty="0"/>
              <a:t>of the funds is duplicated.</a:t>
            </a:r>
          </a:p>
          <a:p>
            <a:r>
              <a:rPr lang="en-US" sz="2400" dirty="0" smtClean="0"/>
              <a:t>2.) The </a:t>
            </a:r>
            <a:r>
              <a:rPr lang="en-US" sz="2400" dirty="0"/>
              <a:t>duplicate public key then goes through a hashing process. In this process, a hash is applied first </a:t>
            </a:r>
            <a:r>
              <a:rPr lang="en-US" sz="2400" b="1" dirty="0" smtClean="0"/>
              <a:t>SHA-256</a:t>
            </a:r>
            <a:r>
              <a:rPr lang="en-US" sz="2400" dirty="0"/>
              <a:t> and a RIPEMD-160 hash is then applied to the result.</a:t>
            </a:r>
          </a:p>
          <a:p>
            <a:r>
              <a:rPr lang="en-US" sz="2400" dirty="0" smtClean="0"/>
              <a:t>3.) The </a:t>
            </a:r>
            <a:r>
              <a:rPr lang="en-US" sz="2400" dirty="0"/>
              <a:t>result of the hashes is compared with the hash of the public key that is in the scriptPubKey to make sure it is EQUALVERIFY (that is, it is the same key and is verified as valid).</a:t>
            </a:r>
          </a:p>
          <a:p>
            <a:r>
              <a:rPr lang="en-US" sz="2400" dirty="0"/>
              <a:t>If it matches, the script continues to run and CHECKSIG is performed to verify the signature with the public key.</a:t>
            </a:r>
          </a:p>
          <a:p>
            <a:endParaRPr lang="en-IN" sz="2400" dirty="0"/>
          </a:p>
        </p:txBody>
      </p:sp>
      <p:pic>
        <p:nvPicPr>
          <p:cNvPr id="9" name="Picture 8">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
        <p:nvSpPr>
          <p:cNvPr id="10" name="Right Triangle 9"/>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59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55" y="864479"/>
            <a:ext cx="10515600" cy="1325563"/>
          </a:xfrm>
        </p:spPr>
        <p:txBody>
          <a:bodyPr>
            <a:normAutofit/>
          </a:bodyPr>
          <a:lstStyle/>
          <a:p>
            <a:r>
              <a:rPr lang="en-US" sz="3200" b="1" dirty="0"/>
              <a:t>What is an OP_CODE or Operation Code</a:t>
            </a:r>
            <a:r>
              <a:rPr lang="en-US" sz="3200" b="1" dirty="0" smtClean="0"/>
              <a:t>?</a:t>
            </a:r>
            <a:endParaRPr lang="en-IN" sz="3200" dirty="0"/>
          </a:p>
        </p:txBody>
      </p:sp>
      <p:sp>
        <p:nvSpPr>
          <p:cNvPr id="3" name="Content Placeholder 2"/>
          <p:cNvSpPr>
            <a:spLocks noGrp="1"/>
          </p:cNvSpPr>
          <p:nvPr>
            <p:ph idx="1"/>
          </p:nvPr>
        </p:nvSpPr>
        <p:spPr/>
        <p:txBody>
          <a:bodyPr>
            <a:normAutofit/>
          </a:bodyPr>
          <a:lstStyle/>
          <a:p>
            <a:r>
              <a:rPr lang="en-US" dirty="0"/>
              <a:t>In computing, a </a:t>
            </a:r>
            <a:r>
              <a:rPr lang="en-US" b="1" dirty="0"/>
              <a:t>OP_CODE</a:t>
            </a:r>
            <a:r>
              <a:rPr lang="en-US" dirty="0"/>
              <a:t> (Operation </a:t>
            </a:r>
            <a:r>
              <a:rPr lang="en-US" dirty="0" smtClean="0"/>
              <a:t>Code), </a:t>
            </a:r>
            <a:r>
              <a:rPr lang="en-US" dirty="0"/>
              <a:t>is a portion of a machine language instruction that specifies the operation to be performed. </a:t>
            </a:r>
            <a:endParaRPr lang="en-US" dirty="0" smtClean="0"/>
          </a:p>
          <a:p>
            <a:r>
              <a:rPr lang="en-US" dirty="0"/>
              <a:t>D</a:t>
            </a:r>
            <a:r>
              <a:rPr lang="en-US" dirty="0" smtClean="0"/>
              <a:t>ue </a:t>
            </a:r>
            <a:r>
              <a:rPr lang="en-US" dirty="0"/>
              <a:t>to the structure in which </a:t>
            </a:r>
            <a:r>
              <a:rPr lang="en-US" dirty="0" smtClean="0"/>
              <a:t>Bitcoin </a:t>
            </a:r>
            <a:r>
              <a:rPr lang="en-US" dirty="0"/>
              <a:t>has been created, there is the possibility of defining 256 OP_CODES, different of which start from number 0 to 255. </a:t>
            </a:r>
            <a:endParaRPr lang="en-US" dirty="0" smtClean="0"/>
          </a:p>
          <a:p>
            <a:r>
              <a:rPr lang="en-US" dirty="0" smtClean="0"/>
              <a:t>Of </a:t>
            </a:r>
            <a:r>
              <a:rPr lang="en-US" dirty="0"/>
              <a:t>these 256 OP_CODES, a total of 116 are currently active</a:t>
            </a:r>
            <a:r>
              <a:rPr lang="en-US" dirty="0" smtClean="0"/>
              <a:t>.</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22041" cy="1204395"/>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44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5" y="1229880"/>
            <a:ext cx="10515600" cy="4351338"/>
          </a:xfrm>
        </p:spPr>
        <p:txBody>
          <a:bodyPr>
            <a:normAutofit fontScale="92500" lnSpcReduction="10000"/>
          </a:bodyPr>
          <a:lstStyle/>
          <a:p>
            <a:r>
              <a:rPr lang="en-US" dirty="0" smtClean="0"/>
              <a:t>There </a:t>
            </a:r>
            <a:r>
              <a:rPr lang="en-US" dirty="0"/>
              <a:t>are the OP_CODES that in the operation are the following</a:t>
            </a:r>
            <a:r>
              <a:rPr lang="en-US" dirty="0" smtClean="0"/>
              <a:t>:</a:t>
            </a:r>
          </a:p>
          <a:p>
            <a:pPr lvl="1"/>
            <a:r>
              <a:rPr lang="en-US" sz="2800" b="1" dirty="0"/>
              <a:t>OP_DUP:</a:t>
            </a:r>
            <a:r>
              <a:rPr lang="en-US" sz="2800" dirty="0"/>
              <a:t> Duplicate the item on the top stack.</a:t>
            </a:r>
          </a:p>
          <a:p>
            <a:pPr lvl="1"/>
            <a:r>
              <a:rPr lang="en-US" sz="2800" b="1" dirty="0"/>
              <a:t>OP_HASH160:</a:t>
            </a:r>
            <a:r>
              <a:rPr lang="en-US" sz="2800" dirty="0"/>
              <a:t> The input is encoded twice: first with SHA-256 and then with RIPEMD-160.</a:t>
            </a:r>
          </a:p>
          <a:p>
            <a:pPr lvl="1"/>
            <a:r>
              <a:rPr lang="en-US" sz="2800" b="1" dirty="0"/>
              <a:t>OP_EQUALVERIFY:</a:t>
            </a:r>
            <a:r>
              <a:rPr lang="en-US" sz="2800" dirty="0"/>
              <a:t> Verify that the data entered is correct and valid.</a:t>
            </a:r>
          </a:p>
          <a:p>
            <a:pPr lvl="1"/>
            <a:r>
              <a:rPr lang="en-US" sz="2800" b="1" dirty="0"/>
              <a:t>OP_ADD</a:t>
            </a:r>
            <a:r>
              <a:rPr lang="en-US" sz="2800" dirty="0"/>
              <a:t>: Pops two items off the stack, adds them together, and pushes the result back onto the stack</a:t>
            </a:r>
            <a:r>
              <a:rPr lang="en-US" sz="2800" dirty="0" smtClean="0"/>
              <a:t>.</a:t>
            </a:r>
          </a:p>
          <a:p>
            <a:pPr lvl="1"/>
            <a:r>
              <a:rPr lang="en-US" sz="2800" b="1" dirty="0"/>
              <a:t>OP_EQUAL</a:t>
            </a:r>
            <a:r>
              <a:rPr lang="en-US" sz="2800" dirty="0"/>
              <a:t>: Pops two items from the stack and compares them to check if they are equal. if they are equal, then it pushes the result TRUE back onto the stack</a:t>
            </a:r>
            <a:r>
              <a:rPr lang="en-US" sz="2800" dirty="0" smtClean="0"/>
              <a:t>.</a:t>
            </a:r>
          </a:p>
          <a:p>
            <a:pPr lvl="1"/>
            <a:r>
              <a:rPr lang="en-US" sz="2800" b="1" dirty="0"/>
              <a:t>OP_CHECKSIG</a:t>
            </a:r>
            <a:r>
              <a:rPr lang="en-US" sz="2800" dirty="0"/>
              <a:t>: Verifies that the signature for a transaction input is valid.</a:t>
            </a:r>
            <a:endParaRPr lang="en-IN" sz="28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719605" cy="1083863"/>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78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tcoin Script: An Introduction For Beginn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879" y="1027427"/>
            <a:ext cx="8677709" cy="57851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647969" cy="1055313"/>
          </a:xfrm>
          <a:prstGeom prst="rect">
            <a:avLst/>
          </a:prstGeom>
        </p:spPr>
      </p:pic>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982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853</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PowerPoint Presentation</vt:lpstr>
      <vt:lpstr>PowerPoint Presentation</vt:lpstr>
      <vt:lpstr>PowerPoint Presentation</vt:lpstr>
      <vt:lpstr>PowerPoint Presentation</vt:lpstr>
      <vt:lpstr>Bit coin Script</vt:lpstr>
      <vt:lpstr>What is an OP_CODE or Operation Code?</vt:lpstr>
      <vt:lpstr>PowerPoint Presentation</vt:lpstr>
      <vt:lpstr>PowerPoint Presentation</vt:lpstr>
      <vt:lpstr>Features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85</cp:revision>
  <dcterms:created xsi:type="dcterms:W3CDTF">2022-01-25T07:51:54Z</dcterms:created>
  <dcterms:modified xsi:type="dcterms:W3CDTF">2023-07-08T09:18:11Z</dcterms:modified>
</cp:coreProperties>
</file>