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34" r:id="rId3"/>
    <p:sldId id="315" r:id="rId4"/>
    <p:sldId id="320" r:id="rId5"/>
    <p:sldId id="326" r:id="rId6"/>
    <p:sldId id="316" r:id="rId7"/>
    <p:sldId id="321" r:id="rId8"/>
    <p:sldId id="322" r:id="rId9"/>
    <p:sldId id="323" r:id="rId10"/>
    <p:sldId id="317" r:id="rId11"/>
    <p:sldId id="327" r:id="rId12"/>
    <p:sldId id="328" r:id="rId13"/>
    <p:sldId id="336" r:id="rId14"/>
    <p:sldId id="337" r:id="rId15"/>
    <p:sldId id="338" r:id="rId16"/>
    <p:sldId id="329" r:id="rId17"/>
    <p:sldId id="330" r:id="rId18"/>
    <p:sldId id="331" r:id="rId19"/>
    <p:sldId id="332"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87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r>
              <a:rPr lang="en-US" sz="1600" b="1" dirty="0" smtClean="0">
                <a:latin typeface="Raleway ExtraBold" pitchFamily="34" charset="-52"/>
              </a:rPr>
              <a:t>Mapped with CO3</a:t>
            </a:r>
          </a:p>
          <a:p>
            <a:pPr eaLnBrk="1" hangingPunct="1"/>
            <a:r>
              <a:rPr lang="en-US" sz="1600" b="1" dirty="0" err="1" smtClean="0">
                <a:latin typeface="Raleway ExtraBold" pitchFamily="34" charset="-52"/>
              </a:rPr>
              <a:t>Ethereum</a:t>
            </a:r>
            <a:r>
              <a:rPr lang="en-US" sz="1600" b="1" dirty="0" smtClean="0">
                <a:latin typeface="Raleway ExtraBold" pitchFamily="34" charset="-52"/>
              </a:rPr>
              <a:t> and Smart contracts</a:t>
            </a:r>
            <a:endParaRPr lang="en-US" sz="1600" b="1"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6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4"/>
            <a:ext cx="10515600" cy="6220691"/>
          </a:xfrm>
        </p:spPr>
        <p:txBody>
          <a:bodyPr>
            <a:normAutofit/>
          </a:bodyPr>
          <a:lstStyle/>
          <a:p>
            <a:pPr marL="0" indent="0" algn="ctr">
              <a:buNone/>
            </a:pPr>
            <a:r>
              <a:rPr lang="en-US" b="1" dirty="0" smtClean="0">
                <a:latin typeface="+mj-lt"/>
              </a:rPr>
              <a:t>Benefits of smart contracts</a:t>
            </a:r>
          </a:p>
          <a:p>
            <a:pPr marL="0" indent="0">
              <a:buNone/>
            </a:pPr>
            <a:endParaRPr lang="en-US" b="1" dirty="0" smtClean="0"/>
          </a:p>
          <a:p>
            <a:pPr marL="0" indent="0">
              <a:buNone/>
            </a:pPr>
            <a:endParaRPr lang="en-US" b="1" dirty="0" smtClean="0"/>
          </a:p>
        </p:txBody>
      </p:sp>
      <p:pic>
        <p:nvPicPr>
          <p:cNvPr id="1030" name="Picture 6" descr="Smart Contracts: The Ultimate Guide for the Beginners"/>
          <p:cNvPicPr>
            <a:picLocks noChangeAspect="1" noChangeArrowheads="1"/>
          </p:cNvPicPr>
          <p:nvPr/>
        </p:nvPicPr>
        <p:blipFill rotWithShape="1">
          <a:blip r:embed="rId2">
            <a:extLst>
              <a:ext uri="{28A0092B-C50C-407E-A947-70E740481C1C}">
                <a14:useLocalDpi xmlns:a14="http://schemas.microsoft.com/office/drawing/2010/main" val="0"/>
              </a:ext>
            </a:extLst>
          </a:blip>
          <a:srcRect b="3120"/>
          <a:stretch/>
        </p:blipFill>
        <p:spPr bwMode="auto">
          <a:xfrm>
            <a:off x="3071352" y="1015709"/>
            <a:ext cx="6656848" cy="5736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86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Ethereum block chain</a:t>
            </a:r>
            <a:endParaRPr lang="en-IN" sz="3500" dirty="0"/>
          </a:p>
        </p:txBody>
      </p:sp>
      <p:sp>
        <p:nvSpPr>
          <p:cNvPr id="3" name="Content Placeholder 2"/>
          <p:cNvSpPr>
            <a:spLocks noGrp="1"/>
          </p:cNvSpPr>
          <p:nvPr>
            <p:ph idx="1"/>
          </p:nvPr>
        </p:nvSpPr>
        <p:spPr>
          <a:xfrm>
            <a:off x="838200" y="1269847"/>
            <a:ext cx="10515600" cy="4351338"/>
          </a:xfrm>
        </p:spPr>
        <p:txBody>
          <a:bodyPr>
            <a:normAutofit/>
          </a:bodyPr>
          <a:lstStyle/>
          <a:p>
            <a:r>
              <a:rPr lang="en-US" sz="2400" dirty="0"/>
              <a:t>Ethereum is an open-source </a:t>
            </a:r>
            <a:r>
              <a:rPr lang="en-US" sz="2400" dirty="0" smtClean="0"/>
              <a:t>block chain </a:t>
            </a:r>
            <a:r>
              <a:rPr lang="en-US" sz="2400" dirty="0"/>
              <a:t>platform that enables the creation and execution of decentralized applications (dApps) and smart contracts. A </a:t>
            </a:r>
            <a:r>
              <a:rPr lang="en-US" sz="2400" dirty="0" smtClean="0"/>
              <a:t>block chain </a:t>
            </a:r>
            <a:r>
              <a:rPr lang="en-US" sz="2400" dirty="0"/>
              <a:t>is a distributed ledger that records and </a:t>
            </a:r>
            <a:r>
              <a:rPr lang="en-US" sz="2400" dirty="0" smtClean="0"/>
              <a:t>verifies </a:t>
            </a:r>
            <a:r>
              <a:rPr lang="en-US" sz="2400" dirty="0"/>
              <a:t>transactions across a network of computers</a:t>
            </a:r>
            <a:r>
              <a:rPr lang="en-US" sz="2400" dirty="0" smtClean="0"/>
              <a:t>.</a:t>
            </a:r>
          </a:p>
          <a:p>
            <a:endParaRPr lang="en-US" sz="2400" dirty="0"/>
          </a:p>
          <a:p>
            <a:r>
              <a:rPr lang="en-US" sz="2400" dirty="0"/>
              <a:t>The Ethereum </a:t>
            </a:r>
            <a:r>
              <a:rPr lang="en-US" sz="2400" dirty="0" smtClean="0"/>
              <a:t>block chain </a:t>
            </a:r>
            <a:r>
              <a:rPr lang="en-US" sz="2400" dirty="0"/>
              <a:t>operates on a consensus mechanism called Proof of Stake (PoS), where network participants (known as validators) are chosen to create and validate new blocks based on the amount of Ether they hold and are willing to "stake" </a:t>
            </a:r>
            <a:endParaRPr lang="en-IN" sz="2400" dirty="0"/>
          </a:p>
        </p:txBody>
      </p:sp>
      <p:pic>
        <p:nvPicPr>
          <p:cNvPr id="2050" name="Picture 2" descr="What Is Ethere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352" y="4281055"/>
            <a:ext cx="4307996" cy="23968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36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verview of Ethereum Blockchai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634" y="966931"/>
            <a:ext cx="5629021" cy="51305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9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Ethereum</a:t>
            </a:r>
            <a:endParaRPr lang="en-IN" b="1" dirty="0"/>
          </a:p>
        </p:txBody>
      </p:sp>
      <p:sp>
        <p:nvSpPr>
          <p:cNvPr id="3" name="Content Placeholder 2"/>
          <p:cNvSpPr>
            <a:spLocks noGrp="1"/>
          </p:cNvSpPr>
          <p:nvPr>
            <p:ph idx="1"/>
          </p:nvPr>
        </p:nvSpPr>
        <p:spPr/>
        <p:txBody>
          <a:bodyPr>
            <a:noAutofit/>
          </a:bodyPr>
          <a:lstStyle/>
          <a:p>
            <a:r>
              <a:rPr lang="en-US" sz="3200" dirty="0" smtClean="0"/>
              <a:t>Bitcoin offers only cryptocurrency exchanges.</a:t>
            </a:r>
          </a:p>
          <a:p>
            <a:r>
              <a:rPr lang="en-US" sz="3200" dirty="0" smtClean="0"/>
              <a:t>To build decentralized applications either the traditional bitcoin block chain needs to be upgraded.</a:t>
            </a:r>
          </a:p>
          <a:p>
            <a:r>
              <a:rPr lang="en-US" sz="3200" dirty="0" smtClean="0"/>
              <a:t>Building upon Bitcoin blockchain means living within the intentional constraints of the network and trying to find workarounds.</a:t>
            </a:r>
          </a:p>
          <a:p>
            <a:r>
              <a:rPr lang="en-US" sz="3200" dirty="0" smtClean="0"/>
              <a:t>The limited set of datatypes, transaction types and size of data storage seems to limit the sort of application that could run on Bitcoin.</a:t>
            </a:r>
            <a:endParaRPr lang="en-IN" sz="3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43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217487"/>
            <a:ext cx="10515600" cy="1325563"/>
          </a:xfrm>
        </p:spPr>
        <p:txBody>
          <a:bodyPr>
            <a:normAutofit/>
          </a:bodyPr>
          <a:lstStyle/>
          <a:p>
            <a:pPr algn="ctr"/>
            <a:r>
              <a:rPr lang="en-IN" sz="4000" b="1" dirty="0"/>
              <a:t>How does Ethereum work</a:t>
            </a:r>
            <a:r>
              <a:rPr lang="en-IN" sz="4000" b="1" dirty="0" smtClean="0"/>
              <a:t>?</a:t>
            </a:r>
            <a:endParaRPr lang="en-IN" sz="4000" dirty="0"/>
          </a:p>
        </p:txBody>
      </p:sp>
      <p:sp>
        <p:nvSpPr>
          <p:cNvPr id="3" name="Content Placeholder 2"/>
          <p:cNvSpPr>
            <a:spLocks noGrp="1"/>
          </p:cNvSpPr>
          <p:nvPr>
            <p:ph idx="1"/>
          </p:nvPr>
        </p:nvSpPr>
        <p:spPr>
          <a:xfrm>
            <a:off x="699654" y="1254125"/>
            <a:ext cx="10515600" cy="4879975"/>
          </a:xfrm>
        </p:spPr>
        <p:txBody>
          <a:bodyPr>
            <a:noAutofit/>
          </a:bodyPr>
          <a:lstStyle/>
          <a:p>
            <a:r>
              <a:rPr lang="en-US" dirty="0" smtClean="0"/>
              <a:t>Ethereum </a:t>
            </a:r>
            <a:r>
              <a:rPr lang="en-US" dirty="0"/>
              <a:t>is powered by the Ethereum Virtual Machine which allows </a:t>
            </a:r>
            <a:r>
              <a:rPr lang="en-US" b="1" dirty="0"/>
              <a:t>smart contracts</a:t>
            </a:r>
            <a:r>
              <a:rPr lang="en-US" dirty="0"/>
              <a:t> to run on a </a:t>
            </a:r>
            <a:r>
              <a:rPr lang="en-US" dirty="0" smtClean="0"/>
              <a:t>decentralized blockchain</a:t>
            </a:r>
            <a:r>
              <a:rPr lang="en-US" dirty="0"/>
              <a:t>. These contracts self-execute only when certain conditions are met.</a:t>
            </a:r>
            <a:r>
              <a:rPr lang="en-US" dirty="0" smtClean="0"/>
              <a:t> </a:t>
            </a:r>
          </a:p>
          <a:p>
            <a:r>
              <a:rPr lang="en-US" dirty="0" smtClean="0"/>
              <a:t>Smart </a:t>
            </a:r>
            <a:r>
              <a:rPr lang="en-US" dirty="0"/>
              <a:t>contracts, like regular paper contracts, establish the terms of an arrangement between parties. </a:t>
            </a:r>
            <a:endParaRPr lang="en-US" dirty="0" smtClean="0"/>
          </a:p>
          <a:p>
            <a:r>
              <a:rPr lang="en-US" dirty="0" smtClean="0"/>
              <a:t>But </a:t>
            </a:r>
            <a:r>
              <a:rPr lang="en-US" dirty="0"/>
              <a:t>unlike an old-fashioned contract, smart contracts </a:t>
            </a:r>
            <a:r>
              <a:rPr lang="en-US" b="1" dirty="0"/>
              <a:t>automatically execute </a:t>
            </a:r>
            <a:r>
              <a:rPr lang="en-US" dirty="0"/>
              <a:t>when the terms are met without the need for either participating party to know who is on the other side of the deal — and without the need for any kind of intermediary</a:t>
            </a:r>
            <a:r>
              <a:rPr lang="en-US" dirty="0" smtClean="0"/>
              <a:t>.</a:t>
            </a:r>
          </a:p>
          <a:p>
            <a:r>
              <a:rPr lang="en-US" b="1" dirty="0"/>
              <a:t>Ethereum Virtual Machine (EVM) </a:t>
            </a:r>
            <a:r>
              <a:rPr lang="en-US" dirty="0"/>
              <a:t>is a computation engine which acts like a decentralized computer that has millions of executable projects</a:t>
            </a:r>
            <a:r>
              <a:rPr lang="en-US" dirty="0" smtClean="0"/>
              <a:t>.</a:t>
            </a:r>
          </a:p>
          <a:p>
            <a:r>
              <a:rPr lang="en-US" dirty="0"/>
              <a:t>It is considered to be the part of the Ethereum that runs </a:t>
            </a:r>
            <a:r>
              <a:rPr lang="en-US" b="1" dirty="0"/>
              <a:t>execution</a:t>
            </a:r>
            <a:r>
              <a:rPr lang="en-US" dirty="0"/>
              <a:t> and smart contract </a:t>
            </a:r>
            <a:r>
              <a:rPr lang="en-US" b="1" dirty="0"/>
              <a:t>deployment</a:t>
            </a:r>
            <a:r>
              <a:rPr lang="en-US" dirty="0"/>
              <a:t>.</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36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DApp</a:t>
            </a:r>
            <a:endParaRPr lang="en-IN" dirty="0"/>
          </a:p>
        </p:txBody>
      </p:sp>
      <p:sp>
        <p:nvSpPr>
          <p:cNvPr id="3" name="Content Placeholder 2"/>
          <p:cNvSpPr>
            <a:spLocks noGrp="1"/>
          </p:cNvSpPr>
          <p:nvPr>
            <p:ph idx="1"/>
          </p:nvPr>
        </p:nvSpPr>
        <p:spPr>
          <a:xfrm>
            <a:off x="526473" y="1825624"/>
            <a:ext cx="10827327" cy="5032375"/>
          </a:xfrm>
        </p:spPr>
        <p:txBody>
          <a:bodyPr>
            <a:normAutofit/>
          </a:bodyPr>
          <a:lstStyle/>
          <a:p>
            <a:r>
              <a:rPr lang="en-US" dirty="0"/>
              <a:t>A </a:t>
            </a:r>
            <a:r>
              <a:rPr lang="en-US" b="1" dirty="0" smtClean="0"/>
              <a:t>decentralized </a:t>
            </a:r>
            <a:r>
              <a:rPr lang="en-US" b="1" dirty="0"/>
              <a:t>application</a:t>
            </a:r>
            <a:r>
              <a:rPr lang="en-US" dirty="0"/>
              <a:t> (</a:t>
            </a:r>
            <a:r>
              <a:rPr lang="en-US" b="1" dirty="0"/>
              <a:t>DApp</a:t>
            </a:r>
            <a:r>
              <a:rPr lang="en-US" b="1" dirty="0" smtClean="0"/>
              <a:t>,</a:t>
            </a:r>
            <a:r>
              <a:rPr lang="en-US" dirty="0"/>
              <a:t> </a:t>
            </a:r>
            <a:r>
              <a:rPr lang="en-US" b="1" dirty="0" smtClean="0"/>
              <a:t>dApp</a:t>
            </a:r>
            <a:r>
              <a:rPr lang="en-US" dirty="0" smtClean="0"/>
              <a:t>) </a:t>
            </a:r>
            <a:r>
              <a:rPr lang="en-US" dirty="0"/>
              <a:t>is an application that can operate autonomously, typically through the use of smart contracts, that runs on a decentralized computing, blockchain system</a:t>
            </a:r>
            <a:r>
              <a:rPr lang="en-US" dirty="0" smtClean="0"/>
              <a:t>.</a:t>
            </a:r>
          </a:p>
          <a:p>
            <a:r>
              <a:rPr lang="en-US" dirty="0"/>
              <a:t>Smart contracts are used by developers to maintain data on the block chain and to execute </a:t>
            </a:r>
            <a:r>
              <a:rPr lang="en-US" dirty="0" smtClean="0"/>
              <a:t>operations. Multiple </a:t>
            </a:r>
            <a:r>
              <a:rPr lang="en-US" dirty="0"/>
              <a:t>smart contracts can be developed for a single DApp to handle more complex operations</a:t>
            </a:r>
            <a:r>
              <a:rPr lang="en-US" dirty="0" smtClean="0"/>
              <a:t>.</a:t>
            </a:r>
          </a:p>
          <a:p>
            <a:r>
              <a:rPr lang="en-US" dirty="0"/>
              <a:t>Consensus mechanisms are used by DApps to establish consensus on the network. The two most common mechanisms to establish consensus are proof-of-work (POW) and proof-of-stake (POS).</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91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Features</a:t>
            </a:r>
            <a:endParaRPr lang="en-IN" sz="3500" dirty="0"/>
          </a:p>
        </p:txBody>
      </p:sp>
      <p:sp>
        <p:nvSpPr>
          <p:cNvPr id="3" name="Content Placeholder 2"/>
          <p:cNvSpPr>
            <a:spLocks noGrp="1"/>
          </p:cNvSpPr>
          <p:nvPr>
            <p:ph idx="1"/>
          </p:nvPr>
        </p:nvSpPr>
        <p:spPr>
          <a:xfrm>
            <a:off x="838200" y="1287895"/>
            <a:ext cx="10515600" cy="4351338"/>
          </a:xfrm>
        </p:spPr>
        <p:txBody>
          <a:bodyPr>
            <a:noAutofit/>
          </a:bodyPr>
          <a:lstStyle/>
          <a:p>
            <a:pPr>
              <a:lnSpc>
                <a:spcPct val="100000"/>
              </a:lnSpc>
            </a:pPr>
            <a:r>
              <a:rPr lang="en-US" sz="2400" dirty="0"/>
              <a:t>The Ethereum </a:t>
            </a:r>
            <a:r>
              <a:rPr lang="en-US" sz="2400" dirty="0" smtClean="0"/>
              <a:t>block chain </a:t>
            </a:r>
            <a:r>
              <a:rPr lang="en-US" sz="2400" dirty="0"/>
              <a:t>offers several notable features that distinguish it from other </a:t>
            </a:r>
            <a:r>
              <a:rPr lang="en-US" sz="2400" dirty="0" smtClean="0"/>
              <a:t>block chain </a:t>
            </a:r>
            <a:r>
              <a:rPr lang="en-US" sz="2400" dirty="0"/>
              <a:t>platforms. Here are some key features of the Ethereum </a:t>
            </a:r>
            <a:r>
              <a:rPr lang="en-US" sz="2400" dirty="0" smtClean="0"/>
              <a:t>block chain</a:t>
            </a:r>
            <a:r>
              <a:rPr lang="en-US" sz="2400" dirty="0"/>
              <a:t>:</a:t>
            </a:r>
          </a:p>
          <a:p>
            <a:pPr>
              <a:lnSpc>
                <a:spcPct val="100000"/>
              </a:lnSpc>
            </a:pPr>
            <a:r>
              <a:rPr lang="en-US" sz="2400" b="1" dirty="0"/>
              <a:t>Smart Contracts</a:t>
            </a:r>
            <a:r>
              <a:rPr lang="en-US" sz="2400" dirty="0"/>
              <a:t>: Ethereum introduced the concept of smart contracts, which are self-executing contracts with the terms of the agreement directly written into code. Smart contracts enable the automation and execution of agreements, providing transparency, immutability, and eliminating the need for </a:t>
            </a:r>
            <a:r>
              <a:rPr lang="en-US" sz="2400" dirty="0" smtClean="0"/>
              <a:t>various </a:t>
            </a:r>
            <a:r>
              <a:rPr lang="en-US" sz="2400" dirty="0"/>
              <a:t>applications.</a:t>
            </a:r>
          </a:p>
          <a:p>
            <a:pPr>
              <a:lnSpc>
                <a:spcPct val="100000"/>
              </a:lnSpc>
            </a:pPr>
            <a:r>
              <a:rPr lang="en-US" sz="2400" b="1" dirty="0"/>
              <a:t>Decentralized Applications (dApps): </a:t>
            </a:r>
            <a:r>
              <a:rPr lang="en-US" sz="2400" dirty="0"/>
              <a:t>Ethereum serves as a platform for building decentralized applications. Developers can create dApps that leverage the Ethereum </a:t>
            </a:r>
            <a:r>
              <a:rPr lang="en-US" sz="2400" dirty="0" smtClean="0"/>
              <a:t>block chain's </a:t>
            </a:r>
            <a:r>
              <a:rPr lang="en-US" sz="2400" dirty="0"/>
              <a:t>decentralized nature, security, and smart contract functionality. These applications can offer a wide range of functionalities, including decentralized finance (DeFi), gaming, NFT marketplaces, and more.</a:t>
            </a:r>
          </a:p>
          <a:p>
            <a:pPr>
              <a:lnSpc>
                <a:spcPct val="100000"/>
              </a:lnSpc>
            </a:pPr>
            <a:endParaRPr lang="en-IN" sz="2400" dirty="0">
              <a:latin typeface="+mj-lt"/>
            </a:endParaRPr>
          </a:p>
        </p:txBody>
      </p:sp>
      <p:sp>
        <p:nvSpPr>
          <p:cNvPr id="4" name="Right Triangle 3"/>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24763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Tokenization</a:t>
            </a:r>
            <a:r>
              <a:rPr lang="en-US" dirty="0"/>
              <a:t>: Ethereum facilitates the creation and management of tokens through its smart contract functionality. Developers can create their </a:t>
            </a:r>
            <a:r>
              <a:rPr lang="en-US" dirty="0" smtClean="0"/>
              <a:t>own tokens.</a:t>
            </a:r>
            <a:endParaRPr lang="en-US" dirty="0"/>
          </a:p>
          <a:p>
            <a:r>
              <a:rPr lang="en-US" b="1" dirty="0"/>
              <a:t>Consensus Mechanism</a:t>
            </a:r>
            <a:r>
              <a:rPr lang="en-US" dirty="0"/>
              <a:t>: Ethereum is transitioning from the Proof of Work (</a:t>
            </a:r>
            <a:r>
              <a:rPr lang="en-US" dirty="0" err="1"/>
              <a:t>PoW</a:t>
            </a:r>
            <a:r>
              <a:rPr lang="en-US" dirty="0"/>
              <a:t>) consensus mechanism to Proof of Stake (PoS). </a:t>
            </a:r>
            <a:r>
              <a:rPr lang="en-US" dirty="0" err="1"/>
              <a:t>PoW</a:t>
            </a:r>
            <a:r>
              <a:rPr lang="en-US" dirty="0"/>
              <a:t> relies on computational work to validate transactions and create new blocks, while PoS relies on validators who hold and "stake" Ether as collateral. PoS aims to improve scalability, energy efficiency, and network security.</a:t>
            </a:r>
          </a:p>
          <a:p>
            <a:r>
              <a:rPr lang="en-US" b="1" dirty="0"/>
              <a:t>Ethereum Virtual Machine </a:t>
            </a:r>
            <a:r>
              <a:rPr lang="en-US" dirty="0"/>
              <a:t>(EVM): The Ethereum Virtual Machine is a runtime environment that executes smart contracts on the Ethereum </a:t>
            </a:r>
            <a:r>
              <a:rPr lang="en-US" dirty="0" smtClean="0"/>
              <a:t>block chain.</a:t>
            </a:r>
            <a:endParaRPr lang="en-US" dirty="0"/>
          </a:p>
          <a:p>
            <a:endParaRPr lang="en-IN" sz="2200" dirty="0">
              <a:latin typeface="+mj-lt"/>
            </a:endParaRPr>
          </a:p>
        </p:txBody>
      </p:sp>
      <p:sp>
        <p:nvSpPr>
          <p:cNvPr id="4" name="Right Triangle 3"/>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1597622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821531"/>
            <a:ext cx="10515600" cy="1325563"/>
          </a:xfrm>
        </p:spPr>
        <p:txBody>
          <a:bodyPr>
            <a:normAutofit/>
          </a:bodyPr>
          <a:lstStyle/>
          <a:p>
            <a:pPr algn="ctr"/>
            <a:r>
              <a:rPr lang="en-US" sz="3000" dirty="0" smtClean="0"/>
              <a:t>Difference Between Bit coin block chain and ethereum Block chain</a:t>
            </a:r>
            <a:endParaRPr lang="en-IN"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461309"/>
              </p:ext>
            </p:extLst>
          </p:nvPr>
        </p:nvGraphicFramePr>
        <p:xfrm>
          <a:off x="824346" y="1934252"/>
          <a:ext cx="10515600" cy="4791306"/>
        </p:xfrm>
        <a:graphic>
          <a:graphicData uri="http://schemas.openxmlformats.org/drawingml/2006/table">
            <a:tbl>
              <a:tblPr firstRow="1" bandRow="1">
                <a:tableStyleId>{93296810-A885-4BE3-A3E7-6D5BEEA58F35}</a:tableStyleId>
              </a:tblPr>
              <a:tblGrid>
                <a:gridCol w="3505200">
                  <a:extLst>
                    <a:ext uri="{9D8B030D-6E8A-4147-A177-3AD203B41FA5}">
                      <a16:colId xmlns:a16="http://schemas.microsoft.com/office/drawing/2014/main" val="677146913"/>
                    </a:ext>
                  </a:extLst>
                </a:gridCol>
                <a:gridCol w="3505200">
                  <a:extLst>
                    <a:ext uri="{9D8B030D-6E8A-4147-A177-3AD203B41FA5}">
                      <a16:colId xmlns:a16="http://schemas.microsoft.com/office/drawing/2014/main" val="1500673215"/>
                    </a:ext>
                  </a:extLst>
                </a:gridCol>
                <a:gridCol w="3505200">
                  <a:extLst>
                    <a:ext uri="{9D8B030D-6E8A-4147-A177-3AD203B41FA5}">
                      <a16:colId xmlns:a16="http://schemas.microsoft.com/office/drawing/2014/main" val="2737967039"/>
                    </a:ext>
                  </a:extLst>
                </a:gridCol>
              </a:tblGrid>
              <a:tr h="370840">
                <a:tc>
                  <a:txBody>
                    <a:bodyPr/>
                    <a:lstStyle/>
                    <a:p>
                      <a:pPr algn="ctr"/>
                      <a:r>
                        <a:rPr lang="en-US" dirty="0" smtClean="0"/>
                        <a:t>Basis</a:t>
                      </a:r>
                      <a:endParaRPr lang="en-IN" dirty="0"/>
                    </a:p>
                  </a:txBody>
                  <a:tcPr/>
                </a:tc>
                <a:tc>
                  <a:txBody>
                    <a:bodyPr/>
                    <a:lstStyle/>
                    <a:p>
                      <a:pPr algn="ctr"/>
                      <a:r>
                        <a:rPr lang="en-US" dirty="0" smtClean="0"/>
                        <a:t>Bit coin</a:t>
                      </a:r>
                      <a:endParaRPr lang="en-IN" dirty="0"/>
                    </a:p>
                  </a:txBody>
                  <a:tcPr/>
                </a:tc>
                <a:tc>
                  <a:txBody>
                    <a:bodyPr/>
                    <a:lstStyle/>
                    <a:p>
                      <a:pPr algn="ctr"/>
                      <a:r>
                        <a:rPr lang="en-US" dirty="0" smtClean="0"/>
                        <a:t>Ethereum</a:t>
                      </a:r>
                      <a:endParaRPr lang="en-IN" dirty="0"/>
                    </a:p>
                  </a:txBody>
                  <a:tcPr/>
                </a:tc>
                <a:extLst>
                  <a:ext uri="{0D108BD9-81ED-4DB2-BD59-A6C34878D82A}">
                    <a16:rowId xmlns:a16="http://schemas.microsoft.com/office/drawing/2014/main" val="201338570"/>
                  </a:ext>
                </a:extLst>
              </a:tr>
              <a:tr h="1294880">
                <a:tc>
                  <a:txBody>
                    <a:bodyPr/>
                    <a:lstStyle/>
                    <a:p>
                      <a:pPr algn="ctr" fontAlgn="base"/>
                      <a:r>
                        <a:rPr lang="en-IN" b="1" dirty="0">
                          <a:effectLst/>
                        </a:rPr>
                        <a:t>Definition</a:t>
                      </a:r>
                    </a:p>
                  </a:txBody>
                  <a:tcPr marL="38100" marR="38100" marT="61913" marB="61913" anchor="ctr"/>
                </a:tc>
                <a:tc>
                  <a:txBody>
                    <a:bodyPr/>
                    <a:lstStyle/>
                    <a:p>
                      <a:pPr algn="l" fontAlgn="ctr"/>
                      <a:r>
                        <a:rPr lang="en-US" sz="1600" b="0" dirty="0" smtClean="0">
                          <a:effectLst/>
                        </a:rPr>
                        <a:t>Bitcoin</a:t>
                      </a:r>
                      <a:r>
                        <a:rPr lang="en-US" sz="1600" b="0" baseline="0" dirty="0" smtClean="0">
                          <a:effectLst/>
                        </a:rPr>
                        <a:t> </a:t>
                      </a:r>
                      <a:r>
                        <a:rPr lang="en-US" sz="1600" b="0" dirty="0" smtClean="0">
                          <a:effectLst/>
                        </a:rPr>
                        <a:t>is </a:t>
                      </a:r>
                      <a:r>
                        <a:rPr lang="en-US" sz="1600" b="0" dirty="0">
                          <a:effectLst/>
                        </a:rPr>
                        <a:t>a decentralized digital currency that can be transferred on the peer-to-peer bitcoin network.</a:t>
                      </a:r>
                    </a:p>
                  </a:txBody>
                  <a:tcPr marL="95250" marR="95250" marT="133350" marB="133350" anchor="ctr"/>
                </a:tc>
                <a:tc>
                  <a:txBody>
                    <a:bodyPr/>
                    <a:lstStyle/>
                    <a:p>
                      <a:pPr algn="l" fontAlgn="ctr"/>
                      <a:r>
                        <a:rPr lang="en-US" sz="1600" b="0" dirty="0">
                          <a:effectLst/>
                        </a:rPr>
                        <a:t>Ethereum is a decentralized global software platform powered by </a:t>
                      </a:r>
                      <a:r>
                        <a:rPr lang="en-US" sz="1600" b="0" dirty="0" smtClean="0">
                          <a:effectLst/>
                        </a:rPr>
                        <a:t>block chain </a:t>
                      </a:r>
                      <a:r>
                        <a:rPr lang="en-US" sz="1600" b="0" dirty="0">
                          <a:effectLst/>
                        </a:rPr>
                        <a:t>technology. It is most commonly known for its native cryptocurrency, ether (ETH).</a:t>
                      </a:r>
                    </a:p>
                  </a:txBody>
                  <a:tcPr marL="95250" marR="95250" marT="133350" marB="133350" anchor="ctr"/>
                </a:tc>
                <a:extLst>
                  <a:ext uri="{0D108BD9-81ED-4DB2-BD59-A6C34878D82A}">
                    <a16:rowId xmlns:a16="http://schemas.microsoft.com/office/drawing/2014/main" val="1520956526"/>
                  </a:ext>
                </a:extLst>
              </a:tr>
              <a:tr h="848071">
                <a:tc>
                  <a:txBody>
                    <a:bodyPr/>
                    <a:lstStyle/>
                    <a:p>
                      <a:pPr algn="ctr" fontAlgn="base"/>
                      <a:r>
                        <a:rPr lang="en-IN" b="1">
                          <a:effectLst/>
                        </a:rPr>
                        <a:t>Popularity</a:t>
                      </a:r>
                    </a:p>
                  </a:txBody>
                  <a:tcPr marL="38100" marR="38100" marT="61913" marB="61913" anchor="ctr"/>
                </a:tc>
                <a:tc>
                  <a:txBody>
                    <a:bodyPr/>
                    <a:lstStyle/>
                    <a:p>
                      <a:pPr algn="l" fontAlgn="ctr"/>
                      <a:r>
                        <a:rPr lang="en-US" sz="1600" b="0" dirty="0">
                          <a:effectLst/>
                        </a:rPr>
                        <a:t>Bitcoin is the most popular digital currency in the market to date.</a:t>
                      </a:r>
                    </a:p>
                  </a:txBody>
                  <a:tcPr marL="95250" marR="95250" marT="133350" marB="133350" anchor="ctr"/>
                </a:tc>
                <a:tc>
                  <a:txBody>
                    <a:bodyPr/>
                    <a:lstStyle/>
                    <a:p>
                      <a:pPr algn="l" fontAlgn="ctr"/>
                      <a:r>
                        <a:rPr lang="en-US" sz="1600" b="0" dirty="0">
                          <a:effectLst/>
                        </a:rPr>
                        <a:t>Ether, native currency of Ethereum is the second-largest cryptocurrency after bitcoin to date.</a:t>
                      </a:r>
                    </a:p>
                  </a:txBody>
                  <a:tcPr marL="95250" marR="95250" marT="133350" marB="133350" anchor="ctr"/>
                </a:tc>
                <a:extLst>
                  <a:ext uri="{0D108BD9-81ED-4DB2-BD59-A6C34878D82A}">
                    <a16:rowId xmlns:a16="http://schemas.microsoft.com/office/drawing/2014/main" val="4283807168"/>
                  </a:ext>
                </a:extLst>
              </a:tr>
              <a:tr h="370840">
                <a:tc>
                  <a:txBody>
                    <a:bodyPr/>
                    <a:lstStyle/>
                    <a:p>
                      <a:pPr algn="ctr" fontAlgn="base"/>
                      <a:r>
                        <a:rPr lang="en-IN" b="1" dirty="0" smtClean="0">
                          <a:effectLst/>
                        </a:rPr>
                        <a:t>Consensus </a:t>
                      </a:r>
                      <a:r>
                        <a:rPr lang="en-IN" b="1" dirty="0">
                          <a:effectLst/>
                        </a:rPr>
                        <a:t>Mechanism</a:t>
                      </a:r>
                    </a:p>
                  </a:txBody>
                  <a:tcPr marL="38100" marR="38100" marT="61913" marB="61913" anchor="ctr"/>
                </a:tc>
                <a:tc>
                  <a:txBody>
                    <a:bodyPr/>
                    <a:lstStyle/>
                    <a:p>
                      <a:pPr algn="l" fontAlgn="ctr"/>
                      <a:r>
                        <a:rPr lang="en-US" sz="1600" b="0">
                          <a:effectLst/>
                        </a:rPr>
                        <a:t>The Proof-of-Work (PoW) is the consensus mechanism used by the Bitcoin network.</a:t>
                      </a:r>
                    </a:p>
                  </a:txBody>
                  <a:tcPr marL="95250" marR="95250" marT="133350" marB="133350" anchor="ctr"/>
                </a:tc>
                <a:tc>
                  <a:txBody>
                    <a:bodyPr/>
                    <a:lstStyle/>
                    <a:p>
                      <a:pPr algn="l" fontAlgn="ctr"/>
                      <a:r>
                        <a:rPr lang="en-US" sz="1600" b="0" dirty="0">
                          <a:effectLst/>
                        </a:rPr>
                        <a:t>The Proof-of-Stake is the consensus mechanism used by Ethereum.</a:t>
                      </a:r>
                    </a:p>
                  </a:txBody>
                  <a:tcPr marL="95250" marR="95250" marT="133350" marB="133350" anchor="ctr"/>
                </a:tc>
                <a:extLst>
                  <a:ext uri="{0D108BD9-81ED-4DB2-BD59-A6C34878D82A}">
                    <a16:rowId xmlns:a16="http://schemas.microsoft.com/office/drawing/2014/main" val="3850366878"/>
                  </a:ext>
                </a:extLst>
              </a:tr>
              <a:tr h="938126">
                <a:tc>
                  <a:txBody>
                    <a:bodyPr/>
                    <a:lstStyle/>
                    <a:p>
                      <a:pPr algn="ctr" fontAlgn="base"/>
                      <a:r>
                        <a:rPr lang="en-IN" b="1">
                          <a:effectLst/>
                        </a:rPr>
                        <a:t>Block Time</a:t>
                      </a:r>
                    </a:p>
                  </a:txBody>
                  <a:tcPr marL="38100" marR="38100" marT="61913" marB="61913" anchor="ctr"/>
                </a:tc>
                <a:tc>
                  <a:txBody>
                    <a:bodyPr/>
                    <a:lstStyle/>
                    <a:p>
                      <a:pPr algn="l" fontAlgn="ctr"/>
                      <a:r>
                        <a:rPr lang="en-US" sz="1600" b="0" dirty="0">
                          <a:effectLst/>
                        </a:rPr>
                        <a:t>The block time of bitcoin is 10 minutes.</a:t>
                      </a:r>
                    </a:p>
                  </a:txBody>
                  <a:tcPr marL="95250" marR="95250" marT="133350" marB="133350" anchor="ctr"/>
                </a:tc>
                <a:tc>
                  <a:txBody>
                    <a:bodyPr/>
                    <a:lstStyle/>
                    <a:p>
                      <a:pPr algn="l" fontAlgn="ctr"/>
                      <a:r>
                        <a:rPr lang="en-US" sz="1600" b="0" dirty="0">
                          <a:effectLst/>
                        </a:rPr>
                        <a:t>The block time of Ethereum is 14 to 15 seconds.</a:t>
                      </a:r>
                    </a:p>
                  </a:txBody>
                  <a:tcPr marL="95250" marR="95250" marT="133350" marB="133350" anchor="ctr"/>
                </a:tc>
                <a:extLst>
                  <a:ext uri="{0D108BD9-81ED-4DB2-BD59-A6C34878D82A}">
                    <a16:rowId xmlns:a16="http://schemas.microsoft.com/office/drawing/2014/main" val="2345809583"/>
                  </a:ext>
                </a:extLst>
              </a:tr>
            </a:tbl>
          </a:graphicData>
        </a:graphic>
      </p:graphicFrame>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242897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itcoin vs. Ethereum: What Are The Key Differences? (2022) | Bybit Lea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3091" y="905236"/>
            <a:ext cx="5267142" cy="2613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4964" y="3625839"/>
            <a:ext cx="10785763" cy="3416320"/>
          </a:xfrm>
          <a:prstGeom prst="rect">
            <a:avLst/>
          </a:prstGeom>
          <a:noFill/>
        </p:spPr>
        <p:txBody>
          <a:bodyPr wrap="square" rtlCol="0">
            <a:spAutoFit/>
          </a:bodyPr>
          <a:lstStyle/>
          <a:p>
            <a:r>
              <a:rPr lang="en-US" sz="2400" dirty="0"/>
              <a:t>Ethereum is an open source, distributed software platform based on </a:t>
            </a:r>
            <a:r>
              <a:rPr lang="en-US" sz="2400" dirty="0" smtClean="0"/>
              <a:t>block chain technology . </a:t>
            </a:r>
            <a:r>
              <a:rPr lang="en-US" sz="2400" dirty="0"/>
              <a:t>It has its own native </a:t>
            </a:r>
            <a:r>
              <a:rPr lang="en-US" sz="2400" dirty="0" smtClean="0"/>
              <a:t>cryptocurrency called </a:t>
            </a:r>
            <a:r>
              <a:rPr lang="en-US" sz="2400" dirty="0"/>
              <a:t>Ether and a programming language called Solidity. Blockchain is a distributed ledger </a:t>
            </a:r>
            <a:r>
              <a:rPr lang="en-US" sz="2400" dirty="0" smtClean="0"/>
              <a:t>technology </a:t>
            </a:r>
            <a:r>
              <a:rPr lang="en-US" sz="2400" dirty="0"/>
              <a:t> that keeps a permanent, tamper-proof list of records. Ethereum is Bitcoin's main competitor.</a:t>
            </a:r>
          </a:p>
          <a:p>
            <a:r>
              <a:rPr lang="en-US" sz="2400" dirty="0"/>
              <a:t>Ethereum enables developers to build decentralized applications. </a:t>
            </a:r>
            <a:r>
              <a:rPr lang="en-US" sz="2400" dirty="0" smtClean="0"/>
              <a:t>Miners </a:t>
            </a:r>
            <a:r>
              <a:rPr lang="en-US" sz="2400" dirty="0"/>
              <a:t> produce Ether tokens that can be used as a currency and to pay for usage fees on the Ethereum network. The platform also supports smart contracts, which are a type of digital contract.</a:t>
            </a:r>
          </a:p>
          <a:p>
            <a:endParaRPr lang="en-IN" sz="2400" dirty="0"/>
          </a:p>
        </p:txBody>
      </p:sp>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19605" cy="1083863"/>
          </a:xfrm>
          <a:prstGeom prst="rect">
            <a:avLst/>
          </a:prstGeom>
        </p:spPr>
      </p:pic>
    </p:spTree>
    <p:extLst>
      <p:ext uri="{BB962C8B-B14F-4D97-AF65-F5344CB8AC3E}">
        <p14:creationId xmlns:p14="http://schemas.microsoft.com/office/powerpoint/2010/main" val="301902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t>Table of contents</a:t>
            </a:r>
            <a:endParaRPr lang="en-IN" sz="3400" dirty="0"/>
          </a:p>
        </p:txBody>
      </p:sp>
      <p:sp>
        <p:nvSpPr>
          <p:cNvPr id="3" name="Content Placeholder 2"/>
          <p:cNvSpPr>
            <a:spLocks noGrp="1"/>
          </p:cNvSpPr>
          <p:nvPr>
            <p:ph idx="1"/>
          </p:nvPr>
        </p:nvSpPr>
        <p:spPr/>
        <p:txBody>
          <a:bodyPr/>
          <a:lstStyle/>
          <a:p>
            <a:r>
              <a:rPr lang="en-US" dirty="0" smtClean="0"/>
              <a:t>Smart contracts</a:t>
            </a:r>
          </a:p>
          <a:p>
            <a:r>
              <a:rPr lang="en-US" dirty="0" smtClean="0"/>
              <a:t>Need Of smart contracts</a:t>
            </a:r>
          </a:p>
          <a:p>
            <a:r>
              <a:rPr lang="en-US" dirty="0" smtClean="0"/>
              <a:t>Benefits of smart contracts</a:t>
            </a:r>
          </a:p>
          <a:p>
            <a:r>
              <a:rPr lang="en-US" dirty="0" smtClean="0"/>
              <a:t>Turning Completeness</a:t>
            </a:r>
          </a:p>
          <a:p>
            <a:r>
              <a:rPr lang="en-US" dirty="0" err="1" smtClean="0"/>
              <a:t>Ethereum</a:t>
            </a:r>
            <a:r>
              <a:rPr lang="en-US" dirty="0" smtClean="0"/>
              <a:t> Blockchain</a:t>
            </a:r>
          </a:p>
          <a:p>
            <a:r>
              <a:rPr lang="en-US" dirty="0" smtClean="0"/>
              <a:t>Features of ethereum block chain</a:t>
            </a:r>
          </a:p>
          <a:p>
            <a:r>
              <a:rPr lang="en-US" dirty="0" smtClean="0"/>
              <a:t>Difference between Bit coin and </a:t>
            </a:r>
            <a:r>
              <a:rPr lang="en-US" dirty="0" err="1" smtClean="0"/>
              <a:t>Ethereum</a:t>
            </a:r>
            <a:r>
              <a:rPr lang="en-US" dirty="0" smtClean="0"/>
              <a:t> block chain</a:t>
            </a:r>
          </a:p>
          <a:p>
            <a:endParaRPr lang="en-US" dirty="0" smtClean="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19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0820" y="2324388"/>
            <a:ext cx="10515600" cy="4351338"/>
          </a:xfrm>
        </p:spPr>
        <p:txBody>
          <a:bodyPr>
            <a:normAutofit/>
          </a:bodyPr>
          <a:lstStyle/>
          <a:p>
            <a:pPr marL="0" indent="0">
              <a:buNone/>
            </a:pPr>
            <a:r>
              <a:rPr lang="en-US" sz="7200" dirty="0" smtClean="0">
                <a:latin typeface="Vivaldi" panose="03020602050506090804" pitchFamily="66" charset="0"/>
              </a:rPr>
              <a:t>Thankyou</a:t>
            </a:r>
            <a:endParaRPr lang="en-IN" sz="7200" dirty="0">
              <a:latin typeface="Vivaldi" panose="03020602050506090804" pitchFamily="66" charset="0"/>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10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1094509"/>
            <a:ext cx="10661073" cy="5082454"/>
          </a:xfrm>
        </p:spPr>
        <p:txBody>
          <a:bodyPr/>
          <a:lstStyle/>
          <a:p>
            <a:pPr marL="0" indent="0" algn="ctr">
              <a:buNone/>
            </a:pPr>
            <a:r>
              <a:rPr lang="en-US" b="1" dirty="0">
                <a:latin typeface="+mj-lt"/>
              </a:rPr>
              <a:t>S</a:t>
            </a:r>
            <a:r>
              <a:rPr lang="en-US" b="1" dirty="0" smtClean="0">
                <a:latin typeface="+mj-lt"/>
              </a:rPr>
              <a:t>mart </a:t>
            </a:r>
            <a:r>
              <a:rPr lang="en-US" b="1" dirty="0">
                <a:latin typeface="+mj-lt"/>
              </a:rPr>
              <a:t>contracts </a:t>
            </a:r>
            <a:endParaRPr lang="en-US" b="1" dirty="0" smtClean="0">
              <a:latin typeface="+mj-lt"/>
            </a:endParaRPr>
          </a:p>
          <a:p>
            <a:pPr marL="0" indent="0">
              <a:buNone/>
            </a:pPr>
            <a:r>
              <a:rPr lang="en-US" dirty="0" smtClean="0"/>
              <a:t>Smart contract are </a:t>
            </a:r>
            <a:r>
              <a:rPr lang="en-US" dirty="0"/>
              <a:t>computer programs stored on the </a:t>
            </a:r>
            <a:r>
              <a:rPr lang="en-US" dirty="0" smtClean="0"/>
              <a:t>block chain </a:t>
            </a:r>
            <a:r>
              <a:rPr lang="en-US" dirty="0"/>
              <a:t>that allows us to convert traditional contracts into digital parallels. </a:t>
            </a:r>
            <a:endParaRPr lang="en-US" dirty="0" smtClean="0"/>
          </a:p>
          <a:p>
            <a:r>
              <a:rPr lang="en-US" dirty="0" smtClean="0"/>
              <a:t>Smart </a:t>
            </a:r>
            <a:r>
              <a:rPr lang="en-US" dirty="0"/>
              <a:t>contracts are very logical - following an </a:t>
            </a:r>
            <a:r>
              <a:rPr lang="en-US" dirty="0" smtClean="0"/>
              <a:t>“if </a:t>
            </a:r>
            <a:r>
              <a:rPr lang="en-US" dirty="0"/>
              <a:t>this </a:t>
            </a:r>
            <a:r>
              <a:rPr lang="en-US" dirty="0" smtClean="0"/>
              <a:t>then” that structure</a:t>
            </a:r>
            <a:r>
              <a:rPr lang="en-US" dirty="0"/>
              <a:t>. </a:t>
            </a:r>
            <a:endParaRPr lang="en-US" dirty="0" smtClean="0"/>
          </a:p>
          <a:p>
            <a:r>
              <a:rPr lang="en-US" dirty="0" smtClean="0"/>
              <a:t>This </a:t>
            </a:r>
            <a:r>
              <a:rPr lang="en-US" dirty="0"/>
              <a:t>means they behave exactly as programmed and cannot be changed</a:t>
            </a:r>
            <a:r>
              <a:rPr lang="en-US" dirty="0" smtClean="0"/>
              <a:t>.</a:t>
            </a:r>
          </a:p>
          <a:p>
            <a:r>
              <a:rPr lang="en-US" dirty="0" smtClean="0"/>
              <a:t>They </a:t>
            </a:r>
            <a:r>
              <a:rPr lang="en-US" dirty="0"/>
              <a:t>typically are used to automate the execution of an agreement so that all participants can be immediately certain of the outcome, without any intermediary’s involvement or time loss. </a:t>
            </a:r>
            <a:endParaRPr lang="en-US" dirty="0" smtClean="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2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pPr algn="ctr"/>
            <a:r>
              <a:rPr lang="en-US" sz="3500" dirty="0" smtClean="0"/>
              <a:t>Need for smart contracts</a:t>
            </a:r>
            <a:endParaRPr lang="en-IN" sz="3500" dirty="0"/>
          </a:p>
        </p:txBody>
      </p:sp>
      <p:sp>
        <p:nvSpPr>
          <p:cNvPr id="3" name="Content Placeholder 2"/>
          <p:cNvSpPr>
            <a:spLocks noGrp="1"/>
          </p:cNvSpPr>
          <p:nvPr>
            <p:ph idx="1"/>
          </p:nvPr>
        </p:nvSpPr>
        <p:spPr/>
        <p:txBody>
          <a:bodyPr>
            <a:noAutofit/>
          </a:bodyPr>
          <a:lstStyle/>
          <a:p>
            <a:r>
              <a:rPr lang="en-US" dirty="0"/>
              <a:t>One of the biggest problems with a traditional contract is the need for trusted individuals to follow through with the contract's outcomes</a:t>
            </a:r>
            <a:r>
              <a:rPr lang="en-US" dirty="0" smtClean="0"/>
              <a:t>.</a:t>
            </a:r>
          </a:p>
          <a:p>
            <a:pPr marL="457200" lvl="1" indent="0">
              <a:buNone/>
            </a:pPr>
            <a:endParaRPr lang="en-US" sz="2800" dirty="0"/>
          </a:p>
          <a:p>
            <a:r>
              <a:rPr lang="en-US" dirty="0" smtClean="0"/>
              <a:t>There is no central authority</a:t>
            </a:r>
          </a:p>
          <a:p>
            <a:r>
              <a:rPr lang="en-US" dirty="0" smtClean="0"/>
              <a:t>The contract is between two parties</a:t>
            </a:r>
          </a:p>
          <a:p>
            <a:r>
              <a:rPr lang="en-US" dirty="0" smtClean="0"/>
              <a:t>No involvement of third party</a:t>
            </a:r>
          </a:p>
          <a:p>
            <a:r>
              <a:rPr lang="en-US" dirty="0" smtClean="0"/>
              <a:t>Faster execution of transaction</a:t>
            </a:r>
          </a:p>
          <a:p>
            <a:r>
              <a:rPr lang="en-US" dirty="0" smtClean="0"/>
              <a:t>Smart contract is deployed on ethereum block chain</a:t>
            </a:r>
          </a:p>
          <a:p>
            <a:r>
              <a:rPr lang="en-US" dirty="0" smtClean="0"/>
              <a:t>Smart contract is written in solidity language</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6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489277"/>
            <a:ext cx="9609137" cy="3638058"/>
          </a:xfrm>
          <a:prstGeom prst="rect">
            <a:avLst/>
          </a:prstGeom>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69195" cy="110362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94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0" y="1283855"/>
            <a:ext cx="10033000" cy="5574145"/>
          </a:xfrm>
        </p:spPr>
        <p:txBody>
          <a:bodyPr>
            <a:normAutofit/>
          </a:bodyPr>
          <a:lstStyle/>
          <a:p>
            <a:r>
              <a:rPr lang="en-US" sz="2400" b="1" dirty="0" smtClean="0"/>
              <a:t>How smart contracts work</a:t>
            </a:r>
          </a:p>
          <a:p>
            <a:r>
              <a:rPr lang="en-US" sz="2400" dirty="0" smtClean="0"/>
              <a:t>Smart contracts work by following simple “if/when…then…” statements that are written into code on a block chain. </a:t>
            </a:r>
          </a:p>
          <a:p>
            <a:r>
              <a:rPr lang="en-US" sz="2400" dirty="0" smtClean="0"/>
              <a:t>A network of computers executes the actions when predetermined conditions have been met and verified. </a:t>
            </a:r>
          </a:p>
          <a:p>
            <a:r>
              <a:rPr lang="en-US" sz="2400" dirty="0" smtClean="0"/>
              <a:t>These actions could include releasing funds to the appropriate parties, registering a vehicle, sending notifications, or issuing a ticket. </a:t>
            </a:r>
          </a:p>
          <a:p>
            <a:r>
              <a:rPr lang="en-US" sz="2400" dirty="0" smtClean="0"/>
              <a:t>The block chain is then updated when the transaction is completed. </a:t>
            </a:r>
          </a:p>
          <a:p>
            <a:r>
              <a:rPr lang="en-US" sz="2400" dirty="0" smtClean="0"/>
              <a:t>That means the transaction cannot be changed, and only parties who have been granted permission can see the results.</a:t>
            </a:r>
          </a:p>
          <a:p>
            <a:r>
              <a:rPr lang="en-US" sz="2400" dirty="0" smtClean="0"/>
              <a:t>Within a smart contract, there can be as many confirmations as needed to satisfy the participants that the task will be completed satisfactorily. </a:t>
            </a:r>
            <a:endParaRPr lang="en-IN" sz="24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52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00062"/>
            <a:ext cx="10515600" cy="1325563"/>
          </a:xfrm>
        </p:spPr>
        <p:txBody>
          <a:bodyPr>
            <a:normAutofit/>
          </a:bodyPr>
          <a:lstStyle/>
          <a:p>
            <a:r>
              <a:rPr lang="en-US" sz="3500" dirty="0" smtClean="0"/>
              <a:t>Features of Smart contracts</a:t>
            </a:r>
            <a:endParaRPr lang="en-IN" sz="3500" dirty="0"/>
          </a:p>
        </p:txBody>
      </p:sp>
      <p:sp>
        <p:nvSpPr>
          <p:cNvPr id="3" name="Content Placeholder 2"/>
          <p:cNvSpPr>
            <a:spLocks noGrp="1"/>
          </p:cNvSpPr>
          <p:nvPr>
            <p:ph idx="1"/>
          </p:nvPr>
        </p:nvSpPr>
        <p:spPr/>
        <p:txBody>
          <a:bodyPr/>
          <a:lstStyle/>
          <a:p>
            <a:r>
              <a:rPr lang="en-IN" b="1" dirty="0">
                <a:latin typeface="+mj-lt"/>
              </a:rPr>
              <a:t>Automatic execution</a:t>
            </a:r>
          </a:p>
          <a:p>
            <a:pPr lvl="1"/>
            <a:r>
              <a:rPr lang="en-US" sz="2800" dirty="0"/>
              <a:t>One of the most significant benefits smart contracts have over regular contracts is that the outcome is automatically executed when the contract conditions are realized. </a:t>
            </a:r>
            <a:endParaRPr lang="en-US" sz="2800" dirty="0" smtClean="0"/>
          </a:p>
          <a:p>
            <a:pPr lvl="1"/>
            <a:r>
              <a:rPr lang="en-US" sz="2800" dirty="0" smtClean="0"/>
              <a:t>There </a:t>
            </a:r>
            <a:r>
              <a:rPr lang="en-US" sz="2800" dirty="0"/>
              <a:t>is no need to wait for a human to execute the result. </a:t>
            </a:r>
            <a:endParaRPr lang="en-US" sz="2800" dirty="0" smtClean="0"/>
          </a:p>
          <a:p>
            <a:pPr lvl="1"/>
            <a:r>
              <a:rPr lang="en-US" sz="2800" dirty="0" smtClean="0"/>
              <a:t>In </a:t>
            </a:r>
            <a:r>
              <a:rPr lang="en-US" sz="2800" dirty="0"/>
              <a:t>other words: smart contracts remove the need for trust</a:t>
            </a:r>
            <a:r>
              <a:rPr lang="en-US" sz="2800" dirty="0" smtClean="0"/>
              <a:t>.</a:t>
            </a:r>
          </a:p>
          <a:p>
            <a:pPr lvl="1"/>
            <a:r>
              <a:rPr lang="en-US" sz="2800" dirty="0"/>
              <a:t>For example, you could write a smart contract that holds funds in escrow for a child, allowing them to withdraw funds after a specific date. If they try to withdraw the funds before the specified date, the smart contract won't execute. </a:t>
            </a:r>
            <a:endParaRPr lang="en-IN" sz="28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92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89" y="1493115"/>
            <a:ext cx="10855037" cy="5143211"/>
          </a:xfrm>
        </p:spPr>
        <p:txBody>
          <a:bodyPr>
            <a:normAutofit/>
          </a:bodyPr>
          <a:lstStyle/>
          <a:p>
            <a:r>
              <a:rPr lang="en-IN" b="1" dirty="0">
                <a:latin typeface="+mj-lt"/>
              </a:rPr>
              <a:t>Predictable outcomes</a:t>
            </a:r>
          </a:p>
          <a:p>
            <a:pPr lvl="1"/>
            <a:r>
              <a:rPr lang="en-US" sz="2800" dirty="0" smtClean="0"/>
              <a:t>The </a:t>
            </a:r>
            <a:r>
              <a:rPr lang="en-US" sz="2800" dirty="0"/>
              <a:t>human factor is one of the biggest points of failure with traditional contracts. </a:t>
            </a:r>
            <a:endParaRPr lang="en-US" sz="2800" dirty="0" smtClean="0"/>
          </a:p>
          <a:p>
            <a:pPr lvl="1"/>
            <a:r>
              <a:rPr lang="en-US" sz="2800" dirty="0" smtClean="0"/>
              <a:t>For </a:t>
            </a:r>
            <a:r>
              <a:rPr lang="en-US" sz="2800" dirty="0"/>
              <a:t>example, two individual judges may interpret a traditional contract in different ways. Their interpretations could lead to different decisions getting made and disparate outcomes. </a:t>
            </a:r>
            <a:endParaRPr lang="en-US" sz="2800" dirty="0" smtClean="0"/>
          </a:p>
          <a:p>
            <a:pPr lvl="1"/>
            <a:r>
              <a:rPr lang="en-US" sz="2800" dirty="0" smtClean="0"/>
              <a:t>Smart </a:t>
            </a:r>
            <a:r>
              <a:rPr lang="en-US" sz="2800" dirty="0"/>
              <a:t>contracts remove the possibility of different interpretations. Instead, smart contracts execute precisely based on the conditions written within the contract's code. </a:t>
            </a:r>
            <a:endParaRPr lang="en-US" sz="2800" dirty="0" smtClean="0"/>
          </a:p>
          <a:p>
            <a:pPr lvl="1"/>
            <a:r>
              <a:rPr lang="en-US" sz="2800" dirty="0" smtClean="0"/>
              <a:t>This </a:t>
            </a:r>
            <a:r>
              <a:rPr lang="en-US" sz="2800" dirty="0"/>
              <a:t>precision means that given the same circumstances, the smart contract will produce the same result.</a:t>
            </a:r>
            <a:endParaRPr lang="en-IN" sz="28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2743795" cy="1093504"/>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74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164" y="1420379"/>
            <a:ext cx="10515600" cy="4351338"/>
          </a:xfrm>
        </p:spPr>
        <p:txBody>
          <a:bodyPr>
            <a:normAutofit fontScale="92500" lnSpcReduction="10000"/>
          </a:bodyPr>
          <a:lstStyle/>
          <a:p>
            <a:r>
              <a:rPr lang="en-IN" sz="2400" b="1" dirty="0">
                <a:latin typeface="+mj-lt"/>
              </a:rPr>
              <a:t>Public </a:t>
            </a:r>
            <a:r>
              <a:rPr lang="en-IN" sz="2400" b="1" dirty="0" smtClean="0">
                <a:latin typeface="+mj-lt"/>
              </a:rPr>
              <a:t>record</a:t>
            </a:r>
          </a:p>
          <a:p>
            <a:pPr lvl="1"/>
            <a:r>
              <a:rPr lang="en-US" sz="2800" dirty="0"/>
              <a:t>Smart contracts are also useful for audits and tracking. </a:t>
            </a:r>
            <a:endParaRPr lang="en-US" sz="2800" dirty="0" smtClean="0"/>
          </a:p>
          <a:p>
            <a:pPr lvl="1"/>
            <a:r>
              <a:rPr lang="en-US" sz="2800" dirty="0" smtClean="0"/>
              <a:t>Since </a:t>
            </a:r>
            <a:r>
              <a:rPr lang="en-US" sz="2800" dirty="0"/>
              <a:t>Ethereum smart contracts are on a public </a:t>
            </a:r>
            <a:r>
              <a:rPr lang="en-US" sz="2800" dirty="0" smtClean="0"/>
              <a:t>block chain</a:t>
            </a:r>
            <a:r>
              <a:rPr lang="en-US" sz="2800" dirty="0"/>
              <a:t>, anyone can instantly track asset transfers and other related information. </a:t>
            </a:r>
            <a:endParaRPr lang="en-US" sz="2800" dirty="0" smtClean="0"/>
          </a:p>
          <a:p>
            <a:pPr lvl="1"/>
            <a:r>
              <a:rPr lang="en-US" sz="2800" dirty="0" smtClean="0"/>
              <a:t>You </a:t>
            </a:r>
            <a:r>
              <a:rPr lang="en-US" sz="2800" dirty="0"/>
              <a:t>can check to see that someone sent money to your address, </a:t>
            </a:r>
            <a:endParaRPr lang="en-US" sz="2800" dirty="0" smtClean="0"/>
          </a:p>
          <a:p>
            <a:pPr lvl="1"/>
            <a:endParaRPr lang="en-US" b="1" dirty="0">
              <a:latin typeface="+mj-lt"/>
            </a:endParaRPr>
          </a:p>
          <a:p>
            <a:r>
              <a:rPr lang="en-IN" sz="2400" b="1" dirty="0">
                <a:latin typeface="+mj-lt"/>
              </a:rPr>
              <a:t>Privacy protection</a:t>
            </a:r>
            <a:endParaRPr lang="en-IN" sz="2400" dirty="0">
              <a:latin typeface="+mj-lt"/>
            </a:endParaRPr>
          </a:p>
          <a:p>
            <a:pPr lvl="1"/>
            <a:r>
              <a:rPr lang="en-US" sz="2800" dirty="0"/>
              <a:t>Smart contracts can also protect our privacy. </a:t>
            </a:r>
          </a:p>
          <a:p>
            <a:pPr lvl="1"/>
            <a:r>
              <a:rPr lang="en-US" sz="2800" dirty="0"/>
              <a:t>Since Ethereum is a pseudonymous network (your transactions are tied publicly to a unique cryptographic address, not your identity), you can protect your privacy from observers.</a:t>
            </a:r>
            <a:endParaRPr lang="en-IN" sz="2800" b="1" dirty="0"/>
          </a:p>
          <a:p>
            <a:pPr lvl="1"/>
            <a:endParaRPr lang="en-IN" b="1" dirty="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2680295" cy="106819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32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1188</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Calibri</vt:lpstr>
      <vt:lpstr>Calibri Light</vt:lpstr>
      <vt:lpstr>Casper</vt:lpstr>
      <vt:lpstr>Karla</vt:lpstr>
      <vt:lpstr>Raleway ExtraBold</vt:lpstr>
      <vt:lpstr>Times New Roman</vt:lpstr>
      <vt:lpstr>Vivaldi</vt:lpstr>
      <vt:lpstr>Office Theme</vt:lpstr>
      <vt:lpstr>PowerPoint Presentation</vt:lpstr>
      <vt:lpstr>Table of contents</vt:lpstr>
      <vt:lpstr>PowerPoint Presentation</vt:lpstr>
      <vt:lpstr>Need for smart contracts</vt:lpstr>
      <vt:lpstr>PowerPoint Presentation</vt:lpstr>
      <vt:lpstr>PowerPoint Presentation</vt:lpstr>
      <vt:lpstr>Features of Smart contracts</vt:lpstr>
      <vt:lpstr>PowerPoint Presentation</vt:lpstr>
      <vt:lpstr>PowerPoint Presentation</vt:lpstr>
      <vt:lpstr>PowerPoint Presentation</vt:lpstr>
      <vt:lpstr>Ethereum block chain</vt:lpstr>
      <vt:lpstr>PowerPoint Presentation</vt:lpstr>
      <vt:lpstr>Need for Ethereum</vt:lpstr>
      <vt:lpstr>How does Ethereum work?</vt:lpstr>
      <vt:lpstr>DApp</vt:lpstr>
      <vt:lpstr>Features</vt:lpstr>
      <vt:lpstr>PowerPoint Presentation</vt:lpstr>
      <vt:lpstr>Difference Between Bit coin block chain and ethereum Block chain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129</cp:revision>
  <dcterms:created xsi:type="dcterms:W3CDTF">2022-01-03T03:50:50Z</dcterms:created>
  <dcterms:modified xsi:type="dcterms:W3CDTF">2023-07-27T07:40:29Z</dcterms:modified>
</cp:coreProperties>
</file>