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278" r:id="rId3"/>
    <p:sldId id="318" r:id="rId4"/>
    <p:sldId id="326" r:id="rId5"/>
    <p:sldId id="345" r:id="rId6"/>
    <p:sldId id="328" r:id="rId7"/>
    <p:sldId id="329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55E89-DCF9-44E2-A793-D6C2BBD6C33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B9905-BB77-4B7F-B9C3-01AFF86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423823" cy="1364520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02984" y="1523180"/>
            <a:ext cx="9210124" cy="38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1600" b="1" dirty="0" smtClean="0">
                <a:latin typeface="Raleway ExtraBold" pitchFamily="34" charset="-52"/>
              </a:rPr>
              <a:t>Structure of bitcoin</a:t>
            </a:r>
          </a:p>
          <a:p>
            <a:pPr eaLnBrk="1" hangingPunct="1"/>
            <a:r>
              <a:rPr lang="en-US" sz="1600" b="1" dirty="0" smtClean="0">
                <a:latin typeface="Raleway ExtraBold" pitchFamily="34" charset="-52"/>
              </a:rPr>
              <a:t>Mapped with CO3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ucture of Blockcha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2"/>
          <a:stretch/>
        </p:blipFill>
        <p:spPr bwMode="auto">
          <a:xfrm>
            <a:off x="2701636" y="3617198"/>
            <a:ext cx="5233844" cy="2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7472" y="1093430"/>
            <a:ext cx="99683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What is structure of bitcoin block chain</a:t>
            </a:r>
            <a:r>
              <a:rPr lang="en-IN" sz="2400" dirty="0" smtClean="0"/>
              <a:t>?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US" sz="2200" dirty="0" smtClean="0"/>
              <a:t>A Bitcoin block records the data related to a Bitcoin transaction. The blocks are mined one after the other with all the transactions in the network being recorded permanently. Being a very secure network, the Bitcoin block chain makes it very difficult to modify or delete the data that has been registered on a block</a:t>
            </a:r>
            <a:r>
              <a:rPr lang="en-US" dirty="0" smtClean="0"/>
              <a:t>. </a:t>
            </a:r>
            <a:endParaRPr lang="en-IN" sz="2400" dirty="0" smtClean="0"/>
          </a:p>
          <a:p>
            <a:pPr algn="just"/>
            <a:endParaRPr lang="en-IN" dirty="0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5964" y="1496293"/>
            <a:ext cx="2008909" cy="11222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DATA</a:t>
            </a:r>
            <a:endParaRPr lang="en-IN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955963" y="2854038"/>
            <a:ext cx="2008909" cy="10390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 O N C E</a:t>
            </a:r>
            <a:endParaRPr lang="en-IN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4872" y="2050474"/>
            <a:ext cx="162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64872" y="3373583"/>
            <a:ext cx="1620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5854" y="2705100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5854" y="2050474"/>
            <a:ext cx="0" cy="132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44836" y="2220191"/>
            <a:ext cx="1496291" cy="969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Value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34289" y="4204421"/>
            <a:ext cx="11285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Nonce(number used only once) </a:t>
            </a:r>
            <a:r>
              <a:rPr lang="en-US" dirty="0" smtClean="0"/>
              <a:t>is a number needs to be figured out such that the hash value obtained by applying </a:t>
            </a:r>
          </a:p>
          <a:p>
            <a:r>
              <a:rPr lang="en-US" dirty="0"/>
              <a:t> </a:t>
            </a:r>
            <a:r>
              <a:rPr lang="en-US" dirty="0" smtClean="0"/>
              <a:t>     hashing function (SHA)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31032" y="3419670"/>
            <a:ext cx="40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0000000ghgh4gh343g4h3g4hgghg3h4h4</a:t>
            </a:r>
            <a:endParaRPr lang="en-IN" dirty="0"/>
          </a:p>
        </p:txBody>
      </p:sp>
      <p:pic>
        <p:nvPicPr>
          <p:cNvPr id="12" name="Picture 1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smtClean="0"/>
              <a:t>Consensus Mechanisms </a:t>
            </a:r>
            <a:r>
              <a:rPr lang="en-US" sz="3400" dirty="0" smtClean="0"/>
              <a:t/>
            </a:r>
            <a:br>
              <a:rPr lang="en-US" sz="3400" dirty="0" smtClean="0"/>
            </a:b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7" y="145272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Proof of work</a:t>
            </a:r>
          </a:p>
          <a:p>
            <a:r>
              <a:rPr lang="en-US" sz="2200" dirty="0" smtClean="0"/>
              <a:t>With proof-of-work cryptocurrencies, each block of transactions has a specific hash. For the block to be confirmed, a crypto miner must generate a target hash that's less than or equal to that of the block.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pic>
        <p:nvPicPr>
          <p:cNvPr id="9218" name="Picture 2" descr="What is Proof of Work (PoW) | Definition and Meaning | Capita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2879502"/>
            <a:ext cx="5126182" cy="39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smtClean="0"/>
              <a:t>Role of a miner</a:t>
            </a:r>
            <a:endParaRPr lang="en-IN" sz="3500" b="1" dirty="0"/>
          </a:p>
        </p:txBody>
      </p:sp>
      <p:pic>
        <p:nvPicPr>
          <p:cNvPr id="1026" name="Picture 2" descr="Logistics | Free Full-Text | Influence of Blockchain Technology in  Manufacturing Supply Chain and Logistic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5" y="1884217"/>
            <a:ext cx="8280148" cy="42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+mj-lt"/>
              </a:rPr>
              <a:t>Proof of </a:t>
            </a:r>
            <a:r>
              <a:rPr lang="en-US" b="1" dirty="0" smtClean="0">
                <a:latin typeface="+mj-lt"/>
              </a:rPr>
              <a:t>stake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/>
              <a:t>In </a:t>
            </a:r>
            <a:r>
              <a:rPr lang="en-US" sz="2200" dirty="0"/>
              <a:t>this type of consensus algorithm, instead of investing in expensive</a:t>
            </a:r>
          </a:p>
          <a:p>
            <a:r>
              <a:rPr lang="en-US" sz="2200" dirty="0"/>
              <a:t>hardware to solve a complex puzzle, validators invest in the coins of </a:t>
            </a:r>
            <a:r>
              <a:rPr lang="en-US" sz="2200" dirty="0" smtClean="0"/>
              <a:t>the system </a:t>
            </a:r>
            <a:r>
              <a:rPr lang="en-US" sz="2200" dirty="0"/>
              <a:t>by locking up some of their coins as stake.</a:t>
            </a:r>
          </a:p>
          <a:p>
            <a:endParaRPr lang="en-US" dirty="0"/>
          </a:p>
        </p:txBody>
      </p:sp>
      <p:pic>
        <p:nvPicPr>
          <p:cNvPr id="10242" name="Picture 2" descr="What is Proof of Stake? Learn more about this other consensus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73" y="3247231"/>
            <a:ext cx="7776292" cy="33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26683"/>
              </p:ext>
            </p:extLst>
          </p:nvPr>
        </p:nvGraphicFramePr>
        <p:xfrm>
          <a:off x="2393029" y="1631662"/>
          <a:ext cx="6944934" cy="4575175"/>
        </p:xfrm>
        <a:graphic>
          <a:graphicData uri="http://schemas.openxmlformats.org/drawingml/2006/table">
            <a:tbl>
              <a:tblPr/>
              <a:tblGrid>
                <a:gridCol w="2314978">
                  <a:extLst>
                    <a:ext uri="{9D8B030D-6E8A-4147-A177-3AD203B41FA5}">
                      <a16:colId xmlns:a16="http://schemas.microsoft.com/office/drawing/2014/main" val="97330948"/>
                    </a:ext>
                  </a:extLst>
                </a:gridCol>
                <a:gridCol w="2314978">
                  <a:extLst>
                    <a:ext uri="{9D8B030D-6E8A-4147-A177-3AD203B41FA5}">
                      <a16:colId xmlns:a16="http://schemas.microsoft.com/office/drawing/2014/main" val="3526689548"/>
                    </a:ext>
                  </a:extLst>
                </a:gridCol>
                <a:gridCol w="2314978">
                  <a:extLst>
                    <a:ext uri="{9D8B030D-6E8A-4147-A177-3AD203B41FA5}">
                      <a16:colId xmlns:a16="http://schemas.microsoft.com/office/drawing/2014/main" val="3722381375"/>
                    </a:ext>
                  </a:extLst>
                </a:gridCol>
              </a:tblGrid>
              <a:tr h="66977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700" b="1">
                          <a:effectLst/>
                        </a:rPr>
                        <a:t>S.No.</a:t>
                      </a:r>
                    </a:p>
                  </a:txBody>
                  <a:tcPr marL="36776" marR="36776" marT="53720" marB="537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700" b="1">
                          <a:effectLst/>
                        </a:rPr>
                        <a:t>Proof of Work (PoW)</a:t>
                      </a:r>
                    </a:p>
                  </a:txBody>
                  <a:tcPr marL="53720" marR="53720" marT="53720" marB="537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700" b="1">
                          <a:effectLst/>
                        </a:rPr>
                        <a:t>Proof of Stake (PoS)</a:t>
                      </a:r>
                    </a:p>
                  </a:txBody>
                  <a:tcPr marL="53720" marR="53720" marT="53720" marB="537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22116"/>
                  </a:ext>
                </a:extLst>
              </a:tr>
              <a:tr h="14306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dirty="0">
                          <a:effectLst/>
                        </a:rPr>
                        <a:t>1.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The probability of mining a block is determined by how much computational work is done by miner.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The probability of validating a new block is determined by how large of a stake a person holds (how many coins they possess).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91738"/>
                  </a:ext>
                </a:extLst>
              </a:tr>
              <a:tr h="12373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>
                          <a:effectLst/>
                        </a:rPr>
                        <a:t>2.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A reward is given to first miner to solve cryptographic puzzle of each block.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The validator donot receive a block reward instead they collect network fee as their reward.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56382"/>
                  </a:ext>
                </a:extLst>
              </a:tr>
              <a:tr h="12373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>
                          <a:effectLst/>
                        </a:rPr>
                        <a:t>3.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To add each block to chain, miners must compete to solve difficult puzzles using their computer process power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There is no competition as block creator is .chosen by an algorithm based on user stake.</a:t>
                      </a:r>
                    </a:p>
                  </a:txBody>
                  <a:tcPr marL="91939" marR="91939" marT="128714" marB="12871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3311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8142" y="914813"/>
            <a:ext cx="69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Difference Between Proof of work and proof of stake</a:t>
            </a:r>
            <a:endParaRPr lang="en-IN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9127" y="1620982"/>
          <a:ext cx="6899564" cy="651163"/>
        </p:xfrm>
        <a:graphic>
          <a:graphicData uri="http://schemas.openxmlformats.org/drawingml/2006/table">
            <a:tbl>
              <a:tblPr/>
              <a:tblGrid>
                <a:gridCol w="6899564">
                  <a:extLst>
                    <a:ext uri="{9D8B030D-6E8A-4147-A177-3AD203B41FA5}">
                      <a16:colId xmlns:a16="http://schemas.microsoft.com/office/drawing/2014/main" val="3695763367"/>
                    </a:ext>
                  </a:extLst>
                </a:gridCol>
              </a:tblGrid>
              <a:tr h="6511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09736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6907"/>
              </p:ext>
            </p:extLst>
          </p:nvPr>
        </p:nvGraphicFramePr>
        <p:xfrm>
          <a:off x="2396836" y="2286000"/>
          <a:ext cx="6885709" cy="3796145"/>
        </p:xfrm>
        <a:graphic>
          <a:graphicData uri="http://schemas.openxmlformats.org/drawingml/2006/table">
            <a:tbl>
              <a:tblPr/>
              <a:tblGrid>
                <a:gridCol w="6885709">
                  <a:extLst>
                    <a:ext uri="{9D8B030D-6E8A-4147-A177-3AD203B41FA5}">
                      <a16:colId xmlns:a16="http://schemas.microsoft.com/office/drawing/2014/main" val="3852652617"/>
                    </a:ext>
                  </a:extLst>
                </a:gridCol>
              </a:tblGrid>
              <a:tr h="37961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5993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405745" y="1620982"/>
            <a:ext cx="13855" cy="4461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9127" y="3685309"/>
            <a:ext cx="6968836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93029" y="4932218"/>
            <a:ext cx="6944935" cy="55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0400" y="1659006"/>
            <a:ext cx="1" cy="4423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Triangle 10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 smtClean="0"/>
              <a:t>Working of Bit coin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8"/>
            <a:ext cx="10515600" cy="545869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Block Formation</a:t>
            </a:r>
          </a:p>
          <a:p>
            <a:r>
              <a:rPr lang="en-US" dirty="0" smtClean="0"/>
              <a:t>Mining</a:t>
            </a:r>
          </a:p>
          <a:p>
            <a:r>
              <a:rPr lang="en-US" dirty="0" smtClean="0"/>
              <a:t>Consensus</a:t>
            </a:r>
          </a:p>
          <a:p>
            <a:r>
              <a:rPr lang="en-US" dirty="0" smtClean="0"/>
              <a:t>Decentralization</a:t>
            </a:r>
            <a:endParaRPr lang="en-IN" dirty="0"/>
          </a:p>
        </p:txBody>
      </p:sp>
      <p:pic>
        <p:nvPicPr>
          <p:cNvPr id="6148" name="Picture 4" descr="Permissionless proof‐of‐reputation‐X: A hybrid reputation‐based consensus  algorithm for permissionless blockchains - Bou Abdo - 2021 - Transactions  on Emerging Telecommunications Technologies - Wiley Online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1819279"/>
            <a:ext cx="5978525" cy="46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92550" cy="1033226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387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PowerPoint Presentation</vt:lpstr>
      <vt:lpstr>PowerPoint Presentation</vt:lpstr>
      <vt:lpstr>Consensus Mechanisms  </vt:lpstr>
      <vt:lpstr>Role of a miner</vt:lpstr>
      <vt:lpstr>PowerPoint Presentation</vt:lpstr>
      <vt:lpstr>PowerPoint Presentation</vt:lpstr>
      <vt:lpstr>Working of Bit coin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175</cp:revision>
  <dcterms:created xsi:type="dcterms:W3CDTF">2022-01-03T03:50:50Z</dcterms:created>
  <dcterms:modified xsi:type="dcterms:W3CDTF">2023-07-27T07:38:45Z</dcterms:modified>
</cp:coreProperties>
</file>