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2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597394" y="5390540"/>
            <a:ext cx="55279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smtClean="0"/>
              <a:t>The Enforceability Of Smart Contracts In India</a:t>
            </a:r>
          </a:p>
          <a:p>
            <a:r>
              <a:rPr lang="en-US" b="1" dirty="0" smtClean="0"/>
              <a:t>CO3</a:t>
            </a:r>
            <a:endParaRPr lang="en-IN" b="1" dirty="0"/>
          </a:p>
        </p:txBody>
      </p:sp>
      <p:sp>
        <p:nvSpPr>
          <p:cNvPr id="26" name="TextBox 25"/>
          <p:cNvSpPr txBox="1">
            <a:spLocks noChangeArrowheads="1"/>
          </p:cNvSpPr>
          <p:nvPr/>
        </p:nvSpPr>
        <p:spPr bwMode="auto">
          <a:xfrm>
            <a:off x="1981051" y="1562755"/>
            <a:ext cx="9210124"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Blockchain</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Code: 20_CST-412</a:t>
            </a:r>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36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999" y="2189018"/>
            <a:ext cx="10633364" cy="5165581"/>
          </a:xfrm>
        </p:spPr>
        <p:txBody>
          <a:bodyPr/>
          <a:lstStyle/>
          <a:p>
            <a:r>
              <a:rPr lang="en-US" dirty="0"/>
              <a:t>A smart contract is a self-performing contract whereby the terms of the agreement that exist between a buyer and a seller are written directly into lines of code. </a:t>
            </a:r>
            <a:endParaRPr lang="en-US" dirty="0" smtClean="0"/>
          </a:p>
          <a:p>
            <a:r>
              <a:rPr lang="en-US" dirty="0" smtClean="0"/>
              <a:t>A </a:t>
            </a:r>
            <a:r>
              <a:rPr lang="en-US" dirty="0"/>
              <a:t>distributed, decentralized </a:t>
            </a:r>
            <a:r>
              <a:rPr lang="en-US" dirty="0" err="1"/>
              <a:t>blockchain</a:t>
            </a:r>
            <a:r>
              <a:rPr lang="en-US" dirty="0"/>
              <a:t> network contains the code, which consists of all the agreement terms. </a:t>
            </a:r>
            <a:endParaRPr lang="en-US" dirty="0" smtClean="0"/>
          </a:p>
          <a:p>
            <a:r>
              <a:rPr lang="en-US" dirty="0" smtClean="0"/>
              <a:t>In </a:t>
            </a:r>
            <a:r>
              <a:rPr lang="en-US" dirty="0"/>
              <a:t>addition to the agreements, the code also consists of information that executes the transactions and ensures that these transactions are tracked and are irreversible. </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02151" cy="1276175"/>
          </a:xfrm>
          <a:prstGeom prst="rect">
            <a:avLst/>
          </a:prstGeom>
        </p:spPr>
      </p:pic>
    </p:spTree>
    <p:extLst>
      <p:ext uri="{BB962C8B-B14F-4D97-AF65-F5344CB8AC3E}">
        <p14:creationId xmlns:p14="http://schemas.microsoft.com/office/powerpoint/2010/main" val="9114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1717964"/>
            <a:ext cx="10619509" cy="5456527"/>
          </a:xfrm>
        </p:spPr>
        <p:txBody>
          <a:bodyPr>
            <a:normAutofit/>
          </a:bodyPr>
          <a:lstStyle/>
          <a:p>
            <a:pPr marL="0" indent="0">
              <a:buNone/>
            </a:pPr>
            <a:r>
              <a:rPr lang="en-US" dirty="0"/>
              <a:t>Thus, it can be said that a smart contract is mainly a kind of computer protocol to digitally perform the function of facilitation, verification as well as enforcement </a:t>
            </a:r>
            <a:r>
              <a:rPr lang="en-US" dirty="0" err="1"/>
              <a:t>i.e</a:t>
            </a:r>
            <a:r>
              <a:rPr lang="en-US" dirty="0"/>
              <a:t>, the performance of the contract. The key factors of a smart contract are as follows:</a:t>
            </a:r>
          </a:p>
          <a:p>
            <a:r>
              <a:rPr lang="en-US" dirty="0"/>
              <a:t>Once the smart contract has been released, no one can change its terms, including the creator or owner;</a:t>
            </a:r>
          </a:p>
          <a:p>
            <a:r>
              <a:rPr lang="en-US" dirty="0"/>
              <a:t>The execution and completion of the contract does not require and physical documents or submission;</a:t>
            </a:r>
          </a:p>
          <a:p>
            <a:r>
              <a:rPr lang="en-US" dirty="0"/>
              <a:t>Although a user can be anonymous, the transaction details are recorded and registered;</a:t>
            </a:r>
          </a:p>
          <a:p>
            <a:r>
              <a:rPr lang="en-US" dirty="0"/>
              <a:t>Transactions of smart contracts are irreversible.</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520805" cy="1403171"/>
          </a:xfrm>
          <a:prstGeom prst="rect">
            <a:avLst/>
          </a:prstGeom>
        </p:spPr>
      </p:pic>
    </p:spTree>
    <p:extLst>
      <p:ext uri="{BB962C8B-B14F-4D97-AF65-F5344CB8AC3E}">
        <p14:creationId xmlns:p14="http://schemas.microsoft.com/office/powerpoint/2010/main" val="100630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do Smart Contracts Work</a:t>
            </a:r>
            <a:r>
              <a:rPr lang="en-US" b="1" dirty="0" smtClean="0"/>
              <a:t>?</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 code of the contract itself consists of the terms of the contract in concern. Smart contracts interpret, verify and automatically execute any transaction in tangent with the terms</a:t>
            </a:r>
            <a:r>
              <a:rPr lang="en-US" dirty="0" smtClean="0"/>
              <a:t>.</a:t>
            </a:r>
          </a:p>
          <a:p>
            <a:r>
              <a:rPr lang="en-US" dirty="0"/>
              <a:t>Let us take an example of a contract of rent made into a smart contract, to see the efficiency and effectivity of a smart contract. </a:t>
            </a:r>
            <a:endParaRPr lang="en-US" dirty="0" smtClean="0"/>
          </a:p>
          <a:p>
            <a:r>
              <a:rPr lang="en-US" dirty="0" smtClean="0"/>
              <a:t>The </a:t>
            </a:r>
            <a:r>
              <a:rPr lang="en-US" dirty="0"/>
              <a:t>tenant will pay the house owner the rent in cryptocurrency, as soon as the payment is made the code carries out the transactions in accordance with the terms of the contract as entered into the code. </a:t>
            </a:r>
            <a:endParaRPr lang="en-US" dirty="0" smtClean="0"/>
          </a:p>
          <a:p>
            <a:r>
              <a:rPr lang="en-US" dirty="0" smtClean="0"/>
              <a:t>The </a:t>
            </a:r>
            <a:r>
              <a:rPr lang="en-US" dirty="0"/>
              <a:t>homeowner will receive a receipt when the transaction is successful and will release the key to the house. </a:t>
            </a:r>
            <a:endParaRPr lang="en-US" dirty="0" smtClean="0"/>
          </a:p>
          <a:p>
            <a:r>
              <a:rPr lang="en-US" dirty="0" smtClean="0"/>
              <a:t>The </a:t>
            </a:r>
            <a:r>
              <a:rPr lang="en-US" dirty="0"/>
              <a:t>system operates on the If-Then principle, and hundreds of people involved in the </a:t>
            </a:r>
            <a:r>
              <a:rPr lang="en-US" dirty="0" err="1"/>
              <a:t>blockchain</a:t>
            </a:r>
            <a:r>
              <a:rPr lang="en-US" dirty="0"/>
              <a:t> will observe the transaction and become witness to the contract. </a:t>
            </a:r>
            <a:endParaRPr lang="en-US" dirty="0" smtClean="0"/>
          </a:p>
          <a:p>
            <a:r>
              <a:rPr lang="en-US" dirty="0" smtClean="0"/>
              <a:t>If </a:t>
            </a:r>
            <a:r>
              <a:rPr lang="en-US" dirty="0"/>
              <a:t>the home-owner gives the key, then he will surely be paid. If the tenant pays the amount, then he will surely receive the key. </a:t>
            </a:r>
            <a:endParaRPr lang="en-US" dirty="0" smtClean="0"/>
          </a:p>
          <a:p>
            <a:r>
              <a:rPr lang="en-US" dirty="0" smtClean="0"/>
              <a:t>One </a:t>
            </a:r>
            <a:r>
              <a:rPr lang="en-US" dirty="0"/>
              <a:t>action will not be completed without the other, hence providing an efficient and effective system.</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719605" cy="1083863"/>
          </a:xfrm>
          <a:prstGeom prst="rect">
            <a:avLst/>
          </a:prstGeom>
        </p:spPr>
      </p:pic>
    </p:spTree>
    <p:extLst>
      <p:ext uri="{BB962C8B-B14F-4D97-AF65-F5344CB8AC3E}">
        <p14:creationId xmlns:p14="http://schemas.microsoft.com/office/powerpoint/2010/main" val="8228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7527" y="1898072"/>
            <a:ext cx="10661073" cy="5484236"/>
          </a:xfrm>
        </p:spPr>
        <p:txBody>
          <a:bodyPr/>
          <a:lstStyle/>
          <a:p>
            <a:pPr marL="0" indent="0">
              <a:buNone/>
            </a:pPr>
            <a:r>
              <a:rPr lang="en-US" b="1" dirty="0"/>
              <a:t>Regulation of Smart Contracts Around the World</a:t>
            </a:r>
          </a:p>
          <a:p>
            <a:r>
              <a:rPr lang="en-US" dirty="0"/>
              <a:t>The elemental factors of a conventional contract must be met by smart contracts in order to qualify as a valid contract are: -</a:t>
            </a:r>
          </a:p>
          <a:p>
            <a:r>
              <a:rPr lang="en-US" dirty="0"/>
              <a:t>A legitimate offer;</a:t>
            </a:r>
          </a:p>
          <a:p>
            <a:r>
              <a:rPr lang="en-US" dirty="0"/>
              <a:t>A properly communicated acceptance;</a:t>
            </a:r>
          </a:p>
          <a:p>
            <a:r>
              <a:rPr lang="en-US" dirty="0"/>
              <a:t>Lawful consideration pertaining to the subject matter;</a:t>
            </a:r>
          </a:p>
          <a:p>
            <a:r>
              <a:rPr lang="en-US" dirty="0"/>
              <a:t>Consideration;</a:t>
            </a:r>
          </a:p>
          <a:p>
            <a:r>
              <a:rPr lang="en-US" dirty="0"/>
              <a:t>Consent of all competent parties in regards to all aspects of the contract.</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354551" cy="1336912"/>
          </a:xfrm>
          <a:prstGeom prst="rect">
            <a:avLst/>
          </a:prstGeom>
        </p:spPr>
      </p:pic>
    </p:spTree>
    <p:extLst>
      <p:ext uri="{BB962C8B-B14F-4D97-AF65-F5344CB8AC3E}">
        <p14:creationId xmlns:p14="http://schemas.microsoft.com/office/powerpoint/2010/main" val="363941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9309"/>
            <a:ext cx="10744200" cy="5636636"/>
          </a:xfrm>
        </p:spPr>
        <p:txBody>
          <a:bodyPr>
            <a:normAutofit fontScale="92500" lnSpcReduction="20000"/>
          </a:bodyPr>
          <a:lstStyle/>
          <a:p>
            <a:r>
              <a:rPr lang="en-US" b="1" dirty="0"/>
              <a:t>Legal Functioning of Smart Contracts in India</a:t>
            </a:r>
          </a:p>
          <a:p>
            <a:r>
              <a:rPr lang="en-US" dirty="0"/>
              <a:t>Smart contracts basically provide a platform for contracting with parties who may or may not know each other and may also become liable to the risks. </a:t>
            </a:r>
            <a:endParaRPr lang="en-US" dirty="0" smtClean="0"/>
          </a:p>
          <a:p>
            <a:r>
              <a:rPr lang="en-US" dirty="0" smtClean="0"/>
              <a:t>Smart </a:t>
            </a:r>
            <a:r>
              <a:rPr lang="en-US" dirty="0"/>
              <a:t>contracts may be enforceable under Indian law, but if caution is not maintained in regards to the party that you are contracting with, the consequences of a failed transaction must be carried alone, as the legal system has no intricate system in place to regulate smart contracts</a:t>
            </a:r>
            <a:r>
              <a:rPr lang="en-US" dirty="0" smtClean="0"/>
              <a:t>.</a:t>
            </a:r>
          </a:p>
          <a:p>
            <a:r>
              <a:rPr lang="en-US" dirty="0"/>
              <a:t>Situations in which a smart contract may not be enforceable under Indian law could be if the consideration of the contract was not mutual. </a:t>
            </a:r>
            <a:endParaRPr lang="en-US" dirty="0" smtClean="0"/>
          </a:p>
          <a:p>
            <a:r>
              <a:rPr lang="en-US" dirty="0" smtClean="0"/>
              <a:t>This </a:t>
            </a:r>
            <a:r>
              <a:rPr lang="en-US" dirty="0"/>
              <a:t>can occur if the contract is unilateral in nature. </a:t>
            </a:r>
            <a:endParaRPr lang="en-US" dirty="0" smtClean="0"/>
          </a:p>
          <a:p>
            <a:r>
              <a:rPr lang="en-US" dirty="0" smtClean="0"/>
              <a:t>The </a:t>
            </a:r>
            <a:r>
              <a:rPr lang="en-US" dirty="0"/>
              <a:t>Indian courts do not allow contracts to be valid without mutual consideration, however, smart contracts without mutual consideration can still be enforced through code, but a breach of such a contract would not be held as a breach in Indian courts as, in the eyes of the court there wouldn’t be a contract in the first place due to a lack of mutual consideration, an important factor of a contract.</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966622" cy="1182309"/>
          </a:xfrm>
          <a:prstGeom prst="rect">
            <a:avLst/>
          </a:prstGeom>
        </p:spPr>
      </p:pic>
    </p:spTree>
    <p:extLst>
      <p:ext uri="{BB962C8B-B14F-4D97-AF65-F5344CB8AC3E}">
        <p14:creationId xmlns:p14="http://schemas.microsoft.com/office/powerpoint/2010/main" val="824096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689</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PowerPoint Presentation</vt:lpstr>
      <vt:lpstr>PowerPoint Presentation</vt:lpstr>
      <vt:lpstr>How do Smart Contracts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93</cp:revision>
  <dcterms:created xsi:type="dcterms:W3CDTF">2022-01-03T03:50:50Z</dcterms:created>
  <dcterms:modified xsi:type="dcterms:W3CDTF">2023-07-27T07:54:06Z</dcterms:modified>
</cp:coreProperties>
</file>