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69" d="100"/>
          <a:sy n="69"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9656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75358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4013671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63642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5FED4-816D-4416-98DC-3692B85C5910}" type="datetimeFigureOut">
              <a:rPr lang="en-IN" smtClean="0"/>
              <a:t>27-07-2023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48065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381758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035FED4-816D-4416-98DC-3692B85C5910}" type="datetimeFigureOut">
              <a:rPr lang="en-IN" smtClean="0"/>
              <a:t>27-07-2023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10825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035FED4-816D-4416-98DC-3692B85C5910}" type="datetimeFigureOut">
              <a:rPr lang="en-IN" smtClean="0"/>
              <a:t>27-07-2023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2287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5FED4-816D-4416-98DC-3692B85C5910}" type="datetimeFigureOut">
              <a:rPr lang="en-IN" smtClean="0"/>
              <a:t>27-07-2023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85552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66824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5FED4-816D-4416-98DC-3692B85C5910}" type="datetimeFigureOut">
              <a:rPr lang="en-IN" smtClean="0"/>
              <a:t>27-07-2023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A2B4F-C599-4F6D-9A13-14F24AA616C2}" type="slidenum">
              <a:rPr lang="en-IN" smtClean="0"/>
              <a:t>‹#›</a:t>
            </a:fld>
            <a:endParaRPr lang="en-IN"/>
          </a:p>
        </p:txBody>
      </p:sp>
    </p:spTree>
    <p:extLst>
      <p:ext uri="{BB962C8B-B14F-4D97-AF65-F5344CB8AC3E}">
        <p14:creationId xmlns:p14="http://schemas.microsoft.com/office/powerpoint/2010/main" val="190102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5FED4-816D-4416-98DC-3692B85C5910}" type="datetimeFigureOut">
              <a:rPr lang="en-IN" smtClean="0"/>
              <a:t>27-07-2023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B4F-C599-4F6D-9A13-14F24AA616C2}" type="slidenum">
              <a:rPr lang="en-IN" smtClean="0"/>
              <a:t>‹#›</a:t>
            </a:fld>
            <a:endParaRPr lang="en-IN"/>
          </a:p>
        </p:txBody>
      </p:sp>
    </p:spTree>
    <p:extLst>
      <p:ext uri="{BB962C8B-B14F-4D97-AF65-F5344CB8AC3E}">
        <p14:creationId xmlns:p14="http://schemas.microsoft.com/office/powerpoint/2010/main" val="29287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342804" y="4984407"/>
            <a:ext cx="55279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r>
              <a:rPr lang="en-US" b="1" dirty="0"/>
              <a:t>Secure communication and encryption in Fabric </a:t>
            </a:r>
            <a:r>
              <a:rPr lang="en-US" b="1" dirty="0" smtClean="0"/>
              <a:t>networks. Mapped with CO3</a:t>
            </a:r>
            <a:endParaRPr lang="en-US" b="1" dirty="0"/>
          </a:p>
          <a:p>
            <a:endParaRPr lang="en-IN" b="1" dirty="0"/>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endParaRPr lang="en-US" sz="2800" dirty="0" smtClean="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Subject </a:t>
            </a:r>
            <a:r>
              <a:rPr lang="en-US" sz="2800" dirty="0">
                <a:latin typeface="Times New Roman" panose="02020603050405020304" pitchFamily="18" charset="0"/>
                <a:ea typeface="Calibri" panose="020F0502020204030204" pitchFamily="34" charset="0"/>
                <a:cs typeface="Times New Roman" panose="02020603050405020304" pitchFamily="18" charset="0"/>
              </a:rPr>
              <a:t>Name: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Block chain Technology</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a:t>
            </a:r>
            <a:r>
              <a:rPr lang="en-US" sz="2800" b="1" dirty="0" smtClean="0">
                <a:solidFill>
                  <a:prstClr val="black">
                    <a:lumMod val="85000"/>
                    <a:lumOff val="15000"/>
                  </a:prstClr>
                </a:solidFill>
                <a:latin typeface="Times New Roman" panose="02020603050405020304" pitchFamily="18" charset="0"/>
                <a:cs typeface="Times New Roman" panose="02020603050405020304" pitchFamily="18" charset="0"/>
              </a:rPr>
              <a:t>20_CST-412</a:t>
            </a:r>
            <a:endParaRPr lang="en-US" sz="28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346155"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err="1" smtClean="0">
                <a:latin typeface="Times New Roman" panose="02020603050405020304" pitchFamily="18" charset="0"/>
                <a:cs typeface="Times New Roman" panose="02020603050405020304" pitchFamily="18" charset="0"/>
              </a:rPr>
              <a:t>Er</a:t>
            </a:r>
            <a:r>
              <a:rPr lang="en-US" sz="2400" dirty="0" smtClean="0">
                <a:latin typeface="Times New Roman" panose="02020603050405020304" pitchFamily="18" charset="0"/>
                <a:cs typeface="Times New Roman" panose="02020603050405020304" pitchFamily="18" charset="0"/>
              </a:rPr>
              <a:t>. Steve Samson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36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t>Secure communication in fabric</a:t>
            </a:r>
            <a:endParaRPr lang="en-IN" sz="3600" dirty="0"/>
          </a:p>
        </p:txBody>
      </p:sp>
      <p:sp>
        <p:nvSpPr>
          <p:cNvPr id="3" name="Content Placeholder 2"/>
          <p:cNvSpPr>
            <a:spLocks noGrp="1"/>
          </p:cNvSpPr>
          <p:nvPr>
            <p:ph idx="1"/>
          </p:nvPr>
        </p:nvSpPr>
        <p:spPr/>
        <p:txBody>
          <a:bodyPr/>
          <a:lstStyle/>
          <a:p>
            <a:r>
              <a:rPr lang="en-US" dirty="0" smtClean="0"/>
              <a:t>Hyper ledger </a:t>
            </a:r>
            <a:r>
              <a:rPr lang="en-US" dirty="0"/>
              <a:t>Fabric is a </a:t>
            </a:r>
            <a:r>
              <a:rPr lang="en-US" i="1" dirty="0"/>
              <a:t>decentralized private </a:t>
            </a:r>
            <a:r>
              <a:rPr lang="en-US" i="1" dirty="0" smtClean="0"/>
              <a:t>block chain </a:t>
            </a:r>
            <a:r>
              <a:rPr lang="en-US" i="1" dirty="0"/>
              <a:t>platform</a:t>
            </a:r>
            <a:r>
              <a:rPr lang="en-US" dirty="0"/>
              <a:t>. Typically, we use the provided Fabric Client SDK to interact with the Fabric network. If we want the communication between these two to be secure, we can use the TLS (Transport Layer Security) protocol.</a:t>
            </a:r>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925060" cy="1165744"/>
          </a:xfrm>
          <a:prstGeom prst="rect">
            <a:avLst/>
          </a:prstGeom>
        </p:spPr>
      </p:pic>
    </p:spTree>
    <p:extLst>
      <p:ext uri="{BB962C8B-B14F-4D97-AF65-F5344CB8AC3E}">
        <p14:creationId xmlns:p14="http://schemas.microsoft.com/office/powerpoint/2010/main" val="64220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ltlabsweb-media.s3.amazonaws.com/images/Secure%20Hyperledger%20fabric%20network%20with%20TLS%20%20by%20Anjireddy%20Jetti%20%20Block%20Diagram-d5ba8fc3-9e92-49ad-bc02-9c87f886b7f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7295" y="263525"/>
            <a:ext cx="9853247" cy="5913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C183D7F6-B498-43B3-948B-1728B52AA6E4}">
                <adec:decorative xmlns="" xmlns:adec="http://schemas.microsoft.com/office/drawing/2017/decorative" val="1"/>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925060" cy="1165744"/>
          </a:xfrm>
          <a:prstGeom prst="rect">
            <a:avLst/>
          </a:prstGeom>
        </p:spPr>
      </p:pic>
    </p:spTree>
    <p:extLst>
      <p:ext uri="{BB962C8B-B14F-4D97-AF65-F5344CB8AC3E}">
        <p14:creationId xmlns:p14="http://schemas.microsoft.com/office/powerpoint/2010/main" val="235177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b="1" dirty="0"/>
              <a:t>Why is TLS required in a Fabric network?</a:t>
            </a:r>
          </a:p>
          <a:p>
            <a:r>
              <a:rPr lang="en-US" dirty="0"/>
              <a:t>The main purpose of TLS is to provide secure communication between two parties which includes endpoint authentication, ensuring one is talking to the right party and with correct message encryption. It helps in the following common operations which occur between the Fabric client and Fabric network.</a:t>
            </a:r>
          </a:p>
          <a:p>
            <a:r>
              <a:rPr lang="en-US" dirty="0"/>
              <a:t/>
            </a:r>
            <a:br>
              <a:rPr lang="en-US" dirty="0"/>
            </a:br>
            <a:endParaRPr lang="en-US" dirty="0"/>
          </a:p>
          <a:p>
            <a:r>
              <a:rPr lang="en-US" dirty="0"/>
              <a:t>Client requests endorsement from peers</a:t>
            </a:r>
          </a:p>
          <a:p>
            <a:r>
              <a:rPr lang="en-US" dirty="0"/>
              <a:t>The client submits endorsed transactions to the </a:t>
            </a:r>
            <a:r>
              <a:rPr lang="en-US" dirty="0" err="1"/>
              <a:t>orderer</a:t>
            </a:r>
            <a:r>
              <a:rPr lang="en-US" dirty="0"/>
              <a:t>.</a:t>
            </a:r>
          </a:p>
          <a:p>
            <a:r>
              <a:rPr lang="en-US" dirty="0"/>
              <a:t>Client requests for registering users in Fabric CA (Certificate Authority) Server.</a:t>
            </a:r>
          </a:p>
          <a:p>
            <a:r>
              <a:rPr lang="en-US" dirty="0"/>
              <a:t> </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925060" cy="1165744"/>
          </a:xfrm>
          <a:prstGeom prst="rect">
            <a:avLst/>
          </a:prstGeom>
        </p:spPr>
      </p:pic>
    </p:spTree>
    <p:extLst>
      <p:ext uri="{BB962C8B-B14F-4D97-AF65-F5344CB8AC3E}">
        <p14:creationId xmlns:p14="http://schemas.microsoft.com/office/powerpoint/2010/main" val="95953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Channel-based Communication: </a:t>
            </a:r>
            <a:r>
              <a:rPr lang="en-US" dirty="0" err="1"/>
              <a:t>Hyperledger</a:t>
            </a:r>
            <a:r>
              <a:rPr lang="en-US" dirty="0"/>
              <a:t> Fabric employs channels to facilitate private and confidential communication between specific network participants. Each channel has its own ledger and smart contracts, and only authorized participants can access and transact on a given channel. This ensures that sensitive data is not visible to unauthorized parties.</a:t>
            </a:r>
          </a:p>
          <a:p>
            <a:r>
              <a:rPr lang="en-US" dirty="0"/>
              <a:t>Identity Management: Fabric utilizes cryptographic certificates and digital signatures to verify the identity of participants in the network. It relies on a certificate authority (CA) to issue and manage the certificates. Each participant has a unique identity that is used for authentication and authorization during communication</a:t>
            </a:r>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925060" cy="1165744"/>
          </a:xfrm>
          <a:prstGeom prst="rect">
            <a:avLst/>
          </a:prstGeom>
        </p:spPr>
      </p:pic>
    </p:spTree>
    <p:extLst>
      <p:ext uri="{BB962C8B-B14F-4D97-AF65-F5344CB8AC3E}">
        <p14:creationId xmlns:p14="http://schemas.microsoft.com/office/powerpoint/2010/main" val="164812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Example of </a:t>
            </a:r>
            <a:r>
              <a:rPr lang="en-US" b="1" dirty="0" err="1"/>
              <a:t>Hyperledger</a:t>
            </a:r>
            <a:r>
              <a:rPr lang="en-US" b="1" dirty="0"/>
              <a:t> Fabric</a:t>
            </a:r>
          </a:p>
          <a:p>
            <a:r>
              <a:rPr lang="en-US" dirty="0"/>
              <a:t>Suppose there's a manufacturer that wants to ship chocolates to a specific retailer or market of retailers (i.e., all US retailers) at a specific price but does not want to reveal that price in other markets (i.e., Chinese retailers).</a:t>
            </a:r>
          </a:p>
          <a:p>
            <a:r>
              <a:rPr lang="en-US" dirty="0"/>
              <a:t>Since the movement of the product may involve other parties, like customs, a shipping company, and a financing bank, the private price may be revealed to all involved parties if a basic version of </a:t>
            </a:r>
            <a:r>
              <a:rPr lang="en-US" dirty="0" err="1"/>
              <a:t>blockchain</a:t>
            </a:r>
            <a:r>
              <a:rPr lang="en-US" dirty="0"/>
              <a:t> technology is used to support this transaction.</a:t>
            </a:r>
          </a:p>
          <a:p>
            <a:endParaRPr lang="en-IN" dirty="0"/>
          </a:p>
        </p:txBody>
      </p:sp>
      <p:pic>
        <p:nvPicPr>
          <p:cNvPr id="4" name="Picture 3">
            <a:extLst>
              <a:ext uri="{C183D7F6-B498-43B3-948B-1728B52AA6E4}">
                <adec:decorative xmlns=""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925060" cy="1165744"/>
          </a:xfrm>
          <a:prstGeom prst="rect">
            <a:avLst/>
          </a:prstGeom>
        </p:spPr>
      </p:pic>
    </p:spTree>
    <p:extLst>
      <p:ext uri="{BB962C8B-B14F-4D97-AF65-F5344CB8AC3E}">
        <p14:creationId xmlns:p14="http://schemas.microsoft.com/office/powerpoint/2010/main" val="3405190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018" y="1149927"/>
            <a:ext cx="10695709" cy="3699164"/>
          </a:xfrm>
        </p:spPr>
        <p:txBody>
          <a:bodyPr/>
          <a:lstStyle/>
          <a:p>
            <a:r>
              <a:rPr lang="en-IN" b="1" dirty="0"/>
              <a:t>Benefits Of </a:t>
            </a:r>
            <a:r>
              <a:rPr lang="en-IN" b="1" dirty="0" err="1"/>
              <a:t>Hyperledger</a:t>
            </a:r>
            <a:r>
              <a:rPr lang="en-IN" b="1" dirty="0"/>
              <a:t> </a:t>
            </a:r>
            <a:r>
              <a:rPr lang="en-IN" b="1" dirty="0" smtClean="0"/>
              <a:t>Fabric</a:t>
            </a:r>
          </a:p>
          <a:p>
            <a:r>
              <a:rPr lang="en-IN" dirty="0"/>
              <a:t>Open </a:t>
            </a:r>
            <a:r>
              <a:rPr lang="en-IN" dirty="0" smtClean="0"/>
              <a:t>Source</a:t>
            </a:r>
          </a:p>
          <a:p>
            <a:r>
              <a:rPr lang="en-IN" dirty="0"/>
              <a:t>Private and </a:t>
            </a:r>
            <a:r>
              <a:rPr lang="en-IN" dirty="0" smtClean="0"/>
              <a:t>Confidential</a:t>
            </a:r>
          </a:p>
          <a:p>
            <a:r>
              <a:rPr lang="en-IN" dirty="0"/>
              <a:t>Access </a:t>
            </a:r>
            <a:r>
              <a:rPr lang="en-IN" dirty="0" smtClean="0"/>
              <a:t>Control</a:t>
            </a:r>
          </a:p>
          <a:p>
            <a:r>
              <a:rPr lang="en-IN" dirty="0" err="1"/>
              <a:t>Chaincode</a:t>
            </a:r>
            <a:r>
              <a:rPr lang="en-IN" dirty="0"/>
              <a:t> </a:t>
            </a:r>
            <a:r>
              <a:rPr lang="en-IN" dirty="0" smtClean="0"/>
              <a:t>Functionality</a:t>
            </a:r>
          </a:p>
          <a:p>
            <a:r>
              <a:rPr lang="en-IN" dirty="0"/>
              <a:t>Performance</a:t>
            </a:r>
          </a:p>
          <a:p>
            <a:endParaRPr lang="en-IN" b="1" dirty="0"/>
          </a:p>
          <a:p>
            <a:endParaRPr lang="en-IN" dirty="0"/>
          </a:p>
        </p:txBody>
      </p:sp>
    </p:spTree>
    <p:extLst>
      <p:ext uri="{BB962C8B-B14F-4D97-AF65-F5344CB8AC3E}">
        <p14:creationId xmlns:p14="http://schemas.microsoft.com/office/powerpoint/2010/main" val="1203223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360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Black</vt:lpstr>
      <vt:lpstr>Calibri</vt:lpstr>
      <vt:lpstr>Calibri Light</vt:lpstr>
      <vt:lpstr>Casper</vt:lpstr>
      <vt:lpstr>Karla</vt:lpstr>
      <vt:lpstr>King</vt:lpstr>
      <vt:lpstr>Raleway ExtraBold</vt:lpstr>
      <vt:lpstr>Times New Roman</vt:lpstr>
      <vt:lpstr>Office Theme</vt:lpstr>
      <vt:lpstr>PowerPoint Presentation</vt:lpstr>
      <vt:lpstr>Secure communication in fabric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Ankita</cp:lastModifiedBy>
  <cp:revision>106</cp:revision>
  <dcterms:created xsi:type="dcterms:W3CDTF">2022-01-03T03:50:50Z</dcterms:created>
  <dcterms:modified xsi:type="dcterms:W3CDTF">2023-07-27T07:58:31Z</dcterms:modified>
</cp:coreProperties>
</file>