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15" r:id="rId3"/>
    <p:sldId id="317" r:id="rId4"/>
    <p:sldId id="318" r:id="rId5"/>
    <p:sldId id="322" r:id="rId6"/>
    <p:sldId id="325" r:id="rId7"/>
    <p:sldId id="326" r:id="rId8"/>
    <p:sldId id="327" r:id="rId9"/>
    <p:sldId id="328" r:id="rId10"/>
    <p:sldId id="319" r:id="rId11"/>
    <p:sldId id="323" r:id="rId12"/>
    <p:sldId id="320" r:id="rId13"/>
    <p:sldId id="32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074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56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58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67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42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65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58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25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63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52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24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02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7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logrocket.com/smart-contract-programming-languages/" TargetMode="External"/><Relationship Id="rId2" Type="http://schemas.openxmlformats.org/officeDocument/2006/relationships/hyperlink" Target="https://docs.soliditylang.org/en/v0.8.13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15648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597394" y="5390540"/>
            <a:ext cx="55279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r>
              <a:rPr lang="en-US" b="1" dirty="0" smtClean="0"/>
              <a:t>Languages </a:t>
            </a:r>
          </a:p>
          <a:p>
            <a:r>
              <a:rPr lang="en-US" b="1" dirty="0" smtClean="0"/>
              <a:t>Mapped with CO4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81051" y="1562755"/>
            <a:ext cx="9210124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2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8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Block chain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20_CST-412</a:t>
            </a: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519E1-1767-43F5-A1E2-EE338E6B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440DA-C028-4712-B1AE-75666AED2160}"/>
              </a:ext>
            </a:extLst>
          </p:cNvPr>
          <p:cNvSpPr txBox="1"/>
          <p:nvPr/>
        </p:nvSpPr>
        <p:spPr>
          <a:xfrm>
            <a:off x="685800" y="6269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4A2C1-B2FC-4744-AEE0-C648D144369B}"/>
              </a:ext>
            </a:extLst>
          </p:cNvPr>
          <p:cNvSpPr txBox="1"/>
          <p:nvPr/>
        </p:nvSpPr>
        <p:spPr>
          <a:xfrm>
            <a:off x="1597394" y="5977764"/>
            <a:ext cx="2447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Ankita Sharma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364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Vyper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Vyper</a:t>
            </a:r>
            <a:r>
              <a:rPr lang="en-US" dirty="0" smtClean="0"/>
              <a:t> </a:t>
            </a:r>
            <a:r>
              <a:rPr lang="en-US" dirty="0"/>
              <a:t>is the second most popular choice to develop your contract after Solidity. </a:t>
            </a:r>
          </a:p>
          <a:p>
            <a:r>
              <a:rPr lang="en-US" dirty="0" err="1"/>
              <a:t>Vyper</a:t>
            </a:r>
            <a:r>
              <a:rPr lang="en-US" dirty="0"/>
              <a:t> is a contract-oriented, </a:t>
            </a:r>
            <a:r>
              <a:rPr lang="en-US" dirty="0" err="1"/>
              <a:t>pythonic</a:t>
            </a:r>
            <a:r>
              <a:rPr lang="en-US" dirty="0"/>
              <a:t> programming language that targets the </a:t>
            </a:r>
            <a:r>
              <a:rPr lang="en-US" dirty="0" err="1"/>
              <a:t>Ethereum</a:t>
            </a:r>
            <a:r>
              <a:rPr lang="en-US" dirty="0"/>
              <a:t> Virtual Machine (EVM).</a:t>
            </a:r>
          </a:p>
          <a:p>
            <a:r>
              <a:rPr lang="en-US" dirty="0"/>
              <a:t>It was specifically developed to address the security issues which were there in Solidity.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strongly influenced by python, as you might have guessed from the definition. </a:t>
            </a:r>
            <a:endParaRPr lang="en-US" dirty="0" smtClean="0"/>
          </a:p>
          <a:p>
            <a:r>
              <a:rPr lang="en-US" dirty="0"/>
              <a:t> </a:t>
            </a:r>
            <a:r>
              <a:rPr lang="en-US" dirty="0" smtClean="0"/>
              <a:t>It </a:t>
            </a:r>
            <a:r>
              <a:rPr lang="en-US" dirty="0"/>
              <a:t>does not support modifiers, inheritance, inline assembly, function and operator overloading, recursive calling, infinite-length loops, and binary fixed points.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9909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Code and </a:t>
            </a:r>
            <a:r>
              <a:rPr lang="en-IN" b="1" dirty="0" smtClean="0"/>
              <a:t>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# @version ^0.2.12</a:t>
            </a:r>
            <a:endParaRPr lang="en-US" dirty="0"/>
          </a:p>
          <a:p>
            <a:r>
              <a:rPr lang="en-US" b="1" dirty="0" err="1"/>
              <a:t>promiseMessage</a:t>
            </a:r>
            <a:r>
              <a:rPr lang="en-US" b="1" dirty="0"/>
              <a:t>: public(String[100])</a:t>
            </a:r>
            <a:endParaRPr lang="en-US" dirty="0"/>
          </a:p>
          <a:p>
            <a:r>
              <a:rPr lang="en-US" b="1" dirty="0"/>
              <a:t>@external</a:t>
            </a:r>
            <a:endParaRPr lang="en-US" dirty="0"/>
          </a:p>
          <a:p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b="1" dirty="0" err="1"/>
              <a:t>setPromise</a:t>
            </a:r>
            <a:r>
              <a:rPr lang="en-US" b="1" dirty="0"/>
              <a:t>(_</a:t>
            </a:r>
            <a:r>
              <a:rPr lang="en-US" b="1" dirty="0" err="1"/>
              <a:t>promise:String</a:t>
            </a:r>
            <a:r>
              <a:rPr lang="en-US" b="1" dirty="0"/>
              <a:t>[100]):</a:t>
            </a:r>
            <a:endParaRPr lang="en-US" dirty="0"/>
          </a:p>
          <a:p>
            <a:r>
              <a:rPr lang="en-US" b="1" dirty="0"/>
              <a:t>  </a:t>
            </a:r>
            <a:r>
              <a:rPr lang="en-US" b="1" dirty="0" err="1"/>
              <a:t>self.promiseMessage</a:t>
            </a:r>
            <a:r>
              <a:rPr lang="en-US" b="1" dirty="0"/>
              <a:t>=_promise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b="1" dirty="0"/>
              <a:t>@view</a:t>
            </a:r>
            <a:endParaRPr lang="en-US" dirty="0"/>
          </a:p>
          <a:p>
            <a:r>
              <a:rPr lang="en-US" b="1" dirty="0"/>
              <a:t>@external</a:t>
            </a:r>
            <a:endParaRPr lang="en-US" dirty="0"/>
          </a:p>
          <a:p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b="1" dirty="0" err="1"/>
              <a:t>getPromise</a:t>
            </a:r>
            <a:r>
              <a:rPr lang="en-US" b="1" dirty="0"/>
              <a:t>()-&gt;String[100]:</a:t>
            </a:r>
            <a:endParaRPr lang="en-US" dirty="0"/>
          </a:p>
          <a:p>
            <a:r>
              <a:rPr lang="en-US" b="1" dirty="0"/>
              <a:t>  return </a:t>
            </a:r>
            <a:r>
              <a:rPr lang="en-US" b="1" dirty="0" err="1"/>
              <a:t>self.promiseMessage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3679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Pros</a:t>
            </a:r>
          </a:p>
          <a:p>
            <a:pPr lvl="1"/>
            <a:r>
              <a:rPr lang="en-US" dirty="0"/>
              <a:t>It is easier for Python developers to get started with it.</a:t>
            </a:r>
          </a:p>
          <a:p>
            <a:pPr lvl="1"/>
            <a:r>
              <a:rPr lang="en-US" dirty="0"/>
              <a:t>It aims to be transparent for security and readability purposes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 striking feature of </a:t>
            </a:r>
            <a:r>
              <a:rPr lang="en-US" dirty="0" err="1"/>
              <a:t>Vyper</a:t>
            </a:r>
            <a:r>
              <a:rPr lang="en-US" dirty="0"/>
              <a:t> is the ability to compute a precise upper limit for gas consumption related to a specific </a:t>
            </a:r>
            <a:r>
              <a:rPr lang="en-US" dirty="0" err="1"/>
              <a:t>Vyper</a:t>
            </a:r>
            <a:r>
              <a:rPr lang="en-US" dirty="0"/>
              <a:t> function </a:t>
            </a:r>
            <a:r>
              <a:rPr lang="en-US" dirty="0" smtClean="0"/>
              <a:t>call.</a:t>
            </a:r>
            <a:endParaRPr lang="en-US" dirty="0"/>
          </a:p>
          <a:p>
            <a:pPr lvl="1"/>
            <a:r>
              <a:rPr lang="en-US" dirty="0" smtClean="0"/>
              <a:t>Smart contracts build using viper are </a:t>
            </a:r>
            <a:r>
              <a:rPr lang="en-US" dirty="0"/>
              <a:t>less prone to </a:t>
            </a:r>
            <a:r>
              <a:rPr lang="en-US" dirty="0" smtClean="0"/>
              <a:t>attacks.</a:t>
            </a:r>
            <a:endParaRPr lang="en-US" dirty="0"/>
          </a:p>
          <a:p>
            <a:r>
              <a:rPr lang="en-US" b="1" dirty="0"/>
              <a:t>Cons</a:t>
            </a:r>
          </a:p>
          <a:p>
            <a:pPr lvl="1"/>
            <a:r>
              <a:rPr lang="en-US" dirty="0"/>
              <a:t>Community support is not quite there.</a:t>
            </a:r>
          </a:p>
          <a:p>
            <a:pPr lvl="1"/>
            <a:r>
              <a:rPr lang="en-US" dirty="0"/>
              <a:t>It lacks modifiers, class inheritance, recursive calls, and dynamic data types.</a:t>
            </a:r>
          </a:p>
          <a:p>
            <a:pPr lvl="1"/>
            <a:r>
              <a:rPr lang="en-US" dirty="0"/>
              <a:t>It is still under development. Many features are available in Solidity but not in </a:t>
            </a:r>
            <a:r>
              <a:rPr lang="en-US" dirty="0" err="1"/>
              <a:t>Vyper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432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https://docs.soliditylang.org/en/v0.8.13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IN">
                <a:hlinkClick r:id="rId3"/>
              </a:rPr>
              <a:t>https://blog.logrocket.com/smart-contract-programming-languages</a:t>
            </a:r>
            <a:r>
              <a:rPr lang="en-IN" smtClean="0">
                <a:hlinkClick r:id="rId3"/>
              </a:rPr>
              <a:t>/</a:t>
            </a:r>
            <a:endParaRPr lang="en-IN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594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582" y="1316182"/>
            <a:ext cx="10647218" cy="4860781"/>
          </a:xfrm>
        </p:spPr>
        <p:txBody>
          <a:bodyPr/>
          <a:lstStyle/>
          <a:p>
            <a:r>
              <a:rPr lang="en-US" dirty="0"/>
              <a:t>There are many languages that you can use to design your contract.</a:t>
            </a:r>
          </a:p>
          <a:p>
            <a:r>
              <a:rPr lang="en-US" dirty="0"/>
              <a:t>Solidity</a:t>
            </a:r>
          </a:p>
          <a:p>
            <a:r>
              <a:rPr lang="en-US" dirty="0" smtClean="0"/>
              <a:t>Rust</a:t>
            </a:r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err="1" smtClean="0"/>
              <a:t>Vyper</a:t>
            </a:r>
            <a:endParaRPr lang="en-US" dirty="0"/>
          </a:p>
          <a:p>
            <a:r>
              <a:rPr lang="en-US" dirty="0"/>
              <a:t>Yul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1969096" cy="78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6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About Solidity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Introduction</a:t>
            </a:r>
            <a:endParaRPr lang="en-US" b="1" dirty="0"/>
          </a:p>
          <a:p>
            <a:r>
              <a:rPr lang="en-US" dirty="0"/>
              <a:t>If you have been in the </a:t>
            </a:r>
            <a:r>
              <a:rPr lang="en-US" dirty="0" err="1"/>
              <a:t>blockchain</a:t>
            </a:r>
            <a:r>
              <a:rPr lang="en-US" dirty="0"/>
              <a:t> space, you must have heard of Solidity.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an object-oriented, high-level language.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strongly influenced by some of the existing high-level languages like JavaScript and C++. </a:t>
            </a:r>
            <a:endParaRPr lang="en-US" dirty="0" smtClean="0"/>
          </a:p>
          <a:p>
            <a:r>
              <a:rPr lang="en-US" dirty="0"/>
              <a:t>Solidity is a curly-bracket language designed to target the </a:t>
            </a:r>
            <a:r>
              <a:rPr lang="en-US" dirty="0" err="1"/>
              <a:t>Ethereum</a:t>
            </a:r>
            <a:r>
              <a:rPr lang="en-US" dirty="0"/>
              <a:t> Virtual Machine (EVM</a:t>
            </a:r>
            <a:r>
              <a:rPr lang="en-US" dirty="0" smtClean="0"/>
              <a:t>).</a:t>
            </a:r>
          </a:p>
          <a:p>
            <a:r>
              <a:rPr lang="en-US" dirty="0"/>
              <a:t>Solidity is statically typed, supports inheritance, libraries and complex user-defined types among other features.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1969096" cy="78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7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963" y="1027401"/>
            <a:ext cx="10647218" cy="583059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CODE AND SYNTAX</a:t>
            </a:r>
            <a:endParaRPr lang="en-IN" b="1" dirty="0" smtClean="0"/>
          </a:p>
          <a:p>
            <a:pPr lvl="1"/>
            <a:r>
              <a:rPr lang="en-IN" dirty="0"/>
              <a:t>// SPDX-License-Identifier: GPL-3.0</a:t>
            </a:r>
          </a:p>
          <a:p>
            <a:pPr lvl="1"/>
            <a:r>
              <a:rPr lang="en-IN" dirty="0"/>
              <a:t>pragma solidity &gt;=0.4.16 &lt;0.9.0;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contract </a:t>
            </a:r>
            <a:r>
              <a:rPr lang="en-IN" dirty="0" err="1"/>
              <a:t>SimpleStorage</a:t>
            </a:r>
            <a:r>
              <a:rPr lang="en-IN" dirty="0"/>
              <a:t> {</a:t>
            </a:r>
          </a:p>
          <a:p>
            <a:pPr lvl="1"/>
            <a:r>
              <a:rPr lang="en-IN" dirty="0"/>
              <a:t>    </a:t>
            </a:r>
            <a:r>
              <a:rPr lang="en-IN" dirty="0" err="1"/>
              <a:t>uint</a:t>
            </a:r>
            <a:r>
              <a:rPr lang="en-IN" dirty="0"/>
              <a:t> </a:t>
            </a:r>
            <a:r>
              <a:rPr lang="en-IN" dirty="0" err="1"/>
              <a:t>storedData</a:t>
            </a:r>
            <a:r>
              <a:rPr lang="en-IN" dirty="0"/>
              <a:t>;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    function set(</a:t>
            </a:r>
            <a:r>
              <a:rPr lang="en-IN" dirty="0" err="1"/>
              <a:t>uint</a:t>
            </a:r>
            <a:r>
              <a:rPr lang="en-IN" dirty="0"/>
              <a:t> x) public {</a:t>
            </a:r>
          </a:p>
          <a:p>
            <a:pPr lvl="1"/>
            <a:r>
              <a:rPr lang="en-IN" dirty="0"/>
              <a:t>        </a:t>
            </a:r>
            <a:r>
              <a:rPr lang="en-IN" dirty="0" err="1"/>
              <a:t>storedData</a:t>
            </a:r>
            <a:r>
              <a:rPr lang="en-IN" dirty="0"/>
              <a:t> </a:t>
            </a:r>
            <a:r>
              <a:rPr lang="en-IN" dirty="0" smtClean="0"/>
              <a:t>= x;</a:t>
            </a:r>
            <a:endParaRPr lang="en-IN" dirty="0"/>
          </a:p>
          <a:p>
            <a:pPr lvl="1"/>
            <a:r>
              <a:rPr lang="en-IN" dirty="0"/>
              <a:t>    }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    function get() public view returns (</a:t>
            </a:r>
            <a:r>
              <a:rPr lang="en-IN" dirty="0" err="1"/>
              <a:t>uint</a:t>
            </a:r>
            <a:r>
              <a:rPr lang="en-IN" dirty="0"/>
              <a:t>) {</a:t>
            </a:r>
          </a:p>
          <a:p>
            <a:pPr lvl="1"/>
            <a:r>
              <a:rPr lang="en-IN" dirty="0"/>
              <a:t>        return </a:t>
            </a:r>
            <a:r>
              <a:rPr lang="en-IN" dirty="0" err="1"/>
              <a:t>storedData</a:t>
            </a:r>
            <a:r>
              <a:rPr lang="en-IN" dirty="0"/>
              <a:t>;</a:t>
            </a:r>
          </a:p>
          <a:p>
            <a:pPr lvl="1"/>
            <a:r>
              <a:rPr lang="en-IN" dirty="0"/>
              <a:t>    }</a:t>
            </a:r>
          </a:p>
          <a:p>
            <a:pPr lvl="1"/>
            <a:r>
              <a:rPr lang="en-IN" dirty="0"/>
              <a:t>}</a:t>
            </a:r>
          </a:p>
          <a:p>
            <a:r>
              <a:rPr lang="en-IN" dirty="0" smtClean="0"/>
              <a:t>It's </a:t>
            </a:r>
            <a:r>
              <a:rPr lang="en-IN" dirty="0"/>
              <a:t>a simple smart contract that has a state variable named </a:t>
            </a:r>
            <a:r>
              <a:rPr lang="en-IN" b="1" i="1" dirty="0" err="1"/>
              <a:t>promiseMessage</a:t>
            </a:r>
            <a:r>
              <a:rPr lang="en-IN" dirty="0"/>
              <a:t>. It has two functions -</a:t>
            </a:r>
          </a:p>
          <a:p>
            <a:r>
              <a:rPr lang="en-IN" b="1" i="1" dirty="0" smtClean="0"/>
              <a:t>set</a:t>
            </a:r>
            <a:r>
              <a:rPr lang="en-IN" dirty="0"/>
              <a:t> sets the value for the state variable.</a:t>
            </a:r>
          </a:p>
          <a:p>
            <a:r>
              <a:rPr lang="en-IN" b="1" i="1" dirty="0" smtClean="0"/>
              <a:t>get</a:t>
            </a:r>
            <a:r>
              <a:rPr lang="en-IN" dirty="0"/>
              <a:t> returns the value of the state variable.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1969096" cy="78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8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143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Pros</a:t>
            </a:r>
          </a:p>
          <a:p>
            <a:pPr lvl="1"/>
            <a:r>
              <a:rPr lang="en-US" dirty="0"/>
              <a:t>A lot of learning resources and tutorials are available on the internet.</a:t>
            </a:r>
          </a:p>
          <a:p>
            <a:pPr lvl="1"/>
            <a:r>
              <a:rPr lang="en-US" dirty="0"/>
              <a:t>It has vast community support. If you are stuck somewhere, there is a huge community that can help you resolve the issue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Solidity is Turing-complete, so it’s not limited to running just a handful of algorithms — it can be used to compute all computable functions</a:t>
            </a:r>
          </a:p>
          <a:p>
            <a:pPr lvl="1"/>
            <a:r>
              <a:rPr lang="en-US" dirty="0"/>
              <a:t>Solidity offers concepts that are available in most modern programming languages. It has functions, string manipulation, classes, variables, arithmetic operations, etc.</a:t>
            </a:r>
          </a:p>
          <a:p>
            <a:pPr lvl="1"/>
            <a:r>
              <a:rPr lang="en-US" dirty="0"/>
              <a:t>Solidity doesn’t have a steep learning curve if you already know how to program with popular programming languages like Python, C++, and JavaScript, as most of its syntax was borrowed from these languages</a:t>
            </a:r>
          </a:p>
          <a:p>
            <a:pPr lvl="1"/>
            <a:endParaRPr lang="en-US" dirty="0"/>
          </a:p>
          <a:p>
            <a:r>
              <a:rPr lang="en-US" b="1" dirty="0"/>
              <a:t>Cons</a:t>
            </a:r>
          </a:p>
          <a:p>
            <a:pPr lvl="1"/>
            <a:r>
              <a:rPr lang="en-US" dirty="0"/>
              <a:t>There are chances of overflow, i.e., the value to be stored is too large.</a:t>
            </a:r>
          </a:p>
          <a:p>
            <a:pPr lvl="1"/>
            <a:r>
              <a:rPr lang="en-US" dirty="0"/>
              <a:t>According to the survey conducted in 2018, many solidity contracts had a severe vulnerability that was missed during </a:t>
            </a:r>
            <a:r>
              <a:rPr lang="en-US" dirty="0" smtClean="0"/>
              <a:t>development/testing.</a:t>
            </a:r>
          </a:p>
          <a:p>
            <a:pPr lvl="1"/>
            <a:r>
              <a:rPr lang="en-US" dirty="0"/>
              <a:t>Solidity </a:t>
            </a:r>
            <a:r>
              <a:rPr lang="en-US" dirty="0" smtClean="0"/>
              <a:t>the </a:t>
            </a:r>
            <a:r>
              <a:rPr lang="en-US" dirty="0"/>
              <a:t>community has been helping with library development </a:t>
            </a:r>
            <a:r>
              <a:rPr lang="en-US" dirty="0" smtClean="0"/>
              <a:t>and is </a:t>
            </a:r>
            <a:r>
              <a:rPr lang="en-US" dirty="0"/>
              <a:t>a newer language, and even though  its tools, there’s still so much to be done in the language that you’ll have to completely implement yourself</a:t>
            </a:r>
          </a:p>
          <a:p>
            <a:pPr lvl="1"/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1969096" cy="78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91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Rust is a low-level statically-typed programming language that is fast and </a:t>
            </a:r>
            <a:r>
              <a:rPr lang="en-US" dirty="0" smtClean="0"/>
              <a:t>memory-efficient.</a:t>
            </a:r>
          </a:p>
          <a:p>
            <a:r>
              <a:rPr lang="en-US" dirty="0"/>
              <a:t>Rust has no garbage </a:t>
            </a:r>
            <a:r>
              <a:rPr lang="en-US" dirty="0" smtClean="0"/>
              <a:t>collector.</a:t>
            </a:r>
          </a:p>
          <a:p>
            <a:r>
              <a:rPr lang="en-US" dirty="0"/>
              <a:t>It’s not surprising that one of the fastest </a:t>
            </a:r>
            <a:r>
              <a:rPr lang="en-US" dirty="0" err="1"/>
              <a:t>blockchains</a:t>
            </a:r>
            <a:r>
              <a:rPr lang="en-US" dirty="0"/>
              <a:t>, Solana, is built with Rust at its core</a:t>
            </a:r>
            <a:r>
              <a:rPr lang="en-US" dirty="0" smtClean="0"/>
              <a:t>.</a:t>
            </a:r>
          </a:p>
          <a:p>
            <a:r>
              <a:rPr lang="en-US" dirty="0"/>
              <a:t>Rust shows the cause of an error and where to find it by highlighting relevant code, accompanied by an explanation. Also, in some cases, it provides a fix for the error</a:t>
            </a:r>
            <a:r>
              <a:rPr lang="en-US" dirty="0" smtClean="0"/>
              <a:t>.</a:t>
            </a:r>
          </a:p>
          <a:p>
            <a:r>
              <a:rPr lang="en-US" dirty="0"/>
              <a:t>Because Rust is a low-level programming language and is designed for efficiency, you can build decentralized applications with high throughput</a:t>
            </a:r>
          </a:p>
          <a:p>
            <a:r>
              <a:rPr lang="en-US" dirty="0"/>
              <a:t>Rust immutability allows you to write predictable programs, which is what is needed for the type of applications built on the </a:t>
            </a:r>
            <a:r>
              <a:rPr lang="en-US" dirty="0" err="1"/>
              <a:t>blockchain</a:t>
            </a:r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1969096" cy="78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24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</a:t>
            </a:r>
          </a:p>
          <a:p>
            <a:pPr lvl="1"/>
            <a:r>
              <a:rPr lang="en-US" dirty="0"/>
              <a:t>Rust is a new programming language with some new concepts. It might take some time to get used to working with it, especially if you are new to </a:t>
            </a:r>
            <a:r>
              <a:rPr lang="en-US" dirty="0" smtClean="0"/>
              <a:t>programming.</a:t>
            </a:r>
            <a:endParaRPr lang="en-US" dirty="0"/>
          </a:p>
          <a:p>
            <a:pPr lvl="1"/>
            <a:r>
              <a:rPr lang="en-US" dirty="0"/>
              <a:t>There are limited libraries for almost everything compared to other languages like Python and JavaScript</a:t>
            </a:r>
          </a:p>
          <a:p>
            <a:pPr lvl="1"/>
            <a:r>
              <a:rPr lang="en-US" dirty="0"/>
              <a:t>It’s verbose. With Rust, you’ll have to state every program construct explicitly, meaning you’ll write more code than you would in languages like JavaScript and Python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579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 general-purpose programming language, and it’s found a place in the </a:t>
            </a:r>
            <a:r>
              <a:rPr lang="en-US" dirty="0" err="1"/>
              <a:t>blockchain</a:t>
            </a:r>
            <a:r>
              <a:rPr lang="en-US" dirty="0"/>
              <a:t> space. </a:t>
            </a:r>
            <a:endParaRPr lang="en-US" dirty="0" smtClean="0"/>
          </a:p>
          <a:p>
            <a:r>
              <a:rPr lang="en-US" dirty="0"/>
              <a:t>The Solana Foundation also built JavaScript wrappers around Solana </a:t>
            </a:r>
            <a:r>
              <a:rPr lang="en-US" dirty="0" smtClean="0"/>
              <a:t>Rust </a:t>
            </a:r>
            <a:r>
              <a:rPr lang="en-US" dirty="0"/>
              <a:t>programs that allow JavaScript developers to start building </a:t>
            </a:r>
            <a:r>
              <a:rPr lang="en-US" dirty="0" err="1" smtClean="0"/>
              <a:t>DApps</a:t>
            </a:r>
            <a:r>
              <a:rPr lang="en-US" dirty="0" smtClean="0"/>
              <a:t> </a:t>
            </a:r>
            <a:r>
              <a:rPr lang="en-US" dirty="0"/>
              <a:t>on the </a:t>
            </a:r>
            <a:r>
              <a:rPr lang="en-US" dirty="0" err="1"/>
              <a:t>blockchain</a:t>
            </a:r>
            <a:r>
              <a:rPr lang="en-US" dirty="0"/>
              <a:t> as soon as possible.</a:t>
            </a:r>
            <a:endParaRPr lang="en-US" dirty="0" smtClean="0"/>
          </a:p>
          <a:p>
            <a:r>
              <a:rPr lang="en-US" dirty="0"/>
              <a:t>Several tools have been built with JavaScript to help with </a:t>
            </a:r>
            <a:r>
              <a:rPr lang="en-US" dirty="0" err="1"/>
              <a:t>blockchain</a:t>
            </a:r>
            <a:r>
              <a:rPr lang="en-US" dirty="0"/>
              <a:t> development, but not for the core of the </a:t>
            </a:r>
            <a:r>
              <a:rPr lang="en-US" dirty="0" err="1"/>
              <a:t>blockchain</a:t>
            </a:r>
            <a:r>
              <a:rPr lang="en-US" dirty="0"/>
              <a:t>, due to its weak type checking.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7499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Advantages</a:t>
            </a:r>
          </a:p>
          <a:p>
            <a:pPr lvl="1"/>
            <a:r>
              <a:rPr lang="en-US" dirty="0"/>
              <a:t>It’s a popular and mature programming language with plenty of community </a:t>
            </a:r>
            <a:r>
              <a:rPr lang="en-US" dirty="0" smtClean="0"/>
              <a:t>support.</a:t>
            </a:r>
            <a:endParaRPr lang="en-US" dirty="0"/>
          </a:p>
          <a:p>
            <a:pPr lvl="1"/>
            <a:r>
              <a:rPr lang="en-US" dirty="0"/>
              <a:t>You’ll enjoy a faster development time compared to other languages, especially newer </a:t>
            </a:r>
            <a:r>
              <a:rPr lang="en-US" dirty="0" smtClean="0"/>
              <a:t>ones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Disadvantages</a:t>
            </a:r>
          </a:p>
          <a:p>
            <a:pPr lvl="1"/>
            <a:r>
              <a:rPr lang="en-US" dirty="0"/>
              <a:t>Dynamic typing: for mission-critical applications like smart contracts, type safety is an important feature. </a:t>
            </a:r>
            <a:endParaRPr lang="en-US" dirty="0" smtClean="0"/>
          </a:p>
          <a:p>
            <a:pPr lvl="1"/>
            <a:r>
              <a:rPr lang="en-US" dirty="0" smtClean="0"/>
              <a:t>JavaScript </a:t>
            </a:r>
            <a:r>
              <a:rPr lang="en-US" dirty="0"/>
              <a:t>implements dynamic type safety when most developers prefer to use a statically typed language for applications that are built on the </a:t>
            </a:r>
            <a:r>
              <a:rPr lang="en-US" dirty="0" err="1"/>
              <a:t>blockchain</a:t>
            </a:r>
            <a:endParaRPr lang="en-US" dirty="0"/>
          </a:p>
          <a:p>
            <a:pPr lvl="1"/>
            <a:endParaRPr lang="en-IN" b="1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642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772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Casper</vt:lpstr>
      <vt:lpstr>Karla</vt:lpstr>
      <vt:lpstr>King</vt:lpstr>
      <vt:lpstr>Raleway ExtraBold</vt:lpstr>
      <vt:lpstr>Times New Roman</vt:lpstr>
      <vt:lpstr>Office Theme</vt:lpstr>
      <vt:lpstr>PowerPoint Presentation</vt:lpstr>
      <vt:lpstr>PowerPoint Presentation</vt:lpstr>
      <vt:lpstr>About Solidity</vt:lpstr>
      <vt:lpstr>PowerPoint Presentation</vt:lpstr>
      <vt:lpstr>PowerPoint Presentation</vt:lpstr>
      <vt:lpstr>Rust</vt:lpstr>
      <vt:lpstr>PowerPoint Presentation</vt:lpstr>
      <vt:lpstr>JavaScript</vt:lpstr>
      <vt:lpstr>PowerPoint Presentation</vt:lpstr>
      <vt:lpstr>Vyper</vt:lpstr>
      <vt:lpstr>Code and Syntax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Ankita</cp:lastModifiedBy>
  <cp:revision>158</cp:revision>
  <dcterms:created xsi:type="dcterms:W3CDTF">2022-01-03T03:50:50Z</dcterms:created>
  <dcterms:modified xsi:type="dcterms:W3CDTF">2023-08-09T14:18:40Z</dcterms:modified>
</cp:coreProperties>
</file>