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315" r:id="rId3"/>
    <p:sldId id="316" r:id="rId4"/>
    <p:sldId id="317" r:id="rId5"/>
    <p:sldId id="326" r:id="rId6"/>
    <p:sldId id="319" r:id="rId7"/>
    <p:sldId id="320" r:id="rId8"/>
    <p:sldId id="321" r:id="rId9"/>
    <p:sldId id="322" r:id="rId10"/>
    <p:sldId id="323" r:id="rId11"/>
    <p:sldId id="324" r:id="rId12"/>
    <p:sldId id="325" r:id="rId13"/>
    <p:sldId id="327" r:id="rId14"/>
    <p:sldId id="32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96565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75358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401367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63642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5FED4-816D-4416-98DC-3692B85C5910}"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48065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035FED4-816D-4416-98DC-3692B85C5910}"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81758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035FED4-816D-4416-98DC-3692B85C5910}" type="datetimeFigureOut">
              <a:rPr lang="en-IN" smtClean="0"/>
              <a:t>09-08-2023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10825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035FED4-816D-4416-98DC-3692B85C5910}" type="datetimeFigureOut">
              <a:rPr lang="en-IN" smtClean="0"/>
              <a:t>09-08-2023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8763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5FED4-816D-4416-98DC-3692B85C5910}" type="datetimeFigureOut">
              <a:rPr lang="en-IN" smtClean="0"/>
              <a:t>09-08-2023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85552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66824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90102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5FED4-816D-4416-98DC-3692B85C5910}" type="datetimeFigureOut">
              <a:rPr lang="en-IN" smtClean="0"/>
              <a:t>09-08-2023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A2B4F-C599-4F6D-9A13-14F24AA616C2}" type="slidenum">
              <a:rPr lang="en-IN" smtClean="0"/>
              <a:t>‹#›</a:t>
            </a:fld>
            <a:endParaRPr lang="en-IN"/>
          </a:p>
        </p:txBody>
      </p:sp>
    </p:spTree>
    <p:extLst>
      <p:ext uri="{BB962C8B-B14F-4D97-AF65-F5344CB8AC3E}">
        <p14:creationId xmlns:p14="http://schemas.microsoft.com/office/powerpoint/2010/main" val="29287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119320" cy="124316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1179567" y="5155003"/>
            <a:ext cx="55279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smtClean="0"/>
              <a:t>Solidity</a:t>
            </a:r>
          </a:p>
          <a:p>
            <a:r>
              <a:rPr lang="en-US" b="1" dirty="0" smtClean="0"/>
              <a:t>Mapped with CO4</a:t>
            </a:r>
            <a:endParaRPr lang="en-IN" b="1" dirty="0"/>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Block chain Technology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20_CST-412</a:t>
            </a: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err="1" smtClean="0">
                <a:latin typeface="Times New Roman" panose="02020603050405020304" pitchFamily="18" charset="0"/>
                <a:cs typeface="Times New Roman" panose="02020603050405020304" pitchFamily="18" charset="0"/>
              </a:rPr>
              <a:t>Er</a:t>
            </a:r>
            <a:r>
              <a:rPr lang="en-US" sz="2400" dirty="0" smtClean="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Ankita Sharma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8364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Constant and Immutable State </a:t>
            </a:r>
            <a:r>
              <a:rPr lang="en-US" b="1" dirty="0" smtClean="0"/>
              <a:t>Variables</a:t>
            </a:r>
            <a:endParaRPr lang="en-IN" dirty="0"/>
          </a:p>
        </p:txBody>
      </p:sp>
      <p:sp>
        <p:nvSpPr>
          <p:cNvPr id="3" name="Content Placeholder 2"/>
          <p:cNvSpPr>
            <a:spLocks noGrp="1"/>
          </p:cNvSpPr>
          <p:nvPr>
            <p:ph idx="1"/>
          </p:nvPr>
        </p:nvSpPr>
        <p:spPr/>
        <p:txBody>
          <a:bodyPr>
            <a:normAutofit fontScale="92500"/>
          </a:bodyPr>
          <a:lstStyle/>
          <a:p>
            <a:r>
              <a:rPr lang="en-US" dirty="0"/>
              <a:t>State variables can be declared as </a:t>
            </a:r>
            <a:r>
              <a:rPr lang="en-US" b="1" dirty="0"/>
              <a:t>constant</a:t>
            </a:r>
            <a:r>
              <a:rPr lang="en-US" dirty="0"/>
              <a:t> or </a:t>
            </a:r>
            <a:r>
              <a:rPr lang="en-US" b="1" dirty="0"/>
              <a:t>immutable</a:t>
            </a:r>
            <a:r>
              <a:rPr lang="en-US" dirty="0"/>
              <a:t>. In both cases, the variables cannot be modified after the contract has been constructed. </a:t>
            </a:r>
            <a:endParaRPr lang="en-US" dirty="0" smtClean="0"/>
          </a:p>
          <a:p>
            <a:r>
              <a:rPr lang="en-US" dirty="0" smtClean="0"/>
              <a:t>For </a:t>
            </a:r>
            <a:r>
              <a:rPr lang="en-US" dirty="0"/>
              <a:t>constant variables, the value has to be fixed at compile-time, while for immutable, it can still be assigned at construction time</a:t>
            </a:r>
            <a:r>
              <a:rPr lang="en-US" dirty="0" smtClean="0"/>
              <a:t>.</a:t>
            </a:r>
          </a:p>
          <a:p>
            <a:r>
              <a:rPr lang="en-US" dirty="0"/>
              <a:t>Compared to regular state variables, the gas costs of </a:t>
            </a:r>
            <a:r>
              <a:rPr lang="en-US" b="1" dirty="0"/>
              <a:t>constant</a:t>
            </a:r>
            <a:r>
              <a:rPr lang="en-US" dirty="0"/>
              <a:t> and </a:t>
            </a:r>
            <a:r>
              <a:rPr lang="en-US" b="1" dirty="0"/>
              <a:t>immutable</a:t>
            </a:r>
            <a:r>
              <a:rPr lang="en-US" dirty="0"/>
              <a:t> variables are much lower. </a:t>
            </a:r>
            <a:endParaRPr lang="en-US" dirty="0" smtClean="0"/>
          </a:p>
          <a:p>
            <a:r>
              <a:rPr lang="en-US" dirty="0" smtClean="0"/>
              <a:t>For </a:t>
            </a:r>
            <a:r>
              <a:rPr lang="en-US" dirty="0"/>
              <a:t>a </a:t>
            </a:r>
            <a:r>
              <a:rPr lang="en-US" b="1" dirty="0"/>
              <a:t>constant</a:t>
            </a:r>
            <a:r>
              <a:rPr lang="en-US" dirty="0"/>
              <a:t> variable, the expression assigned to it is copied to all the places where it is accessed and also re-evaluated each time. </a:t>
            </a:r>
          </a:p>
          <a:p>
            <a:r>
              <a:rPr lang="en-US" b="1" dirty="0"/>
              <a:t>Immutable</a:t>
            </a:r>
            <a:r>
              <a:rPr lang="en-US" dirty="0"/>
              <a:t> variables are evaluated once at construction time and their value is copied to all the places in the code where they are accessed.</a:t>
            </a:r>
            <a:endParaRPr lang="en-IN" dirty="0"/>
          </a:p>
        </p:txBody>
      </p:sp>
    </p:spTree>
    <p:extLst>
      <p:ext uri="{BB962C8B-B14F-4D97-AF65-F5344CB8AC3E}">
        <p14:creationId xmlns:p14="http://schemas.microsoft.com/office/powerpoint/2010/main" val="3288777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    string </a:t>
            </a:r>
            <a:r>
              <a:rPr lang="en-IN" dirty="0"/>
              <a:t>constant TEXT = "</a:t>
            </a:r>
            <a:r>
              <a:rPr lang="en-IN" dirty="0" err="1"/>
              <a:t>abc</a:t>
            </a:r>
            <a:r>
              <a:rPr lang="en-IN" dirty="0"/>
              <a:t>";</a:t>
            </a:r>
          </a:p>
          <a:p>
            <a:r>
              <a:rPr lang="en-IN" dirty="0"/>
              <a:t>    bytes32 constant MY_HASH = keccak256("</a:t>
            </a:r>
            <a:r>
              <a:rPr lang="en-IN" dirty="0" err="1"/>
              <a:t>abc</a:t>
            </a:r>
            <a:r>
              <a:rPr lang="en-IN" dirty="0"/>
              <a:t>");</a:t>
            </a:r>
          </a:p>
          <a:p>
            <a:r>
              <a:rPr lang="en-IN" dirty="0"/>
              <a:t>    </a:t>
            </a:r>
            <a:r>
              <a:rPr lang="en-IN" dirty="0" err="1"/>
              <a:t>uint</a:t>
            </a:r>
            <a:r>
              <a:rPr lang="en-IN" dirty="0"/>
              <a:t> immutable decimals;</a:t>
            </a:r>
          </a:p>
          <a:p>
            <a:r>
              <a:rPr lang="en-IN" dirty="0"/>
              <a:t>    </a:t>
            </a:r>
            <a:r>
              <a:rPr lang="en-IN" dirty="0" err="1"/>
              <a:t>uint</a:t>
            </a:r>
            <a:r>
              <a:rPr lang="en-IN" dirty="0"/>
              <a:t> immutable </a:t>
            </a:r>
            <a:r>
              <a:rPr lang="en-IN" dirty="0" err="1"/>
              <a:t>maxBalance</a:t>
            </a:r>
            <a:r>
              <a:rPr lang="en-IN" dirty="0"/>
              <a:t>;</a:t>
            </a:r>
          </a:p>
          <a:p>
            <a:r>
              <a:rPr lang="en-IN" dirty="0"/>
              <a:t>    address immutable owner = </a:t>
            </a:r>
            <a:r>
              <a:rPr lang="en-IN" dirty="0" err="1"/>
              <a:t>msg.sender</a:t>
            </a:r>
            <a:r>
              <a:rPr lang="en-IN" dirty="0"/>
              <a:t>;</a:t>
            </a:r>
          </a:p>
        </p:txBody>
      </p:sp>
    </p:spTree>
    <p:extLst>
      <p:ext uri="{BB962C8B-B14F-4D97-AF65-F5344CB8AC3E}">
        <p14:creationId xmlns:p14="http://schemas.microsoft.com/office/powerpoint/2010/main" val="2905009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DataTypes</a:t>
            </a:r>
            <a:endParaRPr lang="en-IN" dirty="0"/>
          </a:p>
        </p:txBody>
      </p:sp>
      <p:sp>
        <p:nvSpPr>
          <p:cNvPr id="3" name="Content Placeholder 2"/>
          <p:cNvSpPr>
            <a:spLocks noGrp="1"/>
          </p:cNvSpPr>
          <p:nvPr>
            <p:ph idx="1"/>
          </p:nvPr>
        </p:nvSpPr>
        <p:spPr/>
        <p:txBody>
          <a:bodyPr/>
          <a:lstStyle/>
          <a:p>
            <a:r>
              <a:rPr lang="en-US" dirty="0"/>
              <a:t>Solidity is a statically typed language, which means that the type of each </a:t>
            </a:r>
            <a:r>
              <a:rPr lang="en-US" dirty="0" err="1" smtClean="0"/>
              <a:t>variabe</a:t>
            </a:r>
            <a:r>
              <a:rPr lang="en-US" dirty="0" smtClean="0"/>
              <a:t> </a:t>
            </a:r>
            <a:r>
              <a:rPr lang="en-US" dirty="0"/>
              <a:t>(state and local) needs to be specified</a:t>
            </a:r>
            <a:r>
              <a:rPr lang="en-US" dirty="0" smtClean="0"/>
              <a:t>.</a:t>
            </a:r>
          </a:p>
          <a:p>
            <a:r>
              <a:rPr lang="en-US" dirty="0"/>
              <a:t>The following types are also called value types because variables of these types will always be passed by value, i.e. they are always copied when they are used as function arguments or in assignments</a:t>
            </a:r>
            <a:r>
              <a:rPr lang="en-US" dirty="0" smtClean="0"/>
              <a:t>.</a:t>
            </a:r>
          </a:p>
          <a:p>
            <a:pPr lvl="1"/>
            <a:r>
              <a:rPr lang="en-IN" b="1" dirty="0"/>
              <a:t>Booleans</a:t>
            </a:r>
          </a:p>
          <a:p>
            <a:pPr lvl="1"/>
            <a:r>
              <a:rPr lang="en-IN" b="1" dirty="0"/>
              <a:t>Integers</a:t>
            </a:r>
          </a:p>
          <a:p>
            <a:pPr lvl="1"/>
            <a:r>
              <a:rPr lang="en-IN" b="1" dirty="0"/>
              <a:t>Fixed Point Numbers</a:t>
            </a:r>
          </a:p>
          <a:p>
            <a:pPr lvl="1"/>
            <a:r>
              <a:rPr lang="en-IN" b="1" dirty="0"/>
              <a:t>Address</a:t>
            </a:r>
          </a:p>
          <a:p>
            <a:pPr lvl="1"/>
            <a:r>
              <a:rPr lang="en-IN" b="1" dirty="0"/>
              <a:t>Contract Types</a:t>
            </a:r>
          </a:p>
          <a:p>
            <a:pPr lvl="1"/>
            <a:endParaRPr lang="en-IN" dirty="0"/>
          </a:p>
        </p:txBody>
      </p:sp>
    </p:spTree>
    <p:extLst>
      <p:ext uri="{BB962C8B-B14F-4D97-AF65-F5344CB8AC3E}">
        <p14:creationId xmlns:p14="http://schemas.microsoft.com/office/powerpoint/2010/main" val="3491965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4"/>
            <a:ext cx="10515600" cy="5032375"/>
          </a:xfrm>
        </p:spPr>
        <p:txBody>
          <a:bodyPr>
            <a:normAutofit lnSpcReduction="10000"/>
          </a:bodyPr>
          <a:lstStyle/>
          <a:p>
            <a:r>
              <a:rPr lang="en-US" dirty="0"/>
              <a:t>Booleans of the Solidity value types can be either true or false. The </a:t>
            </a:r>
            <a:r>
              <a:rPr lang="en-US" dirty="0" err="1"/>
              <a:t>boolean</a:t>
            </a:r>
            <a:r>
              <a:rPr lang="en-US" dirty="0"/>
              <a:t> is defined with the </a:t>
            </a:r>
            <a:r>
              <a:rPr lang="en-US" b="1" dirty="0"/>
              <a:t>bool</a:t>
            </a:r>
            <a:r>
              <a:rPr lang="en-US" dirty="0"/>
              <a:t> keyword</a:t>
            </a:r>
            <a:r>
              <a:rPr lang="en-US" dirty="0" smtClean="0"/>
              <a:t>.</a:t>
            </a:r>
          </a:p>
          <a:p>
            <a:endParaRPr lang="en-US" dirty="0"/>
          </a:p>
          <a:p>
            <a:r>
              <a:rPr lang="en-US" dirty="0"/>
              <a:t>There are two main Solidity types of integers of differing sizes</a:t>
            </a:r>
            <a:r>
              <a:rPr lang="en-US" dirty="0" smtClean="0"/>
              <a:t>:</a:t>
            </a:r>
            <a:endParaRPr lang="en-US" dirty="0"/>
          </a:p>
          <a:p>
            <a:pPr lvl="1"/>
            <a:r>
              <a:rPr lang="en-US" dirty="0" err="1"/>
              <a:t>int</a:t>
            </a:r>
            <a:r>
              <a:rPr lang="en-US" dirty="0"/>
              <a:t> - signed integers.</a:t>
            </a:r>
          </a:p>
          <a:p>
            <a:pPr lvl="1"/>
            <a:r>
              <a:rPr lang="en-US" dirty="0" err="1"/>
              <a:t>uint</a:t>
            </a:r>
            <a:r>
              <a:rPr lang="en-US" dirty="0"/>
              <a:t> - unsigned integers.</a:t>
            </a:r>
          </a:p>
          <a:p>
            <a:pPr lvl="1"/>
            <a:r>
              <a:rPr lang="en-US" dirty="0"/>
              <a:t>Speaking of size, to specify it, you have keywords such as uint8 up to uint256, that is, of 8 to 256 bits. </a:t>
            </a:r>
            <a:endParaRPr lang="en-US" dirty="0" smtClean="0"/>
          </a:p>
          <a:p>
            <a:pPr lvl="1"/>
            <a:endParaRPr lang="en-US" dirty="0"/>
          </a:p>
          <a:p>
            <a:r>
              <a:rPr lang="en-US" dirty="0"/>
              <a:t>There are two types of fixed point numbers</a:t>
            </a:r>
            <a:r>
              <a:rPr lang="en-US" dirty="0" smtClean="0"/>
              <a:t>:</a:t>
            </a:r>
            <a:endParaRPr lang="en-US" dirty="0"/>
          </a:p>
          <a:p>
            <a:pPr lvl="1"/>
            <a:r>
              <a:rPr lang="en-US" dirty="0"/>
              <a:t>fixed - signed fixed point number.</a:t>
            </a:r>
          </a:p>
          <a:p>
            <a:pPr lvl="1"/>
            <a:r>
              <a:rPr lang="en-US" dirty="0" err="1"/>
              <a:t>ufixed</a:t>
            </a:r>
            <a:r>
              <a:rPr lang="en-US" dirty="0"/>
              <a:t> - unsigned fixed point number</a:t>
            </a:r>
            <a:endParaRPr lang="en-IN" dirty="0"/>
          </a:p>
        </p:txBody>
      </p:sp>
    </p:spTree>
    <p:extLst>
      <p:ext uri="{BB962C8B-B14F-4D97-AF65-F5344CB8AC3E}">
        <p14:creationId xmlns:p14="http://schemas.microsoft.com/office/powerpoint/2010/main" val="2104936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address Solidity value type has two similar kinds</a:t>
            </a:r>
            <a:r>
              <a:rPr lang="en-US" dirty="0" smtClean="0"/>
              <a:t>:</a:t>
            </a:r>
            <a:endParaRPr lang="en-US" dirty="0"/>
          </a:p>
          <a:p>
            <a:pPr lvl="1"/>
            <a:r>
              <a:rPr lang="en-US" dirty="0"/>
              <a:t>address holds a 20-byte value (size of an </a:t>
            </a:r>
            <a:r>
              <a:rPr lang="en-US" dirty="0" err="1"/>
              <a:t>Ethereum</a:t>
            </a:r>
            <a:r>
              <a:rPr lang="en-US" dirty="0"/>
              <a:t> address).</a:t>
            </a:r>
          </a:p>
          <a:p>
            <a:pPr lvl="1"/>
            <a:r>
              <a:rPr lang="en-US" dirty="0"/>
              <a:t>address payable is the same as address, but have transfer and send members</a:t>
            </a:r>
            <a:r>
              <a:rPr lang="en-US" dirty="0" smtClean="0"/>
              <a:t>.</a:t>
            </a:r>
          </a:p>
          <a:p>
            <a:pPr lvl="1"/>
            <a:endParaRPr lang="en-US" dirty="0"/>
          </a:p>
          <a:p>
            <a:r>
              <a:rPr lang="en-US" b="1" dirty="0"/>
              <a:t>address payable </a:t>
            </a:r>
            <a:r>
              <a:rPr lang="en-US" dirty="0"/>
              <a:t>x = address(0x123);</a:t>
            </a:r>
          </a:p>
          <a:p>
            <a:r>
              <a:rPr lang="en-US" b="1" dirty="0"/>
              <a:t>address</a:t>
            </a:r>
            <a:r>
              <a:rPr lang="en-US" dirty="0"/>
              <a:t> </a:t>
            </a:r>
            <a:r>
              <a:rPr lang="en-US" dirty="0" err="1"/>
              <a:t>myAddress</a:t>
            </a:r>
            <a:r>
              <a:rPr lang="en-US" dirty="0"/>
              <a:t> = address(this);</a:t>
            </a:r>
          </a:p>
          <a:p>
            <a:r>
              <a:rPr lang="en-US" dirty="0"/>
              <a:t>if (</a:t>
            </a:r>
            <a:r>
              <a:rPr lang="en-US" dirty="0" err="1"/>
              <a:t>x.balance</a:t>
            </a:r>
            <a:r>
              <a:rPr lang="en-US" dirty="0"/>
              <a:t> &lt; 10 &amp;&amp; </a:t>
            </a:r>
            <a:r>
              <a:rPr lang="en-US" dirty="0" err="1"/>
              <a:t>myAddress.balance</a:t>
            </a:r>
            <a:r>
              <a:rPr lang="en-US" dirty="0"/>
              <a:t> &gt;= 10) </a:t>
            </a:r>
            <a:r>
              <a:rPr lang="en-US" dirty="0" err="1"/>
              <a:t>x.transfer</a:t>
            </a:r>
            <a:r>
              <a:rPr lang="en-US" dirty="0"/>
              <a:t>(10);</a:t>
            </a:r>
            <a:endParaRPr lang="en-IN" dirty="0"/>
          </a:p>
        </p:txBody>
      </p:sp>
    </p:spTree>
    <p:extLst>
      <p:ext uri="{BB962C8B-B14F-4D97-AF65-F5344CB8AC3E}">
        <p14:creationId xmlns:p14="http://schemas.microsoft.com/office/powerpoint/2010/main" val="181278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Solidity is an object-oriented, high-level language for implementing smart contracts. </a:t>
            </a:r>
            <a:endParaRPr lang="en-US" dirty="0" smtClean="0"/>
          </a:p>
          <a:p>
            <a:r>
              <a:rPr lang="en-US" dirty="0" smtClean="0"/>
              <a:t>Its </a:t>
            </a:r>
            <a:r>
              <a:rPr lang="en-US" dirty="0"/>
              <a:t>syntax is closer to both JavaScript and C</a:t>
            </a:r>
            <a:r>
              <a:rPr lang="en-US" dirty="0" smtClean="0"/>
              <a:t>.</a:t>
            </a:r>
          </a:p>
          <a:p>
            <a:r>
              <a:rPr lang="en-US" dirty="0"/>
              <a:t>It is a statically typed language, which means that variable type checking in Solidity is carried out at compile time. </a:t>
            </a:r>
            <a:endParaRPr lang="en-US" dirty="0" smtClean="0"/>
          </a:p>
          <a:p>
            <a:r>
              <a:rPr lang="en-US" dirty="0"/>
              <a:t>Solidity is also called a contract-oriented language. </a:t>
            </a:r>
            <a:endParaRPr lang="en-US" dirty="0" smtClean="0"/>
          </a:p>
          <a:p>
            <a:r>
              <a:rPr lang="en-US" dirty="0" smtClean="0"/>
              <a:t>In </a:t>
            </a:r>
            <a:r>
              <a:rPr lang="en-US" dirty="0"/>
              <a:t>Solidity, contracts are equivalent to the concept of classes in other object-oriented programming languages</a:t>
            </a:r>
            <a:r>
              <a:rPr lang="en-US" dirty="0" smtClean="0"/>
              <a:t>.</a:t>
            </a:r>
          </a:p>
          <a:p>
            <a:r>
              <a:rPr lang="en-US" dirty="0"/>
              <a:t>Solidity is a curly-bracket language designed to target the </a:t>
            </a:r>
            <a:r>
              <a:rPr lang="en-US" dirty="0" err="1"/>
              <a:t>Ethereum</a:t>
            </a:r>
            <a:r>
              <a:rPr lang="en-US" dirty="0"/>
              <a:t> Virtual Machine (EVM). </a:t>
            </a:r>
            <a:endParaRPr lang="en-IN" dirty="0"/>
          </a:p>
        </p:txBody>
      </p:sp>
      <p:pic>
        <p:nvPicPr>
          <p:cNvPr id="5" name="Picture 4">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119320" cy="1243164"/>
          </a:xfrm>
          <a:prstGeom prst="rect">
            <a:avLst/>
          </a:prstGeom>
        </p:spPr>
      </p:pic>
    </p:spTree>
    <p:extLst>
      <p:ext uri="{BB962C8B-B14F-4D97-AF65-F5344CB8AC3E}">
        <p14:creationId xmlns:p14="http://schemas.microsoft.com/office/powerpoint/2010/main" val="3560476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163" y="1179801"/>
            <a:ext cx="10758055" cy="5678199"/>
          </a:xfrm>
        </p:spPr>
        <p:txBody>
          <a:bodyPr>
            <a:normAutofit fontScale="92500" lnSpcReduction="10000"/>
          </a:bodyPr>
          <a:lstStyle/>
          <a:p>
            <a:r>
              <a:rPr lang="en-US" b="1" dirty="0"/>
              <a:t>A Simple Smart Contract</a:t>
            </a:r>
          </a:p>
          <a:p>
            <a:r>
              <a:rPr lang="en-US" dirty="0"/>
              <a:t>Let us begin with a basic example that sets the value of a variable and exposes it for other contracts to access. </a:t>
            </a:r>
            <a:endParaRPr lang="en-US" dirty="0" smtClean="0"/>
          </a:p>
          <a:p>
            <a:r>
              <a:rPr lang="en-IN" b="1" dirty="0"/>
              <a:t>Storage Example</a:t>
            </a:r>
          </a:p>
          <a:p>
            <a:pPr lvl="1"/>
            <a:r>
              <a:rPr lang="en-IN" i="1" dirty="0"/>
              <a:t>// SPDX-License-Identifier: GPL-3.0</a:t>
            </a:r>
            <a:endParaRPr lang="en-IN" dirty="0"/>
          </a:p>
          <a:p>
            <a:pPr lvl="1"/>
            <a:r>
              <a:rPr lang="en-IN" b="1" dirty="0"/>
              <a:t>pragma solidity</a:t>
            </a:r>
            <a:r>
              <a:rPr lang="en-IN" dirty="0"/>
              <a:t> &gt;=</a:t>
            </a:r>
            <a:r>
              <a:rPr lang="en-IN" b="1" dirty="0"/>
              <a:t>0.4.16</a:t>
            </a:r>
            <a:r>
              <a:rPr lang="en-IN" dirty="0"/>
              <a:t> &lt;</a:t>
            </a:r>
            <a:r>
              <a:rPr lang="en-IN" b="1" dirty="0"/>
              <a:t>0.9.0</a:t>
            </a:r>
            <a:r>
              <a:rPr lang="en-IN" dirty="0"/>
              <a:t>;</a:t>
            </a:r>
          </a:p>
          <a:p>
            <a:pPr lvl="1"/>
            <a:r>
              <a:rPr lang="en-IN" b="1" dirty="0"/>
              <a:t>contract</a:t>
            </a:r>
            <a:r>
              <a:rPr lang="en-IN" dirty="0"/>
              <a:t> </a:t>
            </a:r>
            <a:r>
              <a:rPr lang="en-IN" b="1" dirty="0" err="1"/>
              <a:t>SimpleStorage</a:t>
            </a:r>
            <a:r>
              <a:rPr lang="en-IN" dirty="0"/>
              <a:t> {</a:t>
            </a:r>
          </a:p>
          <a:p>
            <a:pPr lvl="1"/>
            <a:r>
              <a:rPr lang="en-IN" dirty="0" err="1"/>
              <a:t>uint</a:t>
            </a:r>
            <a:r>
              <a:rPr lang="en-IN" dirty="0"/>
              <a:t> </a:t>
            </a:r>
            <a:r>
              <a:rPr lang="en-IN" dirty="0" err="1"/>
              <a:t>storedData</a:t>
            </a:r>
            <a:r>
              <a:rPr lang="en-IN" dirty="0"/>
              <a:t>;</a:t>
            </a:r>
          </a:p>
          <a:p>
            <a:pPr lvl="1"/>
            <a:r>
              <a:rPr lang="en-IN" dirty="0"/>
              <a:t>function set(</a:t>
            </a:r>
            <a:r>
              <a:rPr lang="en-IN" dirty="0" err="1"/>
              <a:t>uint</a:t>
            </a:r>
            <a:r>
              <a:rPr lang="en-IN" dirty="0"/>
              <a:t> x) public {</a:t>
            </a:r>
          </a:p>
          <a:p>
            <a:pPr lvl="1"/>
            <a:r>
              <a:rPr lang="en-IN" dirty="0" err="1"/>
              <a:t>storedData</a:t>
            </a:r>
            <a:r>
              <a:rPr lang="en-IN" dirty="0"/>
              <a:t> = x;</a:t>
            </a:r>
          </a:p>
          <a:p>
            <a:pPr lvl="1"/>
            <a:r>
              <a:rPr lang="en-IN" dirty="0"/>
              <a:t>}</a:t>
            </a:r>
          </a:p>
          <a:p>
            <a:pPr lvl="1"/>
            <a:r>
              <a:rPr lang="en-IN" dirty="0"/>
              <a:t>function get() public view returns (</a:t>
            </a:r>
            <a:r>
              <a:rPr lang="en-IN" dirty="0" err="1"/>
              <a:t>uint</a:t>
            </a:r>
            <a:r>
              <a:rPr lang="en-IN" dirty="0"/>
              <a:t>) {</a:t>
            </a:r>
          </a:p>
          <a:p>
            <a:pPr lvl="1"/>
            <a:r>
              <a:rPr lang="en-IN" dirty="0"/>
              <a:t>return </a:t>
            </a:r>
            <a:r>
              <a:rPr lang="en-IN" dirty="0" err="1"/>
              <a:t>storedData</a:t>
            </a:r>
            <a:r>
              <a:rPr lang="en-IN" dirty="0"/>
              <a:t>;</a:t>
            </a:r>
          </a:p>
          <a:p>
            <a:pPr lvl="1"/>
            <a:r>
              <a:rPr lang="en-IN" dirty="0"/>
              <a:t>}</a:t>
            </a:r>
          </a:p>
          <a:p>
            <a:pPr lvl="1"/>
            <a:r>
              <a:rPr lang="en-IN" dirty="0"/>
              <a:t>}</a:t>
            </a:r>
          </a:p>
          <a:p>
            <a:endParaRPr lang="en-US" dirty="0" smtClean="0"/>
          </a:p>
          <a:p>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23277" cy="1005619"/>
          </a:xfrm>
          <a:prstGeom prst="rect">
            <a:avLst/>
          </a:prstGeom>
        </p:spPr>
      </p:pic>
    </p:spTree>
    <p:extLst>
      <p:ext uri="{BB962C8B-B14F-4D97-AF65-F5344CB8AC3E}">
        <p14:creationId xmlns:p14="http://schemas.microsoft.com/office/powerpoint/2010/main" val="4158127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955964"/>
            <a:ext cx="10716491" cy="6386946"/>
          </a:xfrm>
        </p:spPr>
        <p:txBody>
          <a:bodyPr>
            <a:normAutofit lnSpcReduction="10000"/>
          </a:bodyPr>
          <a:lstStyle/>
          <a:p>
            <a:r>
              <a:rPr lang="en-US" dirty="0"/>
              <a:t>The </a:t>
            </a:r>
            <a:r>
              <a:rPr lang="en-US" b="1" dirty="0"/>
              <a:t>first line</a:t>
            </a:r>
            <a:r>
              <a:rPr lang="en-US" dirty="0"/>
              <a:t> tells you that the source code is licensed under the GPL version 3.0. Machine-readable license specifiers are important in a setting where publishing the source code is the default</a:t>
            </a:r>
            <a:r>
              <a:rPr lang="en-US" dirty="0" smtClean="0"/>
              <a:t>.</a:t>
            </a:r>
          </a:p>
          <a:p>
            <a:r>
              <a:rPr lang="en-US" dirty="0"/>
              <a:t>The </a:t>
            </a:r>
            <a:r>
              <a:rPr lang="en-US" b="1" dirty="0"/>
              <a:t>next line </a:t>
            </a:r>
            <a:r>
              <a:rPr lang="en-US" dirty="0"/>
              <a:t>specifies that the source code is written for Solidity version 0.4.16, or a newer version of the language up to, but not including version 0.9.0. </a:t>
            </a:r>
            <a:endParaRPr lang="en-US" dirty="0" smtClean="0"/>
          </a:p>
          <a:p>
            <a:r>
              <a:rPr lang="en-US" dirty="0"/>
              <a:t>The </a:t>
            </a:r>
            <a:r>
              <a:rPr lang="en-US" b="1" dirty="0"/>
              <a:t>pragma</a:t>
            </a:r>
            <a:r>
              <a:rPr lang="en-US" dirty="0"/>
              <a:t> keyword is used to enable certain compiler features or checks</a:t>
            </a:r>
            <a:r>
              <a:rPr lang="en-US" dirty="0" smtClean="0"/>
              <a:t>.</a:t>
            </a:r>
          </a:p>
          <a:p>
            <a:r>
              <a:rPr lang="en-US" dirty="0"/>
              <a:t>A </a:t>
            </a:r>
            <a:r>
              <a:rPr lang="en-US" b="1" dirty="0"/>
              <a:t>contract</a:t>
            </a:r>
            <a:r>
              <a:rPr lang="en-US" dirty="0"/>
              <a:t> in the sense of Solidity is a collection of code (its </a:t>
            </a:r>
            <a:r>
              <a:rPr lang="en-US" i="1" dirty="0"/>
              <a:t>functions</a:t>
            </a:r>
            <a:r>
              <a:rPr lang="en-US" dirty="0"/>
              <a:t>) and data (its </a:t>
            </a:r>
            <a:r>
              <a:rPr lang="en-US" i="1" dirty="0"/>
              <a:t>state</a:t>
            </a:r>
            <a:r>
              <a:rPr lang="en-US" dirty="0"/>
              <a:t>) that resides at a specific address on the </a:t>
            </a:r>
            <a:r>
              <a:rPr lang="en-US" dirty="0" err="1"/>
              <a:t>Ethereum</a:t>
            </a:r>
            <a:r>
              <a:rPr lang="en-US" dirty="0"/>
              <a:t> </a:t>
            </a:r>
            <a:r>
              <a:rPr lang="en-US" dirty="0" err="1"/>
              <a:t>blockchain</a:t>
            </a:r>
            <a:r>
              <a:rPr lang="en-US" dirty="0"/>
              <a:t>. </a:t>
            </a:r>
            <a:endParaRPr lang="en-US" dirty="0" smtClean="0"/>
          </a:p>
          <a:p>
            <a:r>
              <a:rPr lang="en-US" dirty="0"/>
              <a:t>The line </a:t>
            </a:r>
            <a:r>
              <a:rPr lang="en-US" dirty="0" err="1"/>
              <a:t>uint</a:t>
            </a:r>
            <a:r>
              <a:rPr lang="en-US" dirty="0"/>
              <a:t> </a:t>
            </a:r>
            <a:r>
              <a:rPr lang="en-US" dirty="0" err="1"/>
              <a:t>storedData</a:t>
            </a:r>
            <a:r>
              <a:rPr lang="en-US" dirty="0"/>
              <a:t>; declares a state variable called </a:t>
            </a:r>
            <a:r>
              <a:rPr lang="en-US" dirty="0" err="1"/>
              <a:t>storedData</a:t>
            </a:r>
            <a:r>
              <a:rPr lang="en-US" dirty="0"/>
              <a:t> of type </a:t>
            </a:r>
            <a:r>
              <a:rPr lang="en-US" dirty="0" err="1"/>
              <a:t>uint</a:t>
            </a:r>
            <a:r>
              <a:rPr lang="en-US" dirty="0"/>
              <a:t> (unsigned integer of 256 bits). </a:t>
            </a:r>
            <a:endParaRPr lang="en-US" dirty="0" smtClean="0"/>
          </a:p>
          <a:p>
            <a:r>
              <a:rPr lang="en-US" dirty="0"/>
              <a:t>In this example, the contract defines the functions set and get that can be used to modify or retrieve the value of the variable.</a:t>
            </a:r>
            <a:endParaRPr lang="en-US" dirty="0" smtClean="0"/>
          </a:p>
          <a:p>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481713" cy="989054"/>
          </a:xfrm>
          <a:prstGeom prst="rect">
            <a:avLst/>
          </a:prstGeom>
        </p:spPr>
      </p:pic>
    </p:spTree>
    <p:extLst>
      <p:ext uri="{BB962C8B-B14F-4D97-AF65-F5344CB8AC3E}">
        <p14:creationId xmlns:p14="http://schemas.microsoft.com/office/powerpoint/2010/main" val="225151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6690" y="1844819"/>
            <a:ext cx="10467109" cy="5013181"/>
          </a:xfrm>
        </p:spPr>
        <p:txBody>
          <a:bodyPr/>
          <a:lstStyle/>
          <a:p>
            <a:r>
              <a:rPr lang="en-US" dirty="0"/>
              <a:t>Here are some interesting facts to keep in mind-</a:t>
            </a:r>
          </a:p>
          <a:p>
            <a:r>
              <a:rPr lang="en-US" dirty="0" err="1"/>
              <a:t>Ethereum</a:t>
            </a:r>
            <a:r>
              <a:rPr lang="en-US" dirty="0"/>
              <a:t> does not use a real machine to run your contract. It runs a virtual machine known as the </a:t>
            </a:r>
            <a:r>
              <a:rPr lang="en-US" dirty="0" err="1"/>
              <a:t>Ethereum</a:t>
            </a:r>
            <a:r>
              <a:rPr lang="en-US" dirty="0"/>
              <a:t> Virtual Machine(EVM) to execute the smart contract</a:t>
            </a:r>
            <a:r>
              <a:rPr lang="en-US" dirty="0" smtClean="0"/>
              <a:t>.</a:t>
            </a:r>
          </a:p>
          <a:p>
            <a:pPr lvl="1"/>
            <a:r>
              <a:rPr lang="en-US" dirty="0" smtClean="0"/>
              <a:t>It </a:t>
            </a:r>
            <a:r>
              <a:rPr lang="en-US" dirty="0"/>
              <a:t>is not only sandboxed but actually completely isolated, which means that code running inside the EVM has no access to network, </a:t>
            </a:r>
            <a:r>
              <a:rPr lang="en-US" dirty="0" err="1"/>
              <a:t>filesystem</a:t>
            </a:r>
            <a:r>
              <a:rPr lang="en-US" dirty="0"/>
              <a:t> or other processes. </a:t>
            </a:r>
            <a:endParaRPr lang="en-US" dirty="0" smtClean="0"/>
          </a:p>
          <a:p>
            <a:pPr lvl="1"/>
            <a:r>
              <a:rPr lang="en-US" dirty="0" smtClean="0"/>
              <a:t>Smart </a:t>
            </a:r>
            <a:r>
              <a:rPr lang="en-US" dirty="0"/>
              <a:t>contracts even have limited access to other smart contracts.</a:t>
            </a:r>
          </a:p>
          <a:p>
            <a:r>
              <a:rPr lang="en-US" dirty="0"/>
              <a:t>No matter which high-level language you go for, it will be compiled down to a machine-readable format such as bytecode.</a:t>
            </a:r>
          </a:p>
          <a:p>
            <a:endParaRPr lang="en-IN" dirty="0"/>
          </a:p>
        </p:txBody>
      </p:sp>
      <p:sp>
        <p:nvSpPr>
          <p:cNvPr id="4" name="Title 1"/>
          <p:cNvSpPr>
            <a:spLocks noGrp="1"/>
          </p:cNvSpPr>
          <p:nvPr>
            <p:ph type="title"/>
          </p:nvPr>
        </p:nvSpPr>
        <p:spPr>
          <a:xfrm>
            <a:off x="838200" y="365125"/>
            <a:ext cx="10515600" cy="1325563"/>
          </a:xfrm>
        </p:spPr>
        <p:txBody>
          <a:bodyPr/>
          <a:lstStyle/>
          <a:p>
            <a:pPr algn="ctr"/>
            <a:r>
              <a:rPr lang="en-IN" b="1" dirty="0" err="1"/>
              <a:t>Ethereum</a:t>
            </a:r>
            <a:r>
              <a:rPr lang="en-IN" b="1" dirty="0"/>
              <a:t> Virtual </a:t>
            </a:r>
            <a:r>
              <a:rPr lang="en-IN" b="1" dirty="0" smtClean="0"/>
              <a:t>Machine</a:t>
            </a:r>
            <a:endParaRPr lang="en-IN" dirty="0"/>
          </a:p>
        </p:txBody>
      </p:sp>
      <p:pic>
        <p:nvPicPr>
          <p:cNvPr id="5" name="Picture 4">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481713" cy="989054"/>
          </a:xfrm>
          <a:prstGeom prst="rect">
            <a:avLst/>
          </a:prstGeom>
        </p:spPr>
      </p:pic>
    </p:spTree>
    <p:extLst>
      <p:ext uri="{BB962C8B-B14F-4D97-AF65-F5344CB8AC3E}">
        <p14:creationId xmlns:p14="http://schemas.microsoft.com/office/powerpoint/2010/main" val="3417611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Importing other Source Files</a:t>
            </a:r>
          </a:p>
          <a:p>
            <a:pPr lvl="1"/>
            <a:r>
              <a:rPr lang="en-US" dirty="0"/>
              <a:t>Solidity supports import statements to help </a:t>
            </a:r>
            <a:r>
              <a:rPr lang="en-US" dirty="0" err="1"/>
              <a:t>modularise</a:t>
            </a:r>
            <a:r>
              <a:rPr lang="en-US" dirty="0"/>
              <a:t> your code </a:t>
            </a:r>
            <a:r>
              <a:rPr lang="en-US" dirty="0" smtClean="0"/>
              <a:t>.</a:t>
            </a:r>
          </a:p>
          <a:p>
            <a:pPr lvl="1"/>
            <a:endParaRPr lang="en-IN" dirty="0" smtClean="0"/>
          </a:p>
          <a:p>
            <a:pPr lvl="1"/>
            <a:r>
              <a:rPr lang="en-IN" dirty="0" smtClean="0"/>
              <a:t>import </a:t>
            </a:r>
            <a:r>
              <a:rPr lang="en-IN" dirty="0"/>
              <a:t>"filename</a:t>
            </a:r>
            <a:r>
              <a:rPr lang="en-IN" dirty="0" smtClean="0"/>
              <a:t>";</a:t>
            </a:r>
          </a:p>
          <a:p>
            <a:pPr lvl="1"/>
            <a:r>
              <a:rPr lang="en-US" dirty="0"/>
              <a:t>import * as </a:t>
            </a:r>
            <a:r>
              <a:rPr lang="en-US" dirty="0" err="1" smtClean="0"/>
              <a:t>symbolName</a:t>
            </a:r>
            <a:r>
              <a:rPr lang="en-US" dirty="0" smtClean="0"/>
              <a:t> </a:t>
            </a:r>
            <a:r>
              <a:rPr lang="en-US" dirty="0"/>
              <a:t>from "filename</a:t>
            </a:r>
            <a:r>
              <a:rPr lang="en-US" dirty="0" smtClean="0"/>
              <a:t>";</a:t>
            </a:r>
          </a:p>
          <a:p>
            <a:pPr lvl="1"/>
            <a:r>
              <a:rPr lang="en-IN" dirty="0"/>
              <a:t>import "filename" as </a:t>
            </a:r>
            <a:r>
              <a:rPr lang="en-IN" dirty="0" err="1"/>
              <a:t>symbolName</a:t>
            </a:r>
            <a:r>
              <a:rPr lang="en-IN" dirty="0"/>
              <a:t>; </a:t>
            </a:r>
            <a:endParaRPr lang="en-IN" dirty="0" smtClean="0"/>
          </a:p>
          <a:p>
            <a:pPr lvl="1"/>
            <a:r>
              <a:rPr lang="en-US" dirty="0" smtClean="0"/>
              <a:t>import </a:t>
            </a:r>
            <a:r>
              <a:rPr lang="en-US" dirty="0"/>
              <a:t>{symbol1 as alias, symbol2} from "filename";</a:t>
            </a:r>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481713" cy="989054"/>
          </a:xfrm>
          <a:prstGeom prst="rect">
            <a:avLst/>
          </a:prstGeom>
        </p:spPr>
      </p:pic>
    </p:spTree>
    <p:extLst>
      <p:ext uri="{BB962C8B-B14F-4D97-AF65-F5344CB8AC3E}">
        <p14:creationId xmlns:p14="http://schemas.microsoft.com/office/powerpoint/2010/main" val="1045904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Comments</a:t>
            </a:r>
            <a:endParaRPr lang="en-IN" dirty="0"/>
          </a:p>
        </p:txBody>
      </p:sp>
      <p:sp>
        <p:nvSpPr>
          <p:cNvPr id="3" name="Content Placeholder 2"/>
          <p:cNvSpPr>
            <a:spLocks noGrp="1"/>
          </p:cNvSpPr>
          <p:nvPr>
            <p:ph idx="1"/>
          </p:nvPr>
        </p:nvSpPr>
        <p:spPr/>
        <p:txBody>
          <a:bodyPr/>
          <a:lstStyle/>
          <a:p>
            <a:r>
              <a:rPr lang="en-US" dirty="0"/>
              <a:t>Single-line comments (//) and multi-line comments (/*...*/) are possible</a:t>
            </a:r>
            <a:r>
              <a:rPr lang="en-US" dirty="0" smtClean="0"/>
              <a:t>.</a:t>
            </a:r>
          </a:p>
          <a:p>
            <a:endParaRPr lang="en-US" dirty="0"/>
          </a:p>
          <a:p>
            <a:r>
              <a:rPr lang="en-US" dirty="0" smtClean="0"/>
              <a:t>// single line comment</a:t>
            </a:r>
          </a:p>
          <a:p>
            <a:r>
              <a:rPr lang="en-US" dirty="0" smtClean="0"/>
              <a:t>/* multi line</a:t>
            </a:r>
          </a:p>
          <a:p>
            <a:pPr lvl="1"/>
            <a:r>
              <a:rPr lang="en-US" dirty="0" smtClean="0"/>
              <a:t>Comments */</a:t>
            </a:r>
            <a:endParaRPr lang="en-IN" dirty="0"/>
          </a:p>
        </p:txBody>
      </p:sp>
    </p:spTree>
    <p:extLst>
      <p:ext uri="{BB962C8B-B14F-4D97-AF65-F5344CB8AC3E}">
        <p14:creationId xmlns:p14="http://schemas.microsoft.com/office/powerpoint/2010/main" val="2410643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6580"/>
            <a:ext cx="10515600" cy="770948"/>
          </a:xfrm>
        </p:spPr>
        <p:txBody>
          <a:bodyPr/>
          <a:lstStyle/>
          <a:p>
            <a:r>
              <a:rPr lang="en-IN" b="1" dirty="0"/>
              <a:t>Functions</a:t>
            </a:r>
          </a:p>
        </p:txBody>
      </p:sp>
      <p:sp>
        <p:nvSpPr>
          <p:cNvPr id="3" name="Content Placeholder 2"/>
          <p:cNvSpPr>
            <a:spLocks noGrp="1"/>
          </p:cNvSpPr>
          <p:nvPr>
            <p:ph idx="1"/>
          </p:nvPr>
        </p:nvSpPr>
        <p:spPr>
          <a:xfrm>
            <a:off x="838200" y="1163782"/>
            <a:ext cx="10515600" cy="5694217"/>
          </a:xfrm>
        </p:spPr>
        <p:txBody>
          <a:bodyPr>
            <a:normAutofit fontScale="92500" lnSpcReduction="20000"/>
          </a:bodyPr>
          <a:lstStyle/>
          <a:p>
            <a:r>
              <a:rPr lang="en-US" dirty="0"/>
              <a:t>Functions are the executable units of code. Functions are usually defined inside a contract, but they can also be defined outside of contracts</a:t>
            </a:r>
            <a:r>
              <a:rPr lang="en-US" dirty="0" smtClean="0"/>
              <a:t>.</a:t>
            </a:r>
          </a:p>
          <a:p>
            <a:r>
              <a:rPr lang="en-US" dirty="0" smtClean="0"/>
              <a:t>Functions</a:t>
            </a:r>
            <a:r>
              <a:rPr lang="en-US" dirty="0"/>
              <a:t> accept parameters and return variables to pass parameters and values between them.</a:t>
            </a:r>
            <a:endParaRPr lang="en-US" dirty="0" smtClean="0"/>
          </a:p>
          <a:p>
            <a:pPr lvl="1"/>
            <a:r>
              <a:rPr lang="en-IN" dirty="0"/>
              <a:t>// SPDX-License-Identifier: GPL-3.0</a:t>
            </a:r>
          </a:p>
          <a:p>
            <a:pPr lvl="1"/>
            <a:r>
              <a:rPr lang="en-IN" dirty="0"/>
              <a:t>pragma solidity &gt;=0.7.1 &lt;0.9.0;</a:t>
            </a:r>
          </a:p>
          <a:p>
            <a:pPr lvl="1"/>
            <a:endParaRPr lang="en-IN" dirty="0"/>
          </a:p>
          <a:p>
            <a:pPr lvl="1"/>
            <a:r>
              <a:rPr lang="en-IN" dirty="0"/>
              <a:t>contract </a:t>
            </a:r>
            <a:r>
              <a:rPr lang="en-IN" dirty="0" err="1"/>
              <a:t>SimpleAuction</a:t>
            </a:r>
            <a:r>
              <a:rPr lang="en-IN" dirty="0"/>
              <a:t> {</a:t>
            </a:r>
          </a:p>
          <a:p>
            <a:pPr lvl="1"/>
            <a:r>
              <a:rPr lang="en-IN" dirty="0"/>
              <a:t>    function bid() public payable { // Function</a:t>
            </a:r>
          </a:p>
          <a:p>
            <a:pPr lvl="1"/>
            <a:r>
              <a:rPr lang="en-IN" dirty="0"/>
              <a:t>        // ...</a:t>
            </a:r>
          </a:p>
          <a:p>
            <a:pPr lvl="1"/>
            <a:r>
              <a:rPr lang="en-IN" dirty="0"/>
              <a:t>    }</a:t>
            </a:r>
          </a:p>
          <a:p>
            <a:pPr lvl="1"/>
            <a:r>
              <a:rPr lang="en-IN" dirty="0"/>
              <a:t>}</a:t>
            </a:r>
          </a:p>
          <a:p>
            <a:pPr lvl="1"/>
            <a:endParaRPr lang="en-IN" dirty="0"/>
          </a:p>
          <a:p>
            <a:pPr lvl="1"/>
            <a:r>
              <a:rPr lang="en-IN" dirty="0"/>
              <a:t>// Helper function defined outside of a contract</a:t>
            </a:r>
          </a:p>
          <a:p>
            <a:pPr lvl="1"/>
            <a:r>
              <a:rPr lang="en-IN" dirty="0"/>
              <a:t>function helper(</a:t>
            </a:r>
            <a:r>
              <a:rPr lang="en-IN" dirty="0" err="1"/>
              <a:t>uint</a:t>
            </a:r>
            <a:r>
              <a:rPr lang="en-IN" dirty="0"/>
              <a:t> x) pure returns (</a:t>
            </a:r>
            <a:r>
              <a:rPr lang="en-IN" dirty="0" err="1"/>
              <a:t>uint</a:t>
            </a:r>
            <a:r>
              <a:rPr lang="en-IN" dirty="0"/>
              <a:t>) {</a:t>
            </a:r>
          </a:p>
          <a:p>
            <a:pPr lvl="1"/>
            <a:r>
              <a:rPr lang="en-IN" dirty="0"/>
              <a:t>    return x * 2;</a:t>
            </a:r>
          </a:p>
          <a:p>
            <a:pPr lvl="1"/>
            <a:r>
              <a:rPr lang="en-IN" dirty="0"/>
              <a:t>}</a:t>
            </a:r>
          </a:p>
        </p:txBody>
      </p:sp>
    </p:spTree>
    <p:extLst>
      <p:ext uri="{BB962C8B-B14F-4D97-AF65-F5344CB8AC3E}">
        <p14:creationId xmlns:p14="http://schemas.microsoft.com/office/powerpoint/2010/main" val="4200923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Function </a:t>
            </a:r>
            <a:r>
              <a:rPr lang="en-IN" b="1" dirty="0" smtClean="0"/>
              <a:t>Modifiers</a:t>
            </a:r>
            <a:endParaRPr lang="en-IN" dirty="0"/>
          </a:p>
        </p:txBody>
      </p:sp>
      <p:sp>
        <p:nvSpPr>
          <p:cNvPr id="3" name="Content Placeholder 2"/>
          <p:cNvSpPr>
            <a:spLocks noGrp="1"/>
          </p:cNvSpPr>
          <p:nvPr>
            <p:ph idx="1"/>
          </p:nvPr>
        </p:nvSpPr>
        <p:spPr>
          <a:xfrm>
            <a:off x="838200" y="1825625"/>
            <a:ext cx="10515600" cy="4893830"/>
          </a:xfrm>
        </p:spPr>
        <p:txBody>
          <a:bodyPr>
            <a:normAutofit/>
          </a:bodyPr>
          <a:lstStyle/>
          <a:p>
            <a:r>
              <a:rPr lang="en-US" dirty="0"/>
              <a:t>Modifiers can be used to change the </a:t>
            </a:r>
            <a:r>
              <a:rPr lang="en-US" dirty="0" err="1"/>
              <a:t>behaviour</a:t>
            </a:r>
            <a:r>
              <a:rPr lang="en-US" dirty="0"/>
              <a:t> of functions in a declarative way. For example, you can use a modifier to automatically check a condition prior to executing the function</a:t>
            </a:r>
            <a:r>
              <a:rPr lang="en-US" dirty="0" smtClean="0"/>
              <a:t>.</a:t>
            </a:r>
          </a:p>
          <a:p>
            <a:r>
              <a:rPr lang="en-US" dirty="0"/>
              <a:t>Modifiers are inheritable properties of contracts and may be overridden by </a:t>
            </a:r>
            <a:r>
              <a:rPr lang="en-US" dirty="0" smtClean="0"/>
              <a:t>derived </a:t>
            </a:r>
            <a:r>
              <a:rPr lang="en-US" dirty="0"/>
              <a:t>contracts, but only if they are marked </a:t>
            </a:r>
            <a:r>
              <a:rPr lang="en-US" dirty="0" smtClean="0"/>
              <a:t>virtual.</a:t>
            </a:r>
          </a:p>
          <a:p>
            <a:pPr lvl="1"/>
            <a:r>
              <a:rPr lang="en-US" dirty="0"/>
              <a:t>modifier </a:t>
            </a:r>
            <a:r>
              <a:rPr lang="en-US" dirty="0" err="1"/>
              <a:t>onlyOwner</a:t>
            </a:r>
            <a:r>
              <a:rPr lang="en-US" dirty="0"/>
              <a:t> {</a:t>
            </a:r>
          </a:p>
          <a:p>
            <a:pPr lvl="1"/>
            <a:r>
              <a:rPr lang="en-US" dirty="0"/>
              <a:t>        require(</a:t>
            </a:r>
          </a:p>
          <a:p>
            <a:pPr lvl="1"/>
            <a:r>
              <a:rPr lang="en-US" dirty="0"/>
              <a:t>            </a:t>
            </a:r>
            <a:r>
              <a:rPr lang="en-US" dirty="0" err="1"/>
              <a:t>msg.sender</a:t>
            </a:r>
            <a:r>
              <a:rPr lang="en-US" dirty="0"/>
              <a:t> == owner,</a:t>
            </a:r>
          </a:p>
          <a:p>
            <a:pPr lvl="1"/>
            <a:r>
              <a:rPr lang="en-US" dirty="0"/>
              <a:t>            "Only owner can call this function."</a:t>
            </a:r>
          </a:p>
          <a:p>
            <a:pPr lvl="1"/>
            <a:r>
              <a:rPr lang="en-US" dirty="0"/>
              <a:t>        );</a:t>
            </a:r>
          </a:p>
          <a:p>
            <a:pPr lvl="1"/>
            <a:r>
              <a:rPr lang="en-US" dirty="0"/>
              <a:t>        _;</a:t>
            </a:r>
          </a:p>
          <a:p>
            <a:pPr lvl="1"/>
            <a:r>
              <a:rPr lang="en-US" dirty="0"/>
              <a:t>    }</a:t>
            </a:r>
            <a:endParaRPr lang="en-IN" dirty="0"/>
          </a:p>
        </p:txBody>
      </p:sp>
    </p:spTree>
    <p:extLst>
      <p:ext uri="{BB962C8B-B14F-4D97-AF65-F5344CB8AC3E}">
        <p14:creationId xmlns:p14="http://schemas.microsoft.com/office/powerpoint/2010/main" val="731997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1671</TotalTime>
  <Words>825</Words>
  <Application>Microsoft Office PowerPoint</Application>
  <PresentationFormat>Widescreen</PresentationFormat>
  <Paragraphs>118</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Arial Black</vt:lpstr>
      <vt:lpstr>Calibri</vt:lpstr>
      <vt:lpstr>Calibri Light</vt:lpstr>
      <vt:lpstr>Casper</vt:lpstr>
      <vt:lpstr>Karla</vt:lpstr>
      <vt:lpstr>King</vt:lpstr>
      <vt:lpstr>Raleway ExtraBold</vt:lpstr>
      <vt:lpstr>Times New Roman</vt:lpstr>
      <vt:lpstr>Office Theme</vt:lpstr>
      <vt:lpstr>PowerPoint Presentation</vt:lpstr>
      <vt:lpstr>PowerPoint Presentation</vt:lpstr>
      <vt:lpstr>PowerPoint Presentation</vt:lpstr>
      <vt:lpstr>PowerPoint Presentation</vt:lpstr>
      <vt:lpstr>Ethereum Virtual Machine</vt:lpstr>
      <vt:lpstr>PowerPoint Presentation</vt:lpstr>
      <vt:lpstr>Comments</vt:lpstr>
      <vt:lpstr>Functions</vt:lpstr>
      <vt:lpstr>Function Modifiers</vt:lpstr>
      <vt:lpstr>Constant and Immutable State Variables</vt:lpstr>
      <vt:lpstr>PowerPoint Presentation</vt:lpstr>
      <vt:lpstr>DataTypes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176</cp:revision>
  <dcterms:created xsi:type="dcterms:W3CDTF">2022-01-03T03:50:50Z</dcterms:created>
  <dcterms:modified xsi:type="dcterms:W3CDTF">2023-08-09T14:19:39Z</dcterms:modified>
</cp:coreProperties>
</file>