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0"/>
  </p:notesMasterIdLst>
  <p:handoutMasterIdLst>
    <p:handoutMasterId r:id="rId21"/>
  </p:handoutMasterIdLst>
  <p:sldIdLst>
    <p:sldId id="763" r:id="rId3"/>
    <p:sldId id="765" r:id="rId4"/>
    <p:sldId id="766" r:id="rId5"/>
    <p:sldId id="756" r:id="rId6"/>
    <p:sldId id="758" r:id="rId7"/>
    <p:sldId id="759" r:id="rId8"/>
    <p:sldId id="767" r:id="rId9"/>
    <p:sldId id="768" r:id="rId10"/>
    <p:sldId id="757" r:id="rId11"/>
    <p:sldId id="769" r:id="rId12"/>
    <p:sldId id="770" r:id="rId13"/>
    <p:sldId id="760" r:id="rId14"/>
    <p:sldId id="761" r:id="rId15"/>
    <p:sldId id="764" r:id="rId16"/>
    <p:sldId id="762" r:id="rId17"/>
    <p:sldId id="732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291" autoAdjust="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006475" y="5143501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442913" y="5922169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136729"/>
            <a:ext cx="2894013" cy="73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840" y="1191299"/>
            <a:ext cx="8494713" cy="15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7B230-A273-4496-831C-28D88743362F}"/>
              </a:ext>
            </a:extLst>
          </p:cNvPr>
          <p:cNvSpPr/>
          <p:nvPr/>
        </p:nvSpPr>
        <p:spPr>
          <a:xfrm>
            <a:off x="1693862" y="2885408"/>
            <a:ext cx="8686801" cy="2483517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Computer Vision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(CST-422)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Prepared By : Payal Thakur(E12720)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7FBBD-E70B-4A61-9F06-784018E1B589}"/>
              </a:ext>
            </a:extLst>
          </p:cNvPr>
          <p:cNvSpPr txBox="1"/>
          <p:nvPr/>
        </p:nvSpPr>
        <p:spPr>
          <a:xfrm>
            <a:off x="1693862" y="5951884"/>
            <a:ext cx="4957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00B0F0"/>
                </a:solidFill>
              </a:rPr>
              <a:t>Topic: Machine Learning Workflow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643" y="214291"/>
            <a:ext cx="10972799" cy="112647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Machine Learning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7. Hyperparameter Tuning: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Adjust the hyperparameters of the machine learning model to optimize its performance.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Hyperparameters include parameters that are set before the training process, such as learning rate, regularization strength, batch size, or network architecture.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Hyperparameter tuning techniques, such as grid search or random search, can be used to find the optimal combination of hyperparameters.</a:t>
            </a:r>
          </a:p>
        </p:txBody>
      </p:sp>
      <p:sp>
        <p:nvSpPr>
          <p:cNvPr id="5" name="AutoShape 4" descr="Machine Learning Model Training Process">
            <a:extLst>
              <a:ext uri="{FF2B5EF4-FFF2-40B4-BE49-F238E27FC236}">
                <a16:creationId xmlns:a16="http://schemas.microsoft.com/office/drawing/2014/main" id="{89B6BDEB-A44B-8AEA-75BE-505CAB4D98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6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643" y="214291"/>
            <a:ext cx="10972799" cy="112647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Machine Learning Workflow</a:t>
            </a:r>
          </a:p>
        </p:txBody>
      </p:sp>
      <p:sp>
        <p:nvSpPr>
          <p:cNvPr id="5" name="AutoShape 4" descr="Machine Learning Model Training Process">
            <a:extLst>
              <a:ext uri="{FF2B5EF4-FFF2-40B4-BE49-F238E27FC236}">
                <a16:creationId xmlns:a16="http://schemas.microsoft.com/office/drawing/2014/main" id="{89B6BDEB-A44B-8AEA-75BE-505CAB4D98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4983-0694-8C83-E2F6-F4E54811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18" y="1440971"/>
            <a:ext cx="8816634" cy="48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1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643" y="214291"/>
            <a:ext cx="10972799" cy="112647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Machine Learning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8. Model Evaluation: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Assessing the trained model's performance on a separate validation dataset to measure its accuracy, precision, recall, or other relevant metrics.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Helps in assessing the model's generalization ability and identifying potential issues like overfitting or underfitting.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Adjust the model's hyperparameters or architecture if necessary to improve performance.</a:t>
            </a:r>
          </a:p>
        </p:txBody>
      </p:sp>
      <p:pic>
        <p:nvPicPr>
          <p:cNvPr id="10242" name="Picture 2" descr="Evaluation Metrics For Classification Model | Classification Model Metrics">
            <a:extLst>
              <a:ext uri="{FF2B5EF4-FFF2-40B4-BE49-F238E27FC236}">
                <a16:creationId xmlns:a16="http://schemas.microsoft.com/office/drawing/2014/main" id="{BEACF609-C92C-12CD-9594-034AB56A6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96" y="4104861"/>
            <a:ext cx="4895665" cy="24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4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643" y="214291"/>
            <a:ext cx="10972799" cy="112647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Machine Learning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6. Model Deployment: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Once the model performs satisfactorily, it can be deployed to classify new, unseen images.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Done by feeding the image through the trained model, which outputs the predicted class or a probability distribution over the classes.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Involves applying the trained model to classify images, detect objects, segment regions of interest, or perform other specific image processing tasks based on the learned patterns.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F9003-B082-A3DA-68C3-5CE6E49A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58" y="4837043"/>
            <a:ext cx="7734508" cy="180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0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643" y="214291"/>
            <a:ext cx="10972799" cy="112647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Machine Learning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6. Continuous Improvement: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Iterate on the workflow to improve the model's performance.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Involves collecting additional data, refining preprocessing techniques, experimenting with different algorithms or architectures, or fine-tuning the model parameters.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8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643" y="214291"/>
            <a:ext cx="10972799" cy="112647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Machine Learning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199" y="3421925"/>
            <a:ext cx="7563499" cy="2763754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pic>
        <p:nvPicPr>
          <p:cNvPr id="8194" name="Picture 2" descr="Machine Learning and Image Processing on the CGC: Tools For Success - Seven  Bridges">
            <a:extLst>
              <a:ext uri="{FF2B5EF4-FFF2-40B4-BE49-F238E27FC236}">
                <a16:creationId xmlns:a16="http://schemas.microsoft.com/office/drawing/2014/main" id="{2DDD62A4-C204-B7AC-0118-EF0D4924B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41"/>
          <a:stretch/>
        </p:blipFill>
        <p:spPr bwMode="auto">
          <a:xfrm>
            <a:off x="874643" y="1340768"/>
            <a:ext cx="10668002" cy="504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0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906D-BCE2-4D7F-A782-C0CA6B83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0" y="1"/>
            <a:ext cx="10515600" cy="96766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References:-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973CB-DF31-4820-AE3F-ECEFF3DD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667"/>
            <a:ext cx="10515600" cy="3895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Books:-</a:t>
            </a:r>
          </a:p>
          <a:p>
            <a:r>
              <a:rPr lang="en-US" sz="16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"Introduction to Computer Vision" by David Forsyth and Jean Ponce. Chapter 6: Features and Descriptors provides an in-depth explanation of feature detection, extraction, and matching algorithms.</a:t>
            </a:r>
            <a:r>
              <a:rPr lang="en-IN" sz="16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Vision: Algorithms and Applications" by Richard </a:t>
            </a:r>
            <a:r>
              <a:rPr lang="en-US" sz="16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Szeliski</a:t>
            </a:r>
            <a:r>
              <a:rPr lang="en-US" sz="16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Chapter 4: Image Features covers various feature detection, extraction, and matching techniques.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1600" b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 Links</a:t>
            </a:r>
          </a:p>
          <a:p>
            <a:r>
              <a:rPr lang="en-US" sz="1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"Feature Detection and Description" by Stanford University - Computer Vision (CS231n). Available on YouTube: https://www.youtube.com/watch?v=H-HVZJ7kGI0</a:t>
            </a:r>
          </a:p>
          <a:p>
            <a:r>
              <a:rPr lang="en-US" sz="1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"Feature Matching and </a:t>
            </a:r>
            <a:r>
              <a:rPr lang="en-US" sz="16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Homography</a:t>
            </a:r>
            <a:r>
              <a:rPr lang="en-US" sz="1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by University of Washington - Computer Vision (CSE 576). Available on YouTube: https://www.youtube.com/watch?v=uvSCXyYpG9k</a:t>
            </a:r>
          </a:p>
          <a:p>
            <a:r>
              <a:rPr lang="en-US" sz="1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"Introduction to Feature Detection and Matching" by OpenCV. Available on YouTube: https://www.youtube.com/watch?v=AWoG8vdw4pA</a:t>
            </a:r>
            <a:endParaRPr lang="en-IN" sz="16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0953A-8014-4E77-AE81-40A17FB0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483" y="6492875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1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3123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payal.e12720@cumail.in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4291"/>
            <a:ext cx="10561982" cy="112647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Machine Learning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machine learning workflow for image processing involves several steps, from data collection and preprocessing to model training and evaluation.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2BF15-0295-622F-5CDE-3DEF8FA9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84" y="2340636"/>
            <a:ext cx="10561982" cy="419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1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4291"/>
            <a:ext cx="10561982" cy="112647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Machine Learning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09122-EDB5-6150-9638-63EB8D77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33" y="1340768"/>
            <a:ext cx="8518609" cy="53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8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4291"/>
            <a:ext cx="10561982" cy="112647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F0"/>
                </a:solidFill>
              </a:rPr>
              <a:t>Steps Involved in Image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dirty="0"/>
              <a:t>Data Collection: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Gathering a dataset of labeled images.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Dataset should be diverse and representative of the real-world images.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3BB5B07-DB37-3C1F-1A9C-2D58F825CD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" t="-404" r="1338" b="15272"/>
          <a:stretch/>
        </p:blipFill>
        <p:spPr bwMode="auto">
          <a:xfrm>
            <a:off x="2710396" y="3067438"/>
            <a:ext cx="6248073" cy="324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4291"/>
            <a:ext cx="10561982" cy="112647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Machine Learning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2. Data Preprocessing: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Preprocessing the images to ensure they are in a suitable format for training.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Involves resizing the images to a consistent size, normalizing pixel values, removing noise, and applying data augmentation techniques such as rotation, flipping, or zooming to increase the variability of the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822F1-FEAF-2791-DCFC-6F927E939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8" t="12828" r="15843" b="14247"/>
          <a:stretch/>
        </p:blipFill>
        <p:spPr>
          <a:xfrm>
            <a:off x="5339488" y="3629277"/>
            <a:ext cx="3949148" cy="310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3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4291"/>
            <a:ext cx="10561982" cy="112647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Machine Learning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3. Feature Extraction: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Extracting meaningful features from the images to represent their visual content.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Involves manually designing feature extractors, such as edge detectors, texture descriptors, or color histograms.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E34C4-E940-3683-CA1E-050BB4048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9"/>
          <a:stretch/>
        </p:blipFill>
        <p:spPr>
          <a:xfrm>
            <a:off x="1881158" y="3429000"/>
            <a:ext cx="8429684" cy="28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3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4291"/>
            <a:ext cx="10561982" cy="112647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Machine Learning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4. Data Split: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Split the dataset into training, validation, and testing sets.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training set is used to train the machine learning model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validation set is used to tune hyperparameters and evaluate model performance during training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testing set is used to assess the final model's generalization ability.</a:t>
            </a:r>
          </a:p>
        </p:txBody>
      </p:sp>
    </p:spTree>
    <p:extLst>
      <p:ext uri="{BB962C8B-B14F-4D97-AF65-F5344CB8AC3E}">
        <p14:creationId xmlns:p14="http://schemas.microsoft.com/office/powerpoint/2010/main" val="14913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4291"/>
            <a:ext cx="10561982" cy="112647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Machine Learning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5. Model Selection: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Choose an appropriate machine learning algorithm or model for your image processing task.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Can include traditional machine learning algorithms like support vector machines (SVMs), decision trees, or random forests.</a:t>
            </a:r>
          </a:p>
        </p:txBody>
      </p:sp>
    </p:spTree>
    <p:extLst>
      <p:ext uri="{BB962C8B-B14F-4D97-AF65-F5344CB8AC3E}">
        <p14:creationId xmlns:p14="http://schemas.microsoft.com/office/powerpoint/2010/main" val="110514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643" y="214291"/>
            <a:ext cx="10972799" cy="112647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Machine Learning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6. Model Training: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Train the selected machine learning model using the preprocessed image data.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model learns to map the input images to their respective classes or perform specific image processing tasks.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training process involves optimizing the model's parameters using an appropriate optimization algorithm like stochastic gradient descent (SGD) or Adam that minimizes a defined loss function. </a:t>
            </a:r>
          </a:p>
        </p:txBody>
      </p:sp>
      <p:sp>
        <p:nvSpPr>
          <p:cNvPr id="5" name="AutoShape 4" descr="Machine Learning Model Training Process">
            <a:extLst>
              <a:ext uri="{FF2B5EF4-FFF2-40B4-BE49-F238E27FC236}">
                <a16:creationId xmlns:a16="http://schemas.microsoft.com/office/drawing/2014/main" id="{89B6BDEB-A44B-8AEA-75BE-505CAB4D98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94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2780</TotalTime>
  <Words>783</Words>
  <Application>Microsoft Office PowerPoint</Application>
  <PresentationFormat>Widescreen</PresentationFormat>
  <Paragraphs>71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Casper</vt:lpstr>
      <vt:lpstr>Times New Roman</vt:lpstr>
      <vt:lpstr>Unit 2.1</vt:lpstr>
      <vt:lpstr>Contents Slide Master</vt:lpstr>
      <vt:lpstr>CorelDRAW</vt:lpstr>
      <vt:lpstr>PowerPoint Presentation</vt:lpstr>
      <vt:lpstr>Machine Learning Workflow</vt:lpstr>
      <vt:lpstr>Machine Learning Workflow</vt:lpstr>
      <vt:lpstr>Steps Involved in Image Classification</vt:lpstr>
      <vt:lpstr>Machine Learning Workflow</vt:lpstr>
      <vt:lpstr>Machine Learning Workflow</vt:lpstr>
      <vt:lpstr>Machine Learning Workflow</vt:lpstr>
      <vt:lpstr>Machine Learning Workflow</vt:lpstr>
      <vt:lpstr>Machine Learning Workflow</vt:lpstr>
      <vt:lpstr>Machine Learning Workflow</vt:lpstr>
      <vt:lpstr>Machine Learning Workflow</vt:lpstr>
      <vt:lpstr>Machine Learning Workflow</vt:lpstr>
      <vt:lpstr>Machine Learning Workflow</vt:lpstr>
      <vt:lpstr>Machine Learning Workflow</vt:lpstr>
      <vt:lpstr>Machine Learning Workflow</vt:lpstr>
      <vt:lpstr>References:-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Payal Thakur</cp:lastModifiedBy>
  <cp:revision>38</cp:revision>
  <dcterms:created xsi:type="dcterms:W3CDTF">2020-06-09T06:07:05Z</dcterms:created>
  <dcterms:modified xsi:type="dcterms:W3CDTF">2023-07-27T05:40:10Z</dcterms:modified>
</cp:coreProperties>
</file>