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33"/>
  </p:notesMasterIdLst>
  <p:handoutMasterIdLst>
    <p:handoutMasterId r:id="rId34"/>
  </p:handoutMasterIdLst>
  <p:sldIdLst>
    <p:sldId id="763" r:id="rId3"/>
    <p:sldId id="765" r:id="rId4"/>
    <p:sldId id="771" r:id="rId5"/>
    <p:sldId id="796" r:id="rId6"/>
    <p:sldId id="784" r:id="rId7"/>
    <p:sldId id="797" r:id="rId8"/>
    <p:sldId id="799" r:id="rId9"/>
    <p:sldId id="798" r:id="rId10"/>
    <p:sldId id="800" r:id="rId11"/>
    <p:sldId id="790" r:id="rId12"/>
    <p:sldId id="785" r:id="rId13"/>
    <p:sldId id="801" r:id="rId14"/>
    <p:sldId id="802" r:id="rId15"/>
    <p:sldId id="791" r:id="rId16"/>
    <p:sldId id="786" r:id="rId17"/>
    <p:sldId id="803" r:id="rId18"/>
    <p:sldId id="804" r:id="rId19"/>
    <p:sldId id="792" r:id="rId20"/>
    <p:sldId id="787" r:id="rId21"/>
    <p:sldId id="805" r:id="rId22"/>
    <p:sldId id="806" r:id="rId23"/>
    <p:sldId id="793" r:id="rId24"/>
    <p:sldId id="788" r:id="rId25"/>
    <p:sldId id="807" r:id="rId26"/>
    <p:sldId id="808" r:id="rId27"/>
    <p:sldId id="794" r:id="rId28"/>
    <p:sldId id="795" r:id="rId29"/>
    <p:sldId id="789" r:id="rId30"/>
    <p:sldId id="732" r:id="rId31"/>
    <p:sldId id="27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291" autoAdjust="0"/>
  </p:normalViewPr>
  <p:slideViewPr>
    <p:cSldViewPr snapToGrid="0">
      <p:cViewPr varScale="1">
        <p:scale>
          <a:sx n="41" d="100"/>
          <a:sy n="41" d="100"/>
        </p:scale>
        <p:origin x="966" y="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7/27/2023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7/27/2023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E75BCC-52BF-479D-8785-ECCB0FF1F3F2}" type="slidenum">
              <a:rPr lang="en-US" smtClean="0"/>
              <a:pPr/>
              <a:t>1</a:t>
            </a:fld>
            <a:endParaRPr lang="en-US"/>
          </a:p>
        </p:txBody>
      </p:sp>
    </p:spTree>
    <p:extLst>
      <p:ext uri="{BB962C8B-B14F-4D97-AF65-F5344CB8AC3E}">
        <p14:creationId xmlns:p14="http://schemas.microsoft.com/office/powerpoint/2010/main" val="1684087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r>
              <a:rPr lang="en-US" noProof="0"/>
              <a:t>Click icon to add picture</a:t>
            </a:r>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7/27/2023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D4CD2FE-98C3-45FA-A906-61AAB2BDE134}"/>
              </a:ext>
            </a:extLst>
          </p:cNvPr>
          <p:cNvSpPr/>
          <p:nvPr/>
        </p:nvSpPr>
        <p:spPr>
          <a:xfrm>
            <a:off x="1006475" y="5143501"/>
            <a:ext cx="9147175"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2" name="Rectangle 31">
            <a:extLst>
              <a:ext uri="{FF2B5EF4-FFF2-40B4-BE49-F238E27FC236}">
                <a16:creationId xmlns:a16="http://schemas.microsoft.com/office/drawing/2014/main" id="{A6BF2B11-C2A5-4306-A95B-694045B2BA5B}"/>
              </a:ext>
            </a:extLst>
          </p:cNvPr>
          <p:cNvSpPr/>
          <p:nvPr/>
        </p:nvSpPr>
        <p:spPr>
          <a:xfrm>
            <a:off x="442913" y="5922169"/>
            <a:ext cx="33337"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9" name="Slide Number Placeholder 2">
            <a:extLst>
              <a:ext uri="{FF2B5EF4-FFF2-40B4-BE49-F238E27FC236}">
                <a16:creationId xmlns:a16="http://schemas.microsoft.com/office/drawing/2014/main" id="{ABD24066-0342-4E01-A4C0-1D4CA5A6F053}"/>
              </a:ext>
            </a:extLst>
          </p:cNvPr>
          <p:cNvSpPr txBox="1">
            <a:spLocks/>
          </p:cNvSpPr>
          <p:nvPr/>
        </p:nvSpPr>
        <p:spPr bwMode="auto">
          <a:xfrm>
            <a:off x="8096250" y="65087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endParaRPr lang="en-US" altLang="en-US" sz="1200">
              <a:solidFill>
                <a:srgbClr val="898989"/>
              </a:solidFill>
              <a:latin typeface="Calibri" panose="020F0502020204030204" pitchFamily="34" charset="0"/>
            </a:endParaRPr>
          </a:p>
        </p:txBody>
      </p:sp>
      <p:sp>
        <p:nvSpPr>
          <p:cNvPr id="46" name="Right Triangle 45">
            <a:extLst>
              <a:ext uri="{FF2B5EF4-FFF2-40B4-BE49-F238E27FC236}">
                <a16:creationId xmlns:a16="http://schemas.microsoft.com/office/drawing/2014/main" id="{A91DB7E4-D2DD-4965-846A-9309E2D8F8B6}"/>
              </a:ext>
            </a:extLst>
          </p:cNvPr>
          <p:cNvSpPr/>
          <p:nvPr/>
        </p:nvSpPr>
        <p:spPr>
          <a:xfrm flipV="1">
            <a:off x="8655051" y="5940425"/>
            <a:ext cx="968375"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kern="0">
              <a:solidFill>
                <a:srgbClr val="FFFFFF"/>
              </a:solidFill>
              <a:latin typeface="Calibri" panose="020F0502020204030204"/>
              <a:cs typeface="Arial" charset="0"/>
            </a:endParaRPr>
          </a:p>
        </p:txBody>
      </p:sp>
      <p:graphicFrame>
        <p:nvGraphicFramePr>
          <p:cNvPr id="1026" name="Object 2">
            <a:extLst>
              <a:ext uri="{FF2B5EF4-FFF2-40B4-BE49-F238E27FC236}">
                <a16:creationId xmlns:a16="http://schemas.microsoft.com/office/drawing/2014/main" id="{4396BE2B-8700-4F1D-B0D1-1003D25842FC}"/>
              </a:ext>
            </a:extLst>
          </p:cNvPr>
          <p:cNvGraphicFramePr>
            <a:graphicFrameLocks noChangeAspect="1"/>
          </p:cNvGraphicFramePr>
          <p:nvPr>
            <p:extLst>
              <p:ext uri="{D42A27DB-BD31-4B8C-83A1-F6EECF244321}">
                <p14:modId xmlns:p14="http://schemas.microsoft.com/office/powerpoint/2010/main" val="254195317"/>
              </p:ext>
            </p:extLst>
          </p:nvPr>
        </p:nvGraphicFramePr>
        <p:xfrm>
          <a:off x="411956" y="2553160"/>
          <a:ext cx="2478088" cy="3148012"/>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1026" name="Object 2">
                        <a:extLst>
                          <a:ext uri="{FF2B5EF4-FFF2-40B4-BE49-F238E27FC236}">
                            <a16:creationId xmlns:a16="http://schemas.microsoft.com/office/drawing/2014/main" id="{4396BE2B-8700-4F1D-B0D1-1003D25842FC}"/>
                          </a:ext>
                        </a:extLst>
                      </p:cNvPr>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411956" y="2553160"/>
                        <a:ext cx="2478088" cy="314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CB734C5C-E03C-4C79-9996-4FAC5E517017}"/>
              </a:ext>
            </a:extLst>
          </p:cNvPr>
          <p:cNvSpPr/>
          <p:nvPr/>
        </p:nvSpPr>
        <p:spPr>
          <a:xfrm flipH="1">
            <a:off x="6808788" y="-65088"/>
            <a:ext cx="3859212" cy="5853113"/>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kern="0">
              <a:solidFill>
                <a:srgbClr val="FFFFFF"/>
              </a:solidFill>
              <a:latin typeface="Calibri" panose="020F0502020204030204"/>
              <a:cs typeface="Arial" charset="0"/>
            </a:endParaRPr>
          </a:p>
        </p:txBody>
      </p:sp>
      <p:sp>
        <p:nvSpPr>
          <p:cNvPr id="45" name="Rectangle 44">
            <a:extLst>
              <a:ext uri="{FF2B5EF4-FFF2-40B4-BE49-F238E27FC236}">
                <a16:creationId xmlns:a16="http://schemas.microsoft.com/office/drawing/2014/main" id="{C2F356FD-6526-4100-88D1-9BD657FA8D7A}"/>
              </a:ext>
            </a:extLst>
          </p:cNvPr>
          <p:cNvSpPr/>
          <p:nvPr/>
        </p:nvSpPr>
        <p:spPr>
          <a:xfrm>
            <a:off x="3117057" y="2025527"/>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35" name="Picture 29">
            <a:extLst>
              <a:ext uri="{FF2B5EF4-FFF2-40B4-BE49-F238E27FC236}">
                <a16:creationId xmlns:a16="http://schemas.microsoft.com/office/drawing/2014/main" id="{773C086D-AFEA-4332-AFCF-62E63FC98C7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124950" y="136729"/>
            <a:ext cx="2894013" cy="731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a:extLst>
              <a:ext uri="{FF2B5EF4-FFF2-40B4-BE49-F238E27FC236}">
                <a16:creationId xmlns:a16="http://schemas.microsoft.com/office/drawing/2014/main" id="{E41D3879-76E6-468E-9897-930C73361F01}"/>
              </a:ext>
            </a:extLst>
          </p:cNvPr>
          <p:cNvSpPr/>
          <p:nvPr/>
        </p:nvSpPr>
        <p:spPr>
          <a:xfrm rot="10800000" flipV="1">
            <a:off x="8896351" y="5334000"/>
            <a:ext cx="1774825"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7" name="TextBox 35">
            <a:extLst>
              <a:ext uri="{FF2B5EF4-FFF2-40B4-BE49-F238E27FC236}">
                <a16:creationId xmlns:a16="http://schemas.microsoft.com/office/drawing/2014/main" id="{4E8437DB-1CED-4418-B068-B6FD1DBC2A44}"/>
              </a:ext>
            </a:extLst>
          </p:cNvPr>
          <p:cNvSpPr txBox="1">
            <a:spLocks noChangeArrowheads="1"/>
          </p:cNvSpPr>
          <p:nvPr/>
        </p:nvSpPr>
        <p:spPr bwMode="auto">
          <a:xfrm>
            <a:off x="6684963" y="6019801"/>
            <a:ext cx="3695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595959"/>
                </a:solidFill>
                <a:latin typeface="Casper"/>
                <a:ea typeface="Karla"/>
                <a:cs typeface="Karla"/>
              </a:rPr>
              <a:t>DISCOVER . </a:t>
            </a:r>
            <a:r>
              <a:rPr lang="en-US" altLang="en-US" sz="2000" b="1">
                <a:solidFill>
                  <a:srgbClr val="C00000"/>
                </a:solidFill>
                <a:latin typeface="Casper"/>
                <a:ea typeface="Karla"/>
                <a:cs typeface="Karla"/>
              </a:rPr>
              <a:t>LEARN</a:t>
            </a:r>
            <a:r>
              <a:rPr lang="en-US" altLang="en-US" sz="2000" b="1">
                <a:solidFill>
                  <a:srgbClr val="595959"/>
                </a:solidFill>
                <a:latin typeface="Casper"/>
                <a:ea typeface="Karla"/>
                <a:cs typeface="Karla"/>
              </a:rPr>
              <a:t> . EMPOWER</a:t>
            </a:r>
            <a:endParaRPr lang="en-US" altLang="en-US" sz="1200" b="1">
              <a:solidFill>
                <a:srgbClr val="000000"/>
              </a:solidFill>
              <a:latin typeface="Casper"/>
            </a:endParaRPr>
          </a:p>
          <a:p>
            <a:pPr eaLnBrk="1" hangingPunct="1"/>
            <a:endParaRPr lang="en-US" altLang="en-US" sz="1600" b="1">
              <a:latin typeface="Casper"/>
            </a:endParaRPr>
          </a:p>
        </p:txBody>
      </p:sp>
      <p:sp>
        <p:nvSpPr>
          <p:cNvPr id="52" name="Rectangle 51">
            <a:extLst>
              <a:ext uri="{FF2B5EF4-FFF2-40B4-BE49-F238E27FC236}">
                <a16:creationId xmlns:a16="http://schemas.microsoft.com/office/drawing/2014/main" id="{430A7DB1-986F-464A-BEDB-749DC5B13041}"/>
              </a:ext>
            </a:extLst>
          </p:cNvPr>
          <p:cNvSpPr/>
          <p:nvPr/>
        </p:nvSpPr>
        <p:spPr>
          <a:xfrm>
            <a:off x="6688139" y="6043614"/>
            <a:ext cx="34925"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40" name="TextBox 25">
            <a:extLst>
              <a:ext uri="{FF2B5EF4-FFF2-40B4-BE49-F238E27FC236}">
                <a16:creationId xmlns:a16="http://schemas.microsoft.com/office/drawing/2014/main" id="{3C41BE81-A990-417E-9339-570115F21505}"/>
              </a:ext>
            </a:extLst>
          </p:cNvPr>
          <p:cNvSpPr txBox="1">
            <a:spLocks noChangeArrowheads="1"/>
          </p:cNvSpPr>
          <p:nvPr/>
        </p:nvSpPr>
        <p:spPr bwMode="auto">
          <a:xfrm>
            <a:off x="1904840" y="1191299"/>
            <a:ext cx="8494713" cy="1594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UNIVERSITY INSTITUTE OF ENGINEERING</a:t>
            </a:r>
          </a:p>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COMPUTER SCIENCE ENGINEERING</a:t>
            </a:r>
          </a:p>
        </p:txBody>
      </p:sp>
      <p:sp>
        <p:nvSpPr>
          <p:cNvPr id="15" name="Rectangle 14">
            <a:extLst>
              <a:ext uri="{FF2B5EF4-FFF2-40B4-BE49-F238E27FC236}">
                <a16:creationId xmlns:a16="http://schemas.microsoft.com/office/drawing/2014/main" id="{F157B230-A273-4496-831C-28D88743362F}"/>
              </a:ext>
            </a:extLst>
          </p:cNvPr>
          <p:cNvSpPr/>
          <p:nvPr/>
        </p:nvSpPr>
        <p:spPr>
          <a:xfrm>
            <a:off x="1693862" y="2885408"/>
            <a:ext cx="8686801" cy="2483517"/>
          </a:xfrm>
          <a:prstGeom prst="rect">
            <a:avLst/>
          </a:prstGeom>
        </p:spPr>
        <p:txBody>
          <a:bodyPr wrap="square" lIns="82058" tIns="41029" rIns="82058" bIns="41029">
            <a:spAutoFit/>
          </a:bodyPr>
          <a:lstStyle/>
          <a:p>
            <a:pPr algn="ctr"/>
            <a:r>
              <a:rPr lang="en-US" sz="3600" dirty="0">
                <a:latin typeface="Times New Roman" pitchFamily="18" charset="0"/>
                <a:cs typeface="Times New Roman" pitchFamily="18" charset="0"/>
              </a:rPr>
              <a:t>Computer Vision</a:t>
            </a:r>
            <a:br>
              <a:rPr lang="en-US" sz="2800" dirty="0">
                <a:latin typeface="Times New Roman" pitchFamily="18" charset="0"/>
                <a:cs typeface="Times New Roman" pitchFamily="18" charset="0"/>
              </a:rPr>
            </a:br>
            <a:r>
              <a:rPr lang="en-US" sz="2800" b="1" dirty="0">
                <a:solidFill>
                  <a:srgbClr val="C00000"/>
                </a:solidFill>
                <a:latin typeface="Times New Roman" pitchFamily="18" charset="0"/>
                <a:cs typeface="Times New Roman" pitchFamily="18" charset="0"/>
              </a:rPr>
              <a:t>(CST-422)</a:t>
            </a:r>
            <a:br>
              <a:rPr lang="en-US"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a:p>
            <a:pPr algn="ctr"/>
            <a:r>
              <a:rPr lang="en-US" sz="2800" dirty="0">
                <a:latin typeface="Times New Roman" pitchFamily="18" charset="0"/>
                <a:cs typeface="Times New Roman" pitchFamily="18" charset="0"/>
              </a:rPr>
              <a:t>Prepared By : Payal Thakur(E12720)</a:t>
            </a:r>
          </a:p>
          <a:p>
            <a:pPr algn="ctr"/>
            <a:endParaRPr lang="en-US" sz="3600" dirty="0">
              <a:latin typeface="Times New Roman" pitchFamily="18" charset="0"/>
              <a:cs typeface="Times New Roman" pitchFamily="18" charset="0"/>
            </a:endParaRPr>
          </a:p>
        </p:txBody>
      </p:sp>
      <p:sp>
        <p:nvSpPr>
          <p:cNvPr id="16" name="TextBox 15">
            <a:extLst>
              <a:ext uri="{FF2B5EF4-FFF2-40B4-BE49-F238E27FC236}">
                <a16:creationId xmlns:a16="http://schemas.microsoft.com/office/drawing/2014/main" id="{69A7FBBD-E70B-4A61-9F06-784018E1B589}"/>
              </a:ext>
            </a:extLst>
          </p:cNvPr>
          <p:cNvSpPr txBox="1"/>
          <p:nvPr/>
        </p:nvSpPr>
        <p:spPr>
          <a:xfrm>
            <a:off x="717550" y="5951884"/>
            <a:ext cx="5933662" cy="369332"/>
          </a:xfrm>
          <a:prstGeom prst="rect">
            <a:avLst/>
          </a:prstGeom>
          <a:noFill/>
        </p:spPr>
        <p:txBody>
          <a:bodyPr wrap="square">
            <a:spAutoFit/>
          </a:bodyPr>
          <a:lstStyle/>
          <a:p>
            <a:pPr algn="l"/>
            <a:r>
              <a:rPr lang="en-US" sz="1800" b="1" dirty="0">
                <a:solidFill>
                  <a:srgbClr val="00B0F0"/>
                </a:solidFill>
              </a:rPr>
              <a:t>Topic: Preparing your images for classification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Steps Involved Image Preparation</a:t>
            </a:r>
            <a:endParaRPr lang="en-IN" sz="4800" dirty="0">
              <a:solidFill>
                <a:srgbClr val="00B0F0"/>
              </a:solidFill>
            </a:endParaRPr>
          </a:p>
        </p:txBody>
      </p:sp>
      <p:pic>
        <p:nvPicPr>
          <p:cNvPr id="7" name="Picture 6">
            <a:extLst>
              <a:ext uri="{FF2B5EF4-FFF2-40B4-BE49-F238E27FC236}">
                <a16:creationId xmlns:a16="http://schemas.microsoft.com/office/drawing/2014/main" id="{F33676CC-A5EE-4960-98E5-2EDBDDBD48A5}"/>
              </a:ext>
            </a:extLst>
          </p:cNvPr>
          <p:cNvPicPr>
            <a:picLocks noChangeAspect="1"/>
          </p:cNvPicPr>
          <p:nvPr/>
        </p:nvPicPr>
        <p:blipFill>
          <a:blip r:embed="rId2"/>
          <a:stretch>
            <a:fillRect/>
          </a:stretch>
        </p:blipFill>
        <p:spPr>
          <a:xfrm>
            <a:off x="1030792" y="1340767"/>
            <a:ext cx="10110820" cy="5067305"/>
          </a:xfrm>
          <a:prstGeom prst="rect">
            <a:avLst/>
          </a:prstGeom>
        </p:spPr>
      </p:pic>
    </p:spTree>
    <p:extLst>
      <p:ext uri="{BB962C8B-B14F-4D97-AF65-F5344CB8AC3E}">
        <p14:creationId xmlns:p14="http://schemas.microsoft.com/office/powerpoint/2010/main" val="983787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Steps Involved Image Preparation</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algn="just"/>
            <a:r>
              <a:rPr lang="en-US" dirty="0"/>
              <a:t>3. Image Enhancement :</a:t>
            </a:r>
          </a:p>
          <a:p>
            <a:pPr marL="342900" indent="-342900" algn="just">
              <a:buFont typeface="Arial" panose="020B0604020202020204" pitchFamily="34" charset="0"/>
              <a:buChar char="•"/>
            </a:pPr>
            <a:r>
              <a:rPr lang="en-US" dirty="0"/>
              <a:t>Used to improve the visual quality, clarity, and interpretability of images before they are fed into machine learning algorithms. </a:t>
            </a:r>
          </a:p>
          <a:p>
            <a:pPr marL="342900" indent="-342900" algn="just">
              <a:buFont typeface="Arial" panose="020B0604020202020204" pitchFamily="34" charset="0"/>
              <a:buChar char="•"/>
            </a:pPr>
            <a:r>
              <a:rPr lang="en-US" dirty="0"/>
              <a:t>The goal is to enhance important image features while reducing noise and other artifacts that may hinder the performance of the machine learning models.</a:t>
            </a:r>
          </a:p>
          <a:p>
            <a:pPr marL="342900" indent="-342900" algn="just">
              <a:buFont typeface="Arial" panose="020B0604020202020204" pitchFamily="34" charset="0"/>
              <a:buChar char="•"/>
            </a:pPr>
            <a:r>
              <a:rPr lang="en-US" dirty="0"/>
              <a:t>Apply basic preprocessing techniques to enhance the quality of your images. </a:t>
            </a:r>
          </a:p>
          <a:p>
            <a:pPr marL="342900" indent="-342900" algn="just">
              <a:buFont typeface="Arial" panose="020B0604020202020204" pitchFamily="34" charset="0"/>
              <a:buChar char="•"/>
            </a:pPr>
            <a:r>
              <a:rPr lang="en-US" dirty="0"/>
              <a:t>These techniques may include adjusting brightness, contrast, and color balance. </a:t>
            </a:r>
          </a:p>
          <a:p>
            <a:pPr marL="342900" indent="-342900" algn="just">
              <a:buFont typeface="Arial" panose="020B0604020202020204" pitchFamily="34" charset="0"/>
              <a:buChar char="•"/>
            </a:pPr>
            <a:r>
              <a:rPr lang="en-US" dirty="0"/>
              <a:t>Be careful not to introduce any bias or distortions that could affect the classification accuracy. </a:t>
            </a:r>
          </a:p>
        </p:txBody>
      </p:sp>
    </p:spTree>
    <p:extLst>
      <p:ext uri="{BB962C8B-B14F-4D97-AF65-F5344CB8AC3E}">
        <p14:creationId xmlns:p14="http://schemas.microsoft.com/office/powerpoint/2010/main" val="3594480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Steps Involved Image Preparation</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algn="just"/>
            <a:r>
              <a:rPr lang="en-US" dirty="0"/>
              <a:t>3. Image Enhancement :</a:t>
            </a:r>
          </a:p>
          <a:p>
            <a:pPr marL="342900" indent="-342900" algn="just">
              <a:buFont typeface="Arial" panose="020B0604020202020204" pitchFamily="34" charset="0"/>
              <a:buChar char="•"/>
            </a:pPr>
            <a:r>
              <a:rPr lang="en-US" dirty="0"/>
              <a:t>Contrast Enhancement: Adjusting the contrast of an image helps to improve the visibility of details. Techniques like histogram equalization, adaptive histogram equalization (AHE), and contrast stretching can be employed to enhance the dynamic range of pixel intensities.</a:t>
            </a:r>
          </a:p>
          <a:p>
            <a:pPr marL="342900" indent="-342900" algn="just">
              <a:buFont typeface="Arial" panose="020B0604020202020204" pitchFamily="34" charset="0"/>
              <a:buChar char="•"/>
            </a:pPr>
            <a:r>
              <a:rPr lang="en-US" dirty="0"/>
              <a:t>Sharpening: Sharpening techniques emphasize the edges and fine details in an image, making it appear clearer. Unsharp masking and Laplacian sharpening are commonly used methods to enhance image sharpness.</a:t>
            </a:r>
          </a:p>
        </p:txBody>
      </p:sp>
    </p:spTree>
    <p:extLst>
      <p:ext uri="{BB962C8B-B14F-4D97-AF65-F5344CB8AC3E}">
        <p14:creationId xmlns:p14="http://schemas.microsoft.com/office/powerpoint/2010/main" val="2585076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Steps Involved Image Preparation</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lnSpcReduction="10000"/>
          </a:bodyPr>
          <a:lstStyle/>
          <a:p>
            <a:pPr algn="just"/>
            <a:r>
              <a:rPr lang="en-US" dirty="0"/>
              <a:t>3. Image Enhancement :</a:t>
            </a:r>
          </a:p>
          <a:p>
            <a:pPr marL="342900" indent="-342900" algn="just">
              <a:buFont typeface="Arial" panose="020B0604020202020204" pitchFamily="34" charset="0"/>
              <a:buChar char="•"/>
            </a:pPr>
            <a:r>
              <a:rPr lang="en-US" dirty="0"/>
              <a:t>Deblurring: Blurred images can be enhanced using deconvolution techniques, which aim to recover the original sharp image by estimating the blur kernel. Methods like Wiener deconvolution, blind deconvolution, or iterative deconvolution can be used to address various types of blurring.</a:t>
            </a:r>
          </a:p>
          <a:p>
            <a:pPr marL="342900" indent="-342900" algn="just">
              <a:buFont typeface="Arial" panose="020B0604020202020204" pitchFamily="34" charset="0"/>
              <a:buChar char="•"/>
            </a:pPr>
            <a:r>
              <a:rPr lang="en-US" dirty="0"/>
              <a:t>Super-Resolution: Super-resolution techniques aim to enhance the resolution and details of low-resolution images. By employing deep learning models or advanced algorithms, it is possible to generate high-resolution images from low-resolution inputs.</a:t>
            </a:r>
          </a:p>
          <a:p>
            <a:pPr marL="342900" indent="-342900" algn="just">
              <a:buFont typeface="Arial" panose="020B0604020202020204" pitchFamily="34" charset="0"/>
              <a:buChar char="•"/>
            </a:pPr>
            <a:r>
              <a:rPr lang="en-US" dirty="0"/>
              <a:t>Color Correction: Correcting color imbalances and improving color appearance can be crucial for certain machine learning tasks. Techniques like color histogram equalization, color correction using reference images, or color transfer methods can be used to enhance the color fidelity of images.</a:t>
            </a:r>
          </a:p>
        </p:txBody>
      </p:sp>
    </p:spTree>
    <p:extLst>
      <p:ext uri="{BB962C8B-B14F-4D97-AF65-F5344CB8AC3E}">
        <p14:creationId xmlns:p14="http://schemas.microsoft.com/office/powerpoint/2010/main" val="2521162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Steps Involved Image Preparation</a:t>
            </a:r>
            <a:endParaRPr lang="en-IN" sz="4800" dirty="0">
              <a:solidFill>
                <a:srgbClr val="00B0F0"/>
              </a:solidFill>
            </a:endParaRPr>
          </a:p>
        </p:txBody>
      </p:sp>
      <p:pic>
        <p:nvPicPr>
          <p:cNvPr id="6" name="Picture 5">
            <a:extLst>
              <a:ext uri="{FF2B5EF4-FFF2-40B4-BE49-F238E27FC236}">
                <a16:creationId xmlns:a16="http://schemas.microsoft.com/office/drawing/2014/main" id="{BFEE2D93-EE33-34DC-56F4-970B2AEEDBA0}"/>
              </a:ext>
            </a:extLst>
          </p:cNvPr>
          <p:cNvPicPr>
            <a:picLocks noChangeAspect="1"/>
          </p:cNvPicPr>
          <p:nvPr/>
        </p:nvPicPr>
        <p:blipFill rotWithShape="1">
          <a:blip r:embed="rId2"/>
          <a:srcRect l="5641" t="23192" r="6405" b="23644"/>
          <a:stretch/>
        </p:blipFill>
        <p:spPr>
          <a:xfrm>
            <a:off x="1784252" y="1575581"/>
            <a:ext cx="8623496" cy="4459458"/>
          </a:xfrm>
          <a:prstGeom prst="rect">
            <a:avLst/>
          </a:prstGeom>
        </p:spPr>
      </p:pic>
    </p:spTree>
    <p:extLst>
      <p:ext uri="{BB962C8B-B14F-4D97-AF65-F5344CB8AC3E}">
        <p14:creationId xmlns:p14="http://schemas.microsoft.com/office/powerpoint/2010/main" val="1148241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Steps Involved Image Preparation</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algn="just"/>
            <a:r>
              <a:rPr lang="en-US" dirty="0"/>
              <a:t>4. Noise Reduction :</a:t>
            </a:r>
          </a:p>
          <a:p>
            <a:pPr marL="342900" indent="-342900" algn="just">
              <a:buFont typeface="Arial" panose="020B0604020202020204" pitchFamily="34" charset="0"/>
              <a:buChar char="•"/>
            </a:pPr>
            <a:r>
              <a:rPr lang="en-US" dirty="0"/>
              <a:t>If your images have noise or unwanted artifacts, consider applying noise reduction techniques like smoothing filters or denoising algorithms.</a:t>
            </a:r>
          </a:p>
          <a:p>
            <a:pPr marL="342900" indent="-342900" algn="just">
              <a:buFont typeface="Arial" panose="020B0604020202020204" pitchFamily="34" charset="0"/>
              <a:buChar char="•"/>
            </a:pPr>
            <a:r>
              <a:rPr lang="en-US" dirty="0"/>
              <a:t>It helps improve the quality and reliability of the input data, allowing the machine learning model to make more accurate predictions or extract meaningful features from the images. </a:t>
            </a:r>
          </a:p>
          <a:p>
            <a:pPr marL="342900" indent="-342900" algn="just">
              <a:buFont typeface="Arial" panose="020B0604020202020204" pitchFamily="34" charset="0"/>
              <a:buChar char="•"/>
            </a:pPr>
            <a:r>
              <a:rPr lang="en-US" dirty="0"/>
              <a:t>There are several approaches to noise reduction in image processing, few commonly used techniques are:</a:t>
            </a:r>
          </a:p>
        </p:txBody>
      </p:sp>
    </p:spTree>
    <p:extLst>
      <p:ext uri="{BB962C8B-B14F-4D97-AF65-F5344CB8AC3E}">
        <p14:creationId xmlns:p14="http://schemas.microsoft.com/office/powerpoint/2010/main" val="1043028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Steps Involved Image Preparation</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algn="just"/>
            <a:r>
              <a:rPr lang="en-US" dirty="0"/>
              <a:t>4. Noise Reduction :</a:t>
            </a:r>
          </a:p>
          <a:p>
            <a:pPr marL="342900" indent="-342900" algn="just">
              <a:buFont typeface="Arial" panose="020B0604020202020204" pitchFamily="34" charset="0"/>
              <a:buChar char="•"/>
            </a:pPr>
            <a:r>
              <a:rPr lang="en-US" dirty="0"/>
              <a:t>Gaussian Blur: This technique applies a Gaussian filter to the image, which essentially blurs the image and reduces high-frequency noise. The filter replaces each pixel's value with a weighted average of its neighboring pixels. Adjusting the size of the filter kernel allows for controlling the amount of blurring.</a:t>
            </a:r>
          </a:p>
          <a:p>
            <a:pPr marL="342900" indent="-342900" algn="just">
              <a:buFont typeface="Arial" panose="020B0604020202020204" pitchFamily="34" charset="0"/>
              <a:buChar char="•"/>
            </a:pPr>
            <a:r>
              <a:rPr lang="en-US" dirty="0"/>
              <a:t>Median Filtering: In median filtering, a sliding window is moved across the image, and the pixel under the window is replaced with the median value of the pixels within the window. This approach is effective in removing salt-and-pepper noise, where individual pixels are corrupted with either very bright or very dark values.</a:t>
            </a:r>
          </a:p>
        </p:txBody>
      </p:sp>
    </p:spTree>
    <p:extLst>
      <p:ext uri="{BB962C8B-B14F-4D97-AF65-F5344CB8AC3E}">
        <p14:creationId xmlns:p14="http://schemas.microsoft.com/office/powerpoint/2010/main" val="3344747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Steps Involved Image Preparation</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algn="just"/>
            <a:r>
              <a:rPr lang="en-US" dirty="0"/>
              <a:t>4. Noise Reduction :</a:t>
            </a:r>
          </a:p>
          <a:p>
            <a:pPr marL="342900" indent="-342900" algn="just">
              <a:buFont typeface="Arial" panose="020B0604020202020204" pitchFamily="34" charset="0"/>
              <a:buChar char="•"/>
            </a:pPr>
            <a:r>
              <a:rPr lang="en-US" dirty="0"/>
              <a:t>Non-local Means Denoising: Non-local means (NLM) denoising is a popular technique that exploits the redundancy present in natural images. It works by finding similar patches in the image and using them to estimate the noise-free value of a particular patch. NLM denoising is effective in removing random noise while preserving image details.</a:t>
            </a:r>
          </a:p>
          <a:p>
            <a:pPr marL="342900" indent="-342900" algn="just">
              <a:buFont typeface="Arial" panose="020B0604020202020204" pitchFamily="34" charset="0"/>
              <a:buChar char="•"/>
            </a:pPr>
            <a:r>
              <a:rPr lang="en-US" dirty="0"/>
              <a:t>Wavelet Denoising: Wavelet denoising is based on the idea of decomposing an image into different frequency bands using wavelet transforms. The noise is assumed to be concentrated in high-frequency wavelet coefficients, while the important image features are present in low-frequency coefficients. By thresholding or shrinking the high-frequency coefficients, the noise can be reduced while preserving the image details.</a:t>
            </a:r>
          </a:p>
        </p:txBody>
      </p:sp>
    </p:spTree>
    <p:extLst>
      <p:ext uri="{BB962C8B-B14F-4D97-AF65-F5344CB8AC3E}">
        <p14:creationId xmlns:p14="http://schemas.microsoft.com/office/powerpoint/2010/main" val="4016060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Steps Involved Image Preparation</a:t>
            </a:r>
            <a:endParaRPr lang="en-IN" sz="4800" dirty="0">
              <a:solidFill>
                <a:srgbClr val="00B0F0"/>
              </a:solidFill>
            </a:endParaRPr>
          </a:p>
        </p:txBody>
      </p:sp>
      <p:pic>
        <p:nvPicPr>
          <p:cNvPr id="6" name="Picture 5">
            <a:extLst>
              <a:ext uri="{FF2B5EF4-FFF2-40B4-BE49-F238E27FC236}">
                <a16:creationId xmlns:a16="http://schemas.microsoft.com/office/drawing/2014/main" id="{704C79A7-DEE2-A90C-5A06-A2B188E68E1A}"/>
              </a:ext>
            </a:extLst>
          </p:cNvPr>
          <p:cNvPicPr>
            <a:picLocks noChangeAspect="1"/>
          </p:cNvPicPr>
          <p:nvPr/>
        </p:nvPicPr>
        <p:blipFill rotWithShape="1">
          <a:blip r:embed="rId2"/>
          <a:srcRect l="51932" t="545" b="23453"/>
          <a:stretch/>
        </p:blipFill>
        <p:spPr>
          <a:xfrm>
            <a:off x="2161118" y="1595621"/>
            <a:ext cx="7644679" cy="4481623"/>
          </a:xfrm>
          <a:prstGeom prst="rect">
            <a:avLst/>
          </a:prstGeom>
        </p:spPr>
      </p:pic>
    </p:spTree>
    <p:extLst>
      <p:ext uri="{BB962C8B-B14F-4D97-AF65-F5344CB8AC3E}">
        <p14:creationId xmlns:p14="http://schemas.microsoft.com/office/powerpoint/2010/main" val="2517208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Steps Involved Image Preparation</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algn="just"/>
            <a:r>
              <a:rPr lang="en-US" dirty="0"/>
              <a:t>5. Normalization :</a:t>
            </a:r>
          </a:p>
          <a:p>
            <a:pPr marL="342900" indent="-342900" algn="just">
              <a:buFont typeface="Arial" panose="020B0604020202020204" pitchFamily="34" charset="0"/>
              <a:buChar char="•"/>
            </a:pPr>
            <a:r>
              <a:rPr lang="en-US" dirty="0"/>
              <a:t>It refers to the process of transforming and standardizing pixel values in an image to a common scale. It is performed on image data to improve the performance and convergence of machine learning algorithms. </a:t>
            </a:r>
          </a:p>
          <a:p>
            <a:pPr marL="342900" indent="-342900" algn="just">
              <a:buFont typeface="Arial" panose="020B0604020202020204" pitchFamily="34" charset="0"/>
              <a:buChar char="•"/>
            </a:pPr>
            <a:r>
              <a:rPr lang="en-US" dirty="0"/>
              <a:t>Normalization ensures that each feature (pixel) contributes equally to the learning process, preventing any particular feature from dominating the model's training.</a:t>
            </a:r>
          </a:p>
          <a:p>
            <a:pPr marL="342900" indent="-342900" algn="just">
              <a:buFont typeface="Arial" panose="020B0604020202020204" pitchFamily="34" charset="0"/>
              <a:buChar char="•"/>
            </a:pPr>
            <a:r>
              <a:rPr lang="en-US" dirty="0"/>
              <a:t>Normalize the pixel values of your images to a common range. </a:t>
            </a:r>
          </a:p>
          <a:p>
            <a:pPr marL="342900" indent="-342900" algn="just">
              <a:buFont typeface="Arial" panose="020B0604020202020204" pitchFamily="34" charset="0"/>
              <a:buChar char="•"/>
            </a:pPr>
            <a:r>
              <a:rPr lang="en-US" dirty="0"/>
              <a:t>This step helps in reducing the effect of lighting variations and ensures that the input to your classification algorithm is consistent. </a:t>
            </a:r>
          </a:p>
          <a:p>
            <a:pPr marL="342900" indent="-342900" algn="just">
              <a:buFont typeface="Arial" panose="020B0604020202020204" pitchFamily="34" charset="0"/>
              <a:buChar char="•"/>
            </a:pPr>
            <a:r>
              <a:rPr lang="en-US" dirty="0"/>
              <a:t>Few normalization techniques are:</a:t>
            </a:r>
          </a:p>
        </p:txBody>
      </p:sp>
    </p:spTree>
    <p:extLst>
      <p:ext uri="{BB962C8B-B14F-4D97-AF65-F5344CB8AC3E}">
        <p14:creationId xmlns:p14="http://schemas.microsoft.com/office/powerpoint/2010/main" val="1127641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Preparing Images for Classification</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marL="342900" indent="-342900" algn="just">
              <a:buFont typeface="Arial" panose="020B0604020202020204" pitchFamily="34" charset="0"/>
              <a:buChar char="•"/>
            </a:pPr>
            <a:r>
              <a:rPr lang="en-US" dirty="0"/>
              <a:t>Classification is defined as the process of recognition, understanding, and grouping of images into preset categories.</a:t>
            </a:r>
          </a:p>
          <a:p>
            <a:pPr marL="342900" indent="-342900" algn="just">
              <a:buFont typeface="Arial" panose="020B0604020202020204" pitchFamily="34" charset="0"/>
              <a:buChar char="•"/>
            </a:pPr>
            <a:r>
              <a:rPr lang="en-US" dirty="0"/>
              <a:t>Classification is a form of “pattern recognition,”. </a:t>
            </a:r>
          </a:p>
          <a:p>
            <a:pPr marL="342900" indent="-342900" algn="just">
              <a:buFont typeface="Arial" panose="020B0604020202020204" pitchFamily="34" charset="0"/>
              <a:buChar char="•"/>
            </a:pPr>
            <a:r>
              <a:rPr lang="en-US" dirty="0"/>
              <a:t>The classification algorithms applied to the training data find the same pattern (similar number sequences, words or sentiments, and the like) in future data sets.</a:t>
            </a:r>
          </a:p>
        </p:txBody>
      </p:sp>
    </p:spTree>
    <p:extLst>
      <p:ext uri="{BB962C8B-B14F-4D97-AF65-F5344CB8AC3E}">
        <p14:creationId xmlns:p14="http://schemas.microsoft.com/office/powerpoint/2010/main" val="480613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Steps Involved Image Preparation</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algn="just"/>
            <a:r>
              <a:rPr lang="en-US" dirty="0"/>
              <a:t>5. Normalization :</a:t>
            </a:r>
          </a:p>
          <a:p>
            <a:pPr marL="342900" indent="-342900" algn="just">
              <a:buFont typeface="Arial" panose="020B0604020202020204" pitchFamily="34" charset="0"/>
              <a:buChar char="•"/>
            </a:pPr>
            <a:r>
              <a:rPr lang="en-US" dirty="0"/>
              <a:t>Min-Max Normalization: This method scales the pixel values to a specific range, typically between 0 and 1. It is achieved by subtracting the minimum pixel value from each pixel and then dividing by the difference between the maximum and minimum pixel values.</a:t>
            </a:r>
          </a:p>
          <a:p>
            <a:pPr marL="342900" indent="-342900" algn="just">
              <a:buFont typeface="Arial" panose="020B0604020202020204" pitchFamily="34" charset="0"/>
              <a:buChar char="•"/>
            </a:pPr>
            <a:r>
              <a:rPr lang="en-US" dirty="0"/>
              <a:t>Z-Score Normalization: Also known as standardization, this method transforms the pixel values to have zero mean and unit variance. It involves subtracting the mean of the pixel values and dividing by the standard deviation.</a:t>
            </a:r>
          </a:p>
        </p:txBody>
      </p:sp>
    </p:spTree>
    <p:extLst>
      <p:ext uri="{BB962C8B-B14F-4D97-AF65-F5344CB8AC3E}">
        <p14:creationId xmlns:p14="http://schemas.microsoft.com/office/powerpoint/2010/main" val="696026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Steps Involved Image Preparation</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algn="just"/>
            <a:r>
              <a:rPr lang="en-US" dirty="0"/>
              <a:t>5. Normalization :</a:t>
            </a:r>
          </a:p>
          <a:p>
            <a:pPr marL="342900" indent="-342900" algn="just">
              <a:buFont typeface="Arial" panose="020B0604020202020204" pitchFamily="34" charset="0"/>
              <a:buChar char="•"/>
            </a:pPr>
            <a:r>
              <a:rPr lang="en-US" dirty="0"/>
              <a:t>Decimal Scaling: In this method, the pixel values are divided by a scaling factor that is a power of 10. The scaling factor is determined based on the maximum absolute pixel value in the image, ensuring that all pixel values fall within a specific range.</a:t>
            </a:r>
          </a:p>
          <a:p>
            <a:pPr marL="342900" indent="-342900" algn="just">
              <a:buFont typeface="Arial" panose="020B0604020202020204" pitchFamily="34" charset="0"/>
              <a:buChar char="•"/>
            </a:pPr>
            <a:r>
              <a:rPr lang="en-US" dirty="0"/>
              <a:t>Unit Vector Normalization: This method normalizes the pixel values to have a unit magnitude (length) by dividing each pixel by the L2 norm (Euclidean norm) of the entire image. It ensures that the pixel values lie on the surface of a hypersphere.</a:t>
            </a:r>
          </a:p>
        </p:txBody>
      </p:sp>
    </p:spTree>
    <p:extLst>
      <p:ext uri="{BB962C8B-B14F-4D97-AF65-F5344CB8AC3E}">
        <p14:creationId xmlns:p14="http://schemas.microsoft.com/office/powerpoint/2010/main" val="950766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Steps Involved Image Preparation</a:t>
            </a:r>
            <a:endParaRPr lang="en-IN" sz="4800" dirty="0">
              <a:solidFill>
                <a:srgbClr val="00B0F0"/>
              </a:solidFill>
            </a:endParaRPr>
          </a:p>
        </p:txBody>
      </p:sp>
      <p:pic>
        <p:nvPicPr>
          <p:cNvPr id="6" name="Picture 5">
            <a:extLst>
              <a:ext uri="{FF2B5EF4-FFF2-40B4-BE49-F238E27FC236}">
                <a16:creationId xmlns:a16="http://schemas.microsoft.com/office/drawing/2014/main" id="{B180B87F-A498-4B03-5325-97A4ABC2416A}"/>
              </a:ext>
            </a:extLst>
          </p:cNvPr>
          <p:cNvPicPr>
            <a:picLocks noChangeAspect="1"/>
          </p:cNvPicPr>
          <p:nvPr/>
        </p:nvPicPr>
        <p:blipFill rotWithShape="1">
          <a:blip r:embed="rId2"/>
          <a:srcRect r="34880"/>
          <a:stretch/>
        </p:blipFill>
        <p:spPr>
          <a:xfrm>
            <a:off x="914400" y="1866093"/>
            <a:ext cx="10353822" cy="4044771"/>
          </a:xfrm>
          <a:prstGeom prst="rect">
            <a:avLst/>
          </a:prstGeom>
        </p:spPr>
      </p:pic>
    </p:spTree>
    <p:extLst>
      <p:ext uri="{BB962C8B-B14F-4D97-AF65-F5344CB8AC3E}">
        <p14:creationId xmlns:p14="http://schemas.microsoft.com/office/powerpoint/2010/main" val="2355027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Steps Involved Image Preparation</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algn="just"/>
            <a:r>
              <a:rPr lang="en-US" dirty="0"/>
              <a:t>6. Augmentation :</a:t>
            </a:r>
          </a:p>
          <a:p>
            <a:pPr marL="342900" indent="-342900" algn="just">
              <a:buFont typeface="Arial" panose="020B0604020202020204" pitchFamily="34" charset="0"/>
              <a:buChar char="•"/>
            </a:pPr>
            <a:r>
              <a:rPr lang="en-US" dirty="0"/>
              <a:t>Image augmentation is a technique that artificially expands your dataset by applying various transformations like rotation, flipping, scaling, or adding noise. </a:t>
            </a:r>
          </a:p>
          <a:p>
            <a:pPr marL="342900" indent="-342900" algn="just">
              <a:buFont typeface="Arial" panose="020B0604020202020204" pitchFamily="34" charset="0"/>
              <a:buChar char="•"/>
            </a:pPr>
            <a:r>
              <a:rPr lang="en-US" dirty="0"/>
              <a:t>Augmentation can help improve the generalization capability of your classifier and reduce overfitting.</a:t>
            </a:r>
          </a:p>
        </p:txBody>
      </p:sp>
    </p:spTree>
    <p:extLst>
      <p:ext uri="{BB962C8B-B14F-4D97-AF65-F5344CB8AC3E}">
        <p14:creationId xmlns:p14="http://schemas.microsoft.com/office/powerpoint/2010/main" val="3088486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Steps Involved Image Preparation</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algn="just"/>
            <a:r>
              <a:rPr lang="en-US" dirty="0"/>
              <a:t>6. Augmentation :</a:t>
            </a:r>
          </a:p>
          <a:p>
            <a:pPr marL="342900" indent="-342900" algn="just">
              <a:buFont typeface="Arial" panose="020B0604020202020204" pitchFamily="34" charset="0"/>
              <a:buChar char="•"/>
            </a:pPr>
            <a:r>
              <a:rPr lang="en-US" dirty="0"/>
              <a:t>Common image augmentation techniques used in machine learning:</a:t>
            </a:r>
          </a:p>
          <a:p>
            <a:pPr marL="342900" indent="-342900" algn="just">
              <a:buFont typeface="Arial" panose="020B0604020202020204" pitchFamily="34" charset="0"/>
              <a:buChar char="•"/>
            </a:pPr>
            <a:r>
              <a:rPr lang="en-US" dirty="0"/>
              <a:t>Horizontal/Vertical Flipping: The image is flipped horizontally or vertically, simulating mirror images.</a:t>
            </a:r>
          </a:p>
          <a:p>
            <a:pPr marL="342900" indent="-342900" algn="just">
              <a:buFont typeface="Arial" panose="020B0604020202020204" pitchFamily="34" charset="0"/>
              <a:buChar char="•"/>
            </a:pPr>
            <a:r>
              <a:rPr lang="en-US" dirty="0"/>
              <a:t>Rotation: The image is rotated by a certain angle, such as 90 degrees or a random angle, to introduce rotational invariance.</a:t>
            </a:r>
          </a:p>
          <a:p>
            <a:pPr marL="342900" indent="-342900" algn="just">
              <a:buFont typeface="Arial" panose="020B0604020202020204" pitchFamily="34" charset="0"/>
              <a:buChar char="•"/>
            </a:pPr>
            <a:r>
              <a:rPr lang="en-US" dirty="0"/>
              <a:t>Translation: The image is shifted horizontally or vertically by a certain distance, simulating changes in position.</a:t>
            </a:r>
          </a:p>
          <a:p>
            <a:pPr marL="342900" indent="-342900" algn="just">
              <a:buFont typeface="Arial" panose="020B0604020202020204" pitchFamily="34" charset="0"/>
              <a:buChar char="•"/>
            </a:pPr>
            <a:r>
              <a:rPr lang="en-US" dirty="0"/>
              <a:t>Scaling: The image is scaled up or down by a certain factor, simulating changes in the size of objects in the image.</a:t>
            </a:r>
          </a:p>
        </p:txBody>
      </p:sp>
    </p:spTree>
    <p:extLst>
      <p:ext uri="{BB962C8B-B14F-4D97-AF65-F5344CB8AC3E}">
        <p14:creationId xmlns:p14="http://schemas.microsoft.com/office/powerpoint/2010/main" val="3805214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Steps Involved Image Preparation</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algn="just"/>
            <a:r>
              <a:rPr lang="en-US" dirty="0"/>
              <a:t>6. Augmentation :</a:t>
            </a:r>
          </a:p>
          <a:p>
            <a:pPr marL="342900" indent="-342900" algn="just">
              <a:buFont typeface="Arial" panose="020B0604020202020204" pitchFamily="34" charset="0"/>
              <a:buChar char="•"/>
            </a:pPr>
            <a:r>
              <a:rPr lang="en-US" dirty="0"/>
              <a:t>Shearing: The image is skewed along a certain axis, introducing distortions.</a:t>
            </a:r>
          </a:p>
          <a:p>
            <a:pPr marL="342900" indent="-342900" algn="just">
              <a:buFont typeface="Arial" panose="020B0604020202020204" pitchFamily="34" charset="0"/>
              <a:buChar char="•"/>
            </a:pPr>
            <a:r>
              <a:rPr lang="en-US" dirty="0"/>
              <a:t>Zooming: A portion of the image is zoomed in or out, simulating changes in perspective.</a:t>
            </a:r>
          </a:p>
          <a:p>
            <a:pPr marL="342900" indent="-342900" algn="just">
              <a:buFont typeface="Arial" panose="020B0604020202020204" pitchFamily="34" charset="0"/>
              <a:buChar char="•"/>
            </a:pPr>
            <a:r>
              <a:rPr lang="en-US" dirty="0"/>
              <a:t>Noise Injection: Random noise is added to the image, simulating variations in lighting conditions or sensor noise.</a:t>
            </a:r>
          </a:p>
          <a:p>
            <a:pPr marL="342900" indent="-342900" algn="just">
              <a:buFont typeface="Arial" panose="020B0604020202020204" pitchFamily="34" charset="0"/>
              <a:buChar char="•"/>
            </a:pPr>
            <a:r>
              <a:rPr lang="en-US" dirty="0"/>
              <a:t>Brightness/Contrast Adjustment: The brightness or contrast of the image is modified, simulating changes in lighting conditions.</a:t>
            </a:r>
          </a:p>
          <a:p>
            <a:pPr marL="342900" indent="-342900" algn="just">
              <a:buFont typeface="Arial" panose="020B0604020202020204" pitchFamily="34" charset="0"/>
              <a:buChar char="•"/>
            </a:pPr>
            <a:r>
              <a:rPr lang="en-US" dirty="0"/>
              <a:t>Color Jittering: The color values of the image are randomly modified, simulating changes in color distribution.</a:t>
            </a:r>
          </a:p>
        </p:txBody>
      </p:sp>
    </p:spTree>
    <p:extLst>
      <p:ext uri="{BB962C8B-B14F-4D97-AF65-F5344CB8AC3E}">
        <p14:creationId xmlns:p14="http://schemas.microsoft.com/office/powerpoint/2010/main" val="2422354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Steps Involved Image Preparation</a:t>
            </a:r>
            <a:endParaRPr lang="en-IN" sz="4800" dirty="0">
              <a:solidFill>
                <a:srgbClr val="00B0F0"/>
              </a:solidFill>
            </a:endParaRPr>
          </a:p>
        </p:txBody>
      </p:sp>
      <p:pic>
        <p:nvPicPr>
          <p:cNvPr id="1026" name="Picture 2" descr="Data Augmentation | Baeldung on Computer Science">
            <a:extLst>
              <a:ext uri="{FF2B5EF4-FFF2-40B4-BE49-F238E27FC236}">
                <a16:creationId xmlns:a16="http://schemas.microsoft.com/office/drawing/2014/main" id="{E8236491-C122-BD86-75B9-EC595254DD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636" y="2096085"/>
            <a:ext cx="11292058" cy="2602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8357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Steps Involved Image Preparation</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algn="just"/>
            <a:r>
              <a:rPr lang="en-US" dirty="0"/>
              <a:t>7. Split into Training and Validation Sets Augmentation :</a:t>
            </a:r>
          </a:p>
          <a:p>
            <a:pPr marL="342900" indent="-342900" algn="just">
              <a:buFont typeface="Arial" panose="020B0604020202020204" pitchFamily="34" charset="0"/>
              <a:buChar char="•"/>
            </a:pPr>
            <a:r>
              <a:rPr lang="en-US" dirty="0"/>
              <a:t>Divide your dataset into training and validation sets. </a:t>
            </a:r>
          </a:p>
          <a:p>
            <a:pPr marL="342900" indent="-342900" algn="just">
              <a:buFont typeface="Arial" panose="020B0604020202020204" pitchFamily="34" charset="0"/>
              <a:buChar char="•"/>
            </a:pPr>
            <a:r>
              <a:rPr lang="en-US" dirty="0"/>
              <a:t>The training set is used to train your classification model, while the validation set is used to evaluate the model's performance and tune hyperparameters. </a:t>
            </a:r>
          </a:p>
          <a:p>
            <a:pPr marL="342900" indent="-342900" algn="just">
              <a:buFont typeface="Arial" panose="020B0604020202020204" pitchFamily="34" charset="0"/>
              <a:buChar char="•"/>
            </a:pPr>
            <a:r>
              <a:rPr lang="en-US" dirty="0"/>
              <a:t>Ensure that the images are randomly split while maintaining a balanced distribution across classes.</a:t>
            </a:r>
          </a:p>
          <a:p>
            <a:pPr marL="342900" indent="-342900" algn="just">
              <a:buFont typeface="Arial" panose="020B0604020202020204" pitchFamily="34" charset="0"/>
              <a:buChar char="•"/>
            </a:pPr>
            <a:r>
              <a:rPr lang="en-US" dirty="0"/>
              <a:t>The typical split ratio is around 70-80% for training and 20-30% for validation, depending on the size of your dataset.</a:t>
            </a:r>
          </a:p>
        </p:txBody>
      </p:sp>
    </p:spTree>
    <p:extLst>
      <p:ext uri="{BB962C8B-B14F-4D97-AF65-F5344CB8AC3E}">
        <p14:creationId xmlns:p14="http://schemas.microsoft.com/office/powerpoint/2010/main" val="17701275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Steps Involved Image Preparation</a:t>
            </a:r>
            <a:endParaRPr lang="en-IN" sz="4800" dirty="0">
              <a:solidFill>
                <a:srgbClr val="00B0F0"/>
              </a:solidFill>
            </a:endParaRPr>
          </a:p>
        </p:txBody>
      </p:sp>
      <p:pic>
        <p:nvPicPr>
          <p:cNvPr id="6" name="Picture 5">
            <a:extLst>
              <a:ext uri="{FF2B5EF4-FFF2-40B4-BE49-F238E27FC236}">
                <a16:creationId xmlns:a16="http://schemas.microsoft.com/office/drawing/2014/main" id="{9D4212B5-30ED-3186-1F16-4E463B954356}"/>
              </a:ext>
            </a:extLst>
          </p:cNvPr>
          <p:cNvPicPr>
            <a:picLocks noChangeAspect="1"/>
          </p:cNvPicPr>
          <p:nvPr/>
        </p:nvPicPr>
        <p:blipFill rotWithShape="1">
          <a:blip r:embed="rId2"/>
          <a:srcRect t="21193" b="12545"/>
          <a:stretch/>
        </p:blipFill>
        <p:spPr>
          <a:xfrm>
            <a:off x="1204985" y="1515794"/>
            <a:ext cx="9782029" cy="4366296"/>
          </a:xfrm>
          <a:prstGeom prst="rect">
            <a:avLst/>
          </a:prstGeom>
        </p:spPr>
      </p:pic>
    </p:spTree>
    <p:extLst>
      <p:ext uri="{BB962C8B-B14F-4D97-AF65-F5344CB8AC3E}">
        <p14:creationId xmlns:p14="http://schemas.microsoft.com/office/powerpoint/2010/main" val="95198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8906D-BCE2-4D7F-A782-C0CA6B8342B0}"/>
              </a:ext>
            </a:extLst>
          </p:cNvPr>
          <p:cNvSpPr>
            <a:spLocks noGrp="1"/>
          </p:cNvSpPr>
          <p:nvPr>
            <p:ph type="title"/>
          </p:nvPr>
        </p:nvSpPr>
        <p:spPr>
          <a:xfrm>
            <a:off x="722790" y="1"/>
            <a:ext cx="10515600" cy="967666"/>
          </a:xfrm>
        </p:spPr>
        <p:txBody>
          <a:bodyPr>
            <a:normAutofit/>
          </a:bodyPr>
          <a:lstStyle/>
          <a:p>
            <a:r>
              <a:rPr lang="en-US" sz="4800" dirty="0">
                <a:latin typeface="Times New Roman" panose="02020603050405020304" pitchFamily="18" charset="0"/>
                <a:cs typeface="Times New Roman" panose="02020603050405020304" pitchFamily="18" charset="0"/>
              </a:rPr>
              <a:t>References:-</a:t>
            </a:r>
            <a:endParaRPr lang="en-IN" sz="48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25973CB-DF31-4820-AE3F-ECEFF3DD6C2F}"/>
              </a:ext>
            </a:extLst>
          </p:cNvPr>
          <p:cNvSpPr>
            <a:spLocks noGrp="1"/>
          </p:cNvSpPr>
          <p:nvPr>
            <p:ph idx="1"/>
          </p:nvPr>
        </p:nvSpPr>
        <p:spPr>
          <a:xfrm>
            <a:off x="838200" y="967667"/>
            <a:ext cx="10515600" cy="3895881"/>
          </a:xfrm>
        </p:spPr>
        <p:txBody>
          <a:bodyPr>
            <a:normAutofit/>
          </a:bodyPr>
          <a:lstStyle/>
          <a:p>
            <a:pPr marL="0" indent="0" algn="ctr">
              <a:buNone/>
            </a:pPr>
            <a:r>
              <a:rPr lang="en-US" sz="1600" b="1" dirty="0">
                <a:latin typeface="Times New Roman" panose="02020603050405020304" pitchFamily="18" charset="0"/>
                <a:cs typeface="Times New Roman" panose="02020603050405020304" pitchFamily="18" charset="0"/>
              </a:rPr>
              <a:t>Books:-</a:t>
            </a:r>
          </a:p>
          <a:p>
            <a:r>
              <a:rPr lang="en-US" sz="16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"Introduction to Computer Vision" by David Forsyth and Jean Ponce. Chapter 6: Features and Descriptors provides an in-depth explanation of feature detection, extraction, and matching algorithms.</a:t>
            </a:r>
            <a:r>
              <a:rPr lang="en-IN" sz="16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r>
              <a:rPr lang="en-US" sz="16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Computer Vision: Algorithms and Applications" by Richard </a:t>
            </a:r>
            <a:r>
              <a:rPr lang="en-US" sz="1600" dirty="0" err="1">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Szeliski</a:t>
            </a:r>
            <a:r>
              <a:rPr lang="en-US" sz="16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Chapter 4: Image Features covers various feature detection, extraction, and matching techniques.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buNone/>
            </a:pPr>
            <a:r>
              <a:rPr lang="en-IN" sz="1600" b="1"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Video Links</a:t>
            </a:r>
          </a:p>
          <a:p>
            <a:r>
              <a:rPr lang="en-US" sz="1600" dirty="0">
                <a:solidFill>
                  <a:srgbClr val="262626"/>
                </a:solidFill>
                <a:latin typeface="Times New Roman" panose="02020603050405020304" pitchFamily="18" charset="0"/>
                <a:cs typeface="Times New Roman" panose="02020603050405020304" pitchFamily="18" charset="0"/>
              </a:rPr>
              <a:t>"Feature Detection and Description" by Stanford University - Computer Vision (CS231n). Available on YouTube: https://www.youtube.com/watch?v=H-HVZJ7kGI0</a:t>
            </a:r>
          </a:p>
          <a:p>
            <a:r>
              <a:rPr lang="en-US" sz="1600" dirty="0">
                <a:solidFill>
                  <a:srgbClr val="262626"/>
                </a:solidFill>
                <a:latin typeface="Times New Roman" panose="02020603050405020304" pitchFamily="18" charset="0"/>
                <a:cs typeface="Times New Roman" panose="02020603050405020304" pitchFamily="18" charset="0"/>
              </a:rPr>
              <a:t>"Feature Matching and </a:t>
            </a:r>
            <a:r>
              <a:rPr lang="en-US" sz="1600" dirty="0" err="1">
                <a:solidFill>
                  <a:srgbClr val="262626"/>
                </a:solidFill>
                <a:latin typeface="Times New Roman" panose="02020603050405020304" pitchFamily="18" charset="0"/>
                <a:cs typeface="Times New Roman" panose="02020603050405020304" pitchFamily="18" charset="0"/>
              </a:rPr>
              <a:t>Homography</a:t>
            </a:r>
            <a:r>
              <a:rPr lang="en-US" sz="1600" dirty="0">
                <a:solidFill>
                  <a:srgbClr val="262626"/>
                </a:solidFill>
                <a:latin typeface="Times New Roman" panose="02020603050405020304" pitchFamily="18" charset="0"/>
                <a:cs typeface="Times New Roman" panose="02020603050405020304" pitchFamily="18" charset="0"/>
              </a:rPr>
              <a:t>" by University of Washington - Computer Vision (CSE 576). Available on YouTube: https://www.youtube.com/watch?v=uvSCXyYpG9k</a:t>
            </a:r>
          </a:p>
          <a:p>
            <a:r>
              <a:rPr lang="en-US" sz="1600" dirty="0">
                <a:solidFill>
                  <a:srgbClr val="262626"/>
                </a:solidFill>
                <a:latin typeface="Times New Roman" panose="02020603050405020304" pitchFamily="18" charset="0"/>
                <a:cs typeface="Times New Roman" panose="02020603050405020304" pitchFamily="18" charset="0"/>
              </a:rPr>
              <a:t>"Introduction to Feature Detection and Matching" by OpenCV. Available on YouTube: https://www.youtube.com/watch?v=AWoG8vdw4pA</a:t>
            </a:r>
            <a:endParaRPr lang="en-IN" sz="1600" dirty="0">
              <a:solidFill>
                <a:srgbClr val="262626"/>
              </a:solidFill>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1340953A-8014-4E77-AE81-40A17FB08602}"/>
              </a:ext>
            </a:extLst>
          </p:cNvPr>
          <p:cNvSpPr>
            <a:spLocks noGrp="1"/>
          </p:cNvSpPr>
          <p:nvPr>
            <p:ph type="sldNum" sz="quarter" idx="12"/>
          </p:nvPr>
        </p:nvSpPr>
        <p:spPr>
          <a:xfrm>
            <a:off x="9054483" y="6492875"/>
            <a:ext cx="2743200" cy="365125"/>
          </a:xfrm>
        </p:spPr>
        <p:txBody>
          <a:bodyPr/>
          <a:lstStyle/>
          <a:p>
            <a:fld id="{BDCDBBEF-AA6C-4BA6-85B2-A17D7F280E38}" type="slidenum">
              <a:rPr lang="en-US" smtClean="0"/>
              <a:pPr/>
              <a:t>29</a:t>
            </a:fld>
            <a:endParaRPr lang="en-US" dirty="0"/>
          </a:p>
        </p:txBody>
      </p:sp>
    </p:spTree>
    <p:extLst>
      <p:ext uri="{BB962C8B-B14F-4D97-AF65-F5344CB8AC3E}">
        <p14:creationId xmlns:p14="http://schemas.microsoft.com/office/powerpoint/2010/main" val="1687216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Steps Involved Image Preparation</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fontScale="92500" lnSpcReduction="10000"/>
          </a:bodyPr>
          <a:lstStyle/>
          <a:p>
            <a:pPr algn="just"/>
            <a:r>
              <a:rPr lang="en-US" dirty="0"/>
              <a:t>1. Data Collection</a:t>
            </a:r>
          </a:p>
          <a:p>
            <a:pPr marL="342900" indent="-342900" algn="just">
              <a:buFont typeface="Arial" panose="020B0604020202020204" pitchFamily="34" charset="0"/>
              <a:buChar char="•"/>
            </a:pPr>
            <a:r>
              <a:rPr lang="en-US" dirty="0"/>
              <a:t>Gather a diverse and representative dataset of images for each class you want to classify. </a:t>
            </a:r>
          </a:p>
          <a:p>
            <a:pPr marL="342900" indent="-342900" algn="just">
              <a:buFont typeface="Arial" panose="020B0604020202020204" pitchFamily="34" charset="0"/>
              <a:buChar char="•"/>
            </a:pPr>
            <a:r>
              <a:rPr lang="en-US" dirty="0"/>
              <a:t>Ensure that the images are of good quality, appropriately labeled, and cover different variations within each class.</a:t>
            </a:r>
          </a:p>
          <a:p>
            <a:pPr marL="342900" indent="-342900" algn="just">
              <a:buFont typeface="Arial" panose="020B0604020202020204" pitchFamily="34" charset="0"/>
              <a:buChar char="•"/>
            </a:pPr>
            <a:r>
              <a:rPr lang="en-US" dirty="0"/>
              <a:t>Define the Objectives: Clearly define the objectives of your image processing task. Determine the specific types of images you need to collect and the problem you aim to solve. This could include tasks like object detection, image classification, image segmentation, or any other specific image processing task.</a:t>
            </a:r>
          </a:p>
          <a:p>
            <a:pPr marL="342900" indent="-342900" algn="just">
              <a:buFont typeface="Arial" panose="020B0604020202020204" pitchFamily="34" charset="0"/>
              <a:buChar char="•"/>
            </a:pPr>
            <a:r>
              <a:rPr lang="en-US" dirty="0"/>
              <a:t>Data Sources: Identify potential sources for collecting images. This can include publicly available datasets, online repositories, domain-specific websites, social media platforms, or even capturing your own images. Ensure that the data sources align with your objectives and provide images relevant to your specific problem.</a:t>
            </a:r>
          </a:p>
        </p:txBody>
      </p:sp>
    </p:spTree>
    <p:extLst>
      <p:ext uri="{BB962C8B-B14F-4D97-AF65-F5344CB8AC3E}">
        <p14:creationId xmlns:p14="http://schemas.microsoft.com/office/powerpoint/2010/main" val="1798411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4114005" y="5394447"/>
            <a:ext cx="3123227" cy="646331"/>
          </a:xfrm>
          <a:prstGeom prst="rect">
            <a:avLst/>
          </a:prstGeom>
        </p:spPr>
        <p:txBody>
          <a:bodyPr wrap="none">
            <a:spAutoFit/>
          </a:bodyPr>
          <a:lstStyle/>
          <a:p>
            <a:r>
              <a:rPr lang="en-US" dirty="0">
                <a:latin typeface="Casper" panose="02000506000000020004" pitchFamily="2" charset="0"/>
                <a:ea typeface="Segoe UI" panose="020B0502040204020203" pitchFamily="34" charset="0"/>
                <a:cs typeface="Segoe UI" panose="020B0502040204020203" pitchFamily="34" charset="0"/>
              </a:rPr>
              <a:t>For queries</a:t>
            </a:r>
          </a:p>
          <a:p>
            <a:r>
              <a:rPr lang="en-US" dirty="0">
                <a:latin typeface="Casper" panose="02000506000000020004" pitchFamily="2" charset="0"/>
                <a:cs typeface="Segoe UI" panose="020B0502040204020203" pitchFamily="34" charset="0"/>
              </a:rPr>
              <a:t>Email: payal.e12720@cumail.in</a:t>
            </a:r>
            <a:endParaRPr lang="en-US" dirty="0"/>
          </a:p>
        </p:txBody>
      </p:sp>
    </p:spTree>
    <p:extLst>
      <p:ext uri="{BB962C8B-B14F-4D97-AF65-F5344CB8AC3E}">
        <p14:creationId xmlns:p14="http://schemas.microsoft.com/office/powerpoint/2010/main" val="2656501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Steps Involved Image Preparation</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algn="just"/>
            <a:r>
              <a:rPr lang="en-US" dirty="0"/>
              <a:t>1. Data Collection</a:t>
            </a:r>
          </a:p>
          <a:p>
            <a:pPr marL="342900" indent="-342900" algn="just">
              <a:buFont typeface="Arial" panose="020B0604020202020204" pitchFamily="34" charset="0"/>
              <a:buChar char="•"/>
            </a:pPr>
            <a:r>
              <a:rPr lang="en-US" dirty="0"/>
              <a:t>Define the Objectives: Clearly define the objectives of your image processing task. Determine the specific types of images you need to collect and the problem you aim to solve. This could include tasks like object detection, image classification, image segmentation, or any other specific image processing task.</a:t>
            </a:r>
          </a:p>
          <a:p>
            <a:pPr marL="342900" indent="-342900" algn="just">
              <a:buFont typeface="Arial" panose="020B0604020202020204" pitchFamily="34" charset="0"/>
              <a:buChar char="•"/>
            </a:pPr>
            <a:r>
              <a:rPr lang="en-US" dirty="0"/>
              <a:t>Data Sources: Identify potential sources for collecting images. This can include publicly available datasets, online repositories, domain-specific websites, social media platforms, or even capturing your own images. Ensure that the data sources align with your objectives and provide images relevant to your specific problem.</a:t>
            </a:r>
          </a:p>
        </p:txBody>
      </p:sp>
    </p:spTree>
    <p:extLst>
      <p:ext uri="{BB962C8B-B14F-4D97-AF65-F5344CB8AC3E}">
        <p14:creationId xmlns:p14="http://schemas.microsoft.com/office/powerpoint/2010/main" val="2202815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Steps Involved Image Preparation</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algn="just"/>
            <a:r>
              <a:rPr lang="en-US" dirty="0"/>
              <a:t>2. Resize and Crop:</a:t>
            </a:r>
          </a:p>
          <a:p>
            <a:pPr marL="342900" indent="-342900" algn="just">
              <a:buFont typeface="Arial" panose="020B0604020202020204" pitchFamily="34" charset="0"/>
              <a:buChar char="•"/>
            </a:pPr>
            <a:r>
              <a:rPr lang="en-US" dirty="0"/>
              <a:t>Normalize the size of your images to a consistent resolution. </a:t>
            </a:r>
          </a:p>
          <a:p>
            <a:pPr marL="342900" indent="-342900" algn="just">
              <a:buFont typeface="Arial" panose="020B0604020202020204" pitchFamily="34" charset="0"/>
              <a:buChar char="•"/>
            </a:pPr>
            <a:r>
              <a:rPr lang="en-US" dirty="0"/>
              <a:t>Resizing is important to ensure that all images have the same dimensions, which is often required by machine learning algorithms. </a:t>
            </a:r>
          </a:p>
          <a:p>
            <a:pPr marL="342900" indent="-342900" algn="just">
              <a:buFont typeface="Arial" panose="020B0604020202020204" pitchFamily="34" charset="0"/>
              <a:buChar char="•"/>
            </a:pPr>
            <a:r>
              <a:rPr lang="en-US" dirty="0"/>
              <a:t>You can also consider cropping images to focus on the relevant parts and remove any unnecessary background.</a:t>
            </a:r>
          </a:p>
        </p:txBody>
      </p:sp>
    </p:spTree>
    <p:extLst>
      <p:ext uri="{BB962C8B-B14F-4D97-AF65-F5344CB8AC3E}">
        <p14:creationId xmlns:p14="http://schemas.microsoft.com/office/powerpoint/2010/main" val="2350917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Steps Involved Image Preparation</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algn="just"/>
            <a:r>
              <a:rPr lang="en-US" dirty="0"/>
              <a:t>2. Resize and Crop: Resizing:</a:t>
            </a:r>
          </a:p>
          <a:p>
            <a:pPr marL="342900" indent="-342900" algn="just">
              <a:buFont typeface="Arial" panose="020B0604020202020204" pitchFamily="34" charset="0"/>
              <a:buChar char="•"/>
            </a:pPr>
            <a:r>
              <a:rPr lang="en-US" dirty="0"/>
              <a:t>Resizing refers to changing the dimensions (width and height) of an image. </a:t>
            </a:r>
          </a:p>
          <a:p>
            <a:pPr marL="342900" indent="-342900" algn="just">
              <a:buFont typeface="Arial" panose="020B0604020202020204" pitchFamily="34" charset="0"/>
              <a:buChar char="•"/>
            </a:pPr>
            <a:r>
              <a:rPr lang="en-US" dirty="0"/>
              <a:t>It is commonly used to ensure that all images in a dataset have a consistent size. Here are a few points to be kept in mind:</a:t>
            </a:r>
          </a:p>
          <a:p>
            <a:pPr algn="just"/>
            <a:r>
              <a:rPr lang="en-US" dirty="0"/>
              <a:t>a) Aspect Ratio: When resizing an image, it's important to maintain the aspect ratio to prevent distortion. </a:t>
            </a:r>
          </a:p>
          <a:p>
            <a:pPr algn="just"/>
            <a:r>
              <a:rPr lang="en-US" dirty="0"/>
              <a:t>The aspect ratio represents the proportional relationship between the width and height of an image.</a:t>
            </a:r>
          </a:p>
        </p:txBody>
      </p:sp>
    </p:spTree>
    <p:extLst>
      <p:ext uri="{BB962C8B-B14F-4D97-AF65-F5344CB8AC3E}">
        <p14:creationId xmlns:p14="http://schemas.microsoft.com/office/powerpoint/2010/main" val="3103862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Steps Involved Image Preparation</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algn="just"/>
            <a:r>
              <a:rPr lang="en-US" dirty="0"/>
              <a:t>2. Resize and Crop: Resizing:</a:t>
            </a:r>
          </a:p>
          <a:p>
            <a:pPr marL="342900" indent="-342900" algn="just">
              <a:buFont typeface="Arial" panose="020B0604020202020204" pitchFamily="34" charset="0"/>
              <a:buChar char="•"/>
            </a:pPr>
            <a:r>
              <a:rPr lang="en-US" dirty="0"/>
              <a:t>b) Interpolation: Resizing involves interpolating the pixel values to fit the new dimensions. Common interpolation methods include nearest-neighbor, bilinear, and bicubic. The choice of interpolation method depends on the specific requirements of the task.</a:t>
            </a:r>
          </a:p>
          <a:p>
            <a:pPr marL="342900" indent="-342900" algn="just">
              <a:buFont typeface="Arial" panose="020B0604020202020204" pitchFamily="34" charset="0"/>
              <a:buChar char="•"/>
            </a:pPr>
            <a:r>
              <a:rPr lang="en-US" dirty="0"/>
              <a:t>c) </a:t>
            </a:r>
            <a:r>
              <a:rPr lang="en-US" dirty="0" err="1"/>
              <a:t>Downsampling</a:t>
            </a:r>
            <a:r>
              <a:rPr lang="en-US" dirty="0"/>
              <a:t> and </a:t>
            </a:r>
            <a:r>
              <a:rPr lang="en-US" dirty="0" err="1"/>
              <a:t>Upsampling</a:t>
            </a:r>
            <a:r>
              <a:rPr lang="en-US" dirty="0"/>
              <a:t>: Resizing can involve </a:t>
            </a:r>
            <a:r>
              <a:rPr lang="en-US" dirty="0" err="1"/>
              <a:t>downsampling</a:t>
            </a:r>
            <a:r>
              <a:rPr lang="en-US" dirty="0"/>
              <a:t> (reducing image size) or </a:t>
            </a:r>
            <a:r>
              <a:rPr lang="en-US" dirty="0" err="1"/>
              <a:t>upsampling</a:t>
            </a:r>
            <a:r>
              <a:rPr lang="en-US" dirty="0"/>
              <a:t> (increasing image size). </a:t>
            </a:r>
            <a:r>
              <a:rPr lang="en-US" dirty="0" err="1"/>
              <a:t>Downsampling</a:t>
            </a:r>
            <a:r>
              <a:rPr lang="en-US" dirty="0"/>
              <a:t> can lead to loss of information, while </a:t>
            </a:r>
            <a:r>
              <a:rPr lang="en-US" dirty="0" err="1"/>
              <a:t>upsampling</a:t>
            </a:r>
            <a:r>
              <a:rPr lang="en-US" dirty="0"/>
              <a:t> can result in the creation of new pixel values.</a:t>
            </a:r>
          </a:p>
        </p:txBody>
      </p:sp>
    </p:spTree>
    <p:extLst>
      <p:ext uri="{BB962C8B-B14F-4D97-AF65-F5344CB8AC3E}">
        <p14:creationId xmlns:p14="http://schemas.microsoft.com/office/powerpoint/2010/main" val="236544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Steps Involved Image Preparation</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fontScale="85000" lnSpcReduction="20000"/>
          </a:bodyPr>
          <a:lstStyle/>
          <a:p>
            <a:pPr algn="just"/>
            <a:r>
              <a:rPr lang="en-US" dirty="0"/>
              <a:t>2. Resize and Crop: Cropping:</a:t>
            </a:r>
          </a:p>
          <a:p>
            <a:pPr algn="just"/>
            <a:r>
              <a:rPr lang="en-US" dirty="0"/>
              <a:t>Cropping involves selecting a specific region of interest (ROI) from an image while discarding the rest. It can be used for various purposes, such as removing irrelevant or noisy background, focusing on specific objects or regions, or creating new training samples through data augmentation. Here are some considerations:</a:t>
            </a:r>
          </a:p>
          <a:p>
            <a:pPr algn="just"/>
            <a:r>
              <a:rPr lang="en-US" dirty="0"/>
              <a:t>a) ROI Selection: The selection of the ROI depends on the specific task and the desired information in the image. It can be done manually or automatically using techniques like object detection or image segmentation.</a:t>
            </a:r>
          </a:p>
          <a:p>
            <a:pPr algn="just"/>
            <a:r>
              <a:rPr lang="en-US" dirty="0"/>
              <a:t>b) Aspect Ratio and Proportions: When cropping an image, it's important to maintain the aspect ratio or adjust it as needed. Cropping can be performed uniformly on all sides or selectively on specific sides, depending on the desired composition.</a:t>
            </a:r>
          </a:p>
          <a:p>
            <a:pPr algn="just"/>
            <a:r>
              <a:rPr lang="en-US" dirty="0"/>
              <a:t>c) Augmentation: Cropping is commonly used as a data augmentation technique to increase the diversity of training samples. By randomly cropping different regions of an image, additional training examples can be generated to improve the model's robustness.</a:t>
            </a:r>
          </a:p>
          <a:p>
            <a:pPr algn="just"/>
            <a:r>
              <a:rPr lang="en-US" dirty="0"/>
              <a:t>d) Padding: When cropping an image, padding can be applied to maintain the output size, especially when the desired ROI extends beyond the original image boundaries. Padding involves adding extra pixels around the image by duplicating existing pixels or filling with specific values.</a:t>
            </a:r>
          </a:p>
        </p:txBody>
      </p:sp>
    </p:spTree>
    <p:extLst>
      <p:ext uri="{BB962C8B-B14F-4D97-AF65-F5344CB8AC3E}">
        <p14:creationId xmlns:p14="http://schemas.microsoft.com/office/powerpoint/2010/main" val="3255801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Steps Involved Image Preparation</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algn="just"/>
            <a:r>
              <a:rPr lang="en-US" dirty="0"/>
              <a:t>2. Resize and Crop: Cropping:</a:t>
            </a:r>
          </a:p>
          <a:p>
            <a:pPr algn="just"/>
            <a:r>
              <a:rPr lang="en-US" dirty="0"/>
              <a:t>c) Augmentation: Cropping is commonly used as a data augmentation technique to increase the diversity of training samples. By randomly cropping different regions of an image, additional training examples can be generated to improve the model's robustness.</a:t>
            </a:r>
          </a:p>
          <a:p>
            <a:pPr algn="just"/>
            <a:r>
              <a:rPr lang="en-US" dirty="0"/>
              <a:t>d) Padding: When cropping an image, padding can be applied to maintain the output size, especially when the desired ROI extends beyond the original image boundaries. Padding involves adding extra pixels around the image by duplicating existing pixels or filling with specific values.</a:t>
            </a:r>
          </a:p>
        </p:txBody>
      </p:sp>
    </p:spTree>
    <p:extLst>
      <p:ext uri="{BB962C8B-B14F-4D97-AF65-F5344CB8AC3E}">
        <p14:creationId xmlns:p14="http://schemas.microsoft.com/office/powerpoint/2010/main" val="1289603555"/>
      </p:ext>
    </p:extLst>
  </p:cSld>
  <p:clrMapOvr>
    <a:masterClrMapping/>
  </p:clrMapOvr>
</p:sld>
</file>

<file path=ppt/theme/theme1.xml><?xml version="1.0" encoding="utf-8"?>
<a:theme xmlns:a="http://schemas.openxmlformats.org/drawingml/2006/main" name="Unit 2.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Unit 2.1</Template>
  <TotalTime>3175</TotalTime>
  <Words>2446</Words>
  <Application>Microsoft Office PowerPoint</Application>
  <PresentationFormat>Widescreen</PresentationFormat>
  <Paragraphs>134</Paragraphs>
  <Slides>30</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30</vt:i4>
      </vt:variant>
    </vt:vector>
  </HeadingPairs>
  <TitlesOfParts>
    <vt:vector size="38" baseType="lpstr">
      <vt:lpstr>Arial</vt:lpstr>
      <vt:lpstr>Calibri</vt:lpstr>
      <vt:lpstr>Calibri Light</vt:lpstr>
      <vt:lpstr>Casper</vt:lpstr>
      <vt:lpstr>Times New Roman</vt:lpstr>
      <vt:lpstr>Unit 2.1</vt:lpstr>
      <vt:lpstr>Contents Slide Master</vt:lpstr>
      <vt:lpstr>CorelDRAW</vt:lpstr>
      <vt:lpstr>PowerPoint Presentation</vt:lpstr>
      <vt:lpstr>Preparing Images for Classification</vt:lpstr>
      <vt:lpstr>Steps Involved Image Preparation</vt:lpstr>
      <vt:lpstr>Steps Involved Image Preparation</vt:lpstr>
      <vt:lpstr>Steps Involved Image Preparation</vt:lpstr>
      <vt:lpstr>Steps Involved Image Preparation</vt:lpstr>
      <vt:lpstr>Steps Involved Image Preparation</vt:lpstr>
      <vt:lpstr>Steps Involved Image Preparation</vt:lpstr>
      <vt:lpstr>Steps Involved Image Preparation</vt:lpstr>
      <vt:lpstr>Steps Involved Image Preparation</vt:lpstr>
      <vt:lpstr>Steps Involved Image Preparation</vt:lpstr>
      <vt:lpstr>Steps Involved Image Preparation</vt:lpstr>
      <vt:lpstr>Steps Involved Image Preparation</vt:lpstr>
      <vt:lpstr>Steps Involved Image Preparation</vt:lpstr>
      <vt:lpstr>Steps Involved Image Preparation</vt:lpstr>
      <vt:lpstr>Steps Involved Image Preparation</vt:lpstr>
      <vt:lpstr>Steps Involved Image Preparation</vt:lpstr>
      <vt:lpstr>Steps Involved Image Preparation</vt:lpstr>
      <vt:lpstr>Steps Involved Image Preparation</vt:lpstr>
      <vt:lpstr>Steps Involved Image Preparation</vt:lpstr>
      <vt:lpstr>Steps Involved Image Preparation</vt:lpstr>
      <vt:lpstr>Steps Involved Image Preparation</vt:lpstr>
      <vt:lpstr>Steps Involved Image Preparation</vt:lpstr>
      <vt:lpstr>Steps Involved Image Preparation</vt:lpstr>
      <vt:lpstr>Steps Involved Image Preparation</vt:lpstr>
      <vt:lpstr>Steps Involved Image Preparation</vt:lpstr>
      <vt:lpstr>Steps Involved Image Preparation</vt:lpstr>
      <vt:lpstr>Steps Involved Image Preparation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Payal Thakur</cp:lastModifiedBy>
  <cp:revision>42</cp:revision>
  <dcterms:created xsi:type="dcterms:W3CDTF">2020-06-09T06:07:05Z</dcterms:created>
  <dcterms:modified xsi:type="dcterms:W3CDTF">2023-07-27T05:40:36Z</dcterms:modified>
</cp:coreProperties>
</file>